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681781c4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d681781c4d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a877bc59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da877bc598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b28d2cf6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db28d2cf6e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b28d2cf6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db28d2cf6e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b28d2cf6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db28d2cf6e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b28d2cf6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db28d2cf6e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b28d2ec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db28d2ec32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eecdce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deecdce61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81781c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d681781c4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681781c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681781c4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681781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d681781c4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681781c4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d681781c4d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681781c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d681781c4d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681781c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d681781c4d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903249" y="1628079"/>
            <a:ext cx="71256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/* superclase Vehiculo */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Public class Vehiculo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public Vehiculo();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System.out.println("Constructor de la clase Vehiculo");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/* subclase Taxi extiende de la clase Vehiculo */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Public class Taxi extends Vehiculo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public Taxi()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super(); // llama al constructor de la superclase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System.out.println("Constructor de la clase Taxi");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}</a:t>
            </a:r>
            <a:endParaRPr sz="1200">
              <a:solidFill>
                <a:srgbClr val="3C63AB"/>
              </a:solidFill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646770" y="482576"/>
            <a:ext cx="76641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83464"/>
                </a:solidFill>
              </a:rPr>
              <a:t>Palabra clave super: llamar métodos    de superclases desde subclases – </a:t>
            </a:r>
            <a:r>
              <a:rPr lang="es" sz="2000">
                <a:solidFill>
                  <a:srgbClr val="E83464"/>
                </a:solidFill>
              </a:rPr>
              <a:t>Ejemplo_1</a:t>
            </a:r>
            <a:endParaRPr sz="24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914224" y="1711769"/>
            <a:ext cx="7761300" cy="30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Public class Vehiculo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private String matricula;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public Vehiculo(String matricula)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    this.matricula = matricula;   	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public String getMatricula()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    return matricula;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public void setMatricula(String matricula)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    this.matricula = matricula;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}</a:t>
            </a:r>
            <a:endParaRPr sz="11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Public class Taxi extends Vehiculo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private int numsillas;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public Taxi(String matricula, int numsillas)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    super(Matricula); // llama al constructor de la superclase con parámetros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    this.numsillas = numsillas;  // variable  propia de  la clase taxi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63AB"/>
                </a:solidFill>
              </a:rPr>
              <a:t>}</a:t>
            </a:r>
            <a:endParaRPr sz="1100">
              <a:solidFill>
                <a:srgbClr val="3C63AB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57746" y="556762"/>
            <a:ext cx="7630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83464"/>
                </a:solidFill>
              </a:rPr>
              <a:t>Palabra clave super: llamar métodos    de superclases desde subclases – </a:t>
            </a:r>
            <a:r>
              <a:rPr lang="es" sz="2000">
                <a:solidFill>
                  <a:srgbClr val="E83464"/>
                </a:solidFill>
              </a:rPr>
              <a:t>Ejemplo_2</a:t>
            </a:r>
            <a:endParaRPr sz="24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858644" y="1752292"/>
            <a:ext cx="74190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La llamada a super() debe ser la primera instrucción en el constructor de la subclase (Taxi en el ejemplo).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Si un constructor de una subclase no llama explícitamente un constructor de la superclase, el compilador de Java inserta automáticamente una llamada al constructor sin argumento de la superclase. </a:t>
            </a:r>
            <a:endParaRPr sz="1600">
              <a:solidFill>
                <a:srgbClr val="3C63AB"/>
              </a:solidFill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Si la superclase no tiene un constructor sin argumentos, obtendrá un error en tiempo de compilación.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733752" y="48257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83464"/>
                </a:solidFill>
              </a:rPr>
              <a:t>Palabra clave super: llamar métodos    de superclases desde subclases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19060" y="2152185"/>
            <a:ext cx="73731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</a:rPr>
              <a:t>La sintaxis para declarar subclases es: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</a:rPr>
              <a:t>	public class SubClase extends SuperClase{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</a:rPr>
              <a:t>		...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</a:rPr>
              <a:t>	}</a:t>
            </a:r>
            <a:endParaRPr sz="1600">
              <a:solidFill>
                <a:srgbClr val="3C63AB"/>
              </a:solidFill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733752" y="660999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Herencia – Superclases y Subclases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Sintaxis</a:t>
            </a:r>
            <a:endParaRPr sz="28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924944" y="1830204"/>
            <a:ext cx="74190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Modificación de los elementos de la superclase dentro de la subclase.</a:t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La subclase puede definir: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○"/>
            </a:pPr>
            <a:r>
              <a:rPr lang="es" sz="1500">
                <a:solidFill>
                  <a:srgbClr val="3C63AB"/>
                </a:solidFill>
              </a:rPr>
              <a:t>Un atributo con el mismo nombre que uno de la superclase   (Ocultación de atributos)</a:t>
            </a:r>
            <a:endParaRPr sz="1500">
              <a:solidFill>
                <a:srgbClr val="3C63AB"/>
              </a:solidFill>
            </a:endParaRPr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○"/>
            </a:pPr>
            <a:r>
              <a:rPr lang="es" sz="1500">
                <a:solidFill>
                  <a:srgbClr val="3C63AB"/>
                </a:solidFill>
              </a:rPr>
              <a:t>Un método con el mismo nombre que uno de la superclase (Redefinición de métodos)</a:t>
            </a:r>
            <a:endParaRPr sz="15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La aplicación más común de la sobreescritura es cuando  se reescriba un método.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800052" y="56048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83464"/>
                </a:solidFill>
              </a:rPr>
              <a:t>Sobrescritura</a:t>
            </a:r>
            <a:endParaRPr sz="24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858643" y="1362005"/>
            <a:ext cx="76944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Public class ClaseA</a:t>
            </a:r>
            <a:endParaRPr sz="13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void miMetodo(int var1, int var2)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{ </a:t>
            </a:r>
            <a:endParaRPr sz="13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     ...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}</a:t>
            </a:r>
            <a:endParaRPr sz="13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String miOtroMetodo( 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{ </a:t>
            </a:r>
            <a:endParaRPr sz="13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     ...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Public class ClaseB extends ClaseA</a:t>
            </a:r>
            <a:endParaRPr sz="13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{   /* Estos métodos sobreescriben a los métodos de la superclase */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void miMetodo (int var1 ,int var2)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{ ...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String miOtroMetodo( 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   { ...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C63AB"/>
                </a:solidFill>
              </a:rPr>
              <a:t>}</a:t>
            </a:r>
            <a:endParaRPr sz="1300">
              <a:solidFill>
                <a:srgbClr val="3C63AB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733752" y="23725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83464"/>
                </a:solidFill>
              </a:rPr>
              <a:t>Sobrescritura - Sintaxis</a:t>
            </a:r>
            <a:endParaRPr sz="24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858644" y="1533486"/>
            <a:ext cx="7419000" cy="3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Public class Padre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{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int a = 100;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void Mostrar()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System.out.println(a);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Public class Hija extends Padre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int a = 200;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void Mostrar()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 super.Mostrar(); // Llamar método Show desde una clase base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 System.out.println(a);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public static void Main(String[] args)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Hija miHija = new Hija();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    miHija.Mostrar();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    }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}</a:t>
            </a:r>
            <a:endParaRPr sz="1200">
              <a:solidFill>
                <a:srgbClr val="3C63AB"/>
              </a:solidFill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733752" y="47564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83464"/>
                </a:solidFill>
              </a:rPr>
              <a:t>Sobrescritura de métodos heredados </a:t>
            </a:r>
            <a:br>
              <a:rPr lang="es" sz="2400">
                <a:solidFill>
                  <a:srgbClr val="E83464"/>
                </a:solidFill>
              </a:rPr>
            </a:br>
            <a:r>
              <a:rPr lang="es" sz="2400">
                <a:solidFill>
                  <a:srgbClr val="E83464"/>
                </a:solidFill>
              </a:rPr>
              <a:t>Ejemplo</a:t>
            </a:r>
            <a:endParaRPr sz="24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 sz="3000">
                <a:solidFill>
                  <a:srgbClr val="375FA9"/>
                </a:solidFill>
              </a:rPr>
              <a:t>Ejercicios</a:t>
            </a:r>
            <a:r>
              <a:rPr lang="es" sz="3000">
                <a:solidFill>
                  <a:schemeClr val="lt1"/>
                </a:solidFill>
              </a:rPr>
              <a:t> </a:t>
            </a:r>
            <a:r>
              <a:rPr lang="es" sz="3000">
                <a:solidFill>
                  <a:srgbClr val="E63464"/>
                </a:solidFill>
              </a:rPr>
              <a:t>para practicar </a:t>
            </a:r>
            <a:endParaRPr sz="1800">
              <a:solidFill>
                <a:srgbClr val="E6346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10: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Programación Orientada a Objetos (POO)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el desarrollo de una clase padre con varios constructores con parámetros y el constructor por defecto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Explicar el desarrollo de un constructor a partir de la clase padre con super sin paso de parámetros y con paso de parámetros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Construir programas en Java con la aplicación de los conceptos de herencia aplicando el método super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6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Sobre-escribir métodos heredados en la clase hija utilizando el método super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1215483" y="1317400"/>
            <a:ext cx="73743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public class Vehiculo {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private String matricula;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private int potencia;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public Vehiculo (String nombreMatricula) {   //CONSTRUCTOR 1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   matricula = nombreMatricula;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   potencia = 0;     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}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public Vehiculo () {   //CONSTRUCTOR2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   matricula = "";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   potencia = 0;     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}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public String getMatricula () { </a:t>
            </a:r>
            <a:endParaRPr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	return matricula;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   }  //Cierre del método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} //Cierre de la clase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33752" y="22610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Clases con dos o más constructores 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903249" y="1707691"/>
            <a:ext cx="70587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Se ha definido la clase Vehiculo, que permite crear objetos de tipo Vehiculo.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Todo objeto de tipo Vehiculo estará definido por dos atributos: matricula (tipo String) y potencia (tipo entero), y admitirá un método: getMatricula().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Al ejecutar nombreDelObjeto.getMatricula() se obtendrá el atributo correspondiente.</a:t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33752" y="22610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Clases con dos o más constructores 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903249" y="1529270"/>
            <a:ext cx="71478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</a:rPr>
              <a:t>La clase tiene dos constructores. Lo que significa que se podrán  crear Vehiculos de dos maneras diferentes:</a:t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</a:rPr>
              <a:t>a) Vehiculos que se creen con el constructor 1: habrá de indicarse, además del nombre del objeto, el parámetro que transmite el valor de la matricula.</a:t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B"/>
              </a:solidFill>
            </a:endParaRPr>
          </a:p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C63AB"/>
                </a:solidFill>
              </a:rPr>
              <a:t>b) Vehiculos que se creen con el constructor 2: no requieren parámetros para su creación y se inicializan a unos valores por defecto (matricula cadena vacía y potencia cero).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733752" y="22610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Clases con dos o más constructores 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903249" y="1317400"/>
            <a:ext cx="71256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Cuando más de un constructor o método tienen el mismo nombre pero distintos parámetros se dice que el constructor o método está sobrecargado. </a:t>
            </a:r>
            <a:endParaRPr sz="16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La sobrecarga de constructores o métodos permite llevar a cabo una tarea de distintas maneras (por ejemplo crear un objeto Vehiculo con un nombre ya establecido o crearlo sin nombre establecido).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733752" y="28185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Clases con dos o más constructores 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903250" y="1550023"/>
            <a:ext cx="70809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C63AB"/>
                </a:solidFill>
              </a:rPr>
              <a:t>La sobrecarga de constructor es una técnica en Java en la que una clase puede tener cualquier cantidad de constructores que sean diferentes en la lista de parámetros. </a:t>
            </a:r>
            <a:endParaRPr sz="15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rgbClr val="3C63AB"/>
                </a:solidFill>
              </a:rPr>
              <a:t>El compilador diferencia estos constructores teniendo en cuenta el número de parámetros en la lista y su tipo.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733752" y="348764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Sobrecarga (Overloading) de constructores 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1126273" y="3557242"/>
            <a:ext cx="1572300" cy="579900"/>
          </a:xfrm>
          <a:prstGeom prst="rect">
            <a:avLst/>
          </a:prstGeom>
          <a:solidFill>
            <a:srgbClr val="163EF5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Vehiculo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4278346" y="3129783"/>
            <a:ext cx="3014700" cy="579900"/>
          </a:xfrm>
          <a:prstGeom prst="rect">
            <a:avLst/>
          </a:prstGeom>
          <a:solidFill>
            <a:srgbClr val="163EF5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Vehiculo (String nombreMatricula)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4311798" y="4133384"/>
            <a:ext cx="2981100" cy="579900"/>
          </a:xfrm>
          <a:prstGeom prst="rect">
            <a:avLst/>
          </a:prstGeom>
          <a:solidFill>
            <a:srgbClr val="163EF5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Vehiculo ()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2"/>
          <p:cNvCxnSpPr>
            <a:stCxn id="187" idx="3"/>
            <a:endCxn id="188" idx="1"/>
          </p:cNvCxnSpPr>
          <p:nvPr/>
        </p:nvCxnSpPr>
        <p:spPr>
          <a:xfrm flipH="1" rot="10800000">
            <a:off x="2698573" y="3419692"/>
            <a:ext cx="1579800" cy="427500"/>
          </a:xfrm>
          <a:prstGeom prst="straightConnector1">
            <a:avLst/>
          </a:prstGeom>
          <a:noFill/>
          <a:ln cap="flat" cmpd="sng" w="28575">
            <a:solidFill>
              <a:srgbClr val="384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22"/>
          <p:cNvCxnSpPr>
            <a:stCxn id="187" idx="3"/>
            <a:endCxn id="189" idx="1"/>
          </p:cNvCxnSpPr>
          <p:nvPr/>
        </p:nvCxnSpPr>
        <p:spPr>
          <a:xfrm>
            <a:off x="2698573" y="3847192"/>
            <a:ext cx="1613100" cy="576000"/>
          </a:xfrm>
          <a:prstGeom prst="straightConnector1">
            <a:avLst/>
          </a:prstGeom>
          <a:noFill/>
          <a:ln cap="flat" cmpd="sng" w="28575">
            <a:solidFill>
              <a:srgbClr val="384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870349" y="2195021"/>
            <a:ext cx="71256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La palabra clave </a:t>
            </a:r>
            <a:r>
              <a:rPr b="1" lang="es" sz="1600">
                <a:solidFill>
                  <a:srgbClr val="E73263"/>
                </a:solidFill>
              </a:rPr>
              <a:t>super</a:t>
            </a:r>
            <a:r>
              <a:rPr lang="es" sz="1600">
                <a:solidFill>
                  <a:srgbClr val="3C63AB"/>
                </a:solidFill>
              </a:rPr>
              <a:t> se puede usar para acceder al constructor de la superclase.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s" sz="1600">
                <a:solidFill>
                  <a:srgbClr val="3C63AB"/>
                </a:solidFill>
              </a:rPr>
              <a:t>”</a:t>
            </a:r>
            <a:r>
              <a:rPr b="1" lang="es" sz="1600">
                <a:solidFill>
                  <a:srgbClr val="E73263"/>
                </a:solidFill>
              </a:rPr>
              <a:t>super</a:t>
            </a:r>
            <a:r>
              <a:rPr lang="es" sz="1600">
                <a:solidFill>
                  <a:srgbClr val="3C63AB"/>
                </a:solidFill>
              </a:rPr>
              <a:t>” puede llamar constructores tanto con parámetros como sin parámetros dependiendo de la situación. </a:t>
            </a:r>
            <a:endParaRPr sz="1600">
              <a:solidFill>
                <a:srgbClr val="3C63AB"/>
              </a:solidFill>
            </a:endParaRPr>
          </a:p>
          <a:p>
            <a:pPr indent="-19050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63AB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00852" y="67997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83464"/>
                </a:solidFill>
              </a:rPr>
              <a:t>Palabra clave super: llamar métodos    de superclases desde subclases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