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Nunito-bold.fntdata"/><Relationship Id="rId10" Type="http://schemas.openxmlformats.org/officeDocument/2006/relationships/slide" Target="slides/slide5.xml"/><Relationship Id="rId21" Type="http://schemas.openxmlformats.org/officeDocument/2006/relationships/font" Target="fonts/Nunito-regular.fntdata"/><Relationship Id="rId13" Type="http://schemas.openxmlformats.org/officeDocument/2006/relationships/slide" Target="slides/slide8.xml"/><Relationship Id="rId24" Type="http://schemas.openxmlformats.org/officeDocument/2006/relationships/font" Target="fonts/Nunito-boldItalic.fntdata"/><Relationship Id="rId12" Type="http://schemas.openxmlformats.org/officeDocument/2006/relationships/slide" Target="slides/slide7.xml"/><Relationship Id="rId23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dbe92afe8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3" name="Google Shape;203;gdbe92afe8b_0_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dbe92afe8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0" name="Google Shape;210;gdbe92afe8b_0_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dbe92afe8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8" name="Google Shape;218;gdbe92afe8b_0_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dbe92afe8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5" name="Google Shape;225;gdbe92afe8b_0_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dbcc408e3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2" name="Google Shape;232;gdbcc408e35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d62fcfd924_1_3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d62fcfd924_1_3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be92afe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gdbe92afe8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be92afe8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gdbe92afe8b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be92afe8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gdbe92afe8b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be92afe8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gdbe92afe8b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dbe92afe8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gdbe92afe8b_0_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be92afe8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6" name="Google Shape;196;gdbe92afe8b_0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 showMasterSp="0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1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0" name="Google Shape;110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 showMasterSp="0">
  <p:cSld name="BIG_NUMBE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12"/>
          <p:cNvGrpSpPr/>
          <p:nvPr/>
        </p:nvGrpSpPr>
        <p:grpSpPr>
          <a:xfrm>
            <a:off x="5959222" y="4119576"/>
            <a:ext cx="2520951" cy="1024165"/>
            <a:chOff x="6917201" y="0"/>
            <a:chExt cx="2227777" cy="863400"/>
          </a:xfrm>
        </p:grpSpPr>
        <p:sp>
          <p:nvSpPr>
            <p:cNvPr id="114" name="Google Shape;114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" name="Google Shape;117;p12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118" name="Google Shape;118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p12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12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 1" showMasterSp="0">
  <p:cSld name="SECTION_HEADER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JETO DE ESTUDIO DE LA LÓGICA" id="125" name="Google Shape;12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4493"/>
            <a:ext cx="9144000" cy="5143502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000000">
                <a:alpha val="0"/>
              </a:srgbClr>
            </a:outerShdw>
          </a:effectLst>
        </p:spPr>
      </p:pic>
      <p:sp>
        <p:nvSpPr>
          <p:cNvPr id="126" name="Google Shape;126;p13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3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3"/>
          <p:cNvSpPr txBox="1"/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b="0" sz="6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idx="1" type="body"/>
          </p:nvPr>
        </p:nvSpPr>
        <p:spPr>
          <a:xfrm>
            <a:off x="822960" y="333984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0" name="Google Shape;130;p13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13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33" name="Google Shape;133;p13"/>
          <p:cNvCxnSpPr/>
          <p:nvPr/>
        </p:nvCxnSpPr>
        <p:spPr>
          <a:xfrm>
            <a:off x="905744" y="3257550"/>
            <a:ext cx="7406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showMasterSp="0" type="obj">
  <p:cSld name="OBJEC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" name="Google Shape;137;p14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14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14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" name="Google Shape;16;p3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7" name="Google Shape;17;p3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20;p3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21" name="Google Shape;21;p3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" name="Google Shape;24;p3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5" name="Google Shape;25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9" name="Google Shape;29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" name="Google Shape;32;p3"/>
          <p:cNvGrpSpPr/>
          <p:nvPr/>
        </p:nvGrpSpPr>
        <p:grpSpPr>
          <a:xfrm>
            <a:off x="199149" y="4055652"/>
            <a:ext cx="2795413" cy="1083308"/>
            <a:chOff x="6917201" y="0"/>
            <a:chExt cx="2227777" cy="863400"/>
          </a:xfrm>
        </p:grpSpPr>
        <p:sp>
          <p:nvSpPr>
            <p:cNvPr id="33" name="Google Shape;33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7" name="Google Shape;37;p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 showMasterSp="0">
  <p:cSld name="MAIN_POI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48;p5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49" name="Google Shape;49;p5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54" name="Google Shape;54;p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5886353" y="1243"/>
            <a:ext cx="3257454" cy="1261514"/>
            <a:chOff x="6917201" y="0"/>
            <a:chExt cx="2227777" cy="863400"/>
          </a:xfrm>
        </p:grpSpPr>
        <p:sp>
          <p:nvSpPr>
            <p:cNvPr id="58" name="Google Shape;58;p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5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2" name="Google Shape;62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6"/>
          <p:cNvGrpSpPr/>
          <p:nvPr/>
        </p:nvGrpSpPr>
        <p:grpSpPr>
          <a:xfrm>
            <a:off x="5594190" y="3961115"/>
            <a:ext cx="2910144" cy="1182340"/>
            <a:chOff x="6917201" y="0"/>
            <a:chExt cx="2227777" cy="863400"/>
          </a:xfrm>
        </p:grpSpPr>
        <p:sp>
          <p:nvSpPr>
            <p:cNvPr id="66" name="Google Shape;66;p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" name="Google Shape;69;p6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70" name="Google Shape;70;p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6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Google Shape;74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showMasterSp="0" type="tx">
  <p:cSld name="TITLE_AND_BOD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0" name="Google Shape;80;p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1" name="Google Shape;81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showMasterSp="0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8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8" name="Google Shape;88;p8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9" name="Google Shape;89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 showMasterSp="0">
  <p:cSld name="ONE_COLUMN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9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5" name="Google Shape;95;p9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6" name="Google Shape;96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 showMasterSp="0">
  <p:cSld name="SECTION_TITLE_AND_DESCRI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0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2" name="Google Shape;102;p1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10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Relationship Id="rId4" Type="http://schemas.openxmlformats.org/officeDocument/2006/relationships/image" Target="../media/image13.png"/><Relationship Id="rId5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Relationship Id="rId4" Type="http://schemas.openxmlformats.org/officeDocument/2006/relationships/image" Target="../media/image19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16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idx="4294967295" type="ctrTitle"/>
          </p:nvPr>
        </p:nvSpPr>
        <p:spPr>
          <a:xfrm>
            <a:off x="3818307" y="883350"/>
            <a:ext cx="3793200" cy="2309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</a:pPr>
            <a:r>
              <a:rPr b="1" i="0" lang="es" sz="32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CICLO II:</a:t>
            </a:r>
            <a:br>
              <a:rPr b="1" i="0" lang="es" sz="32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2400">
                <a:solidFill>
                  <a:srgbClr val="3D63AB"/>
                </a:solidFill>
                <a:latin typeface="Arial"/>
                <a:ea typeface="Arial"/>
                <a:cs typeface="Arial"/>
                <a:sym typeface="Arial"/>
              </a:rPr>
              <a:t>Programación </a:t>
            </a:r>
            <a:br>
              <a:rPr lang="es" sz="2400">
                <a:solidFill>
                  <a:srgbClr val="3D63AB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2400">
                <a:solidFill>
                  <a:srgbClr val="3D63AB"/>
                </a:solidFill>
                <a:latin typeface="Arial"/>
                <a:ea typeface="Arial"/>
                <a:cs typeface="Arial"/>
                <a:sym typeface="Arial"/>
              </a:rPr>
              <a:t>Básica en Java </a:t>
            </a:r>
            <a:endParaRPr b="1" i="0" sz="2400" u="none" cap="none" strike="noStrike">
              <a:solidFill>
                <a:srgbClr val="3D63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870550" y="804150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s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Código del ejemplo</a:t>
            </a:r>
            <a:r>
              <a:rPr lang="es" sz="2800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: Calculadora</a:t>
            </a:r>
            <a:endParaRPr sz="2800">
              <a:solidFill>
                <a:srgbClr val="E8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2450" y="1508200"/>
            <a:ext cx="3211626" cy="344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4"/>
          <p:cNvSpPr txBox="1"/>
          <p:nvPr/>
        </p:nvSpPr>
        <p:spPr>
          <a:xfrm>
            <a:off x="4949525" y="2225525"/>
            <a:ext cx="2894400" cy="10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s" sz="1700">
                <a:solidFill>
                  <a:srgbClr val="3C63AB"/>
                </a:solidFill>
              </a:rPr>
              <a:t>Validación</a:t>
            </a:r>
            <a:r>
              <a:rPr lang="es" sz="1700">
                <a:solidFill>
                  <a:srgbClr val="3C63AB"/>
                </a:solidFill>
              </a:rPr>
              <a:t> del evento entrante para hacer la respectiva </a:t>
            </a:r>
            <a:r>
              <a:rPr lang="es" sz="1700">
                <a:solidFill>
                  <a:srgbClr val="3C63AB"/>
                </a:solidFill>
              </a:rPr>
              <a:t>operación</a:t>
            </a:r>
            <a:endParaRPr b="0" i="0" sz="1700" u="none" cap="none" strike="noStrike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870550" y="804150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s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Código del ejemplo</a:t>
            </a:r>
            <a:r>
              <a:rPr lang="es" sz="2800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: Calculadora</a:t>
            </a:r>
            <a:endParaRPr sz="2800">
              <a:solidFill>
                <a:srgbClr val="E8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650" y="1564475"/>
            <a:ext cx="2742050" cy="334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9100" y="1564475"/>
            <a:ext cx="3390350" cy="140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5"/>
          <p:cNvSpPr txBox="1"/>
          <p:nvPr/>
        </p:nvSpPr>
        <p:spPr>
          <a:xfrm>
            <a:off x="4687325" y="3355075"/>
            <a:ext cx="2894400" cy="10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s" sz="1700">
                <a:solidFill>
                  <a:srgbClr val="3C63AB"/>
                </a:solidFill>
              </a:rPr>
              <a:t>Pinta el resultado de la operación en el Jlabel.</a:t>
            </a:r>
            <a:endParaRPr b="0" i="0" sz="1700" u="none" cap="none" strike="noStrike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>
            <p:ph type="title"/>
          </p:nvPr>
        </p:nvSpPr>
        <p:spPr>
          <a:xfrm>
            <a:off x="870550" y="703300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s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Código del ejemplo</a:t>
            </a:r>
            <a:r>
              <a:rPr lang="es" sz="2800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: Calculadora</a:t>
            </a:r>
            <a:endParaRPr sz="2800">
              <a:solidFill>
                <a:srgbClr val="E8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2950" y="1321300"/>
            <a:ext cx="2838475" cy="3621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6"/>
          <p:cNvSpPr txBox="1"/>
          <p:nvPr/>
        </p:nvSpPr>
        <p:spPr>
          <a:xfrm>
            <a:off x="4949525" y="2225525"/>
            <a:ext cx="2894400" cy="10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s" sz="1700">
                <a:solidFill>
                  <a:srgbClr val="3C63AB"/>
                </a:solidFill>
              </a:rPr>
              <a:t>Función que valida y ejecuta la respectiva operación</a:t>
            </a:r>
            <a:endParaRPr b="0" i="0" sz="1700" u="none" cap="none" strike="noStrike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>
            <p:ph type="title"/>
          </p:nvPr>
        </p:nvSpPr>
        <p:spPr>
          <a:xfrm>
            <a:off x="870550" y="804150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s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Código del ejemplo</a:t>
            </a:r>
            <a:r>
              <a:rPr lang="es" sz="2800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: Calculadora</a:t>
            </a:r>
            <a:endParaRPr sz="2800">
              <a:solidFill>
                <a:srgbClr val="E8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p27"/>
          <p:cNvPicPr preferRelativeResize="0"/>
          <p:nvPr/>
        </p:nvPicPr>
        <p:blipFill rotWithShape="1">
          <a:blip r:embed="rId4">
            <a:alphaModFix/>
          </a:blip>
          <a:srcRect b="3518" l="24016" r="39852" t="14453"/>
          <a:stretch/>
        </p:blipFill>
        <p:spPr>
          <a:xfrm>
            <a:off x="1937850" y="1473525"/>
            <a:ext cx="2728350" cy="3483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7"/>
          <p:cNvSpPr txBox="1"/>
          <p:nvPr/>
        </p:nvSpPr>
        <p:spPr>
          <a:xfrm>
            <a:off x="5030375" y="2571750"/>
            <a:ext cx="28944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s" sz="1700">
                <a:solidFill>
                  <a:srgbClr val="3C63AB"/>
                </a:solidFill>
              </a:rPr>
              <a:t>Resultado final</a:t>
            </a:r>
            <a:endParaRPr b="0" i="0" sz="1700" u="none" cap="none" strike="noStrike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/>
          <p:nvPr/>
        </p:nvSpPr>
        <p:spPr>
          <a:xfrm>
            <a:off x="755123" y="1387206"/>
            <a:ext cx="76575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s" sz="3000">
                <a:solidFill>
                  <a:srgbClr val="375FA9"/>
                </a:solidFill>
              </a:rPr>
              <a:t>Ejercicios</a:t>
            </a:r>
            <a:r>
              <a:rPr lang="es" sz="3000">
                <a:solidFill>
                  <a:schemeClr val="lt1"/>
                </a:solidFill>
              </a:rPr>
              <a:t> </a:t>
            </a:r>
            <a:r>
              <a:rPr lang="es" sz="3000">
                <a:solidFill>
                  <a:srgbClr val="E63464"/>
                </a:solidFill>
              </a:rPr>
              <a:t>para practicar </a:t>
            </a:r>
            <a:endParaRPr sz="1800">
              <a:solidFill>
                <a:srgbClr val="E63464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5" y="0"/>
            <a:ext cx="9139049" cy="5143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ctrTitle"/>
          </p:nvPr>
        </p:nvSpPr>
        <p:spPr>
          <a:xfrm>
            <a:off x="1281950" y="1089142"/>
            <a:ext cx="6622500" cy="20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s" sz="3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Sesión 14: </a:t>
            </a:r>
            <a:endParaRPr b="1" sz="36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s" sz="3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s" sz="5600">
                <a:solidFill>
                  <a:srgbClr val="E72F61"/>
                </a:solidFill>
                <a:latin typeface="Arial"/>
                <a:ea typeface="Arial"/>
                <a:cs typeface="Arial"/>
                <a:sym typeface="Arial"/>
              </a:rPr>
              <a:t>Introducción a Java</a:t>
            </a:r>
            <a:endParaRPr b="1" sz="2900">
              <a:solidFill>
                <a:srgbClr val="E72F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6"/>
          <p:cNvSpPr txBox="1"/>
          <p:nvPr>
            <p:ph idx="1" type="subTitle"/>
          </p:nvPr>
        </p:nvSpPr>
        <p:spPr>
          <a:xfrm>
            <a:off x="1101471" y="3351167"/>
            <a:ext cx="69834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3C63AA"/>
                </a:solidFill>
                <a:latin typeface="Arial"/>
                <a:ea typeface="Arial"/>
                <a:cs typeface="Arial"/>
                <a:sym typeface="Arial"/>
              </a:rPr>
              <a:t>Aplicaciones gráficas en  Java.</a:t>
            </a:r>
            <a:endParaRPr sz="1800">
              <a:solidFill>
                <a:srgbClr val="3C63A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C63A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solidFill>
                <a:srgbClr val="3C63A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89600" y="1006650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s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Objetivos de la sesión</a:t>
            </a:r>
            <a:endParaRPr>
              <a:solidFill>
                <a:srgbClr val="E8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7"/>
          <p:cNvSpPr txBox="1"/>
          <p:nvPr>
            <p:ph idx="4294967295" type="body"/>
          </p:nvPr>
        </p:nvSpPr>
        <p:spPr>
          <a:xfrm>
            <a:off x="870550" y="1724375"/>
            <a:ext cx="7974600" cy="348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 Al finalizar esta sesión estarás en capacidad de:</a:t>
            </a:r>
            <a:endParaRPr sz="14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60"/>
              <a:buAutoNum type="arabicPeriod"/>
            </a:pP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Desarrollar interfaces gráficas en  VS Code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1052100" y="723475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s" sz="2800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Ejemplo de Diseño de Interfaz: Calculadora</a:t>
            </a:r>
            <a:endParaRPr sz="2800">
              <a:solidFill>
                <a:srgbClr val="E8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8"/>
          <p:cNvSpPr txBox="1"/>
          <p:nvPr>
            <p:ph idx="4294967295" type="body"/>
          </p:nvPr>
        </p:nvSpPr>
        <p:spPr>
          <a:xfrm>
            <a:off x="870550" y="1724375"/>
            <a:ext cx="7974600" cy="348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18"/>
          <p:cNvPicPr preferRelativeResize="0"/>
          <p:nvPr/>
        </p:nvPicPr>
        <p:blipFill rotWithShape="1">
          <a:blip r:embed="rId4">
            <a:alphaModFix/>
          </a:blip>
          <a:srcRect b="5439" l="9158" r="10500" t="3135"/>
          <a:stretch/>
        </p:blipFill>
        <p:spPr>
          <a:xfrm>
            <a:off x="2962700" y="1299225"/>
            <a:ext cx="2561675" cy="378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870550" y="804150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s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Código del ejemplo</a:t>
            </a:r>
            <a:r>
              <a:rPr lang="es" sz="2800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: Calculadora</a:t>
            </a:r>
            <a:endParaRPr sz="2800">
              <a:solidFill>
                <a:srgbClr val="E8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00" y="2209273"/>
            <a:ext cx="9043001" cy="1527602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9"/>
          <p:cNvSpPr txBox="1"/>
          <p:nvPr/>
        </p:nvSpPr>
        <p:spPr>
          <a:xfrm>
            <a:off x="223000" y="1665200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3C63AB"/>
                </a:solidFill>
              </a:rPr>
              <a:t>Librerías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870550" y="804150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s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Código del ejemplo</a:t>
            </a:r>
            <a:r>
              <a:rPr lang="es" sz="2800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: Calculadora</a:t>
            </a:r>
            <a:endParaRPr sz="2800">
              <a:solidFill>
                <a:srgbClr val="E8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5950" y="1897338"/>
            <a:ext cx="5614025" cy="67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125" y="3261150"/>
            <a:ext cx="5070950" cy="9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0"/>
          <p:cNvSpPr txBox="1"/>
          <p:nvPr/>
        </p:nvSpPr>
        <p:spPr>
          <a:xfrm>
            <a:off x="754941" y="2023788"/>
            <a:ext cx="21810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b="0" i="0" lang="es" sz="20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Clase jframe</a:t>
            </a:r>
            <a:endParaRPr b="0" i="0" sz="2000" u="none" cap="none" strike="noStrike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0"/>
          <p:cNvSpPr txBox="1"/>
          <p:nvPr/>
        </p:nvSpPr>
        <p:spPr>
          <a:xfrm>
            <a:off x="5958448" y="3526754"/>
            <a:ext cx="18873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b="0" i="0" lang="es" sz="2000" u="none" cap="none" strike="noStrike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Constructor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870550" y="804150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s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Código del ejemplo</a:t>
            </a:r>
            <a:r>
              <a:rPr lang="es" sz="2800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: Calculadora</a:t>
            </a:r>
            <a:endParaRPr sz="2800">
              <a:solidFill>
                <a:srgbClr val="E8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675" y="2159500"/>
            <a:ext cx="7372350" cy="19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1"/>
          <p:cNvSpPr txBox="1"/>
          <p:nvPr/>
        </p:nvSpPr>
        <p:spPr>
          <a:xfrm>
            <a:off x="303674" y="1650650"/>
            <a:ext cx="4494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s" sz="2000">
                <a:solidFill>
                  <a:srgbClr val="3C63AB"/>
                </a:solidFill>
              </a:rPr>
              <a:t>Declaración de componentes a utilizar</a:t>
            </a:r>
            <a:endParaRPr b="0" i="0" sz="2000" u="none" cap="none" strike="noStrike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870550" y="804150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s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Código del ejemplo</a:t>
            </a:r>
            <a:r>
              <a:rPr lang="es" sz="2800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: Calculadora</a:t>
            </a:r>
            <a:endParaRPr sz="2800">
              <a:solidFill>
                <a:srgbClr val="E8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2"/>
          <p:cNvSpPr txBox="1"/>
          <p:nvPr/>
        </p:nvSpPr>
        <p:spPr>
          <a:xfrm>
            <a:off x="5880850" y="2225525"/>
            <a:ext cx="1963200" cy="1030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s" sz="2000">
                <a:solidFill>
                  <a:srgbClr val="3C63AB"/>
                </a:solidFill>
              </a:rPr>
              <a:t>Declaración de variables a utilizar</a:t>
            </a:r>
            <a:endParaRPr b="0" i="0" sz="2000" u="none" cap="none" strike="noStrike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900" y="1517450"/>
            <a:ext cx="4992350" cy="333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870550" y="804150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s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Código del ejemplo</a:t>
            </a:r>
            <a:r>
              <a:rPr lang="es" sz="2800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: Calculadora</a:t>
            </a:r>
            <a:endParaRPr sz="2800">
              <a:solidFill>
                <a:srgbClr val="E8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350" y="1523000"/>
            <a:ext cx="4620825" cy="309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57575" y="1574550"/>
            <a:ext cx="3781425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