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757A79-FE1B-46EC-8EB2-92C4893A5357}">
  <a:tblStyle styleId="{17757A79-FE1B-46EC-8EB2-92C4893A5357}" styleName="Table_0"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rgbClr val="163EF5">
              <a:alpha val="40000"/>
            </a:srgb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163EF5">
              <a:alpha val="40000"/>
            </a:srgb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AF7B51"/>
      </a:tcTxStyle>
      <a:tcStyle>
        <a:tcBdr>
          <a:lef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AF7B5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163EF5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b38cb712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db38cb7128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b38cb712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db38cb7128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b38cb712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db38cb7128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b38cb712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db38cb7128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c8ec546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dc8ec5468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c8ec5468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dc8ec5468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c8ec546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dc8ec54687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c8ec546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dc8ec54687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ee695b10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dee695b101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b38cb712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db38cb7128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b38cb712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gdb38cb7128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c8ec5468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dc8ec54687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c8ec5468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dc8ec54687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c8ec5468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gdc8ec54687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c8ec5468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dc8ec54687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62fcfd924_1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d62fcfd924_1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681781c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d681781c4d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681781c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d681781c4d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681781c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d681781c4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681781c4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d681781c4d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681781c4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d681781c4d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b38cb71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db38cb7128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Programación </a:t>
            </a:r>
            <a:b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Básica en Java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/>
        </p:nvSpPr>
        <p:spPr>
          <a:xfrm>
            <a:off x="733115" y="1426003"/>
            <a:ext cx="7543800" cy="3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D4594"/>
                </a:solidFill>
              </a:rPr>
              <a:t>Lenguaje de Manipulación de Datos (DML)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Permite a los usuarios introducir datos para posteriormente realizar tareas de consultas o modificación de los datos que contienen las Bases de Datos.</a:t>
            </a:r>
            <a:endParaRPr sz="2400">
              <a:solidFill>
                <a:srgbClr val="3D4594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D4594"/>
                </a:solidFill>
              </a:rPr>
              <a:t>SELECT: esta sentencia se utiliza para realizar consultas sobre los datos.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D4594"/>
                </a:solidFill>
              </a:rPr>
              <a:t>INSERT: con esta instrucción podemos insertar los valores en una base de datos.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D4594"/>
                </a:solidFill>
              </a:rPr>
              <a:t>UPDATE: sirve para modificar los valores de uno o varios registros.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D4594"/>
                </a:solidFill>
              </a:rPr>
              <a:t>DELETE: se utiliza para eliminar las filas de una tabla.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D4594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D4594"/>
              </a:solidFill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733115" y="864465"/>
            <a:ext cx="7543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83464"/>
                </a:solidFill>
              </a:rPr>
              <a:t>SQL =DML+DDL.</a:t>
            </a:r>
            <a:endParaRPr b="1" sz="32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/>
        </p:nvSpPr>
        <p:spPr>
          <a:xfrm>
            <a:off x="593014" y="1353772"/>
            <a:ext cx="7861800" cy="30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SQLiteStudio es una interfaz gráfica para bases de datos SQLite, potente, ligero, rápido e intuitivo. Se trata de una aplicación </a:t>
            </a:r>
            <a:r>
              <a:rPr b="1" lang="es">
                <a:solidFill>
                  <a:srgbClr val="3D4594"/>
                </a:solidFill>
              </a:rPr>
              <a:t>multiplataforma</a:t>
            </a:r>
            <a:r>
              <a:rPr lang="es">
                <a:solidFill>
                  <a:srgbClr val="3D4594"/>
                </a:solidFill>
              </a:rPr>
              <a:t>, disponible para los principales sistemas operativos </a:t>
            </a:r>
            <a:r>
              <a:rPr i="1" lang="es">
                <a:solidFill>
                  <a:srgbClr val="3D4594"/>
                </a:solidFill>
              </a:rPr>
              <a:t>Windows</a:t>
            </a:r>
            <a:r>
              <a:rPr lang="es">
                <a:solidFill>
                  <a:srgbClr val="3D4594"/>
                </a:solidFill>
              </a:rPr>
              <a:t>, </a:t>
            </a:r>
            <a:r>
              <a:rPr i="1" lang="es">
                <a:solidFill>
                  <a:srgbClr val="3D4594"/>
                </a:solidFill>
              </a:rPr>
              <a:t>MacOSX</a:t>
            </a:r>
            <a:r>
              <a:rPr lang="es">
                <a:solidFill>
                  <a:srgbClr val="3D4594"/>
                </a:solidFill>
              </a:rPr>
              <a:t> y </a:t>
            </a:r>
            <a:r>
              <a:rPr b="1" lang="es">
                <a:solidFill>
                  <a:srgbClr val="3D4594"/>
                </a:solidFill>
              </a:rPr>
              <a:t>Linux</a:t>
            </a:r>
            <a:r>
              <a:rPr lang="es">
                <a:solidFill>
                  <a:srgbClr val="3D4594"/>
                </a:solidFill>
              </a:rPr>
              <a:t>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Entre las diferentes características que posee </a:t>
            </a:r>
            <a:r>
              <a:rPr b="1" lang="es">
                <a:solidFill>
                  <a:srgbClr val="3D4594"/>
                </a:solidFill>
              </a:rPr>
              <a:t>SQLiteStudio</a:t>
            </a:r>
            <a:r>
              <a:rPr lang="es">
                <a:solidFill>
                  <a:srgbClr val="3D4594"/>
                </a:solidFill>
              </a:rPr>
              <a:t> se pueden destacar las siguientes:</a:t>
            </a:r>
            <a:endParaRPr>
              <a:solidFill>
                <a:srgbClr val="3D4594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D4594"/>
                </a:solidFill>
              </a:rPr>
              <a:t>No necesita instalación, solo hay que desempaquetar y ejecutar.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D4594"/>
                </a:solidFill>
              </a:rPr>
              <a:t>Se puede exportar a diversos formatos: CSV, HTML, XML, PDF o JSON.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D4594"/>
                </a:solidFill>
              </a:rPr>
              <a:t>Se pueden importar datos desde CSV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D4594"/>
                </a:solidFill>
              </a:rPr>
              <a:t>Soporta </a:t>
            </a:r>
            <a:r>
              <a:rPr b="1" lang="es">
                <a:solidFill>
                  <a:srgbClr val="3D4594"/>
                </a:solidFill>
              </a:rPr>
              <a:t>unicode</a:t>
            </a:r>
            <a:endParaRPr>
              <a:solidFill>
                <a:srgbClr val="3D4594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D4594"/>
                </a:solidFill>
              </a:rPr>
              <a:t>Permite configurar el aspecto, colores, fuentes y atajos.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D4594"/>
                </a:solidFill>
              </a:rPr>
              <a:t>Código abierto y gratuito.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D4594"/>
                </a:solidFill>
              </a:rPr>
              <a:t>Permite el uso de complementos.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4594"/>
              </a:solidFill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593014" y="859140"/>
            <a:ext cx="7543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SQLite Studio</a:t>
            </a:r>
            <a:endParaRPr sz="32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/>
        </p:nvSpPr>
        <p:spPr>
          <a:xfrm>
            <a:off x="582064" y="884644"/>
            <a:ext cx="7543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Entorno SQLite Studio</a:t>
            </a:r>
            <a:endParaRPr sz="3200">
              <a:solidFill>
                <a:srgbClr val="E83464"/>
              </a:solidFill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288" y="1446182"/>
            <a:ext cx="6423703" cy="33910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6924002" y="1716349"/>
            <a:ext cx="2015700" cy="2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9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Existen diferentes complementos, algunos que vienen por defecto, y otros que se pueden instalar. </a:t>
            </a:r>
            <a:endParaRPr b="0" i="0" sz="12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De la misma forma, existen tanto complementos oficiales, como desarrollados por terceros.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/>
        </p:nvSpPr>
        <p:spPr>
          <a:xfrm>
            <a:off x="790427" y="870877"/>
            <a:ext cx="6759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Diseño y Creación (Create)</a:t>
            </a:r>
            <a:endParaRPr sz="3200">
              <a:solidFill>
                <a:srgbClr val="E83464"/>
              </a:solidFill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790427" y="1616149"/>
            <a:ext cx="4104900" cy="3056100"/>
          </a:xfrm>
          <a:prstGeom prst="rect">
            <a:avLst/>
          </a:prstGeom>
          <a:noFill/>
          <a:ln cap="flat" cmpd="sng" w="25400">
            <a:solidFill>
              <a:srgbClr val="0058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F7B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0" name="Google Shape;230;p27"/>
          <p:cNvGraphicFramePr/>
          <p:nvPr/>
        </p:nvGraphicFramePr>
        <p:xfrm>
          <a:off x="896791" y="20816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{17757A79-FE1B-46EC-8EB2-92C4893A5357}</a:tableStyleId>
              </a:tblPr>
              <a:tblGrid>
                <a:gridCol w="3753275"/>
              </a:tblGrid>
              <a:tr h="40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2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P_id: int auto_increment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Nombre: text(20) not null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Apellidos: text(20) not null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Dirección: text(40) not null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Ciudad text(10) not null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1" name="Google Shape;231;p27"/>
          <p:cNvSpPr txBox="1"/>
          <p:nvPr/>
        </p:nvSpPr>
        <p:spPr>
          <a:xfrm>
            <a:off x="823880" y="1637321"/>
            <a:ext cx="20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0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Empresa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5125824" y="2081620"/>
            <a:ext cx="35445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CREATE DATABASE Empresa;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CREATE TABLE Personas(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 P_id integer autoincrement,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 Nombre text(20)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 Apellidos text(20)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 Direccion text(40)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 Ciudad text(10) not null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579864" y="974950"/>
            <a:ext cx="7437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Inserción de registros (Insert)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457200" y="1775540"/>
            <a:ext cx="8307600" cy="2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Sintaxis: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INSERT INTO nombre_de_la_tabla ( nombre_de_la_columna [, ...] 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    VALUES (valor_de_la_columna [, ...] ) </a:t>
            </a:r>
            <a:endParaRPr b="0" i="0" sz="14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INSERT  INTO Personas(P_id, Nombre, Apellidos, Direccion, Ciudad )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    VALUES ('2345', 'María', 'Pérez)', ‘clle 82 #42e-45', 'Barranquilla');</a:t>
            </a:r>
            <a:endParaRPr b="0" i="0" sz="14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INSERT  INTO Personas(P_id, Nombre, Apellidos, Direccion, Ciudad )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    VALUES ('5347', 'Paola', 'López)', 'clle 62 #46-85', 'Barranquilla');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/>
        </p:nvSpPr>
        <p:spPr>
          <a:xfrm>
            <a:off x="569764" y="814294"/>
            <a:ext cx="7437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Mostrar registros (Select)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569764" y="1570278"/>
            <a:ext cx="83076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Sintaxis: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SELECT [ ALL | DISTINCT [ ON ( expression [, ...] ) ]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    * | expression [ [ AS ] output_name ] [, ...]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    [ FROM from_item [, ...]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    [ WHERE condition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    [ ORDER BY expression [ ASC | DESC 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SELECT FROM WHERE ORDER BY: las cláusulas SQL SELECT y SQL FROM son el ABC de las consultas de bases de datos, con estas dos cláusulas se muestran los datos de una tabla.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SELECT: indica que campos  mostrar separándolos por comas, para mostrar todos los campos de una tabla se usa el símbolo *.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FROM: indica la tabla o tablas a consultar y obtener los datos.</a:t>
            </a:r>
            <a:endParaRPr b="0" i="0" sz="14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/>
        </p:nvSpPr>
        <p:spPr>
          <a:xfrm>
            <a:off x="539439" y="844619"/>
            <a:ext cx="7437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Mostrar registros (Select)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539439" y="1734418"/>
            <a:ext cx="78951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Para la consulta de comprobación se usarán las clausulas SELECT y FROM: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SELECT *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    FROM Personas;</a:t>
            </a:r>
            <a:endParaRPr b="0" i="0" sz="14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Los resultados mostrados son: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	2345|María|Pérez|clle 82 #42e-45|Barranquilla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	5347|Paola|López|clle 62 #46-85|Barranquilla</a:t>
            </a:r>
            <a:endParaRPr b="0" i="0" sz="14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/>
        </p:nvSpPr>
        <p:spPr>
          <a:xfrm>
            <a:off x="557562" y="1053090"/>
            <a:ext cx="743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Eliminación de registros (Delete)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2732051" y="2165832"/>
            <a:ext cx="4125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Sintaxis: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DELETE nombre_de_la_tabla </a:t>
            </a:r>
            <a:endParaRPr b="0" i="0" sz="16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WHERE Expresion</a:t>
            </a:r>
            <a:endParaRPr b="0" i="0" sz="16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DELETE Personas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WHERE P_id = '2345'</a:t>
            </a:r>
            <a:endParaRPr b="0" i="0" sz="16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/>
        </p:nvSpPr>
        <p:spPr>
          <a:xfrm>
            <a:off x="557562" y="1053090"/>
            <a:ext cx="743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SQLite en Visual Studio Code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6044100" y="2184100"/>
            <a:ext cx="29808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D4594"/>
                </a:solidFill>
              </a:rPr>
              <a:t>Para poder hacer uso del manejo de las bases de dato dentro del editor de </a:t>
            </a:r>
            <a:r>
              <a:rPr lang="es" sz="1600">
                <a:solidFill>
                  <a:srgbClr val="3D4594"/>
                </a:solidFill>
              </a:rPr>
              <a:t>código</a:t>
            </a:r>
            <a:r>
              <a:rPr lang="es" sz="1600">
                <a:solidFill>
                  <a:srgbClr val="3D4594"/>
                </a:solidFill>
              </a:rPr>
              <a:t> de visual studio, necesitamos </a:t>
            </a:r>
            <a:r>
              <a:rPr lang="es" sz="1600">
                <a:solidFill>
                  <a:srgbClr val="3D4594"/>
                </a:solidFill>
              </a:rPr>
              <a:t>instalar</a:t>
            </a:r>
            <a:r>
              <a:rPr lang="es" sz="1600">
                <a:solidFill>
                  <a:srgbClr val="3D4594"/>
                </a:solidFill>
              </a:rPr>
              <a:t> el  </a:t>
            </a:r>
            <a:r>
              <a:rPr lang="es" sz="1600">
                <a:solidFill>
                  <a:srgbClr val="3D4594"/>
                </a:solidFill>
              </a:rPr>
              <a:t>plugin</a:t>
            </a:r>
            <a:r>
              <a:rPr lang="es" sz="1600">
                <a:solidFill>
                  <a:srgbClr val="3D4594"/>
                </a:solidFill>
              </a:rPr>
              <a:t> SQLite de alexcvzz.vscode-sqlite. </a:t>
            </a:r>
            <a:endParaRPr sz="1600">
              <a:solidFill>
                <a:srgbClr val="3D459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459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4594"/>
              </a:solidFill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625" y="2184100"/>
            <a:ext cx="5392126" cy="1612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/>
        </p:nvSpPr>
        <p:spPr>
          <a:xfrm>
            <a:off x="698624" y="1724410"/>
            <a:ext cx="7543800" cy="30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La clase </a:t>
            </a:r>
            <a:r>
              <a:rPr b="1" lang="es">
                <a:solidFill>
                  <a:srgbClr val="3D4594"/>
                </a:solidFill>
              </a:rPr>
              <a:t>DriverManager</a:t>
            </a:r>
            <a:r>
              <a:rPr lang="es">
                <a:solidFill>
                  <a:srgbClr val="3D4594"/>
                </a:solidFill>
              </a:rPr>
              <a:t> permite obtener objetos </a:t>
            </a:r>
            <a:r>
              <a:rPr b="1" lang="es">
                <a:solidFill>
                  <a:srgbClr val="3D4594"/>
                </a:solidFill>
              </a:rPr>
              <a:t>Connection</a:t>
            </a:r>
            <a:r>
              <a:rPr lang="es">
                <a:solidFill>
                  <a:srgbClr val="3D4594"/>
                </a:solidFill>
              </a:rPr>
              <a:t> con la base de datos. Para conectarse es necesario conocer:</a:t>
            </a:r>
            <a:endParaRPr>
              <a:solidFill>
                <a:srgbClr val="3D4594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D4594"/>
                </a:solidFill>
              </a:rPr>
              <a:t>URL de conexión, que incluye: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D4594"/>
                </a:solidFill>
              </a:rPr>
              <a:t>Nombre del host donde está la base de datos.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D4594"/>
                </a:solidFill>
              </a:rPr>
              <a:t>Nombre de la base de datos a usar.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D4594"/>
                </a:solidFill>
              </a:rPr>
              <a:t>Nombre del usuario en la base de datos.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D4594"/>
                </a:solidFill>
              </a:rPr>
              <a:t>Contraseña del usuario en la base de datos.</a:t>
            </a:r>
            <a:endParaRPr>
              <a:solidFill>
                <a:srgbClr val="3D4594"/>
              </a:solidFill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4594"/>
              </a:solidFill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El objeto </a:t>
            </a:r>
            <a:r>
              <a:rPr b="1" lang="es">
                <a:solidFill>
                  <a:srgbClr val="3D4594"/>
                </a:solidFill>
              </a:rPr>
              <a:t>Connection</a:t>
            </a:r>
            <a:r>
              <a:rPr lang="es">
                <a:solidFill>
                  <a:srgbClr val="3D4594"/>
                </a:solidFill>
              </a:rPr>
              <a:t> representa el contexto de una conexión con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la base de datos: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D4594"/>
                </a:solidFill>
              </a:rPr>
              <a:t>Permite obtener objetos </a:t>
            </a:r>
            <a:r>
              <a:rPr b="1" lang="es">
                <a:solidFill>
                  <a:srgbClr val="3D4594"/>
                </a:solidFill>
              </a:rPr>
              <a:t>Statement</a:t>
            </a:r>
            <a:r>
              <a:rPr lang="es">
                <a:solidFill>
                  <a:srgbClr val="3D4594"/>
                </a:solidFill>
              </a:rPr>
              <a:t> para realizar consultas SQL.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D4594"/>
                </a:solidFill>
              </a:rPr>
              <a:t>Permite obtener metadatos acerca de la base de datos (nombres de tablas, etc.)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D4594"/>
                </a:solidFill>
              </a:rPr>
              <a:t>Permite gestionar transacciones.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698624" y="63631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Conexión con DriverManager y </a:t>
            </a:r>
            <a:br>
              <a:rPr lang="es" sz="28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el objeto Connection</a:t>
            </a:r>
            <a:endParaRPr sz="28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15: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Introducción a Java</a:t>
            </a:r>
            <a:endParaRPr b="1" sz="29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35116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Conexión a Base de Datos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/>
        </p:nvSpPr>
        <p:spPr>
          <a:xfrm>
            <a:off x="698624" y="1824000"/>
            <a:ext cx="75438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Connection connection;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(...)</a:t>
            </a:r>
            <a:endParaRPr>
              <a:solidFill>
                <a:srgbClr val="3D4594"/>
              </a:solidFill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try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    String url = "jdbc:mysql :// hostname/database -name";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    connection =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        DriverManager.getConnection(url , "user", "passwd");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} catch (SQLException ex)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    connection = null;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    ex.printStackTrace ();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    System.out.println("SQLException: " + ex.getMessage ());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    System.out.println("SQLState: " + ex.getSQLState ());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    System.out.println("VendorError: " + ex.getErrorCode ()); </a:t>
            </a:r>
            <a:endParaRPr>
              <a:solidFill>
                <a:srgbClr val="3D4594"/>
              </a:solidFill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}</a:t>
            </a:r>
            <a:endParaRPr>
              <a:solidFill>
                <a:srgbClr val="3D4594"/>
              </a:solidFill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4594"/>
              </a:solidFill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698624" y="537035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Conexión con DriverManager y </a:t>
            </a:r>
            <a:br>
              <a:rPr lang="es" sz="28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el objeto Connection </a:t>
            </a:r>
            <a:endParaRPr sz="28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/>
        </p:nvSpPr>
        <p:spPr>
          <a:xfrm>
            <a:off x="698624" y="1548935"/>
            <a:ext cx="7543800" cy="25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D4594"/>
                </a:solidFill>
              </a:rPr>
              <a:t>Los objetos Statement permiten realizar consultas SQL en la base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D4594"/>
                </a:solidFill>
              </a:rPr>
              <a:t>de datos: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D4594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D4594"/>
                </a:solidFill>
              </a:rPr>
              <a:t>Se obtienen a partir de un objeto Connection.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D4594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D4594"/>
                </a:solidFill>
              </a:rPr>
              <a:t>Disponen de distintos métodos para hacer consultas: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D4594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D4594"/>
                </a:solidFill>
              </a:rPr>
              <a:t>Método executeQuery: se utiliza para mostrar datos, normalmente mediante consultas SELECT.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D4594"/>
                </a:solidFill>
              </a:rPr>
              <a:t>Método executeUpdate: se utiliza para insertar, modificar o borrar datos, mediante sentencias INSERT, UPDATE y DELETE.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698624" y="460835"/>
            <a:ext cx="7543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Objeto Statement</a:t>
            </a:r>
            <a:endParaRPr sz="28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/>
        </p:nvSpPr>
        <p:spPr>
          <a:xfrm>
            <a:off x="698624" y="1827715"/>
            <a:ext cx="74082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El método executeQuery devuelve un objeto de tipo ResultSet, que dará acceso a los resultados de la consulta que se haya ejecutado.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4594"/>
              </a:solidFill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4594"/>
              </a:solidFill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String query = "SELECT nombre_columna [, . . .] "</a:t>
            </a:r>
            <a:endParaRPr>
              <a:solidFill>
                <a:srgbClr val="3D4594"/>
              </a:solidFill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             + "FROM nombre_tabla";</a:t>
            </a:r>
            <a:endParaRPr>
              <a:solidFill>
                <a:srgbClr val="3D4594"/>
              </a:solidFill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try (Statement stmt = connection.createStatement ())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  ResultSet rs = stmt.executeQuery(query);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  (...)</a:t>
            </a:r>
            <a:endParaRPr>
              <a:solidFill>
                <a:srgbClr val="3D4594"/>
              </a:solidFill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</a:rPr>
              <a:t>}</a:t>
            </a:r>
            <a:endParaRPr>
              <a:solidFill>
                <a:srgbClr val="3D4594"/>
              </a:solidFill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698625" y="628104"/>
            <a:ext cx="7543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Objeto Statement - SELECT</a:t>
            </a:r>
            <a:endParaRPr sz="28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/>
        </p:nvSpPr>
        <p:spPr>
          <a:xfrm>
            <a:off x="698625" y="1905774"/>
            <a:ext cx="7408200" cy="20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D4594"/>
                </a:solidFill>
              </a:rPr>
              <a:t>El método executeUpdate de Connection se utiliza para insertar, eliminar o modificar datos. Devuelve el número de filas afectadas (insertadas, eliminadas o modificadas) por la sentencia ejecutada.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D4594"/>
              </a:solidFill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D4594"/>
              </a:solidFill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D4594"/>
                </a:solidFill>
              </a:rPr>
              <a:t>String query = “UPDATE nombre_tabla  SET nombre_columna = valor_nuevo "</a:t>
            </a:r>
            <a:endParaRPr sz="1300">
              <a:solidFill>
                <a:srgbClr val="3D4594"/>
              </a:solidFill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D4594"/>
                </a:solidFill>
              </a:rPr>
              <a:t>             + “WHERE Expresion ";</a:t>
            </a:r>
            <a:endParaRPr sz="1300">
              <a:solidFill>
                <a:srgbClr val="3D4594"/>
              </a:solidFill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D4594"/>
                </a:solidFill>
              </a:rPr>
              <a:t>try (Statement stmt = connection.createStatement ())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D4594"/>
                </a:solidFill>
              </a:rPr>
              <a:t>    int rowCount = stmt.executeUpdate(query);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D4594"/>
                </a:solidFill>
              </a:rPr>
              <a:t>}</a:t>
            </a:r>
            <a:endParaRPr sz="1300">
              <a:solidFill>
                <a:srgbClr val="3D4594"/>
              </a:solidFill>
            </a:endParaRPr>
          </a:p>
        </p:txBody>
      </p:sp>
      <p:sp>
        <p:nvSpPr>
          <p:cNvPr id="293" name="Google Shape;293;p37"/>
          <p:cNvSpPr txBox="1"/>
          <p:nvPr/>
        </p:nvSpPr>
        <p:spPr>
          <a:xfrm>
            <a:off x="698625" y="628104"/>
            <a:ext cx="7543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Objeto Statement – UPDATE </a:t>
            </a:r>
            <a:endParaRPr sz="28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/>
        </p:nvSpPr>
        <p:spPr>
          <a:xfrm>
            <a:off x="821287" y="1638144"/>
            <a:ext cx="6995700" cy="3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D4594"/>
                </a:solidFill>
              </a:rPr>
              <a:t>String variable = "INSERT INTO nombre_tabla "</a:t>
            </a:r>
            <a:endParaRPr sz="1300">
              <a:solidFill>
                <a:srgbClr val="3D4594"/>
              </a:solidFill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D4594"/>
                </a:solidFill>
              </a:rPr>
              <a:t>                   + “(</a:t>
            </a:r>
            <a:r>
              <a:rPr lang="es" sz="1200">
                <a:solidFill>
                  <a:srgbClr val="3D4594"/>
                </a:solidFill>
              </a:rPr>
              <a:t>nombre_columna [, . . .])</a:t>
            </a:r>
            <a:r>
              <a:rPr lang="es" sz="1300">
                <a:solidFill>
                  <a:srgbClr val="3D4594"/>
                </a:solidFill>
              </a:rPr>
              <a:t> "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D4594"/>
                </a:solidFill>
              </a:rPr>
              <a:t>                   + "VALUES (valor_columna [, ...]) ";</a:t>
            </a:r>
            <a:endParaRPr sz="1300">
              <a:solidFill>
                <a:srgbClr val="3D4594"/>
              </a:solidFill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D4594"/>
                </a:solidFill>
              </a:rPr>
              <a:t>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D4594"/>
                </a:solidFill>
              </a:rPr>
              <a:t>try (Statement stmt = connection.createStatement ())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D4594"/>
                </a:solidFill>
              </a:rPr>
              <a:t>    stmt.executeUpdate(q, Statement.RETURN_GENERATED_KEYS);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D4594"/>
                </a:solidFill>
              </a:rPr>
              <a:t>    ResultSet rs = stmt.getGeneratedKeys ();</a:t>
            </a:r>
            <a:endParaRPr sz="1300">
              <a:solidFill>
                <a:srgbClr val="3D4594"/>
              </a:solidFill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D4594"/>
                </a:solidFill>
              </a:rPr>
              <a:t>    int rowId;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D4594"/>
                </a:solidFill>
              </a:rPr>
              <a:t>    if (rs.next())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D4594"/>
                </a:solidFill>
              </a:rPr>
              <a:t>	rowId = rs.getInt (1);</a:t>
            </a:r>
            <a:endParaRPr sz="1300">
              <a:solidFill>
                <a:srgbClr val="3D4594"/>
              </a:solidFill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D4594"/>
                </a:solidFill>
              </a:rPr>
              <a:t>} else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D4594"/>
                </a:solidFill>
              </a:rPr>
              <a:t>	// Esto no deber´ıa ocurrir ...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D4594"/>
                </a:solidFill>
              </a:rPr>
              <a:t>	rowId = -1;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D4594"/>
                </a:solidFill>
              </a:rPr>
              <a:t>}</a:t>
            </a:r>
            <a:endParaRPr sz="1300">
              <a:solidFill>
                <a:srgbClr val="3D4594"/>
              </a:solidFill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D4594"/>
              </a:solidFill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D4594"/>
              </a:solidFill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698625" y="628104"/>
            <a:ext cx="7543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Objeto Statement – INSERT </a:t>
            </a:r>
            <a:endParaRPr sz="28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Definir y diseñar una base de datos relacional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Construir una base de datos en SQLite de una tabla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Manipular la gestión de información en la base de datos construida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Explicar y aplicar el concepto de conexión a una base de datos relacional (JDBC)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Construir una aplicación con entorno gráfico que conecte a una base de datos relacional y lleve a cabo operaciones sobre esta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376121" y="820445"/>
            <a:ext cx="8210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¿Qué es una base de datos relacional?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731450" y="1621605"/>
            <a:ext cx="7254300" cy="28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b="0" i="0" lang="es" sz="16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Una </a:t>
            </a:r>
            <a:r>
              <a:rPr b="1" i="1" lang="es" sz="16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base de datos relacional</a:t>
            </a:r>
            <a:r>
              <a:rPr b="0" i="0" lang="es" sz="16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 es un tipo de base de datos que almacena y proporciona acceso a puntos de datos relacionados entre sí. Las bases de datos relacionales se basan en el modelo relacional, una forma intuitiva y directa de representar datos en tablas. </a:t>
            </a:r>
            <a:endParaRPr b="0" i="0" sz="16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b="0" i="0" lang="es" sz="16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En una base de datos relacional, cada fila de la tabla es un registro con un ID único llamado clave. Las columnas de la tabla contienen atributos de los datos, y cada registro generalmente tiene un valor para cada atributo, lo que facilita el establecimiento de las relaciones entre los puntos de datos.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822960" y="936261"/>
            <a:ext cx="66198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¿Cómo se estructuran las base de datos relacionales?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822960" y="1808047"/>
            <a:ext cx="7543800" cy="2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El modelo relacional significa que las estructuras lógicas de datos (las tablas de datos, vistas e índices) están separadas de las estructuras físicas de almacenamiento. Esta separación significa que los administradores de bases de datos pueden administrar el almacenamiento físico de datos sin afectar el acceso a esos datos como una estructura lógica. Por ejemplo, cambiar el nombre de un archivo de base de datos no cambia el nombre de las tablas almacenadas en él.</a:t>
            </a:r>
            <a:endParaRPr sz="16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923321" y="866585"/>
            <a:ext cx="66198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¿Cómo se estructuran las base de datos relacionales?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655692" y="1638009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La distinción entre lógica y física también se aplica a las operaciones de la base de datos, que son acciones claramente definidas que permiten a las aplicaciones manipular los datos y las estructuras de la base de datos. Las operaciones lógicas permiten que una aplicación especifique el contenido que necesita, mientras que las operaciones físicas determinan cómo se debe acceder a esos datos y luego realizan la tarea.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Para garantizar que los datos sean siempre precisos y accesibles, las bases de datos relacionales siguen ciertas reglas de integridad. Por ejemplo, una regla de integridad puede especificar que no se </a:t>
            </a:r>
            <a:r>
              <a:rPr lang="es" sz="1500">
                <a:solidFill>
                  <a:srgbClr val="375FA9"/>
                </a:solidFill>
              </a:rPr>
              <a:t>permiten</a:t>
            </a:r>
            <a:r>
              <a:rPr lang="es" sz="1500">
                <a:solidFill>
                  <a:srgbClr val="375FA9"/>
                </a:solidFill>
              </a:rPr>
              <a:t> filas duplicadas en una tabla, para eliminar la posibilidad de que ingrese información errónea en la base de datos.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/>
        </p:nvSpPr>
        <p:spPr>
          <a:xfrm>
            <a:off x="778356" y="375811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E83464"/>
                </a:solidFill>
              </a:rPr>
              <a:t>SQL</a:t>
            </a:r>
            <a:endParaRPr sz="3600">
              <a:solidFill>
                <a:srgbClr val="E83464"/>
              </a:solidFill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699597" y="1562984"/>
            <a:ext cx="75438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El lenguaje de consulta estructurado o SQL (Structured Query Language) es un lenguaje declarativo de acceso a bases de datos relacionales que permite especificar diversos tipos de operaciones en ellas.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75FA9"/>
                </a:solidFill>
              </a:rPr>
              <a:t> </a:t>
            </a:r>
            <a:endParaRPr sz="1600"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Una de sus características es el manejo del álgebra y el cálculo relacional que permiten efectuar consultas con el fin de recuperar de forma sencilla información de interés de bases de datos, así como hacer cambios en ella.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/>
        </p:nvSpPr>
        <p:spPr>
          <a:xfrm>
            <a:off x="738250" y="718501"/>
            <a:ext cx="63141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E83464"/>
                </a:solidFill>
              </a:rPr>
              <a:t>SQL</a:t>
            </a:r>
            <a:endParaRPr b="1" sz="3600">
              <a:solidFill>
                <a:srgbClr val="E83464"/>
              </a:solidFill>
            </a:endParaRPr>
          </a:p>
        </p:txBody>
      </p:sp>
      <p:grpSp>
        <p:nvGrpSpPr>
          <p:cNvPr id="186" name="Google Shape;186;p22"/>
          <p:cNvGrpSpPr/>
          <p:nvPr/>
        </p:nvGrpSpPr>
        <p:grpSpPr>
          <a:xfrm>
            <a:off x="748494" y="1698768"/>
            <a:ext cx="7113863" cy="2806418"/>
            <a:chOff x="144952" y="0"/>
            <a:chExt cx="7736664" cy="3136013"/>
          </a:xfrm>
        </p:grpSpPr>
        <p:sp>
          <p:nvSpPr>
            <p:cNvPr id="187" name="Google Shape;187;p22"/>
            <p:cNvSpPr/>
            <p:nvPr/>
          </p:nvSpPr>
          <p:spPr>
            <a:xfrm>
              <a:off x="2898608" y="0"/>
              <a:ext cx="4392000" cy="9801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FFCC66"/>
            </a:solidFill>
            <a:ln cap="flat" cmpd="sng" w="25400">
              <a:solidFill>
                <a:srgbClr val="C8D6D3">
                  <a:alpha val="894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2"/>
            <p:cNvSpPr txBox="1"/>
            <p:nvPr/>
          </p:nvSpPr>
          <p:spPr>
            <a:xfrm>
              <a:off x="2898608" y="122495"/>
              <a:ext cx="4024500" cy="7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25" lIns="11425" spcFirstLastPara="1" rIns="11425" wrap="square" tIns="11425">
              <a:noAutofit/>
            </a:bodyPr>
            <a:lstStyle/>
            <a:p>
              <a:pPr indent="-571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2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Es un lenguaje declarativo de alto nivel</a:t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735983" y="0"/>
              <a:ext cx="2162700" cy="980100"/>
            </a:xfrm>
            <a:prstGeom prst="roundRect">
              <a:avLst>
                <a:gd fmla="val 16667" name="adj"/>
              </a:avLst>
            </a:prstGeom>
            <a:solidFill>
              <a:srgbClr val="FFCC66"/>
            </a:solidFill>
            <a:ln cap="flat" cmpd="sng" w="25400">
              <a:solidFill>
                <a:srgbClr val="AF7B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2"/>
            <p:cNvSpPr txBox="1"/>
            <p:nvPr/>
          </p:nvSpPr>
          <p:spPr>
            <a:xfrm>
              <a:off x="783821" y="47838"/>
              <a:ext cx="2067000" cy="8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¿Qué es?</a:t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2291716" y="1077956"/>
              <a:ext cx="5589900" cy="9801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163EF5">
                <a:alpha val="89410"/>
              </a:srgbClr>
            </a:solidFill>
            <a:ln cap="flat" cmpd="sng" w="25400">
              <a:solidFill>
                <a:srgbClr val="C8D6D3">
                  <a:alpha val="894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2"/>
            <p:cNvSpPr txBox="1"/>
            <p:nvPr/>
          </p:nvSpPr>
          <p:spPr>
            <a:xfrm>
              <a:off x="2291716" y="1200451"/>
              <a:ext cx="5222400" cy="7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25" lIns="11425" spcFirstLastPara="1" rIns="11425" wrap="square" tIns="11425">
              <a:noAutofit/>
            </a:bodyPr>
            <a:lstStyle/>
            <a:p>
              <a:pPr indent="-571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Nos permite el acceso a bases de datos relacionales y operar sobre ellas.</a:t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144952" y="1077956"/>
              <a:ext cx="2146800" cy="980100"/>
            </a:xfrm>
            <a:prstGeom prst="roundRect">
              <a:avLst>
                <a:gd fmla="val 16667" name="adj"/>
              </a:avLst>
            </a:prstGeom>
            <a:solidFill>
              <a:srgbClr val="163EF5">
                <a:alpha val="89410"/>
              </a:srgbClr>
            </a:solidFill>
            <a:ln cap="flat" cmpd="sng" w="25400">
              <a:solidFill>
                <a:srgbClr val="AF7B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2"/>
            <p:cNvSpPr txBox="1"/>
            <p:nvPr/>
          </p:nvSpPr>
          <p:spPr>
            <a:xfrm>
              <a:off x="192790" y="1125794"/>
              <a:ext cx="2051100" cy="8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¿Por qué?</a:t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3286213" y="2155913"/>
              <a:ext cx="3558300" cy="9801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FF9999"/>
            </a:solidFill>
            <a:ln cap="flat" cmpd="sng" w="25400">
              <a:solidFill>
                <a:srgbClr val="F7F7F7">
                  <a:alpha val="894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2"/>
            <p:cNvSpPr txBox="1"/>
            <p:nvPr/>
          </p:nvSpPr>
          <p:spPr>
            <a:xfrm>
              <a:off x="3286213" y="2278408"/>
              <a:ext cx="3190800" cy="7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25" lIns="11425" spcFirstLastPara="1" rIns="11425" wrap="square" tIns="11425">
              <a:noAutofit/>
            </a:bodyPr>
            <a:lstStyle/>
            <a:p>
              <a:pPr indent="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Manipular bases de datos desde cualquier lenguaje de programación</a:t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1182022" y="2155913"/>
              <a:ext cx="2104200" cy="980100"/>
            </a:xfrm>
            <a:prstGeom prst="roundRect">
              <a:avLst>
                <a:gd fmla="val 16667" name="adj"/>
              </a:avLst>
            </a:prstGeom>
            <a:solidFill>
              <a:srgbClr val="FF9999"/>
            </a:solidFill>
            <a:ln cap="flat" cmpd="sng" w="25400">
              <a:solidFill>
                <a:srgbClr val="AF7B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2"/>
            <p:cNvSpPr txBox="1"/>
            <p:nvPr/>
          </p:nvSpPr>
          <p:spPr>
            <a:xfrm>
              <a:off x="1229860" y="2203751"/>
              <a:ext cx="2008500" cy="8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¿Para qué?</a:t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733051" y="423846"/>
            <a:ext cx="6549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83464"/>
                </a:solidFill>
              </a:rPr>
              <a:t>SQL = DML + DDL</a:t>
            </a:r>
            <a:endParaRPr b="1" sz="3200">
              <a:solidFill>
                <a:srgbClr val="E83464"/>
              </a:solidFill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733051" y="1418018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D4594"/>
                </a:solidFill>
              </a:rPr>
              <a:t>Lenguaje de Definición de Datos (DDL)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D4594"/>
                </a:solidFill>
              </a:rPr>
              <a:t>Es un lenguaje de programación para definir estructuras de datos, proporcionado por los sistemas gestores de bases de datos: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D4594"/>
                </a:solidFill>
              </a:rPr>
              <a:t>CREATE: se usa para crear una base de datos, tabla, vistas, etc.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D4594"/>
                </a:solidFill>
              </a:rPr>
              <a:t>ALTER: se utiliza para modificar la estructura, por ejemplo añadir o borrar columnas de una tabla.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D4594"/>
                </a:solidFill>
              </a:rPr>
              <a:t>DROP: con esta sentencia, podemos eliminar los objetos de la estructura, por ejemplo un índice o una secuencia.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D4594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D4594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D459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