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85" r:id="rId35"/>
  </p:sldIdLst>
  <p:sldSz cx="9144000" cy="5143500" type="screen16x9"/>
  <p:notesSz cx="6858000" cy="9144000"/>
  <p:embeddedFontLst>
    <p:embeddedFont>
      <p:font typeface="Lato" panose="020F0502020204030203" pitchFamily="34" charset="0"/>
      <p:regular r:id="rId37"/>
      <p:bold r:id="rId38"/>
      <p:italic r:id="rId39"/>
      <p:boldItalic r:id="rId40"/>
    </p:embeddedFont>
    <p:embeddedFont>
      <p:font typeface="Lora" pitchFamily="2" charset="0"/>
      <p:regular r:id="rId41"/>
      <p:bold r:id="rId42"/>
      <p:italic r:id="rId43"/>
      <p:boldItalic r:id="rId44"/>
    </p:embeddedFont>
    <p:embeddedFont>
      <p:font typeface="Lora Medium" pitchFamily="2" charset="0"/>
      <p:regular r:id="rId45"/>
      <p:bold r:id="rId46"/>
      <p:italic r:id="rId47"/>
      <p:boldItalic r:id="rId48"/>
    </p:embeddedFont>
    <p:embeddedFont>
      <p:font typeface="Montserrat" panose="00000500000000000000" pitchFamily="2" charset="0"/>
      <p:regular r:id="rId49"/>
      <p:bold r:id="rId50"/>
      <p:italic r:id="rId51"/>
      <p:boldItalic r:id="rId52"/>
    </p:embeddedFont>
    <p:embeddedFont>
      <p:font typeface="Oswald SemiBold" panose="00000700000000000000" pitchFamily="2"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921b3809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921b3809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5921b3809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5921b3809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f2ac8db0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3f2ac8db0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921b3809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921b3809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f2ac8db08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f2ac8db0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921b3809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5921b3809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3f2ac8db08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3f2ac8db08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921b3809a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921b3809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3f2ac8db08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3f2ac8db08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f2ac8db08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f2ac8db08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921b377c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921b377c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5921b3809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5921b3809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5921b3809a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5921b3809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f2ac8db08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3f2ac8db0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f2ac8db08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f2ac8db08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3f2ac8db08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3f2ac8db08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3f2ac8db08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3f2ac8db08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3f2ac8db08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3f2ac8db08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3f2ac8db08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3f2ac8db08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f2ac8db08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3f2ac8db08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5921b377c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5921b377c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206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378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789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36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594fb52c12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594fb52c1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921b3809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5921b3809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5921b377ca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5921b377c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921b3809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5921b380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5921b377ca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5921b377c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921b377ca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921b377c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f2ac8db08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f2ac8db0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github.com/Alejo3107/PROYECTO_CH_DS/blob/main/Datasets/Vigentes_dataset_100.xls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3"/>
          <p:cNvPicPr preferRelativeResize="0"/>
          <p:nvPr/>
        </p:nvPicPr>
        <p:blipFill rotWithShape="1">
          <a:blip r:embed="rId3">
            <a:alphaModFix/>
          </a:blip>
          <a:srcRect l="-110" t="9719" r="-110" b="2714"/>
          <a:stretch/>
        </p:blipFill>
        <p:spPr>
          <a:xfrm>
            <a:off x="0" y="0"/>
            <a:ext cx="9144000" cy="5143500"/>
          </a:xfrm>
          <a:prstGeom prst="rect">
            <a:avLst/>
          </a:prstGeom>
          <a:noFill/>
          <a:ln>
            <a:noFill/>
          </a:ln>
        </p:spPr>
      </p:pic>
      <p:sp>
        <p:nvSpPr>
          <p:cNvPr id="135" name="Google Shape;135;p13"/>
          <p:cNvSpPr txBox="1"/>
          <p:nvPr/>
        </p:nvSpPr>
        <p:spPr>
          <a:xfrm>
            <a:off x="103800" y="47550"/>
            <a:ext cx="9040200" cy="2524200"/>
          </a:xfrm>
          <a:prstGeom prst="rect">
            <a:avLst/>
          </a:prstGeom>
          <a:noFill/>
          <a:ln>
            <a:noFill/>
          </a:ln>
          <a:effectLst>
            <a:outerShdw dist="47625" algn="bl" rotWithShape="0">
              <a:srgbClr val="000000"/>
            </a:outerShdw>
          </a:effectLst>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 sz="3800" b="1">
                <a:solidFill>
                  <a:schemeClr val="lt1"/>
                </a:solidFill>
                <a:latin typeface="Lora"/>
                <a:ea typeface="Lora"/>
                <a:cs typeface="Lora"/>
                <a:sym typeface="Lora"/>
              </a:rPr>
              <a:t>ANÁLISIS Y  DESARROLLO  DE COMPAÑIA BANCA-SEGUROS ARGENTINA</a:t>
            </a:r>
            <a:endParaRPr sz="3800" b="1">
              <a:solidFill>
                <a:schemeClr val="lt1"/>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2"/>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01" name="Google Shape;201;p22"/>
          <p:cNvSpPr txBox="1">
            <a:spLocks noGrp="1"/>
          </p:cNvSpPr>
          <p:nvPr>
            <p:ph type="title"/>
          </p:nvPr>
        </p:nvSpPr>
        <p:spPr>
          <a:xfrm>
            <a:off x="235500" y="555600"/>
            <a:ext cx="8745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02" name="Google Shape;202;p22"/>
          <p:cNvSpPr txBox="1">
            <a:spLocks noGrp="1"/>
          </p:cNvSpPr>
          <p:nvPr>
            <p:ph type="title"/>
          </p:nvPr>
        </p:nvSpPr>
        <p:spPr>
          <a:xfrm>
            <a:off x="1033700" y="403200"/>
            <a:ext cx="7957800" cy="5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430" b="1">
                <a:latin typeface="Lora"/>
                <a:ea typeface="Lora"/>
                <a:cs typeface="Lora"/>
                <a:sym typeface="Lora"/>
              </a:rPr>
              <a:t>EDA</a:t>
            </a:r>
            <a:r>
              <a:rPr lang="es" sz="2430">
                <a:latin typeface="Lora"/>
                <a:ea typeface="Lora"/>
                <a:cs typeface="Lora"/>
                <a:sym typeface="Lora"/>
              </a:rPr>
              <a:t>: RELACIÓN DE LAS VARIABLES EDAD Y GÉNERO</a:t>
            </a:r>
            <a:endParaRPr sz="2430">
              <a:latin typeface="Lora"/>
              <a:ea typeface="Lora"/>
              <a:cs typeface="Lora"/>
              <a:sym typeface="Lora"/>
            </a:endParaRPr>
          </a:p>
        </p:txBody>
      </p:sp>
      <p:sp>
        <p:nvSpPr>
          <p:cNvPr id="203" name="Google Shape;203;p22"/>
          <p:cNvSpPr txBox="1">
            <a:spLocks noGrp="1"/>
          </p:cNvSpPr>
          <p:nvPr>
            <p:ph type="title"/>
          </p:nvPr>
        </p:nvSpPr>
        <p:spPr>
          <a:xfrm>
            <a:off x="806075" y="851400"/>
            <a:ext cx="8706000" cy="2278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endParaRPr sz="1560">
              <a:latin typeface="Oswald SemiBold"/>
              <a:ea typeface="Oswald SemiBold"/>
              <a:cs typeface="Oswald SemiBold"/>
              <a:sym typeface="Oswald SemiBold"/>
            </a:endParaRPr>
          </a:p>
          <a:p>
            <a:pPr marL="914400" lvl="0" indent="457200" algn="just" rtl="0">
              <a:spcBef>
                <a:spcPts val="0"/>
              </a:spcBef>
              <a:spcAft>
                <a:spcPts val="0"/>
              </a:spcAft>
              <a:buSzPts val="990"/>
              <a:buNone/>
            </a:pPr>
            <a:r>
              <a:rPr lang="es" sz="1560" b="1">
                <a:latin typeface="Lora"/>
                <a:ea typeface="Lora"/>
                <a:cs typeface="Lora"/>
                <a:sym typeface="Lora"/>
              </a:rPr>
              <a:t>ANÁLISIS BIVARIADO</a:t>
            </a:r>
            <a:r>
              <a:rPr lang="es" sz="1560">
                <a:latin typeface="Lora"/>
                <a:ea typeface="Lora"/>
                <a:cs typeface="Lora"/>
                <a:sym typeface="Lora"/>
              </a:rPr>
              <a:t> → A través de la gráfica BOXPLOT</a:t>
            </a:r>
            <a:endParaRPr sz="1560">
              <a:latin typeface="Lora"/>
              <a:ea typeface="Lora"/>
              <a:cs typeface="Lora"/>
              <a:sym typeface="Lora"/>
            </a:endParaRPr>
          </a:p>
          <a:p>
            <a:pPr marL="0" lvl="0" indent="0" algn="just" rtl="0">
              <a:spcBef>
                <a:spcPts val="0"/>
              </a:spcBef>
              <a:spcAft>
                <a:spcPts val="0"/>
              </a:spcAft>
              <a:buSzPts val="990"/>
              <a:buNone/>
            </a:pPr>
            <a:endParaRPr sz="1560">
              <a:latin typeface="Lato"/>
              <a:ea typeface="Lato"/>
              <a:cs typeface="Lato"/>
              <a:sym typeface="Lato"/>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fig = px.box(df, x = 'RAMO_PROP_TX' , y='EDAD' ,color='GENERO' title="Relacion por producto de la edad y genero")</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fig.show()</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endParaRPr sz="1500">
              <a:latin typeface="Courier New"/>
              <a:ea typeface="Courier New"/>
              <a:cs typeface="Courier New"/>
              <a:sym typeface="Courier New"/>
            </a:endParaRPr>
          </a:p>
          <a:p>
            <a:pPr marL="0" lvl="0" indent="0" algn="just" rtl="0">
              <a:spcBef>
                <a:spcPts val="0"/>
              </a:spcBef>
              <a:spcAft>
                <a:spcPts val="0"/>
              </a:spcAft>
              <a:buNone/>
            </a:pPr>
            <a:r>
              <a:rPr lang="es" sz="1560">
                <a:latin typeface="Lato"/>
                <a:ea typeface="Lato"/>
                <a:cs typeface="Lato"/>
                <a:sym typeface="Lato"/>
              </a:rPr>
              <a:t>En los 3 productos la mediana de la edad de las mujeres es superior a la de los hombres:</a:t>
            </a:r>
            <a:endParaRPr sz="1500">
              <a:latin typeface="Courier New"/>
              <a:ea typeface="Courier New"/>
              <a:cs typeface="Courier New"/>
              <a:sym typeface="Courier New"/>
            </a:endParaRPr>
          </a:p>
          <a:p>
            <a:pPr marL="0" lvl="0" indent="0" algn="just" rtl="0">
              <a:spcBef>
                <a:spcPts val="0"/>
              </a:spcBef>
              <a:spcAft>
                <a:spcPts val="0"/>
              </a:spcAft>
              <a:buSzPts val="990"/>
              <a:buNone/>
            </a:pPr>
            <a:endParaRPr sz="1560">
              <a:latin typeface="Lato"/>
              <a:ea typeface="Lato"/>
              <a:cs typeface="Lato"/>
              <a:sym typeface="Lato"/>
            </a:endParaRPr>
          </a:p>
          <a:p>
            <a:pPr marL="0" lvl="0" indent="0" algn="just" rtl="0">
              <a:spcBef>
                <a:spcPts val="0"/>
              </a:spcBef>
              <a:spcAft>
                <a:spcPts val="0"/>
              </a:spcAft>
              <a:buSzPts val="990"/>
              <a:buNone/>
            </a:pPr>
            <a:endParaRPr sz="1560">
              <a:latin typeface="Lato"/>
              <a:ea typeface="Lato"/>
              <a:cs typeface="Lato"/>
              <a:sym typeface="Lato"/>
            </a:endParaRPr>
          </a:p>
          <a:p>
            <a:pPr marL="0" lvl="0" indent="0" algn="just" rtl="0">
              <a:spcBef>
                <a:spcPts val="0"/>
              </a:spcBef>
              <a:spcAft>
                <a:spcPts val="0"/>
              </a:spcAft>
              <a:buSzPts val="990"/>
              <a:buNone/>
            </a:pPr>
            <a:endParaRPr sz="1560" i="1">
              <a:latin typeface="Lato"/>
              <a:ea typeface="Lato"/>
              <a:cs typeface="Lato"/>
              <a:sym typeface="Lato"/>
            </a:endParaRPr>
          </a:p>
        </p:txBody>
      </p:sp>
      <p:pic>
        <p:nvPicPr>
          <p:cNvPr id="204" name="Google Shape;204;p22"/>
          <p:cNvPicPr preferRelativeResize="0"/>
          <p:nvPr/>
        </p:nvPicPr>
        <p:blipFill>
          <a:blip r:embed="rId4">
            <a:alphaModFix/>
          </a:blip>
          <a:stretch>
            <a:fillRect/>
          </a:stretch>
        </p:blipFill>
        <p:spPr>
          <a:xfrm>
            <a:off x="954919" y="3035850"/>
            <a:ext cx="7234168" cy="2013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3"/>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10" name="Google Shape;210;p23"/>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11" name="Google Shape;211;p23"/>
          <p:cNvSpPr txBox="1">
            <a:spLocks noGrp="1"/>
          </p:cNvSpPr>
          <p:nvPr>
            <p:ph type="title"/>
          </p:nvPr>
        </p:nvSpPr>
        <p:spPr>
          <a:xfrm>
            <a:off x="1164000" y="487825"/>
            <a:ext cx="8217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050" b="1">
                <a:latin typeface="Lora"/>
                <a:ea typeface="Lora"/>
                <a:cs typeface="Lora"/>
                <a:sym typeface="Lora"/>
              </a:rPr>
              <a:t>EDA</a:t>
            </a:r>
            <a:r>
              <a:rPr lang="es" sz="2050">
                <a:latin typeface="Lora"/>
                <a:ea typeface="Lora"/>
                <a:cs typeface="Lora"/>
                <a:sym typeface="Lora"/>
              </a:rPr>
              <a:t>: RELACIÓN DE LAS VARIABLES SEGMENTO Y SCORE INTERNO</a:t>
            </a:r>
            <a:endParaRPr sz="2050">
              <a:latin typeface="Oswald SemiBold"/>
              <a:ea typeface="Oswald SemiBold"/>
              <a:cs typeface="Oswald SemiBold"/>
              <a:sym typeface="Oswald SemiBold"/>
            </a:endParaRPr>
          </a:p>
        </p:txBody>
      </p:sp>
      <p:sp>
        <p:nvSpPr>
          <p:cNvPr id="212" name="Google Shape;212;p23"/>
          <p:cNvSpPr txBox="1">
            <a:spLocks noGrp="1"/>
          </p:cNvSpPr>
          <p:nvPr>
            <p:ph type="title"/>
          </p:nvPr>
        </p:nvSpPr>
        <p:spPr>
          <a:xfrm>
            <a:off x="453400" y="1639175"/>
            <a:ext cx="8517600" cy="2859900"/>
          </a:xfrm>
          <a:prstGeom prst="rect">
            <a:avLst/>
          </a:prstGeom>
        </p:spPr>
        <p:txBody>
          <a:bodyPr spcFirstLastPara="1" wrap="square" lIns="91425" tIns="91425" rIns="91425" bIns="91425" anchor="t" anchorCtr="0">
            <a:noAutofit/>
          </a:bodyPr>
          <a:lstStyle/>
          <a:p>
            <a:pPr marL="457200" lvl="0" indent="-327660" algn="l" rtl="0">
              <a:lnSpc>
                <a:spcPct val="135714"/>
              </a:lnSpc>
              <a:spcBef>
                <a:spcPts val="0"/>
              </a:spcBef>
              <a:spcAft>
                <a:spcPts val="0"/>
              </a:spcAft>
              <a:buSzPts val="1560"/>
              <a:buFont typeface="Lora"/>
              <a:buChar char="●"/>
            </a:pPr>
            <a:r>
              <a:rPr lang="es" sz="1560" u="sng">
                <a:latin typeface="Lora"/>
                <a:ea typeface="Lora"/>
                <a:cs typeface="Lora"/>
                <a:sym typeface="Lora"/>
              </a:rPr>
              <a:t>SEGMENTO</a:t>
            </a:r>
            <a:r>
              <a:rPr lang="es" sz="1560">
                <a:latin typeface="Lora"/>
                <a:ea typeface="Lora"/>
                <a:cs typeface="Lora"/>
                <a:sym typeface="Lora"/>
              </a:rPr>
              <a:t>: clasificado del 1 a 9 según el tamaño de renta del cliente, siendo 1 el de mayor renta</a:t>
            </a:r>
            <a:endParaRPr sz="1560">
              <a:latin typeface="Lora"/>
              <a:ea typeface="Lora"/>
              <a:cs typeface="Lora"/>
              <a:sym typeface="Lora"/>
            </a:endParaRPr>
          </a:p>
          <a:p>
            <a:pPr marL="0" lvl="0" indent="0" algn="l" rtl="0">
              <a:lnSpc>
                <a:spcPct val="135714"/>
              </a:lnSpc>
              <a:spcBef>
                <a:spcPts val="0"/>
              </a:spcBef>
              <a:spcAft>
                <a:spcPts val="0"/>
              </a:spcAft>
              <a:buNone/>
            </a:pPr>
            <a:endParaRPr sz="1560">
              <a:latin typeface="Lora"/>
              <a:ea typeface="Lora"/>
              <a:cs typeface="Lora"/>
              <a:sym typeface="Lora"/>
            </a:endParaRPr>
          </a:p>
          <a:p>
            <a:pPr marL="457200" lvl="0" indent="-327660" algn="l" rtl="0">
              <a:lnSpc>
                <a:spcPct val="135714"/>
              </a:lnSpc>
              <a:spcBef>
                <a:spcPts val="0"/>
              </a:spcBef>
              <a:spcAft>
                <a:spcPts val="0"/>
              </a:spcAft>
              <a:buSzPts val="1560"/>
              <a:buFont typeface="Lora"/>
              <a:buChar char="●"/>
            </a:pPr>
            <a:r>
              <a:rPr lang="es" sz="1560" u="sng">
                <a:latin typeface="Lora"/>
                <a:ea typeface="Lora"/>
                <a:cs typeface="Lora"/>
                <a:sym typeface="Lora"/>
              </a:rPr>
              <a:t>SCORE INTERNO</a:t>
            </a:r>
            <a:r>
              <a:rPr lang="es" sz="1560">
                <a:latin typeface="Lora"/>
                <a:ea typeface="Lora"/>
                <a:cs typeface="Lora"/>
                <a:sym typeface="Lora"/>
              </a:rPr>
              <a:t>:  clasificado del 0 al 20 y representa el riesgo de cancelación de póliza asociado al cliente. </a:t>
            </a:r>
            <a:endParaRPr sz="1560">
              <a:latin typeface="Lora"/>
              <a:ea typeface="Lora"/>
              <a:cs typeface="Lora"/>
              <a:sym typeface="Lora"/>
            </a:endParaRPr>
          </a:p>
          <a:p>
            <a:pPr marL="0" lvl="0" indent="457200" algn="l" rtl="0">
              <a:lnSpc>
                <a:spcPct val="135714"/>
              </a:lnSpc>
              <a:spcBef>
                <a:spcPts val="0"/>
              </a:spcBef>
              <a:spcAft>
                <a:spcPts val="0"/>
              </a:spcAft>
              <a:buNone/>
            </a:pPr>
            <a:r>
              <a:rPr lang="es" sz="1560">
                <a:latin typeface="Lora"/>
                <a:ea typeface="Lora"/>
                <a:cs typeface="Lora"/>
                <a:sym typeface="Lora"/>
              </a:rPr>
              <a:t>Cuanto más bajo el valor del Score → más alto el riesgo de cancelación</a:t>
            </a:r>
            <a:endParaRPr sz="1560">
              <a:latin typeface="Lora"/>
              <a:ea typeface="Lora"/>
              <a:cs typeface="Lora"/>
              <a:sym typeface="Lora"/>
            </a:endParaRPr>
          </a:p>
          <a:p>
            <a:pPr marL="0" lvl="0" indent="0" algn="l" rtl="0">
              <a:lnSpc>
                <a:spcPct val="135714"/>
              </a:lnSpc>
              <a:spcBef>
                <a:spcPts val="0"/>
              </a:spcBef>
              <a:spcAft>
                <a:spcPts val="0"/>
              </a:spcAft>
              <a:buNone/>
            </a:pPr>
            <a:endParaRPr sz="1300">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300">
                <a:latin typeface="Courier New"/>
                <a:ea typeface="Courier New"/>
                <a:cs typeface="Courier New"/>
                <a:sym typeface="Courier New"/>
              </a:rPr>
              <a:t>sns.boxenplot(df['SEGMENTO'], df['SCORE_INTERNO'], palette = 'Set3')</a:t>
            </a:r>
            <a:endParaRPr sz="1300">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300">
                <a:latin typeface="Courier New"/>
                <a:ea typeface="Courier New"/>
                <a:cs typeface="Courier New"/>
                <a:sym typeface="Courier New"/>
              </a:rPr>
              <a:t>plt.title('Relacion entre segmento y score interno general')</a:t>
            </a:r>
            <a:endParaRPr sz="1300">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300">
                <a:latin typeface="Courier New"/>
                <a:ea typeface="Courier New"/>
                <a:cs typeface="Courier New"/>
                <a:sym typeface="Courier New"/>
              </a:rPr>
              <a:t>plt.show()</a:t>
            </a:r>
            <a:endParaRPr sz="1300">
              <a:latin typeface="Courier New"/>
              <a:ea typeface="Courier New"/>
              <a:cs typeface="Courier New"/>
              <a:sym typeface="Courier New"/>
            </a:endParaRPr>
          </a:p>
          <a:p>
            <a:pPr marL="0" lvl="0" indent="0" algn="l" rtl="0">
              <a:spcBef>
                <a:spcPts val="0"/>
              </a:spcBef>
              <a:spcAft>
                <a:spcPts val="0"/>
              </a:spcAft>
              <a:buSzPts val="990"/>
              <a:buNone/>
            </a:pPr>
            <a:endParaRPr sz="156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4"/>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18" name="Google Shape;218;p24"/>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19" name="Google Shape;219;p24"/>
          <p:cNvSpPr txBox="1">
            <a:spLocks noGrp="1"/>
          </p:cNvSpPr>
          <p:nvPr>
            <p:ph type="title"/>
          </p:nvPr>
        </p:nvSpPr>
        <p:spPr>
          <a:xfrm>
            <a:off x="1164000" y="487825"/>
            <a:ext cx="8217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050" b="1">
                <a:latin typeface="Lora"/>
                <a:ea typeface="Lora"/>
                <a:cs typeface="Lora"/>
                <a:sym typeface="Lora"/>
              </a:rPr>
              <a:t>EDA</a:t>
            </a:r>
            <a:r>
              <a:rPr lang="es" sz="2050">
                <a:latin typeface="Lora"/>
                <a:ea typeface="Lora"/>
                <a:cs typeface="Lora"/>
                <a:sym typeface="Lora"/>
              </a:rPr>
              <a:t>: RELACIÓN DE LAS VARIABLES SEGMENTO Y SCORE INTERNO</a:t>
            </a:r>
            <a:endParaRPr sz="2050">
              <a:latin typeface="Oswald SemiBold"/>
              <a:ea typeface="Oswald SemiBold"/>
              <a:cs typeface="Oswald SemiBold"/>
              <a:sym typeface="Oswald SemiBold"/>
            </a:endParaRPr>
          </a:p>
        </p:txBody>
      </p:sp>
      <p:pic>
        <p:nvPicPr>
          <p:cNvPr id="220" name="Google Shape;220;p24"/>
          <p:cNvPicPr preferRelativeResize="0"/>
          <p:nvPr/>
        </p:nvPicPr>
        <p:blipFill>
          <a:blip r:embed="rId4">
            <a:alphaModFix/>
          </a:blip>
          <a:stretch>
            <a:fillRect/>
          </a:stretch>
        </p:blipFill>
        <p:spPr>
          <a:xfrm>
            <a:off x="1738300" y="1387500"/>
            <a:ext cx="5667375" cy="3600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5"/>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26" name="Google Shape;226;p25"/>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27" name="Google Shape;227;p25"/>
          <p:cNvSpPr txBox="1">
            <a:spLocks noGrp="1"/>
          </p:cNvSpPr>
          <p:nvPr>
            <p:ph type="title"/>
          </p:nvPr>
        </p:nvSpPr>
        <p:spPr>
          <a:xfrm>
            <a:off x="1186100" y="415700"/>
            <a:ext cx="7957800" cy="75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2050" b="1">
                <a:latin typeface="Lora"/>
                <a:ea typeface="Lora"/>
                <a:cs typeface="Lora"/>
                <a:sym typeface="Lora"/>
              </a:rPr>
              <a:t>EDA</a:t>
            </a:r>
            <a:r>
              <a:rPr lang="es" sz="2050">
                <a:latin typeface="Lora"/>
                <a:ea typeface="Lora"/>
                <a:cs typeface="Lora"/>
                <a:sym typeface="Lora"/>
              </a:rPr>
              <a:t>: RELACIÓN DE LAS VARIABLES EDAD DE CONTRATACIÓN Y EL SCORE INTERNO GENERAL</a:t>
            </a:r>
            <a:endParaRPr>
              <a:latin typeface="Oswald SemiBold"/>
              <a:ea typeface="Oswald SemiBold"/>
              <a:cs typeface="Oswald SemiBold"/>
              <a:sym typeface="Oswald SemiBold"/>
            </a:endParaRPr>
          </a:p>
        </p:txBody>
      </p:sp>
      <p:sp>
        <p:nvSpPr>
          <p:cNvPr id="228" name="Google Shape;228;p25"/>
          <p:cNvSpPr txBox="1">
            <a:spLocks noGrp="1"/>
          </p:cNvSpPr>
          <p:nvPr>
            <p:ph type="title"/>
          </p:nvPr>
        </p:nvSpPr>
        <p:spPr>
          <a:xfrm>
            <a:off x="83100" y="1757325"/>
            <a:ext cx="8835300" cy="2830800"/>
          </a:xfrm>
          <a:prstGeom prst="rect">
            <a:avLst/>
          </a:prstGeom>
        </p:spPr>
        <p:txBody>
          <a:bodyPr spcFirstLastPara="1" wrap="square" lIns="91425" tIns="91425" rIns="91425" bIns="91425" anchor="t" anchorCtr="0">
            <a:noAutofit/>
          </a:bodyPr>
          <a:lstStyle/>
          <a:p>
            <a:pPr marL="914400" lvl="0" indent="457200" algn="just" rtl="0">
              <a:spcBef>
                <a:spcPts val="0"/>
              </a:spcBef>
              <a:spcAft>
                <a:spcPts val="0"/>
              </a:spcAft>
              <a:buSzPts val="990"/>
              <a:buNone/>
            </a:pPr>
            <a:r>
              <a:rPr lang="es" sz="1560" b="1">
                <a:latin typeface="Lora"/>
                <a:ea typeface="Lora"/>
                <a:cs typeface="Lora"/>
                <a:sym typeface="Lora"/>
              </a:rPr>
              <a:t>ANÁLISIS BIVARIADO</a:t>
            </a:r>
            <a:r>
              <a:rPr lang="es" sz="1560">
                <a:latin typeface="Lora"/>
                <a:ea typeface="Lora"/>
                <a:cs typeface="Lora"/>
                <a:sym typeface="Lora"/>
              </a:rPr>
              <a:t> → A través de la gráfica de dispersión hexagonal</a:t>
            </a:r>
            <a:endParaRPr sz="1560">
              <a:latin typeface="Lora"/>
              <a:ea typeface="Lora"/>
              <a:cs typeface="Lora"/>
              <a:sym typeface="Lora"/>
            </a:endParaRPr>
          </a:p>
          <a:p>
            <a:pPr marL="0" lvl="0" indent="0" algn="just" rtl="0">
              <a:spcBef>
                <a:spcPts val="0"/>
              </a:spcBef>
              <a:spcAft>
                <a:spcPts val="0"/>
              </a:spcAft>
              <a:buSzPts val="990"/>
              <a:buNone/>
            </a:pPr>
            <a:endParaRPr sz="1560">
              <a:latin typeface="Lora"/>
              <a:ea typeface="Lora"/>
              <a:cs typeface="Lora"/>
              <a:sym typeface="Lora"/>
            </a:endParaRPr>
          </a:p>
          <a:p>
            <a:pPr marL="457200" lvl="0" indent="-327660" algn="just" rtl="0">
              <a:spcBef>
                <a:spcPts val="0"/>
              </a:spcBef>
              <a:spcAft>
                <a:spcPts val="0"/>
              </a:spcAft>
              <a:buSzPts val="1560"/>
              <a:buFont typeface="Lora"/>
              <a:buChar char="●"/>
            </a:pPr>
            <a:r>
              <a:rPr lang="es" sz="1560">
                <a:latin typeface="Lora"/>
                <a:ea typeface="Lora"/>
                <a:cs typeface="Lora"/>
                <a:sym typeface="Lora"/>
              </a:rPr>
              <a:t>Compara los valores que toman 2 variables distintas, una en el eje x y la otra a lo largo del eje y</a:t>
            </a:r>
            <a:endParaRPr sz="1560">
              <a:latin typeface="Lora"/>
              <a:ea typeface="Lora"/>
              <a:cs typeface="Lora"/>
              <a:sym typeface="Lora"/>
            </a:endParaRPr>
          </a:p>
          <a:p>
            <a:pPr marL="457200" lvl="0" indent="0" algn="just" rtl="0">
              <a:spcBef>
                <a:spcPts val="0"/>
              </a:spcBef>
              <a:spcAft>
                <a:spcPts val="0"/>
              </a:spcAft>
              <a:buNone/>
            </a:pPr>
            <a:r>
              <a:rPr lang="es" sz="1560">
                <a:latin typeface="Lora"/>
                <a:ea typeface="Lora"/>
                <a:cs typeface="Lora"/>
                <a:sym typeface="Lora"/>
              </a:rPr>
              <a:t> </a:t>
            </a:r>
            <a:endParaRPr sz="1560">
              <a:latin typeface="Lora"/>
              <a:ea typeface="Lora"/>
              <a:cs typeface="Lora"/>
              <a:sym typeface="Lora"/>
            </a:endParaRPr>
          </a:p>
          <a:p>
            <a:pPr marL="457200" lvl="0" indent="-327660" algn="just" rtl="0">
              <a:spcBef>
                <a:spcPts val="0"/>
              </a:spcBef>
              <a:spcAft>
                <a:spcPts val="0"/>
              </a:spcAft>
              <a:buSzPts val="1560"/>
              <a:buFont typeface="Lora"/>
              <a:buChar char="●"/>
            </a:pPr>
            <a:r>
              <a:rPr lang="es" sz="1560">
                <a:latin typeface="Lora"/>
                <a:ea typeface="Lora"/>
                <a:cs typeface="Lora"/>
                <a:sym typeface="Lora"/>
              </a:rPr>
              <a:t>Proporciona una forma de visualizar datos utilizando varios contenedores y puntos de datos según la densidad</a:t>
            </a:r>
            <a:endParaRPr sz="1560">
              <a:latin typeface="Lora"/>
              <a:ea typeface="Lora"/>
              <a:cs typeface="Lora"/>
              <a:sym typeface="Lora"/>
            </a:endParaRPr>
          </a:p>
          <a:p>
            <a:pPr marL="457200" lvl="0" indent="0" algn="just" rtl="0">
              <a:spcBef>
                <a:spcPts val="0"/>
              </a:spcBef>
              <a:spcAft>
                <a:spcPts val="0"/>
              </a:spcAft>
              <a:buNone/>
            </a:pPr>
            <a:endParaRPr sz="1560">
              <a:latin typeface="Lora"/>
              <a:ea typeface="Lora"/>
              <a:cs typeface="Lora"/>
              <a:sym typeface="Lora"/>
            </a:endParaRPr>
          </a:p>
          <a:p>
            <a:pPr marL="457200" lvl="0" indent="-327660" algn="just" rtl="0">
              <a:spcBef>
                <a:spcPts val="0"/>
              </a:spcBef>
              <a:spcAft>
                <a:spcPts val="0"/>
              </a:spcAft>
              <a:buSzPts val="1560"/>
              <a:buFont typeface="Lora"/>
              <a:buChar char="●"/>
            </a:pPr>
            <a:r>
              <a:rPr lang="es" sz="1560">
                <a:latin typeface="Lora"/>
                <a:ea typeface="Lora"/>
                <a:cs typeface="Lora"/>
                <a:sym typeface="Lora"/>
              </a:rPr>
              <a:t>La gráfica resultante nos permite identificar visualmente la posible correlación entre las 2 variables</a:t>
            </a:r>
            <a:endParaRPr sz="156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26"/>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34" name="Google Shape;234;p26"/>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35" name="Google Shape;235;p26"/>
          <p:cNvSpPr txBox="1">
            <a:spLocks noGrp="1"/>
          </p:cNvSpPr>
          <p:nvPr>
            <p:ph type="title"/>
          </p:nvPr>
        </p:nvSpPr>
        <p:spPr>
          <a:xfrm>
            <a:off x="1186100" y="415700"/>
            <a:ext cx="7957800" cy="75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2050" b="1">
                <a:latin typeface="Lora"/>
                <a:ea typeface="Lora"/>
                <a:cs typeface="Lora"/>
                <a:sym typeface="Lora"/>
              </a:rPr>
              <a:t>EDA</a:t>
            </a:r>
            <a:r>
              <a:rPr lang="es" sz="2050">
                <a:latin typeface="Lora"/>
                <a:ea typeface="Lora"/>
                <a:cs typeface="Lora"/>
                <a:sym typeface="Lora"/>
              </a:rPr>
              <a:t>: RELACIÓN DE LAS VARIABLES EDAD DE CONTRATACIÓN Y EL SCORE INTERNO GENERAL</a:t>
            </a:r>
            <a:endParaRPr>
              <a:latin typeface="Oswald SemiBold"/>
              <a:ea typeface="Oswald SemiBold"/>
              <a:cs typeface="Oswald SemiBold"/>
              <a:sym typeface="Oswald SemiBold"/>
            </a:endParaRPr>
          </a:p>
        </p:txBody>
      </p:sp>
      <p:sp>
        <p:nvSpPr>
          <p:cNvPr id="236" name="Google Shape;236;p26"/>
          <p:cNvSpPr txBox="1">
            <a:spLocks noGrp="1"/>
          </p:cNvSpPr>
          <p:nvPr>
            <p:ph type="title"/>
          </p:nvPr>
        </p:nvSpPr>
        <p:spPr>
          <a:xfrm>
            <a:off x="981700" y="1311300"/>
            <a:ext cx="8635200" cy="1004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s" sz="1300">
                <a:latin typeface="Courier New"/>
                <a:ea typeface="Courier New"/>
                <a:cs typeface="Courier New"/>
                <a:sym typeface="Courier New"/>
              </a:rPr>
              <a:t>print('Relacion entre la edad de contratacion y el score interno general')</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df.plot.hexbin(x='EDAD_CONTRATACION', y='SCORE_INTERNO', gridsize=20)</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plt.show()</a:t>
            </a:r>
            <a:endParaRPr sz="1050">
              <a:solidFill>
                <a:srgbClr val="000000"/>
              </a:solidFill>
              <a:highlight>
                <a:srgbClr val="FFFFFE"/>
              </a:highlight>
              <a:latin typeface="Courier New"/>
              <a:ea typeface="Courier New"/>
              <a:cs typeface="Courier New"/>
              <a:sym typeface="Courier New"/>
            </a:endParaRPr>
          </a:p>
          <a:p>
            <a:pPr marL="914400" lvl="0" indent="457200" algn="just" rtl="0">
              <a:spcBef>
                <a:spcPts val="0"/>
              </a:spcBef>
              <a:spcAft>
                <a:spcPts val="0"/>
              </a:spcAft>
              <a:buSzPts val="990"/>
              <a:buNone/>
            </a:pPr>
            <a:endParaRPr sz="1560" b="1">
              <a:latin typeface="Lato"/>
              <a:ea typeface="Lato"/>
              <a:cs typeface="Lato"/>
              <a:sym typeface="Lato"/>
            </a:endParaRPr>
          </a:p>
        </p:txBody>
      </p:sp>
      <p:pic>
        <p:nvPicPr>
          <p:cNvPr id="237" name="Google Shape;237;p26"/>
          <p:cNvPicPr preferRelativeResize="0"/>
          <p:nvPr/>
        </p:nvPicPr>
        <p:blipFill>
          <a:blip r:embed="rId4">
            <a:alphaModFix/>
          </a:blip>
          <a:stretch>
            <a:fillRect/>
          </a:stretch>
        </p:blipFill>
        <p:spPr>
          <a:xfrm>
            <a:off x="2430749" y="2206800"/>
            <a:ext cx="4477126" cy="2880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7"/>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43" name="Google Shape;243;p27"/>
          <p:cNvSpPr txBox="1">
            <a:spLocks noGrp="1"/>
          </p:cNvSpPr>
          <p:nvPr>
            <p:ph type="title"/>
          </p:nvPr>
        </p:nvSpPr>
        <p:spPr>
          <a:xfrm>
            <a:off x="235500" y="555600"/>
            <a:ext cx="9195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44" name="Google Shape;244;p27"/>
          <p:cNvSpPr txBox="1">
            <a:spLocks noGrp="1"/>
          </p:cNvSpPr>
          <p:nvPr>
            <p:ph type="body" idx="1"/>
          </p:nvPr>
        </p:nvSpPr>
        <p:spPr>
          <a:xfrm>
            <a:off x="195450" y="1473475"/>
            <a:ext cx="8883000" cy="4136400"/>
          </a:xfrm>
          <a:prstGeom prst="rect">
            <a:avLst/>
          </a:prstGeom>
        </p:spPr>
        <p:txBody>
          <a:bodyPr spcFirstLastPara="1" wrap="square" lIns="91425" tIns="91425" rIns="91425" bIns="91425" anchor="t" anchorCtr="0">
            <a:normAutofit fontScale="47500" lnSpcReduction="10000"/>
          </a:bodyPr>
          <a:lstStyle/>
          <a:p>
            <a:pPr marL="0" lvl="0" indent="0" algn="l" rtl="0">
              <a:spcBef>
                <a:spcPts val="0"/>
              </a:spcBef>
              <a:spcAft>
                <a:spcPts val="0"/>
              </a:spcAft>
              <a:buNone/>
            </a:pPr>
            <a:r>
              <a:rPr lang="es" sz="4000">
                <a:latin typeface="Lora"/>
                <a:ea typeface="Lora"/>
                <a:cs typeface="Lora"/>
                <a:sym typeface="Lora"/>
              </a:rPr>
              <a:t>Se plantea más de una variable dependiente y varias independientes</a:t>
            </a:r>
            <a:endParaRPr sz="4000">
              <a:latin typeface="Lora"/>
              <a:ea typeface="Lora"/>
              <a:cs typeface="Lora"/>
              <a:sym typeface="Lora"/>
            </a:endParaRPr>
          </a:p>
          <a:p>
            <a:pPr marL="0" lvl="0" indent="0" algn="l" rtl="0">
              <a:spcBef>
                <a:spcPts val="1200"/>
              </a:spcBef>
              <a:spcAft>
                <a:spcPts val="0"/>
              </a:spcAft>
              <a:buNone/>
            </a:pPr>
            <a:r>
              <a:rPr lang="es" sz="4000">
                <a:latin typeface="Lora"/>
                <a:ea typeface="Lora"/>
                <a:cs typeface="Lora"/>
                <a:sym typeface="Lora"/>
              </a:rPr>
              <a:t>Para este análisis utilizamos gráficos en cuadrícula con</a:t>
            </a:r>
            <a:r>
              <a:rPr lang="es" sz="4000" i="1">
                <a:latin typeface="Lora"/>
                <a:ea typeface="Lora"/>
                <a:cs typeface="Lora"/>
                <a:sym typeface="Lora"/>
              </a:rPr>
              <a:t> FacetGrid → </a:t>
            </a:r>
            <a:r>
              <a:rPr lang="es" sz="4000">
                <a:latin typeface="Lora"/>
                <a:ea typeface="Lora"/>
                <a:cs typeface="Lora"/>
                <a:sym typeface="Lora"/>
              </a:rPr>
              <a:t>Esta opción forma una matriz de gráficos por fila y columna para una variable seleccionada, organizándose en una cuadrícula</a:t>
            </a:r>
            <a:endParaRPr sz="4000">
              <a:latin typeface="Lora"/>
              <a:ea typeface="Lora"/>
              <a:cs typeface="Lora"/>
              <a:sym typeface="Lora"/>
            </a:endParaRPr>
          </a:p>
          <a:p>
            <a:pPr marL="0" lvl="0" indent="0" algn="l" rtl="0">
              <a:spcBef>
                <a:spcPts val="1200"/>
              </a:spcBef>
              <a:spcAft>
                <a:spcPts val="0"/>
              </a:spcAft>
              <a:buNone/>
            </a:pPr>
            <a:r>
              <a:rPr lang="es" sz="4000" u="sng">
                <a:latin typeface="Lora"/>
                <a:ea typeface="Lora"/>
                <a:cs typeface="Lora"/>
                <a:sym typeface="Lora"/>
              </a:rPr>
              <a:t>Análisis realizados:</a:t>
            </a:r>
            <a:endParaRPr sz="4000" u="sng">
              <a:latin typeface="Lora"/>
              <a:ea typeface="Lora"/>
              <a:cs typeface="Lora"/>
              <a:sym typeface="Lora"/>
            </a:endParaRPr>
          </a:p>
          <a:p>
            <a:pPr marL="0" lvl="0" indent="0" algn="l" rtl="0">
              <a:lnSpc>
                <a:spcPct val="100000"/>
              </a:lnSpc>
              <a:spcBef>
                <a:spcPts val="1200"/>
              </a:spcBef>
              <a:spcAft>
                <a:spcPts val="0"/>
              </a:spcAft>
              <a:buNone/>
            </a:pPr>
            <a:r>
              <a:rPr lang="es" sz="4000" i="1">
                <a:latin typeface="Lora"/>
                <a:ea typeface="Lora"/>
                <a:cs typeface="Lora"/>
                <a:sym typeface="Lora"/>
              </a:rPr>
              <a:t>1) Relación entre el canal de contratación de póliza y Score Interno vs. Edad de contratación</a:t>
            </a:r>
            <a:endParaRPr sz="4000" i="1">
              <a:latin typeface="Lora"/>
              <a:ea typeface="Lora"/>
              <a:cs typeface="Lora"/>
              <a:sym typeface="Lora"/>
            </a:endParaRPr>
          </a:p>
          <a:p>
            <a:pPr marL="0" lvl="0" indent="0" algn="l" rtl="0">
              <a:lnSpc>
                <a:spcPct val="100000"/>
              </a:lnSpc>
              <a:spcBef>
                <a:spcPts val="0"/>
              </a:spcBef>
              <a:spcAft>
                <a:spcPts val="0"/>
              </a:spcAft>
              <a:buNone/>
            </a:pPr>
            <a:r>
              <a:rPr lang="es" sz="4000" i="1">
                <a:latin typeface="Lora"/>
                <a:ea typeface="Lora"/>
                <a:cs typeface="Lora"/>
                <a:sym typeface="Lora"/>
              </a:rPr>
              <a:t>2) Relación entre el género de las personas aseguradas y Score Interno vs. Score Externo</a:t>
            </a:r>
            <a:endParaRPr sz="4000" i="1">
              <a:latin typeface="Lora"/>
              <a:ea typeface="Lora"/>
              <a:cs typeface="Lora"/>
              <a:sym typeface="Lora"/>
            </a:endParaRPr>
          </a:p>
          <a:p>
            <a:pPr marL="0" lvl="0" indent="0" algn="l" rtl="0">
              <a:lnSpc>
                <a:spcPct val="100000"/>
              </a:lnSpc>
              <a:spcBef>
                <a:spcPts val="0"/>
              </a:spcBef>
              <a:spcAft>
                <a:spcPts val="0"/>
              </a:spcAft>
              <a:buNone/>
            </a:pPr>
            <a:r>
              <a:rPr lang="es" sz="4000" i="1">
                <a:latin typeface="Lora"/>
                <a:ea typeface="Lora"/>
                <a:cs typeface="Lora"/>
                <a:sym typeface="Lora"/>
              </a:rPr>
              <a:t>3) Relación entre el género de las personas que contrataron póliza y si el cliente es o no rentable (Point Rentable) vs. si el cliente es o no confiable (Point Confiable)</a:t>
            </a:r>
            <a:endParaRPr sz="4000" i="1">
              <a:latin typeface="Lora"/>
              <a:ea typeface="Lora"/>
              <a:cs typeface="Lora"/>
              <a:sym typeface="Lora"/>
            </a:endParaRPr>
          </a:p>
          <a:p>
            <a:pPr marL="0" lvl="0" indent="0" algn="l" rtl="0">
              <a:lnSpc>
                <a:spcPct val="100000"/>
              </a:lnSpc>
              <a:spcBef>
                <a:spcPts val="0"/>
              </a:spcBef>
              <a:spcAft>
                <a:spcPts val="0"/>
              </a:spcAft>
              <a:buNone/>
            </a:pPr>
            <a:endParaRPr sz="2400">
              <a:latin typeface="Lora"/>
              <a:ea typeface="Lora"/>
              <a:cs typeface="Lora"/>
              <a:sym typeface="Lora"/>
            </a:endParaRPr>
          </a:p>
          <a:p>
            <a:pPr marL="0" lvl="0" indent="0" algn="l" rtl="0">
              <a:lnSpc>
                <a:spcPct val="100000"/>
              </a:lnSpc>
              <a:spcBef>
                <a:spcPts val="0"/>
              </a:spcBef>
              <a:spcAft>
                <a:spcPts val="0"/>
              </a:spcAft>
              <a:buNone/>
            </a:pPr>
            <a:endParaRPr sz="2400">
              <a:latin typeface="Lora"/>
              <a:ea typeface="Lora"/>
              <a:cs typeface="Lora"/>
              <a:sym typeface="Lora"/>
            </a:endParaRPr>
          </a:p>
          <a:p>
            <a:pPr marL="0" lvl="0" indent="0" algn="l" rtl="0">
              <a:lnSpc>
                <a:spcPct val="100000"/>
              </a:lnSpc>
              <a:spcBef>
                <a:spcPts val="0"/>
              </a:spcBef>
              <a:spcAft>
                <a:spcPts val="0"/>
              </a:spcAft>
              <a:buNone/>
            </a:pPr>
            <a:endParaRPr sz="2400">
              <a:latin typeface="Lora"/>
              <a:ea typeface="Lora"/>
              <a:cs typeface="Lora"/>
              <a:sym typeface="Lora"/>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45" name="Google Shape;245;p27"/>
          <p:cNvSpPr txBox="1">
            <a:spLocks noGrp="1"/>
          </p:cNvSpPr>
          <p:nvPr>
            <p:ph type="title"/>
          </p:nvPr>
        </p:nvSpPr>
        <p:spPr>
          <a:xfrm>
            <a:off x="1078725" y="557700"/>
            <a:ext cx="55197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Lora"/>
                <a:ea typeface="Lora"/>
                <a:cs typeface="Lora"/>
                <a:sym typeface="Lora"/>
              </a:rPr>
              <a:t>ANÁLISIS MULTIVARIADO</a:t>
            </a:r>
            <a:endParaRPr>
              <a:latin typeface="Oswald SemiBold"/>
              <a:ea typeface="Oswald SemiBold"/>
              <a:cs typeface="Oswald SemiBold"/>
              <a:sym typeface="Oswald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4"/>
                                        </p:tgtEl>
                                        <p:attrNameLst>
                                          <p:attrName>style.visibility</p:attrName>
                                        </p:attrNameLst>
                                      </p:cBhvr>
                                      <p:to>
                                        <p:strVal val="visible"/>
                                      </p:to>
                                    </p:set>
                                    <p:animEffect transition="in" filter="fade">
                                      <p:cBhvr>
                                        <p:cTn id="11" dur="10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28"/>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51" name="Google Shape;251;p28"/>
          <p:cNvSpPr txBox="1">
            <a:spLocks noGrp="1"/>
          </p:cNvSpPr>
          <p:nvPr>
            <p:ph type="title"/>
          </p:nvPr>
        </p:nvSpPr>
        <p:spPr>
          <a:xfrm>
            <a:off x="235500" y="555600"/>
            <a:ext cx="883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52" name="Google Shape;252;p28"/>
          <p:cNvSpPr txBox="1">
            <a:spLocks noGrp="1"/>
          </p:cNvSpPr>
          <p:nvPr>
            <p:ph type="body" idx="1"/>
          </p:nvPr>
        </p:nvSpPr>
        <p:spPr>
          <a:xfrm>
            <a:off x="311700" y="1389600"/>
            <a:ext cx="59022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53" name="Google Shape;253;p28"/>
          <p:cNvSpPr txBox="1">
            <a:spLocks noGrp="1"/>
          </p:cNvSpPr>
          <p:nvPr>
            <p:ph type="title"/>
          </p:nvPr>
        </p:nvSpPr>
        <p:spPr>
          <a:xfrm>
            <a:off x="1070275" y="207825"/>
            <a:ext cx="7845000" cy="118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Lora"/>
                <a:ea typeface="Lora"/>
                <a:cs typeface="Lora"/>
                <a:sym typeface="Lora"/>
              </a:rPr>
              <a:t>1) Relación entre el canal de contratación de póliza y Score Interno vs. Edad de contratación</a:t>
            </a:r>
            <a:endParaRPr>
              <a:latin typeface="Lora"/>
              <a:ea typeface="Lora"/>
              <a:cs typeface="Lora"/>
              <a:sym typeface="Lora"/>
            </a:endParaRPr>
          </a:p>
        </p:txBody>
      </p:sp>
      <p:sp>
        <p:nvSpPr>
          <p:cNvPr id="254" name="Google Shape;254;p28"/>
          <p:cNvSpPr txBox="1"/>
          <p:nvPr/>
        </p:nvSpPr>
        <p:spPr>
          <a:xfrm>
            <a:off x="1195225" y="1325150"/>
            <a:ext cx="7845000" cy="1215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sns.FacetGrid(df_prod_a,hue = 'CANAL' , height = 20).map(plt.scatter,'SCORE_INTERNO','EDAD_CONTRATACION').add_legend();</a:t>
            </a:r>
            <a:endParaRPr sz="13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050">
              <a:highlight>
                <a:srgbClr val="FFFFFE"/>
              </a:highlight>
              <a:latin typeface="Courier New"/>
              <a:ea typeface="Courier New"/>
              <a:cs typeface="Courier New"/>
              <a:sym typeface="Courier New"/>
            </a:endParaRPr>
          </a:p>
          <a:p>
            <a:pPr marL="0" lvl="0" indent="0" algn="l" rtl="0">
              <a:spcBef>
                <a:spcPts val="0"/>
              </a:spcBef>
              <a:spcAft>
                <a:spcPts val="0"/>
              </a:spcAft>
              <a:buNone/>
            </a:pPr>
            <a:endParaRPr>
              <a:latin typeface="Lato"/>
              <a:ea typeface="Lato"/>
              <a:cs typeface="Lato"/>
              <a:sym typeface="Lato"/>
            </a:endParaRPr>
          </a:p>
        </p:txBody>
      </p:sp>
      <p:pic>
        <p:nvPicPr>
          <p:cNvPr id="255" name="Google Shape;255;p28"/>
          <p:cNvPicPr preferRelativeResize="0"/>
          <p:nvPr/>
        </p:nvPicPr>
        <p:blipFill>
          <a:blip r:embed="rId4">
            <a:alphaModFix/>
          </a:blip>
          <a:stretch>
            <a:fillRect/>
          </a:stretch>
        </p:blipFill>
        <p:spPr>
          <a:xfrm>
            <a:off x="2285749" y="2269575"/>
            <a:ext cx="4572500" cy="2708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2"/>
                                        </p:tgtEl>
                                        <p:attrNameLst>
                                          <p:attrName>style.visibility</p:attrName>
                                        </p:attrNameLst>
                                      </p:cBhvr>
                                      <p:to>
                                        <p:strVal val="visible"/>
                                      </p:to>
                                    </p:set>
                                    <p:animEffect transition="in" filter="fade">
                                      <p:cBhvr>
                                        <p:cTn id="11"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9"/>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61" name="Google Shape;261;p29"/>
          <p:cNvSpPr txBox="1">
            <a:spLocks noGrp="1"/>
          </p:cNvSpPr>
          <p:nvPr>
            <p:ph type="title"/>
          </p:nvPr>
        </p:nvSpPr>
        <p:spPr>
          <a:xfrm>
            <a:off x="235500" y="555600"/>
            <a:ext cx="883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62" name="Google Shape;262;p29"/>
          <p:cNvSpPr txBox="1">
            <a:spLocks noGrp="1"/>
          </p:cNvSpPr>
          <p:nvPr>
            <p:ph type="body" idx="1"/>
          </p:nvPr>
        </p:nvSpPr>
        <p:spPr>
          <a:xfrm>
            <a:off x="311700" y="1389600"/>
            <a:ext cx="59022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63" name="Google Shape;263;p29"/>
          <p:cNvSpPr txBox="1">
            <a:spLocks noGrp="1"/>
          </p:cNvSpPr>
          <p:nvPr>
            <p:ph type="title"/>
          </p:nvPr>
        </p:nvSpPr>
        <p:spPr>
          <a:xfrm>
            <a:off x="1070275" y="207825"/>
            <a:ext cx="7845000" cy="118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Lora"/>
                <a:ea typeface="Lora"/>
                <a:cs typeface="Lora"/>
                <a:sym typeface="Lora"/>
              </a:rPr>
              <a:t>2) Relación entre el género de las personas aseguradas y Score Interno vs. Score Externo</a:t>
            </a:r>
            <a:endParaRPr>
              <a:latin typeface="Lora"/>
              <a:ea typeface="Lora"/>
              <a:cs typeface="Lora"/>
              <a:sym typeface="Lora"/>
            </a:endParaRPr>
          </a:p>
        </p:txBody>
      </p:sp>
      <p:sp>
        <p:nvSpPr>
          <p:cNvPr id="264" name="Google Shape;264;p29"/>
          <p:cNvSpPr txBox="1"/>
          <p:nvPr/>
        </p:nvSpPr>
        <p:spPr>
          <a:xfrm>
            <a:off x="1195225" y="1325150"/>
            <a:ext cx="7845000" cy="1215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sns.FacetGrid(df,hue = 'GENERO' , height = 5).map(plt.scatter,'SCORE_INTERNO','SCORE_EXTERNO').add_legend();</a:t>
            </a:r>
            <a:endParaRPr sz="13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300">
              <a:solidFill>
                <a:schemeClr val="lt1"/>
              </a:solidFill>
              <a:latin typeface="Courier New"/>
              <a:ea typeface="Courier New"/>
              <a:cs typeface="Courier New"/>
              <a:sym typeface="Courier New"/>
            </a:endParaRPr>
          </a:p>
          <a:p>
            <a:pPr marL="0" lvl="0" indent="0" algn="l" rtl="0">
              <a:spcBef>
                <a:spcPts val="0"/>
              </a:spcBef>
              <a:spcAft>
                <a:spcPts val="0"/>
              </a:spcAft>
              <a:buNone/>
            </a:pPr>
            <a:endParaRPr>
              <a:latin typeface="Lato"/>
              <a:ea typeface="Lato"/>
              <a:cs typeface="Lato"/>
              <a:sym typeface="Lato"/>
            </a:endParaRPr>
          </a:p>
        </p:txBody>
      </p:sp>
      <p:pic>
        <p:nvPicPr>
          <p:cNvPr id="265" name="Google Shape;265;p29"/>
          <p:cNvPicPr preferRelativeResize="0"/>
          <p:nvPr/>
        </p:nvPicPr>
        <p:blipFill>
          <a:blip r:embed="rId4">
            <a:alphaModFix/>
          </a:blip>
          <a:stretch>
            <a:fillRect/>
          </a:stretch>
        </p:blipFill>
        <p:spPr>
          <a:xfrm>
            <a:off x="2427175" y="2211400"/>
            <a:ext cx="3786725" cy="284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1000"/>
                                        <p:tgtEl>
                                          <p:spTgt spid="2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62"/>
                                        </p:tgtEl>
                                        <p:attrNameLst>
                                          <p:attrName>style.visibility</p:attrName>
                                        </p:attrNameLst>
                                      </p:cBhvr>
                                      <p:to>
                                        <p:strVal val="visible"/>
                                      </p:to>
                                    </p:set>
                                    <p:animEffect transition="in" filter="fade">
                                      <p:cBhvr>
                                        <p:cTn id="11"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0"/>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71" name="Google Shape;271;p30"/>
          <p:cNvSpPr txBox="1">
            <a:spLocks noGrp="1"/>
          </p:cNvSpPr>
          <p:nvPr>
            <p:ph type="title"/>
          </p:nvPr>
        </p:nvSpPr>
        <p:spPr>
          <a:xfrm>
            <a:off x="235500" y="555600"/>
            <a:ext cx="883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72" name="Google Shape;272;p30"/>
          <p:cNvSpPr txBox="1">
            <a:spLocks noGrp="1"/>
          </p:cNvSpPr>
          <p:nvPr>
            <p:ph type="body" idx="1"/>
          </p:nvPr>
        </p:nvSpPr>
        <p:spPr>
          <a:xfrm>
            <a:off x="311700" y="1389600"/>
            <a:ext cx="59022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73" name="Google Shape;273;p30"/>
          <p:cNvSpPr txBox="1">
            <a:spLocks noGrp="1"/>
          </p:cNvSpPr>
          <p:nvPr>
            <p:ph type="title"/>
          </p:nvPr>
        </p:nvSpPr>
        <p:spPr>
          <a:xfrm>
            <a:off x="1070275" y="207825"/>
            <a:ext cx="7845000" cy="118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Lora"/>
                <a:ea typeface="Lora"/>
                <a:cs typeface="Lora"/>
                <a:sym typeface="Lora"/>
              </a:rPr>
              <a:t>3) Relación entre el género de las personas que contrataron póliza y Point Rentable vs. Point Confiable</a:t>
            </a:r>
            <a:endParaRPr>
              <a:latin typeface="Lora"/>
              <a:ea typeface="Lora"/>
              <a:cs typeface="Lora"/>
              <a:sym typeface="Lora"/>
            </a:endParaRPr>
          </a:p>
        </p:txBody>
      </p:sp>
      <p:sp>
        <p:nvSpPr>
          <p:cNvPr id="274" name="Google Shape;274;p30"/>
          <p:cNvSpPr txBox="1"/>
          <p:nvPr/>
        </p:nvSpPr>
        <p:spPr>
          <a:xfrm>
            <a:off x="1195225" y="1325150"/>
            <a:ext cx="7845000" cy="1215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sns.FacetGrid(df,hue = 'GENERO' , height = 5).map(plt.scatter,'POINT_RENTABLE','POINT_CONFIABLE').add_legend();</a:t>
            </a:r>
            <a:endParaRPr sz="13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300">
              <a:solidFill>
                <a:schemeClr val="lt1"/>
              </a:solidFill>
              <a:latin typeface="Courier New"/>
              <a:ea typeface="Courier New"/>
              <a:cs typeface="Courier New"/>
              <a:sym typeface="Courier New"/>
            </a:endParaRPr>
          </a:p>
          <a:p>
            <a:pPr marL="0" lvl="0" indent="0" algn="l" rtl="0">
              <a:spcBef>
                <a:spcPts val="0"/>
              </a:spcBef>
              <a:spcAft>
                <a:spcPts val="0"/>
              </a:spcAft>
              <a:buNone/>
            </a:pPr>
            <a:endParaRPr>
              <a:latin typeface="Lato"/>
              <a:ea typeface="Lato"/>
              <a:cs typeface="Lato"/>
              <a:sym typeface="Lato"/>
            </a:endParaRPr>
          </a:p>
        </p:txBody>
      </p:sp>
      <p:pic>
        <p:nvPicPr>
          <p:cNvPr id="275" name="Google Shape;275;p30"/>
          <p:cNvPicPr preferRelativeResize="0"/>
          <p:nvPr/>
        </p:nvPicPr>
        <p:blipFill>
          <a:blip r:embed="rId4">
            <a:alphaModFix/>
          </a:blip>
          <a:stretch>
            <a:fillRect/>
          </a:stretch>
        </p:blipFill>
        <p:spPr>
          <a:xfrm>
            <a:off x="2640726" y="2342999"/>
            <a:ext cx="3649375" cy="2713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72"/>
                                        </p:tgtEl>
                                        <p:attrNameLst>
                                          <p:attrName>style.visibility</p:attrName>
                                        </p:attrNameLst>
                                      </p:cBhvr>
                                      <p:to>
                                        <p:strVal val="visible"/>
                                      </p:to>
                                    </p:set>
                                    <p:animEffect transition="in" filter="fade">
                                      <p:cBhvr>
                                        <p:cTn id="11"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81" name="Google Shape;281;p3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04</a:t>
            </a:r>
            <a:endParaRPr sz="4600">
              <a:latin typeface="Oswald SemiBold"/>
              <a:ea typeface="Oswald SemiBold"/>
              <a:cs typeface="Oswald SemiBold"/>
              <a:sym typeface="Oswald SemiBold"/>
            </a:endParaRPr>
          </a:p>
        </p:txBody>
      </p:sp>
      <p:sp>
        <p:nvSpPr>
          <p:cNvPr id="282" name="Google Shape;282;p31"/>
          <p:cNvSpPr txBox="1">
            <a:spLocks noGrp="1"/>
          </p:cNvSpPr>
          <p:nvPr>
            <p:ph type="body" idx="1"/>
          </p:nvPr>
        </p:nvSpPr>
        <p:spPr>
          <a:xfrm>
            <a:off x="311700" y="1690950"/>
            <a:ext cx="8229600" cy="3179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2860"/>
              <a:t>{ En proceso }</a:t>
            </a:r>
            <a:endParaRPr sz="286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83" name="Google Shape;283;p31"/>
          <p:cNvSpPr txBox="1">
            <a:spLocks noGrp="1"/>
          </p:cNvSpPr>
          <p:nvPr>
            <p:ph type="title"/>
          </p:nvPr>
        </p:nvSpPr>
        <p:spPr>
          <a:xfrm>
            <a:off x="1078725" y="557700"/>
            <a:ext cx="37383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PCA</a:t>
            </a:r>
            <a:endParaRPr sz="260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82"/>
                                        </p:tgtEl>
                                        <p:attrNameLst>
                                          <p:attrName>style.visibility</p:attrName>
                                        </p:attrNameLst>
                                      </p:cBhvr>
                                      <p:to>
                                        <p:strVal val="visible"/>
                                      </p:to>
                                    </p:set>
                                    <p:animEffect transition="in" filter="fade">
                                      <p:cBhvr>
                                        <p:cTn id="11" dur="10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4"/>
          <p:cNvPicPr preferRelativeResize="0"/>
          <p:nvPr/>
        </p:nvPicPr>
        <p:blipFill rotWithShape="1">
          <a:blip r:embed="rId3">
            <a:alphaModFix amt="21000"/>
          </a:blip>
          <a:srcRect l="-110" t="9719" r="-110" b="2714"/>
          <a:stretch/>
        </p:blipFill>
        <p:spPr>
          <a:xfrm>
            <a:off x="0" y="76200"/>
            <a:ext cx="9144000" cy="5143500"/>
          </a:xfrm>
          <a:prstGeom prst="rect">
            <a:avLst/>
          </a:prstGeom>
          <a:noFill/>
          <a:ln>
            <a:noFill/>
          </a:ln>
        </p:spPr>
      </p:pic>
      <p:sp>
        <p:nvSpPr>
          <p:cNvPr id="141" name="Google Shape;141;p14"/>
          <p:cNvSpPr txBox="1">
            <a:spLocks noGrp="1"/>
          </p:cNvSpPr>
          <p:nvPr>
            <p:ph type="title"/>
          </p:nvPr>
        </p:nvSpPr>
        <p:spPr>
          <a:xfrm>
            <a:off x="1057275" y="512625"/>
            <a:ext cx="3738300" cy="755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2700">
                <a:latin typeface="Lora"/>
                <a:ea typeface="Lora"/>
                <a:cs typeface="Lora"/>
                <a:sym typeface="Lora"/>
              </a:rPr>
              <a:t>EQUIPO DE TRABAJO</a:t>
            </a:r>
            <a:endParaRPr sz="2700">
              <a:latin typeface="Lora"/>
              <a:ea typeface="Lora"/>
              <a:cs typeface="Lora"/>
              <a:sym typeface="Lora"/>
            </a:endParaRPr>
          </a:p>
        </p:txBody>
      </p:sp>
      <p:sp>
        <p:nvSpPr>
          <p:cNvPr id="142" name="Google Shape;142;p14"/>
          <p:cNvSpPr txBox="1">
            <a:spLocks noGrp="1"/>
          </p:cNvSpPr>
          <p:nvPr>
            <p:ph type="body" idx="1"/>
          </p:nvPr>
        </p:nvSpPr>
        <p:spPr>
          <a:xfrm>
            <a:off x="623850" y="1456050"/>
            <a:ext cx="7896300" cy="3553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2000" b="1">
                <a:latin typeface="Lora"/>
                <a:ea typeface="Lora"/>
                <a:cs typeface="Lora"/>
                <a:sym typeface="Lora"/>
              </a:rPr>
              <a:t>DATA SCIENCE - CODERHOUSE</a:t>
            </a:r>
            <a:endParaRPr sz="2000" b="1">
              <a:latin typeface="Lora"/>
              <a:ea typeface="Lora"/>
              <a:cs typeface="Lora"/>
              <a:sym typeface="Lora"/>
            </a:endParaRPr>
          </a:p>
          <a:p>
            <a:pPr marL="0" lvl="0" indent="0" algn="ctr" rtl="0">
              <a:spcBef>
                <a:spcPts val="1200"/>
              </a:spcBef>
              <a:spcAft>
                <a:spcPts val="0"/>
              </a:spcAft>
              <a:buNone/>
            </a:pPr>
            <a:r>
              <a:rPr lang="es" sz="2000" i="1">
                <a:latin typeface="Lora"/>
                <a:ea typeface="Lora"/>
                <a:cs typeface="Lora"/>
                <a:sym typeface="Lora"/>
              </a:rPr>
              <a:t>Agustina Clissa</a:t>
            </a:r>
            <a:endParaRPr sz="2000" i="1">
              <a:latin typeface="Lora"/>
              <a:ea typeface="Lora"/>
              <a:cs typeface="Lora"/>
              <a:sym typeface="Lora"/>
            </a:endParaRPr>
          </a:p>
          <a:p>
            <a:pPr marL="0" lvl="0" indent="0" algn="ctr" rtl="0">
              <a:spcBef>
                <a:spcPts val="1200"/>
              </a:spcBef>
              <a:spcAft>
                <a:spcPts val="0"/>
              </a:spcAft>
              <a:buNone/>
            </a:pPr>
            <a:r>
              <a:rPr lang="es" sz="2000" i="1">
                <a:latin typeface="Lora"/>
                <a:ea typeface="Lora"/>
                <a:cs typeface="Lora"/>
                <a:sym typeface="Lora"/>
              </a:rPr>
              <a:t>Agustina Mel</a:t>
            </a:r>
            <a:endParaRPr sz="2000" i="1">
              <a:latin typeface="Lora"/>
              <a:ea typeface="Lora"/>
              <a:cs typeface="Lora"/>
              <a:sym typeface="Lora"/>
            </a:endParaRPr>
          </a:p>
          <a:p>
            <a:pPr marL="0" lvl="0" indent="0" algn="ctr" rtl="0">
              <a:spcBef>
                <a:spcPts val="1200"/>
              </a:spcBef>
              <a:spcAft>
                <a:spcPts val="0"/>
              </a:spcAft>
              <a:buNone/>
            </a:pPr>
            <a:r>
              <a:rPr lang="es" sz="2000" i="1">
                <a:latin typeface="Lora"/>
                <a:ea typeface="Lora"/>
                <a:cs typeface="Lora"/>
                <a:sym typeface="Lora"/>
              </a:rPr>
              <a:t>Alejo Carballo</a:t>
            </a:r>
            <a:endParaRPr sz="2000" i="1">
              <a:latin typeface="Lora"/>
              <a:ea typeface="Lora"/>
              <a:cs typeface="Lora"/>
              <a:sym typeface="Lora"/>
            </a:endParaRPr>
          </a:p>
          <a:p>
            <a:pPr marL="0" lvl="0" indent="0" algn="ctr" rtl="0">
              <a:spcBef>
                <a:spcPts val="1200"/>
              </a:spcBef>
              <a:spcAft>
                <a:spcPts val="0"/>
              </a:spcAft>
              <a:buNone/>
            </a:pPr>
            <a:r>
              <a:rPr lang="es" sz="2000" b="1">
                <a:latin typeface="Lora"/>
                <a:ea typeface="Lora"/>
                <a:cs typeface="Lora"/>
                <a:sym typeface="Lora"/>
              </a:rPr>
              <a:t>Equipo Nº 412</a:t>
            </a:r>
            <a:endParaRPr sz="2000" b="1">
              <a:latin typeface="Lora"/>
              <a:ea typeface="Lora"/>
              <a:cs typeface="Lora"/>
              <a:sym typeface="Lora"/>
            </a:endParaRPr>
          </a:p>
          <a:p>
            <a:pPr marL="0" lvl="0" indent="0" algn="ctr" rtl="0">
              <a:spcBef>
                <a:spcPts val="1200"/>
              </a:spcBef>
              <a:spcAft>
                <a:spcPts val="1200"/>
              </a:spcAft>
              <a:buNone/>
            </a:pPr>
            <a:r>
              <a:rPr lang="es" sz="2000" b="1">
                <a:latin typeface="Lora"/>
                <a:ea typeface="Lora"/>
                <a:cs typeface="Lora"/>
                <a:sym typeface="Lora"/>
              </a:rPr>
              <a:t>2022</a:t>
            </a:r>
            <a:endParaRPr sz="2000" b="1">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par>
                                <p:cTn id="8" presetID="10" presetClass="entr" presetSubtype="0"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2"/>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89" name="Google Shape;289;p32"/>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290" name="Google Shape;290;p32"/>
          <p:cNvSpPr txBox="1">
            <a:spLocks noGrp="1"/>
          </p:cNvSpPr>
          <p:nvPr>
            <p:ph type="title"/>
          </p:nvPr>
        </p:nvSpPr>
        <p:spPr>
          <a:xfrm>
            <a:off x="1078725" y="557700"/>
            <a:ext cx="62673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MACHINE LEARNING</a:t>
            </a:r>
            <a:endParaRPr sz="2600">
              <a:latin typeface="Lora"/>
              <a:ea typeface="Lora"/>
              <a:cs typeface="Lora"/>
              <a:sym typeface="Lora"/>
            </a:endParaRPr>
          </a:p>
        </p:txBody>
      </p:sp>
      <p:sp>
        <p:nvSpPr>
          <p:cNvPr id="291" name="Google Shape;291;p32"/>
          <p:cNvSpPr txBox="1">
            <a:spLocks noGrp="1"/>
          </p:cNvSpPr>
          <p:nvPr>
            <p:ph type="body" idx="1"/>
          </p:nvPr>
        </p:nvSpPr>
        <p:spPr>
          <a:xfrm>
            <a:off x="311700" y="1638400"/>
            <a:ext cx="8524800" cy="32319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s" sz="1621" b="1" u="sng" dirty="0">
                <a:latin typeface="Lora"/>
                <a:ea typeface="Lora"/>
                <a:cs typeface="Lora"/>
                <a:sym typeface="Lora"/>
              </a:rPr>
              <a:t>OBJETIVO</a:t>
            </a:r>
            <a:endParaRPr sz="1621" b="1" u="sng" dirty="0">
              <a:latin typeface="Lora"/>
              <a:ea typeface="Lora"/>
              <a:cs typeface="Lora"/>
              <a:sym typeface="Lora"/>
            </a:endParaRPr>
          </a:p>
          <a:p>
            <a:pPr marL="457200" lvl="0" indent="-331587" algn="just" rtl="0">
              <a:spcBef>
                <a:spcPts val="1200"/>
              </a:spcBef>
              <a:spcAft>
                <a:spcPts val="0"/>
              </a:spcAft>
              <a:buSzPts val="1622"/>
              <a:buFont typeface="Lora"/>
              <a:buChar char="●"/>
            </a:pPr>
            <a:r>
              <a:rPr lang="es" sz="1621" dirty="0">
                <a:latin typeface="Lora"/>
                <a:ea typeface="Lora"/>
                <a:cs typeface="Lora"/>
                <a:sym typeface="Lora"/>
              </a:rPr>
              <a:t>Predecir cuál es el mejor producto para cada nuevo cliente</a:t>
            </a:r>
            <a:endParaRPr sz="1621" dirty="0">
              <a:latin typeface="Lora"/>
              <a:ea typeface="Lora"/>
              <a:cs typeface="Lora"/>
              <a:sym typeface="Lora"/>
            </a:endParaRPr>
          </a:p>
          <a:p>
            <a:pPr marL="457200" lvl="0" indent="-331587" algn="just" rtl="0">
              <a:spcBef>
                <a:spcPts val="0"/>
              </a:spcBef>
              <a:spcAft>
                <a:spcPts val="0"/>
              </a:spcAft>
              <a:buSzPts val="1622"/>
              <a:buFont typeface="Lora"/>
              <a:buChar char="●"/>
            </a:pPr>
            <a:r>
              <a:rPr lang="es" sz="1621" dirty="0">
                <a:latin typeface="Lora"/>
                <a:ea typeface="Lora"/>
                <a:cs typeface="Lora"/>
                <a:sym typeface="Lora"/>
              </a:rPr>
              <a:t>Además, hacer un análisis </a:t>
            </a:r>
            <a:r>
              <a:rPr lang="es" sz="1621" i="1" dirty="0">
                <a:latin typeface="Lora"/>
                <a:ea typeface="Lora"/>
                <a:cs typeface="Lora"/>
                <a:sym typeface="Lora"/>
              </a:rPr>
              <a:t>cross-selling</a:t>
            </a:r>
            <a:r>
              <a:rPr lang="es" sz="1621" dirty="0">
                <a:latin typeface="Lora"/>
                <a:ea typeface="Lora"/>
                <a:cs typeface="Lora"/>
                <a:sym typeface="Lora"/>
              </a:rPr>
              <a:t> entre los clientes existentes para predecir qué otro producto se le puede ofrecer</a:t>
            </a:r>
            <a:endParaRPr sz="1621" dirty="0">
              <a:latin typeface="Lora"/>
              <a:ea typeface="Lora"/>
              <a:cs typeface="Lora"/>
              <a:sym typeface="Lora"/>
            </a:endParaRPr>
          </a:p>
          <a:p>
            <a:pPr marL="0" lvl="0" indent="0" algn="just" rtl="0">
              <a:spcBef>
                <a:spcPts val="1200"/>
              </a:spcBef>
              <a:spcAft>
                <a:spcPts val="0"/>
              </a:spcAft>
              <a:buNone/>
            </a:pPr>
            <a:endParaRPr sz="1621" dirty="0">
              <a:latin typeface="Lora"/>
              <a:ea typeface="Lora"/>
              <a:cs typeface="Lora"/>
              <a:sym typeface="Lora"/>
            </a:endParaRPr>
          </a:p>
          <a:p>
            <a:pPr marL="0" lvl="0" indent="0" algn="just" rtl="0">
              <a:spcBef>
                <a:spcPts val="1200"/>
              </a:spcBef>
              <a:spcAft>
                <a:spcPts val="0"/>
              </a:spcAft>
              <a:buNone/>
            </a:pPr>
            <a:r>
              <a:rPr lang="es" sz="1621" b="1" u="sng" dirty="0">
                <a:latin typeface="Lora"/>
                <a:ea typeface="Lora"/>
                <a:cs typeface="Lora"/>
                <a:sym typeface="Lora"/>
              </a:rPr>
              <a:t>MODELOS APLICADOS</a:t>
            </a:r>
            <a:endParaRPr sz="1621" b="1" u="sng" dirty="0">
              <a:latin typeface="Lora"/>
              <a:ea typeface="Lora"/>
              <a:cs typeface="Lora"/>
              <a:sym typeface="Lora"/>
            </a:endParaRPr>
          </a:p>
          <a:p>
            <a:pPr marL="457200" lvl="0" indent="-331587" algn="just" rtl="0">
              <a:spcBef>
                <a:spcPts val="1200"/>
              </a:spcBef>
              <a:spcAft>
                <a:spcPts val="0"/>
              </a:spcAft>
              <a:buSzPts val="1622"/>
              <a:buFont typeface="Lora"/>
              <a:buChar char="●"/>
            </a:pPr>
            <a:r>
              <a:rPr lang="es" sz="1621" dirty="0">
                <a:latin typeface="Lora"/>
                <a:ea typeface="Lora"/>
                <a:cs typeface="Lora"/>
                <a:sym typeface="Lora"/>
              </a:rPr>
              <a:t>Árbol de decisión</a:t>
            </a:r>
            <a:endParaRPr sz="1621" dirty="0">
              <a:latin typeface="Lora"/>
              <a:ea typeface="Lora"/>
              <a:cs typeface="Lora"/>
              <a:sym typeface="Lora"/>
            </a:endParaRPr>
          </a:p>
          <a:p>
            <a:pPr marL="457200" lvl="0" indent="-331587" algn="just" rtl="0">
              <a:spcBef>
                <a:spcPts val="0"/>
              </a:spcBef>
              <a:spcAft>
                <a:spcPts val="0"/>
              </a:spcAft>
              <a:buSzPts val="1622"/>
              <a:buFont typeface="Lora"/>
              <a:buChar char="●"/>
            </a:pPr>
            <a:r>
              <a:rPr lang="es" sz="1621" dirty="0">
                <a:latin typeface="Lora"/>
                <a:ea typeface="Lora"/>
                <a:cs typeface="Lora"/>
                <a:sym typeface="Lora"/>
              </a:rPr>
              <a:t>Random Forest</a:t>
            </a:r>
          </a:p>
          <a:p>
            <a:pPr indent="-331587" algn="just">
              <a:lnSpc>
                <a:spcPct val="125000"/>
              </a:lnSpc>
              <a:buSzPts val="1622"/>
              <a:buFont typeface="Lora"/>
              <a:buChar char="●"/>
            </a:pPr>
            <a:r>
              <a:rPr lang="es-AR" sz="1621" dirty="0">
                <a:latin typeface="Lora"/>
                <a:ea typeface="Lora"/>
                <a:cs typeface="Lora"/>
              </a:rPr>
              <a:t>K-</a:t>
            </a:r>
            <a:r>
              <a:rPr lang="es-AR" sz="1621" dirty="0" err="1">
                <a:latin typeface="Lora"/>
                <a:ea typeface="Lora"/>
                <a:cs typeface="Lora"/>
              </a:rPr>
              <a:t>Nearest</a:t>
            </a:r>
            <a:r>
              <a:rPr lang="es-AR" sz="1621" dirty="0">
                <a:latin typeface="Lora"/>
                <a:ea typeface="Lora"/>
                <a:cs typeface="Lora"/>
              </a:rPr>
              <a:t>-</a:t>
            </a:r>
            <a:r>
              <a:rPr lang="es-AR" sz="1621" dirty="0" err="1">
                <a:latin typeface="Lora"/>
                <a:ea typeface="Lora"/>
                <a:cs typeface="Lora"/>
              </a:rPr>
              <a:t>Neighbor</a:t>
            </a:r>
            <a:endParaRPr sz="1621" dirty="0">
              <a:latin typeface="Lora"/>
              <a:ea typeface="Lora"/>
              <a:cs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1000"/>
                                        <p:tgtEl>
                                          <p:spTgt spid="28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1"/>
                                        </p:tgtEl>
                                        <p:attrNameLst>
                                          <p:attrName>style.visibility</p:attrName>
                                        </p:attrNameLst>
                                      </p:cBhvr>
                                      <p:to>
                                        <p:strVal val="visible"/>
                                      </p:to>
                                    </p:set>
                                    <p:animEffect transition="in" filter="fade">
                                      <p:cBhvr>
                                        <p:cTn id="11"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33"/>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97" name="Google Shape;297;p33"/>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298" name="Google Shape;298;p33"/>
          <p:cNvSpPr txBox="1">
            <a:spLocks noGrp="1"/>
          </p:cNvSpPr>
          <p:nvPr>
            <p:ph type="body" idx="1"/>
          </p:nvPr>
        </p:nvSpPr>
        <p:spPr>
          <a:xfrm>
            <a:off x="235500" y="1389600"/>
            <a:ext cx="8789100" cy="36501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s" sz="1800">
                <a:latin typeface="Lora"/>
                <a:ea typeface="Lora"/>
                <a:cs typeface="Lora"/>
                <a:sym typeface="Lora"/>
              </a:rPr>
              <a:t>Los modelos fueron aplicados para cada uno de los 3 productos</a:t>
            </a:r>
            <a:endParaRPr sz="1800" u="sng">
              <a:latin typeface="Lora"/>
              <a:ea typeface="Lora"/>
              <a:cs typeface="Lora"/>
              <a:sym typeface="Lora"/>
            </a:endParaRPr>
          </a:p>
          <a:p>
            <a:pPr marL="0" lvl="0" indent="0" algn="l" rtl="0">
              <a:spcBef>
                <a:spcPts val="1200"/>
              </a:spcBef>
              <a:spcAft>
                <a:spcPts val="0"/>
              </a:spcAft>
              <a:buNone/>
            </a:pPr>
            <a:r>
              <a:rPr lang="es" sz="1800" u="sng">
                <a:latin typeface="Lora"/>
                <a:ea typeface="Lora"/>
                <a:cs typeface="Lora"/>
                <a:sym typeface="Lora"/>
              </a:rPr>
              <a:t>PASOS</a:t>
            </a:r>
            <a:endParaRPr sz="1800" u="sng">
              <a:latin typeface="Lora"/>
              <a:ea typeface="Lora"/>
              <a:cs typeface="Lora"/>
              <a:sym typeface="Lora"/>
            </a:endParaRPr>
          </a:p>
          <a:p>
            <a:pPr marL="457200" lvl="0" indent="-330200" algn="l" rtl="0">
              <a:spcBef>
                <a:spcPts val="1200"/>
              </a:spcBef>
              <a:spcAft>
                <a:spcPts val="0"/>
              </a:spcAft>
              <a:buSzPts val="1600"/>
              <a:buFont typeface="Lora"/>
              <a:buAutoNum type="arabicParenR"/>
            </a:pPr>
            <a:r>
              <a:rPr lang="es" sz="1600">
                <a:latin typeface="Lora"/>
                <a:ea typeface="Lora"/>
                <a:cs typeface="Lora"/>
                <a:sym typeface="Lora"/>
              </a:rPr>
              <a:t>Se buscaron cuáles son los clientes más rentables para cada producto → </a:t>
            </a:r>
            <a:r>
              <a:rPr lang="es" sz="1600" i="1">
                <a:latin typeface="Lora"/>
                <a:ea typeface="Lora"/>
                <a:cs typeface="Lora"/>
                <a:sym typeface="Lora"/>
              </a:rPr>
              <a:t>Supuesto: un cliente es rentable cuando tiene POINT_RENTABLE entre 8 y 10</a:t>
            </a:r>
            <a:endParaRPr sz="1600" i="1">
              <a:latin typeface="Lora"/>
              <a:ea typeface="Lora"/>
              <a:cs typeface="Lora"/>
              <a:sym typeface="Lora"/>
            </a:endParaRPr>
          </a:p>
          <a:p>
            <a:pPr marL="457200" lvl="0" indent="0" algn="l" rtl="0">
              <a:spcBef>
                <a:spcPts val="1200"/>
              </a:spcBef>
              <a:spcAft>
                <a:spcPts val="0"/>
              </a:spcAft>
              <a:buNone/>
            </a:pPr>
            <a:endParaRPr sz="1600" i="1">
              <a:latin typeface="Lora"/>
              <a:ea typeface="Lora"/>
              <a:cs typeface="Lora"/>
              <a:sym typeface="Lora"/>
            </a:endParaRPr>
          </a:p>
          <a:p>
            <a:pPr marL="457200" lvl="0" indent="-330200" algn="l" rtl="0">
              <a:spcBef>
                <a:spcPts val="1200"/>
              </a:spcBef>
              <a:spcAft>
                <a:spcPts val="0"/>
              </a:spcAft>
              <a:buSzPts val="1600"/>
              <a:buFont typeface="Lora"/>
              <a:buAutoNum type="arabicParenR"/>
            </a:pPr>
            <a:r>
              <a:rPr lang="es" sz="1600">
                <a:latin typeface="Lora"/>
                <a:ea typeface="Lora"/>
                <a:cs typeface="Lora"/>
                <a:sym typeface="Lora"/>
              </a:rPr>
              <a:t>Se separaron en variable ‘x’ e ‘y’ → Eliminamos del dataset la variable a predecir </a:t>
            </a:r>
            <a:r>
              <a:rPr lang="es" sz="1600" i="1">
                <a:latin typeface="Lora"/>
                <a:ea typeface="Lora"/>
                <a:cs typeface="Lora"/>
                <a:sym typeface="Lora"/>
              </a:rPr>
              <a:t>POINT_RENTABLE </a:t>
            </a:r>
            <a:r>
              <a:rPr lang="es" sz="1600">
                <a:latin typeface="Lora"/>
                <a:ea typeface="Lora"/>
                <a:cs typeface="Lora"/>
                <a:sym typeface="Lora"/>
              </a:rPr>
              <a:t>(x) y la definimos como Target (y)</a:t>
            </a:r>
            <a:endParaRPr sz="1600">
              <a:latin typeface="Lora"/>
              <a:ea typeface="Lora"/>
              <a:cs typeface="Lora"/>
              <a:sym typeface="Lora"/>
            </a:endParaRPr>
          </a:p>
          <a:p>
            <a:pPr marL="457200" lvl="0" indent="0" algn="l" rtl="0">
              <a:spcBef>
                <a:spcPts val="1200"/>
              </a:spcBef>
              <a:spcAft>
                <a:spcPts val="0"/>
              </a:spcAft>
              <a:buNone/>
            </a:pPr>
            <a:endParaRPr sz="1600">
              <a:latin typeface="Lora"/>
              <a:ea typeface="Lora"/>
              <a:cs typeface="Lora"/>
              <a:sym typeface="Lora"/>
            </a:endParaRPr>
          </a:p>
          <a:p>
            <a:pPr marL="457200" lvl="0" indent="-330200" algn="l" rtl="0">
              <a:spcBef>
                <a:spcPts val="1200"/>
              </a:spcBef>
              <a:spcAft>
                <a:spcPts val="0"/>
              </a:spcAft>
              <a:buSzPts val="1600"/>
              <a:buFont typeface="Lora"/>
              <a:buAutoNum type="arabicParenR"/>
            </a:pPr>
            <a:r>
              <a:rPr lang="es" sz="1600">
                <a:latin typeface="Lora"/>
                <a:ea typeface="Lora"/>
                <a:cs typeface="Lora"/>
                <a:sym typeface="Lora"/>
              </a:rPr>
              <a:t>Separamos entre train y test → Asignamos 20% y 80% respectivamente</a:t>
            </a:r>
            <a:endParaRPr sz="1100"/>
          </a:p>
        </p:txBody>
      </p:sp>
      <p:sp>
        <p:nvSpPr>
          <p:cNvPr id="299" name="Google Shape;299;p33"/>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000"/>
                                        <p:tgtEl>
                                          <p:spTgt spid="29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8"/>
                                        </p:tgtEl>
                                        <p:attrNameLst>
                                          <p:attrName>style.visibility</p:attrName>
                                        </p:attrNameLst>
                                      </p:cBhvr>
                                      <p:to>
                                        <p:strVal val="visible"/>
                                      </p:to>
                                    </p:set>
                                    <p:animEffect transition="in" filter="fade">
                                      <p:cBhvr>
                                        <p:cTn id="11" dur="10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4"/>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05" name="Google Shape;305;p34"/>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06" name="Google Shape;306;p34"/>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07" name="Google Shape;307;p34"/>
          <p:cNvSpPr txBox="1">
            <a:spLocks noGrp="1"/>
          </p:cNvSpPr>
          <p:nvPr>
            <p:ph type="body" idx="1"/>
          </p:nvPr>
        </p:nvSpPr>
        <p:spPr>
          <a:xfrm>
            <a:off x="235500" y="1450375"/>
            <a:ext cx="8789100" cy="3559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sz="1600">
                <a:latin typeface="Lora"/>
                <a:ea typeface="Lora"/>
                <a:cs typeface="Lora"/>
                <a:sym typeface="Lora"/>
              </a:rPr>
              <a:t>5) Entrenamos el modelo, calculamos el accuracy y obtenemos: </a:t>
            </a:r>
            <a:endParaRPr sz="1600">
              <a:latin typeface="Lora"/>
              <a:ea typeface="Lora"/>
              <a:cs typeface="Lora"/>
              <a:sym typeface="Lora"/>
            </a:endParaRPr>
          </a:p>
          <a:p>
            <a:pPr marL="1371600" lvl="0" indent="-322580" algn="l" rtl="0">
              <a:spcBef>
                <a:spcPts val="1200"/>
              </a:spcBef>
              <a:spcAft>
                <a:spcPts val="0"/>
              </a:spcAft>
              <a:buSzPct val="100000"/>
              <a:buFont typeface="Lora"/>
              <a:buChar char="●"/>
            </a:pPr>
            <a:r>
              <a:rPr lang="es" sz="1600">
                <a:latin typeface="Lora"/>
                <a:ea typeface="Lora"/>
                <a:cs typeface="Lora"/>
                <a:sym typeface="Lora"/>
              </a:rPr>
              <a:t>% de aciertos sobre set de entrenamiento y evaluación</a:t>
            </a:r>
            <a:endParaRPr sz="1600">
              <a:latin typeface="Lora"/>
              <a:ea typeface="Lora"/>
              <a:cs typeface="Lora"/>
              <a:sym typeface="Lora"/>
            </a:endParaRPr>
          </a:p>
          <a:p>
            <a:pPr marL="1371600" lvl="0" indent="-322580" algn="l" rtl="0">
              <a:spcBef>
                <a:spcPts val="0"/>
              </a:spcBef>
              <a:spcAft>
                <a:spcPts val="0"/>
              </a:spcAft>
              <a:buSzPct val="100000"/>
              <a:buFont typeface="Lora"/>
              <a:buChar char="●"/>
            </a:pPr>
            <a:r>
              <a:rPr lang="es" sz="1600">
                <a:latin typeface="Lora"/>
                <a:ea typeface="Lora"/>
                <a:cs typeface="Lora"/>
                <a:sym typeface="Lora"/>
              </a:rPr>
              <a:t>% Precisión</a:t>
            </a:r>
            <a:endParaRPr sz="1600">
              <a:latin typeface="Lora"/>
              <a:ea typeface="Lora"/>
              <a:cs typeface="Lora"/>
              <a:sym typeface="Lora"/>
            </a:endParaRPr>
          </a:p>
          <a:p>
            <a:pPr marL="1371600" lvl="0" indent="-322580" algn="l" rtl="0">
              <a:spcBef>
                <a:spcPts val="0"/>
              </a:spcBef>
              <a:spcAft>
                <a:spcPts val="0"/>
              </a:spcAft>
              <a:buSzPct val="100000"/>
              <a:buFont typeface="Lora"/>
              <a:buChar char="●"/>
            </a:pPr>
            <a:r>
              <a:rPr lang="es" sz="1600">
                <a:latin typeface="Lora"/>
                <a:ea typeface="Lora"/>
                <a:cs typeface="Lora"/>
                <a:sym typeface="Lora"/>
              </a:rPr>
              <a:t>% Recall (sensibilidad) → </a:t>
            </a:r>
            <a:r>
              <a:rPr lang="es" sz="1600" i="1">
                <a:latin typeface="Lora"/>
                <a:ea typeface="Lora"/>
                <a:cs typeface="Lora"/>
                <a:sym typeface="Lora"/>
              </a:rPr>
              <a:t>Verdaderos positivos</a:t>
            </a:r>
            <a:endParaRPr sz="1600" i="1">
              <a:latin typeface="Lora"/>
              <a:ea typeface="Lora"/>
              <a:cs typeface="Lora"/>
              <a:sym typeface="Lora"/>
            </a:endParaRPr>
          </a:p>
          <a:p>
            <a:pPr marL="1371600" lvl="0" indent="-322580" algn="l" rtl="0">
              <a:spcBef>
                <a:spcPts val="0"/>
              </a:spcBef>
              <a:spcAft>
                <a:spcPts val="0"/>
              </a:spcAft>
              <a:buSzPct val="100000"/>
              <a:buFont typeface="Lora"/>
              <a:buChar char="●"/>
            </a:pPr>
            <a:r>
              <a:rPr lang="es" sz="1600">
                <a:latin typeface="Lora"/>
                <a:ea typeface="Lora"/>
                <a:cs typeface="Lora"/>
                <a:sym typeface="Lora"/>
              </a:rPr>
              <a:t>% F1 score</a:t>
            </a:r>
            <a:endParaRPr sz="1600">
              <a:latin typeface="Lora"/>
              <a:ea typeface="Lora"/>
              <a:cs typeface="Lora"/>
              <a:sym typeface="Lora"/>
            </a:endParaRPr>
          </a:p>
          <a:p>
            <a:pPr marL="0" lvl="0" indent="0" algn="l" rtl="0">
              <a:spcBef>
                <a:spcPts val="1200"/>
              </a:spcBef>
              <a:spcAft>
                <a:spcPts val="0"/>
              </a:spcAft>
              <a:buNone/>
            </a:pPr>
            <a:r>
              <a:rPr lang="es" sz="1600" u="sng">
                <a:latin typeface="Lora"/>
                <a:ea typeface="Lora"/>
                <a:cs typeface="Lora"/>
                <a:sym typeface="Lora"/>
              </a:rPr>
              <a:t>Resultado producto Autos:</a:t>
            </a:r>
            <a:endParaRPr sz="1600" u="sng">
              <a:latin typeface="Lora"/>
              <a:ea typeface="Lora"/>
              <a:cs typeface="Lora"/>
              <a:sym typeface="Lora"/>
            </a:endParaRPr>
          </a:p>
          <a:p>
            <a:pPr marL="0" lvl="0" indent="0" algn="l" rtl="0">
              <a:lnSpc>
                <a:spcPct val="100000"/>
              </a:lnSpc>
              <a:spcBef>
                <a:spcPts val="1200"/>
              </a:spcBef>
              <a:spcAft>
                <a:spcPts val="0"/>
              </a:spcAft>
              <a:buNone/>
            </a:pPr>
            <a:r>
              <a:rPr lang="es" sz="1516">
                <a:latin typeface="Courier New"/>
                <a:ea typeface="Courier New"/>
                <a:cs typeface="Courier New"/>
                <a:sym typeface="Courier New"/>
              </a:rPr>
              <a:t>% de aciertos sobre el set de entrenamiento: 0.899916</a:t>
            </a:r>
            <a:endParaRPr sz="1516">
              <a:latin typeface="Courier New"/>
              <a:ea typeface="Courier New"/>
              <a:cs typeface="Courier New"/>
              <a:sym typeface="Courier New"/>
            </a:endParaRPr>
          </a:p>
          <a:p>
            <a:pPr marL="0" lvl="0" indent="0" algn="l" rtl="0">
              <a:lnSpc>
                <a:spcPct val="100000"/>
              </a:lnSpc>
              <a:spcBef>
                <a:spcPts val="1200"/>
              </a:spcBef>
              <a:spcAft>
                <a:spcPts val="0"/>
              </a:spcAft>
              <a:buNone/>
            </a:pPr>
            <a:r>
              <a:rPr lang="es" sz="1516">
                <a:latin typeface="Courier New"/>
                <a:ea typeface="Courier New"/>
                <a:cs typeface="Courier New"/>
                <a:sym typeface="Courier New"/>
              </a:rPr>
              <a:t>% de aciertos sobre el set de evaluación: 0.894932</a:t>
            </a:r>
            <a:endParaRPr sz="1516">
              <a:latin typeface="Courier New"/>
              <a:ea typeface="Courier New"/>
              <a:cs typeface="Courier New"/>
              <a:sym typeface="Courier New"/>
            </a:endParaRPr>
          </a:p>
          <a:p>
            <a:pPr marL="0" lvl="0" indent="0" algn="l" rtl="0">
              <a:lnSpc>
                <a:spcPct val="100000"/>
              </a:lnSpc>
              <a:spcBef>
                <a:spcPts val="1200"/>
              </a:spcBef>
              <a:spcAft>
                <a:spcPts val="0"/>
              </a:spcAft>
              <a:buNone/>
            </a:pPr>
            <a:r>
              <a:rPr lang="es" sz="1516">
                <a:latin typeface="Courier New"/>
                <a:ea typeface="Courier New"/>
                <a:cs typeface="Courier New"/>
                <a:sym typeface="Courier New"/>
              </a:rPr>
              <a:t>Precision : 0.875594</a:t>
            </a:r>
            <a:endParaRPr sz="1516">
              <a:latin typeface="Courier New"/>
              <a:ea typeface="Courier New"/>
              <a:cs typeface="Courier New"/>
              <a:sym typeface="Courier New"/>
            </a:endParaRPr>
          </a:p>
          <a:p>
            <a:pPr marL="0" lvl="0" indent="0" algn="l" rtl="0">
              <a:lnSpc>
                <a:spcPct val="100000"/>
              </a:lnSpc>
              <a:spcBef>
                <a:spcPts val="1200"/>
              </a:spcBef>
              <a:spcAft>
                <a:spcPts val="0"/>
              </a:spcAft>
              <a:buNone/>
            </a:pPr>
            <a:r>
              <a:rPr lang="es" sz="1516">
                <a:latin typeface="Courier New"/>
                <a:ea typeface="Courier New"/>
                <a:cs typeface="Courier New"/>
                <a:sym typeface="Courier New"/>
              </a:rPr>
              <a:t>Recall: 0.902115</a:t>
            </a:r>
            <a:endParaRPr sz="1516">
              <a:latin typeface="Courier New"/>
              <a:ea typeface="Courier New"/>
              <a:cs typeface="Courier New"/>
              <a:sym typeface="Courier New"/>
            </a:endParaRPr>
          </a:p>
          <a:p>
            <a:pPr marL="0" lvl="0" indent="0" algn="l" rtl="0">
              <a:lnSpc>
                <a:spcPct val="100000"/>
              </a:lnSpc>
              <a:spcBef>
                <a:spcPts val="1200"/>
              </a:spcBef>
              <a:spcAft>
                <a:spcPts val="1200"/>
              </a:spcAft>
              <a:buNone/>
            </a:pPr>
            <a:r>
              <a:rPr lang="es" sz="1516">
                <a:latin typeface="Courier New"/>
                <a:ea typeface="Courier New"/>
                <a:cs typeface="Courier New"/>
                <a:sym typeface="Courier New"/>
              </a:rPr>
              <a:t>F1 Score : 0.888657</a:t>
            </a:r>
            <a:endParaRPr sz="1816">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7"/>
                                        </p:tgtEl>
                                        <p:attrNameLst>
                                          <p:attrName>style.visibility</p:attrName>
                                        </p:attrNameLst>
                                      </p:cBhvr>
                                      <p:to>
                                        <p:strVal val="visible"/>
                                      </p:to>
                                    </p:set>
                                    <p:animEffect transition="in" filter="fade">
                                      <p:cBhvr>
                                        <p:cTn id="11" dur="10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5"/>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13" name="Google Shape;313;p35"/>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14" name="Google Shape;314;p35"/>
          <p:cNvSpPr txBox="1">
            <a:spLocks noGrp="1"/>
          </p:cNvSpPr>
          <p:nvPr>
            <p:ph type="body" idx="1"/>
          </p:nvPr>
        </p:nvSpPr>
        <p:spPr>
          <a:xfrm>
            <a:off x="159300" y="1769200"/>
            <a:ext cx="4487400" cy="3316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1600">
                <a:latin typeface="Lora"/>
                <a:ea typeface="Lora"/>
                <a:cs typeface="Lora"/>
                <a:sym typeface="Lora"/>
              </a:rPr>
              <a:t>6) Creamos la matriz de confusión</a:t>
            </a:r>
            <a:endParaRPr sz="1600" u="sng">
              <a:latin typeface="Lora"/>
              <a:ea typeface="Lora"/>
              <a:cs typeface="Lora"/>
              <a:sym typeface="Lora"/>
            </a:endParaRPr>
          </a:p>
          <a:p>
            <a:pPr marL="0" lvl="0" indent="0" algn="ctr" rtl="0">
              <a:spcBef>
                <a:spcPts val="1200"/>
              </a:spcBef>
              <a:spcAft>
                <a:spcPts val="0"/>
              </a:spcAft>
              <a:buNone/>
            </a:pPr>
            <a:endParaRPr sz="1600" i="1" u="sng">
              <a:latin typeface="Lora"/>
              <a:ea typeface="Lora"/>
              <a:cs typeface="Lora"/>
              <a:sym typeface="Lora"/>
            </a:endParaRPr>
          </a:p>
          <a:p>
            <a:pPr marL="0" lvl="0" indent="0" algn="ctr" rtl="0">
              <a:spcBef>
                <a:spcPts val="1200"/>
              </a:spcBef>
              <a:spcAft>
                <a:spcPts val="0"/>
              </a:spcAft>
              <a:buNone/>
            </a:pPr>
            <a:r>
              <a:rPr lang="es" sz="1500" i="1" u="sng">
                <a:latin typeface="Lora"/>
                <a:ea typeface="Lora"/>
                <a:cs typeface="Lora"/>
                <a:sym typeface="Lora"/>
              </a:rPr>
              <a:t>MATRIZ DE CONFUSIÓN</a:t>
            </a:r>
            <a:endParaRPr sz="1500" i="1" u="sng">
              <a:latin typeface="Lora"/>
              <a:ea typeface="Lora"/>
              <a:cs typeface="Lora"/>
              <a:sym typeface="Lora"/>
            </a:endParaRPr>
          </a:p>
          <a:p>
            <a:pPr marL="0" lvl="0" indent="0" algn="l" rtl="0">
              <a:spcBef>
                <a:spcPts val="1200"/>
              </a:spcBef>
              <a:spcAft>
                <a:spcPts val="0"/>
              </a:spcAft>
              <a:buNone/>
            </a:pPr>
            <a:r>
              <a:rPr lang="es" sz="1500">
                <a:latin typeface="Lora"/>
                <a:ea typeface="Lora"/>
                <a:cs typeface="Lora"/>
                <a:sym typeface="Lora"/>
              </a:rPr>
              <a:t>Es una herramienta muy útil para valorar cómo de bueno es un modelo de clasificación basado en aprendizaje automático</a:t>
            </a:r>
            <a:endParaRPr sz="1500">
              <a:latin typeface="Lora"/>
              <a:ea typeface="Lora"/>
              <a:cs typeface="Lora"/>
              <a:sym typeface="Lora"/>
            </a:endParaRPr>
          </a:p>
          <a:p>
            <a:pPr marL="0" lvl="0" indent="0" algn="l" rtl="0">
              <a:spcBef>
                <a:spcPts val="1200"/>
              </a:spcBef>
              <a:spcAft>
                <a:spcPts val="1200"/>
              </a:spcAft>
              <a:buNone/>
            </a:pPr>
            <a:r>
              <a:rPr lang="es" sz="1500">
                <a:latin typeface="Lora"/>
                <a:ea typeface="Lora"/>
                <a:cs typeface="Lora"/>
                <a:sym typeface="Lora"/>
              </a:rPr>
              <a:t>En particular, sirve para mostrar de forma explícita cuándo una clase es confundida con otra, lo cual nos permite trabajar de forma separada con distintos tipos de error</a:t>
            </a:r>
            <a:endParaRPr sz="1500">
              <a:latin typeface="Lora"/>
              <a:ea typeface="Lora"/>
              <a:cs typeface="Lora"/>
              <a:sym typeface="Lora"/>
            </a:endParaRPr>
          </a:p>
        </p:txBody>
      </p:sp>
      <p:sp>
        <p:nvSpPr>
          <p:cNvPr id="315" name="Google Shape;315;p35"/>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pic>
        <p:nvPicPr>
          <p:cNvPr id="316" name="Google Shape;316;p35"/>
          <p:cNvPicPr preferRelativeResize="0"/>
          <p:nvPr/>
        </p:nvPicPr>
        <p:blipFill>
          <a:blip r:embed="rId4">
            <a:alphaModFix/>
          </a:blip>
          <a:stretch>
            <a:fillRect/>
          </a:stretch>
        </p:blipFill>
        <p:spPr>
          <a:xfrm>
            <a:off x="4848050" y="1769200"/>
            <a:ext cx="4058225" cy="3168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1000"/>
                                        <p:tgtEl>
                                          <p:spTgt spid="31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4"/>
                                        </p:tgtEl>
                                        <p:attrNameLst>
                                          <p:attrName>style.visibility</p:attrName>
                                        </p:attrNameLst>
                                      </p:cBhvr>
                                      <p:to>
                                        <p:strVal val="visible"/>
                                      </p:to>
                                    </p:set>
                                    <p:animEffect transition="in" filter="fade">
                                      <p:cBhvr>
                                        <p:cTn id="11" dur="10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6"/>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22" name="Google Shape;322;p36"/>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23" name="Google Shape;323;p36"/>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24" name="Google Shape;324;p36"/>
          <p:cNvSpPr txBox="1">
            <a:spLocks noGrp="1"/>
          </p:cNvSpPr>
          <p:nvPr>
            <p:ph type="body" idx="1"/>
          </p:nvPr>
        </p:nvSpPr>
        <p:spPr>
          <a:xfrm>
            <a:off x="235500" y="1611425"/>
            <a:ext cx="4021500" cy="34113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s" sz="1600">
                <a:latin typeface="Lora"/>
                <a:ea typeface="Lora"/>
                <a:cs typeface="Lora"/>
                <a:sym typeface="Lora"/>
              </a:rPr>
              <a:t>7) Construimos la curva de ROC - </a:t>
            </a:r>
            <a:r>
              <a:rPr lang="es" sz="1600" i="1">
                <a:latin typeface="Lora"/>
                <a:ea typeface="Lora"/>
                <a:cs typeface="Lora"/>
                <a:sym typeface="Lora"/>
              </a:rPr>
              <a:t>Receiver Operating Characteristic</a:t>
            </a:r>
            <a:endParaRPr sz="1600" i="1">
              <a:latin typeface="Lora"/>
              <a:ea typeface="Lora"/>
              <a:cs typeface="Lora"/>
              <a:sym typeface="Lora"/>
            </a:endParaRPr>
          </a:p>
          <a:p>
            <a:pPr marL="0" lvl="0" indent="0" algn="ctr" rtl="0">
              <a:lnSpc>
                <a:spcPct val="105000"/>
              </a:lnSpc>
              <a:spcBef>
                <a:spcPts val="1200"/>
              </a:spcBef>
              <a:spcAft>
                <a:spcPts val="0"/>
              </a:spcAft>
              <a:buNone/>
            </a:pPr>
            <a:endParaRPr sz="1600" i="1" u="sng">
              <a:latin typeface="Lora"/>
              <a:ea typeface="Lora"/>
              <a:cs typeface="Lora"/>
              <a:sym typeface="Lora"/>
            </a:endParaRPr>
          </a:p>
          <a:p>
            <a:pPr marL="0" lvl="0" indent="0" algn="ctr" rtl="0">
              <a:lnSpc>
                <a:spcPct val="105000"/>
              </a:lnSpc>
              <a:spcBef>
                <a:spcPts val="1200"/>
              </a:spcBef>
              <a:spcAft>
                <a:spcPts val="0"/>
              </a:spcAft>
              <a:buNone/>
            </a:pPr>
            <a:r>
              <a:rPr lang="es" sz="1500" i="1" u="sng">
                <a:latin typeface="Lora"/>
                <a:ea typeface="Lora"/>
                <a:cs typeface="Lora"/>
                <a:sym typeface="Lora"/>
              </a:rPr>
              <a:t>CURVA DE ROC</a:t>
            </a:r>
            <a:endParaRPr sz="1500" i="1" u="sng">
              <a:latin typeface="Lora"/>
              <a:ea typeface="Lora"/>
              <a:cs typeface="Lora"/>
              <a:sym typeface="Lora"/>
            </a:endParaRPr>
          </a:p>
          <a:p>
            <a:pPr marL="0" lvl="0" indent="0" algn="l" rtl="0">
              <a:lnSpc>
                <a:spcPct val="105000"/>
              </a:lnSpc>
              <a:spcBef>
                <a:spcPts val="1200"/>
              </a:spcBef>
              <a:spcAft>
                <a:spcPts val="0"/>
              </a:spcAft>
              <a:buNone/>
            </a:pPr>
            <a:r>
              <a:rPr lang="es" sz="1500">
                <a:latin typeface="Lora"/>
                <a:ea typeface="Lora"/>
                <a:cs typeface="Lora"/>
                <a:sym typeface="Lora"/>
              </a:rPr>
              <a:t>Ilustra la sensibilidad y especificidad de cada uno de los posibles puntos de corte de un test diagnóstico cuya escala de medición es continua</a:t>
            </a:r>
            <a:endParaRPr sz="1500">
              <a:latin typeface="Lora"/>
              <a:ea typeface="Lora"/>
              <a:cs typeface="Lora"/>
              <a:sym typeface="Lora"/>
            </a:endParaRPr>
          </a:p>
          <a:p>
            <a:pPr marL="0" lvl="0" indent="0" algn="l" rtl="0">
              <a:lnSpc>
                <a:spcPct val="105000"/>
              </a:lnSpc>
              <a:spcBef>
                <a:spcPts val="1200"/>
              </a:spcBef>
              <a:spcAft>
                <a:spcPts val="0"/>
              </a:spcAft>
              <a:buNone/>
            </a:pPr>
            <a:endParaRPr sz="1600">
              <a:latin typeface="Lora"/>
              <a:ea typeface="Lora"/>
              <a:cs typeface="Lora"/>
              <a:sym typeface="Lora"/>
            </a:endParaRPr>
          </a:p>
          <a:p>
            <a:pPr marL="0" lvl="0" indent="0" algn="l" rtl="0">
              <a:lnSpc>
                <a:spcPct val="105000"/>
              </a:lnSpc>
              <a:spcBef>
                <a:spcPts val="1200"/>
              </a:spcBef>
              <a:spcAft>
                <a:spcPts val="1200"/>
              </a:spcAft>
              <a:buNone/>
            </a:pPr>
            <a:endParaRPr sz="1600" i="1" u="sng">
              <a:latin typeface="Lora"/>
              <a:ea typeface="Lora"/>
              <a:cs typeface="Lora"/>
              <a:sym typeface="Lora"/>
            </a:endParaRPr>
          </a:p>
        </p:txBody>
      </p:sp>
      <p:pic>
        <p:nvPicPr>
          <p:cNvPr id="325" name="Google Shape;325;p36"/>
          <p:cNvPicPr preferRelativeResize="0"/>
          <p:nvPr/>
        </p:nvPicPr>
        <p:blipFill>
          <a:blip r:embed="rId4">
            <a:alphaModFix/>
          </a:blip>
          <a:stretch>
            <a:fillRect/>
          </a:stretch>
        </p:blipFill>
        <p:spPr>
          <a:xfrm>
            <a:off x="4395200" y="1611550"/>
            <a:ext cx="4560750" cy="3411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1000"/>
                                        <p:tgtEl>
                                          <p:spTgt spid="32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24"/>
                                        </p:tgtEl>
                                        <p:attrNameLst>
                                          <p:attrName>style.visibility</p:attrName>
                                        </p:attrNameLst>
                                      </p:cBhvr>
                                      <p:to>
                                        <p:strVal val="visible"/>
                                      </p:to>
                                    </p:set>
                                    <p:animEffect transition="in" filter="fade">
                                      <p:cBhvr>
                                        <p:cTn id="11" dur="10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37"/>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31" name="Google Shape;331;p37"/>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32" name="Google Shape;332;p37"/>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33" name="Google Shape;333;p37"/>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s" sz="1600">
                <a:latin typeface="Lora"/>
                <a:ea typeface="Lora"/>
                <a:cs typeface="Lora"/>
                <a:sym typeface="Lora"/>
              </a:rPr>
              <a:t>8) Graficamos la importancia de las características</a:t>
            </a:r>
            <a:endParaRPr sz="1600">
              <a:latin typeface="Lora"/>
              <a:ea typeface="Lora"/>
              <a:cs typeface="Lora"/>
              <a:sym typeface="Lora"/>
            </a:endParaRPr>
          </a:p>
          <a:p>
            <a:pPr marL="0" lvl="0" indent="0" algn="l" rtl="0">
              <a:lnSpc>
                <a:spcPct val="105000"/>
              </a:lnSpc>
              <a:spcBef>
                <a:spcPts val="1200"/>
              </a:spcBef>
              <a:spcAft>
                <a:spcPts val="1200"/>
              </a:spcAft>
              <a:buNone/>
            </a:pPr>
            <a:r>
              <a:rPr lang="es" sz="1500">
                <a:latin typeface="Lora"/>
                <a:ea typeface="Lora"/>
                <a:cs typeface="Lora"/>
                <a:sym typeface="Lora"/>
              </a:rPr>
              <a:t>Para mejor visualización de los resultados, se aplicó la condición de tomar solamente las features que tengan un grado de importancia mayor a 0.001:</a:t>
            </a:r>
            <a:endParaRPr sz="1500">
              <a:latin typeface="Lora"/>
              <a:ea typeface="Lora"/>
              <a:cs typeface="Lora"/>
              <a:sym typeface="Lora"/>
            </a:endParaRPr>
          </a:p>
        </p:txBody>
      </p:sp>
      <p:pic>
        <p:nvPicPr>
          <p:cNvPr id="334" name="Google Shape;334;p37"/>
          <p:cNvPicPr preferRelativeResize="0"/>
          <p:nvPr/>
        </p:nvPicPr>
        <p:blipFill>
          <a:blip r:embed="rId4">
            <a:alphaModFix/>
          </a:blip>
          <a:stretch>
            <a:fillRect/>
          </a:stretch>
        </p:blipFill>
        <p:spPr>
          <a:xfrm>
            <a:off x="2279029" y="2571750"/>
            <a:ext cx="4585934" cy="2450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1"/>
                                        </p:tgtEl>
                                        <p:attrNameLst>
                                          <p:attrName>style.visibility</p:attrName>
                                        </p:attrNameLst>
                                      </p:cBhvr>
                                      <p:to>
                                        <p:strVal val="visible"/>
                                      </p:to>
                                    </p:set>
                                    <p:animEffect transition="in" filter="fade">
                                      <p:cBhvr>
                                        <p:cTn id="7" dur="1000"/>
                                        <p:tgtEl>
                                          <p:spTgt spid="33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3"/>
                                        </p:tgtEl>
                                        <p:attrNameLst>
                                          <p:attrName>style.visibility</p:attrName>
                                        </p:attrNameLst>
                                      </p:cBhvr>
                                      <p:to>
                                        <p:strVal val="visible"/>
                                      </p:to>
                                    </p:set>
                                    <p:animEffect transition="in" filter="fade">
                                      <p:cBhvr>
                                        <p:cTn id="11" dur="10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38"/>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40" name="Google Shape;340;p38"/>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41" name="Google Shape;341;p38"/>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42" name="Google Shape;342;p38"/>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00" dirty="0">
                <a:latin typeface="Lora"/>
                <a:ea typeface="Lora"/>
                <a:cs typeface="Lora"/>
                <a:sym typeface="Lora"/>
              </a:rPr>
              <a:t>1) Se buscaron cuáles son los clientes más rentables para cada producto → </a:t>
            </a:r>
            <a:r>
              <a:rPr lang="es" sz="1600" i="1" dirty="0">
                <a:latin typeface="Lora"/>
                <a:ea typeface="Lora"/>
                <a:cs typeface="Lora"/>
                <a:sym typeface="Lora"/>
              </a:rPr>
              <a:t>Supuesto: un cliente es rentable cuando tiene POINT_RENTABLE entre 8 y 10</a:t>
            </a:r>
            <a:endParaRPr sz="1600" i="1" dirty="0">
              <a:latin typeface="Lora"/>
              <a:ea typeface="Lora"/>
              <a:cs typeface="Lora"/>
              <a:sym typeface="Lora"/>
            </a:endParaRPr>
          </a:p>
          <a:p>
            <a:pPr marL="457200" lvl="0" indent="0" algn="l" rtl="0">
              <a:spcBef>
                <a:spcPts val="1200"/>
              </a:spcBef>
              <a:spcAft>
                <a:spcPts val="0"/>
              </a:spcAft>
              <a:buNone/>
            </a:pPr>
            <a:endParaRPr sz="1600" i="1" dirty="0">
              <a:latin typeface="Lora"/>
              <a:ea typeface="Lora"/>
              <a:cs typeface="Lora"/>
              <a:sym typeface="Lora"/>
            </a:endParaRPr>
          </a:p>
          <a:p>
            <a:pPr marL="0" lvl="0" indent="0" algn="l" rtl="0">
              <a:spcBef>
                <a:spcPts val="1200"/>
              </a:spcBef>
              <a:spcAft>
                <a:spcPts val="0"/>
              </a:spcAft>
              <a:buNone/>
            </a:pPr>
            <a:r>
              <a:rPr lang="es" sz="1600" dirty="0">
                <a:latin typeface="Lora"/>
                <a:ea typeface="Lora"/>
                <a:cs typeface="Lora"/>
                <a:sym typeface="Lora"/>
              </a:rPr>
              <a:t>2) Se separaron en variable ‘x’ e ‘y’ → Eliminamos del dataset la variable a predecir </a:t>
            </a:r>
            <a:r>
              <a:rPr lang="es" sz="1600" i="1" dirty="0">
                <a:latin typeface="Lora"/>
                <a:ea typeface="Lora"/>
                <a:cs typeface="Lora"/>
                <a:sym typeface="Lora"/>
              </a:rPr>
              <a:t>POINT_RENTABLE </a:t>
            </a:r>
            <a:r>
              <a:rPr lang="es" sz="1600" dirty="0">
                <a:latin typeface="Lora"/>
                <a:ea typeface="Lora"/>
                <a:cs typeface="Lora"/>
                <a:sym typeface="Lora"/>
              </a:rPr>
              <a:t>(x) y la definimos como Target (y)</a:t>
            </a:r>
            <a:endParaRPr sz="1600" dirty="0">
              <a:latin typeface="Lora"/>
              <a:ea typeface="Lora"/>
              <a:cs typeface="Lora"/>
              <a:sym typeface="Lora"/>
            </a:endParaRPr>
          </a:p>
          <a:p>
            <a:pPr marL="45720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1200"/>
              </a:spcAft>
              <a:buNone/>
            </a:pPr>
            <a:r>
              <a:rPr lang="es" sz="1600" dirty="0">
                <a:latin typeface="Lora"/>
                <a:ea typeface="Lora"/>
                <a:cs typeface="Lora"/>
                <a:sym typeface="Lora"/>
              </a:rPr>
              <a:t>3) Separamos entre train y test → Asigamos 20% y 80% respectivamente</a:t>
            </a:r>
            <a:endParaRPr sz="1600" dirty="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1000"/>
                                        <p:tgtEl>
                                          <p:spTgt spid="34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2"/>
                                        </p:tgtEl>
                                        <p:attrNameLst>
                                          <p:attrName>style.visibility</p:attrName>
                                        </p:attrNameLst>
                                      </p:cBhvr>
                                      <p:to>
                                        <p:strVal val="visible"/>
                                      </p:to>
                                    </p:set>
                                    <p:animEffect transition="in" filter="fade">
                                      <p:cBhvr>
                                        <p:cTn id="11" dur="10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9"/>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48" name="Google Shape;348;p39"/>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49" name="Google Shape;349;p39"/>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2)  RANDOM FOREST</a:t>
            </a:r>
            <a:endParaRPr dirty="0">
              <a:latin typeface="Oswald SemiBold"/>
              <a:ea typeface="Oswald SemiBold"/>
              <a:cs typeface="Oswald SemiBold"/>
              <a:sym typeface="Oswald SemiBold"/>
            </a:endParaRPr>
          </a:p>
        </p:txBody>
      </p:sp>
      <p:sp>
        <p:nvSpPr>
          <p:cNvPr id="350" name="Google Shape;350;p39"/>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s" sz="1600">
                <a:latin typeface="Lora"/>
                <a:ea typeface="Lora"/>
                <a:cs typeface="Lora"/>
                <a:sym typeface="Lora"/>
              </a:rPr>
              <a:t>4) Realizamos el </a:t>
            </a:r>
            <a:r>
              <a:rPr lang="es" sz="1600" i="1">
                <a:latin typeface="Lora"/>
                <a:ea typeface="Lora"/>
                <a:cs typeface="Lora"/>
                <a:sym typeface="Lora"/>
              </a:rPr>
              <a:t>Hypertuning </a:t>
            </a:r>
            <a:r>
              <a:rPr lang="es" sz="1600">
                <a:latin typeface="Lora"/>
                <a:ea typeface="Lora"/>
                <a:cs typeface="Lora"/>
                <a:sym typeface="Lora"/>
              </a:rPr>
              <a:t>utilizando Grid Search</a:t>
            </a:r>
            <a:endParaRPr sz="1600" i="1">
              <a:latin typeface="Lora"/>
              <a:ea typeface="Lora"/>
              <a:cs typeface="Lora"/>
              <a:sym typeface="Lora"/>
            </a:endParaRPr>
          </a:p>
          <a:p>
            <a:pPr marL="0" lvl="0" indent="0" algn="ctr" rtl="0">
              <a:lnSpc>
                <a:spcPct val="105000"/>
              </a:lnSpc>
              <a:spcBef>
                <a:spcPts val="1200"/>
              </a:spcBef>
              <a:spcAft>
                <a:spcPts val="0"/>
              </a:spcAft>
              <a:buNone/>
            </a:pPr>
            <a:endParaRPr sz="1600" i="1" u="sng">
              <a:latin typeface="Lora"/>
              <a:ea typeface="Lora"/>
              <a:cs typeface="Lora"/>
              <a:sym typeface="Lora"/>
            </a:endParaRPr>
          </a:p>
          <a:p>
            <a:pPr marL="0" lvl="0" indent="0" algn="ctr" rtl="0">
              <a:lnSpc>
                <a:spcPct val="105000"/>
              </a:lnSpc>
              <a:spcBef>
                <a:spcPts val="1200"/>
              </a:spcBef>
              <a:spcAft>
                <a:spcPts val="0"/>
              </a:spcAft>
              <a:buNone/>
            </a:pPr>
            <a:r>
              <a:rPr lang="es" sz="1500" i="1" u="sng">
                <a:latin typeface="Lora"/>
                <a:ea typeface="Lora"/>
                <a:cs typeface="Lora"/>
                <a:sym typeface="Lora"/>
              </a:rPr>
              <a:t>HYPERTUNING EN RANDOM FOREST</a:t>
            </a:r>
            <a:endParaRPr sz="1500" i="1" u="sng">
              <a:latin typeface="Lora"/>
              <a:ea typeface="Lora"/>
              <a:cs typeface="Lora"/>
              <a:sym typeface="Lora"/>
            </a:endParaRPr>
          </a:p>
          <a:p>
            <a:pPr marL="0" lvl="0" indent="0" algn="l" rtl="0">
              <a:lnSpc>
                <a:spcPct val="105000"/>
              </a:lnSpc>
              <a:spcBef>
                <a:spcPts val="1200"/>
              </a:spcBef>
              <a:spcAft>
                <a:spcPts val="0"/>
              </a:spcAft>
              <a:buNone/>
            </a:pPr>
            <a:r>
              <a:rPr lang="es" sz="1500">
                <a:latin typeface="Lora"/>
                <a:ea typeface="Lora"/>
                <a:cs typeface="Lora"/>
                <a:sym typeface="Lora"/>
              </a:rPr>
              <a:t>Los hiper-parámetros incluyen la cantidad de árboles de decisión en el bosque y la cantidad de características consideradas por cada árbol al dividir un nodo. </a:t>
            </a:r>
            <a:endParaRPr sz="1500">
              <a:latin typeface="Lora"/>
              <a:ea typeface="Lora"/>
              <a:cs typeface="Lora"/>
              <a:sym typeface="Lora"/>
            </a:endParaRPr>
          </a:p>
          <a:p>
            <a:pPr marL="0" lvl="0" indent="0" algn="l" rtl="0">
              <a:lnSpc>
                <a:spcPct val="105000"/>
              </a:lnSpc>
              <a:spcBef>
                <a:spcPts val="1200"/>
              </a:spcBef>
              <a:spcAft>
                <a:spcPts val="0"/>
              </a:spcAft>
              <a:buNone/>
            </a:pPr>
            <a:r>
              <a:rPr lang="es" sz="1500">
                <a:latin typeface="Lora"/>
                <a:ea typeface="Lora"/>
                <a:cs typeface="Lora"/>
                <a:sym typeface="Lora"/>
              </a:rPr>
              <a:t>El ajuste de hiper-parámetros se basa más en los resultados experimentales que en la teoría y, por lo tanto, el mejor método para determinar la configuración óptima es probar muchas combinaciones diferentes para evaluar el rendimiento de cada modelo</a:t>
            </a:r>
            <a:endParaRPr sz="1500">
              <a:latin typeface="Lora"/>
              <a:ea typeface="Lora"/>
              <a:cs typeface="Lora"/>
              <a:sym typeface="Lora"/>
            </a:endParaRPr>
          </a:p>
          <a:p>
            <a:pPr marL="0" lvl="0" indent="457200" algn="l" rtl="0">
              <a:lnSpc>
                <a:spcPct val="105000"/>
              </a:lnSpc>
              <a:spcBef>
                <a:spcPts val="1200"/>
              </a:spcBef>
              <a:spcAft>
                <a:spcPts val="0"/>
              </a:spcAft>
              <a:buNone/>
            </a:pPr>
            <a:r>
              <a:rPr lang="es" sz="1600">
                <a:latin typeface="Lora"/>
                <a:ea typeface="Lora"/>
                <a:cs typeface="Lora"/>
                <a:sym typeface="Lora"/>
              </a:rPr>
              <a:t>4.1)  Definimos los parámetros de búsqueda:</a:t>
            </a:r>
            <a:endParaRPr sz="1600">
              <a:latin typeface="Lora"/>
              <a:ea typeface="Lora"/>
              <a:cs typeface="Lora"/>
              <a:sym typeface="Lora"/>
            </a:endParaRPr>
          </a:p>
          <a:p>
            <a:pPr marL="1371600" lvl="0" indent="-330200" algn="l" rtl="0">
              <a:lnSpc>
                <a:spcPct val="105000"/>
              </a:lnSpc>
              <a:spcBef>
                <a:spcPts val="1200"/>
              </a:spcBef>
              <a:spcAft>
                <a:spcPts val="0"/>
              </a:spcAft>
              <a:buSzPts val="1600"/>
              <a:buFont typeface="Lora"/>
              <a:buChar char="●"/>
            </a:pPr>
            <a:r>
              <a:rPr lang="es" sz="1600">
                <a:latin typeface="Lora"/>
                <a:ea typeface="Lora"/>
                <a:cs typeface="Lora"/>
                <a:sym typeface="Lora"/>
              </a:rPr>
              <a:t>n_estimators → [ 100, 200]</a:t>
            </a:r>
            <a:endParaRPr sz="1600">
              <a:latin typeface="Lora"/>
              <a:ea typeface="Lora"/>
              <a:cs typeface="Lora"/>
              <a:sym typeface="Lora"/>
            </a:endParaRPr>
          </a:p>
          <a:p>
            <a:pPr marL="1371600" lvl="0" indent="-330200" algn="l" rtl="0">
              <a:lnSpc>
                <a:spcPct val="105000"/>
              </a:lnSpc>
              <a:spcBef>
                <a:spcPts val="0"/>
              </a:spcBef>
              <a:spcAft>
                <a:spcPts val="0"/>
              </a:spcAft>
              <a:buSzPts val="1600"/>
              <a:buFont typeface="Lora"/>
              <a:buChar char="●"/>
            </a:pPr>
            <a:r>
              <a:rPr lang="es" sz="1600">
                <a:latin typeface="Lora"/>
                <a:ea typeface="Lora"/>
                <a:cs typeface="Lora"/>
                <a:sym typeface="Lora"/>
              </a:rPr>
              <a:t>max_features → [10,15]</a:t>
            </a:r>
            <a:endParaRPr sz="1500" i="1">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1000"/>
                                        <p:tgtEl>
                                          <p:spTgt spid="34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0"/>
                                        </p:tgtEl>
                                        <p:attrNameLst>
                                          <p:attrName>style.visibility</p:attrName>
                                        </p:attrNameLst>
                                      </p:cBhvr>
                                      <p:to>
                                        <p:strVal val="visible"/>
                                      </p:to>
                                    </p:set>
                                    <p:animEffect transition="in" filter="fade">
                                      <p:cBhvr>
                                        <p:cTn id="11" dur="10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40"/>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56" name="Google Shape;356;p40"/>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57" name="Google Shape;357;p40"/>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58" name="Google Shape;358;p40"/>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fontScale="92500" lnSpcReduction="10000"/>
          </a:bodyPr>
          <a:lstStyle/>
          <a:p>
            <a:pPr marL="0" lvl="0" indent="0" algn="l" rtl="0">
              <a:lnSpc>
                <a:spcPct val="105000"/>
              </a:lnSpc>
              <a:spcBef>
                <a:spcPts val="0"/>
              </a:spcBef>
              <a:spcAft>
                <a:spcPts val="0"/>
              </a:spcAft>
              <a:buNone/>
            </a:pPr>
            <a:r>
              <a:rPr lang="es" sz="1600" dirty="0">
                <a:latin typeface="Lora"/>
                <a:ea typeface="Lora"/>
                <a:cs typeface="Lora"/>
                <a:sym typeface="Lora"/>
              </a:rPr>
              <a:t>5) Entrenamos el modelo, calculamos el accuracy y obtenemos: </a:t>
            </a:r>
            <a:endParaRPr sz="1600" dirty="0">
              <a:latin typeface="Lora"/>
              <a:ea typeface="Lora"/>
              <a:cs typeface="Lora"/>
              <a:sym typeface="Lora"/>
            </a:endParaRPr>
          </a:p>
          <a:p>
            <a:pPr marL="1371600" lvl="0" indent="-323850" algn="l" rtl="0">
              <a:lnSpc>
                <a:spcPct val="105000"/>
              </a:lnSpc>
              <a:spcBef>
                <a:spcPts val="1200"/>
              </a:spcBef>
              <a:spcAft>
                <a:spcPts val="0"/>
              </a:spcAft>
              <a:buSzPts val="1500"/>
              <a:buFont typeface="Lora"/>
              <a:buChar char="●"/>
            </a:pPr>
            <a:r>
              <a:rPr lang="es" sz="1500" dirty="0">
                <a:latin typeface="Lora"/>
                <a:ea typeface="Lora"/>
                <a:cs typeface="Lora"/>
                <a:sym typeface="Lora"/>
              </a:rPr>
              <a:t> % de aciertos sobre set de entrenamiento y evaluación</a:t>
            </a:r>
            <a:endParaRPr sz="1500" dirty="0">
              <a:latin typeface="Lora"/>
              <a:ea typeface="Lora"/>
              <a:cs typeface="Lora"/>
              <a:sym typeface="Lora"/>
            </a:endParaRPr>
          </a:p>
          <a:p>
            <a:pPr marL="1371600" lvl="0" indent="-323850" algn="l" rtl="0">
              <a:lnSpc>
                <a:spcPct val="105000"/>
              </a:lnSpc>
              <a:spcBef>
                <a:spcPts val="0"/>
              </a:spcBef>
              <a:spcAft>
                <a:spcPts val="0"/>
              </a:spcAft>
              <a:buSzPts val="1500"/>
              <a:buFont typeface="Lora"/>
              <a:buChar char="●"/>
            </a:pPr>
            <a:r>
              <a:rPr lang="es" sz="1500" dirty="0">
                <a:latin typeface="Lora"/>
                <a:ea typeface="Lora"/>
                <a:cs typeface="Lora"/>
                <a:sym typeface="Lora"/>
              </a:rPr>
              <a:t>% Precisión</a:t>
            </a:r>
            <a:endParaRPr sz="1500" dirty="0">
              <a:latin typeface="Lora"/>
              <a:ea typeface="Lora"/>
              <a:cs typeface="Lora"/>
              <a:sym typeface="Lora"/>
            </a:endParaRPr>
          </a:p>
          <a:p>
            <a:pPr marL="1371600" lvl="0" indent="-323850" algn="l" rtl="0">
              <a:lnSpc>
                <a:spcPct val="105000"/>
              </a:lnSpc>
              <a:spcBef>
                <a:spcPts val="0"/>
              </a:spcBef>
              <a:spcAft>
                <a:spcPts val="0"/>
              </a:spcAft>
              <a:buSzPts val="1500"/>
              <a:buFont typeface="Lora"/>
              <a:buChar char="●"/>
            </a:pPr>
            <a:r>
              <a:rPr lang="es" sz="1500" dirty="0">
                <a:latin typeface="Lora"/>
                <a:ea typeface="Lora"/>
                <a:cs typeface="Lora"/>
                <a:sym typeface="Lora"/>
              </a:rPr>
              <a:t>% Recall (sensibilidad) → Verdaderos positivos</a:t>
            </a:r>
            <a:endParaRPr sz="1500" dirty="0">
              <a:latin typeface="Lora"/>
              <a:ea typeface="Lora"/>
              <a:cs typeface="Lora"/>
              <a:sym typeface="Lora"/>
            </a:endParaRPr>
          </a:p>
          <a:p>
            <a:pPr marL="1371600" lvl="0" indent="-323850" algn="l" rtl="0">
              <a:lnSpc>
                <a:spcPct val="105000"/>
              </a:lnSpc>
              <a:spcBef>
                <a:spcPts val="0"/>
              </a:spcBef>
              <a:spcAft>
                <a:spcPts val="0"/>
              </a:spcAft>
              <a:buSzPts val="1500"/>
              <a:buFont typeface="Lora"/>
              <a:buChar char="●"/>
            </a:pPr>
            <a:r>
              <a:rPr lang="es" sz="1500" dirty="0">
                <a:latin typeface="Lora"/>
                <a:ea typeface="Lora"/>
                <a:cs typeface="Lora"/>
                <a:sym typeface="Lora"/>
              </a:rPr>
              <a:t>% F1 score</a:t>
            </a:r>
            <a:endParaRPr sz="1500" dirty="0">
              <a:latin typeface="Lora"/>
              <a:ea typeface="Lora"/>
              <a:cs typeface="Lora"/>
              <a:sym typeface="Lora"/>
            </a:endParaRPr>
          </a:p>
          <a:p>
            <a:pPr marL="0" lvl="0" indent="0" algn="l" rtl="0">
              <a:lnSpc>
                <a:spcPct val="105000"/>
              </a:lnSpc>
              <a:spcBef>
                <a:spcPts val="1200"/>
              </a:spcBef>
              <a:spcAft>
                <a:spcPts val="0"/>
              </a:spcAft>
              <a:buNone/>
            </a:pPr>
            <a:r>
              <a:rPr lang="es" sz="1400" u="sng" dirty="0">
                <a:latin typeface="Lora"/>
                <a:ea typeface="Lora"/>
                <a:cs typeface="Lora"/>
                <a:sym typeface="Lora"/>
              </a:rPr>
              <a:t>Resultados producto Autos:</a:t>
            </a:r>
            <a:r>
              <a:rPr lang="es" sz="1400" dirty="0">
                <a:latin typeface="Lora"/>
                <a:ea typeface="Lora"/>
                <a:cs typeface="Lora"/>
                <a:sym typeface="Lora"/>
              </a:rPr>
              <a:t> </a:t>
            </a:r>
            <a:endParaRPr sz="1400" dirty="0">
              <a:latin typeface="Lora"/>
              <a:ea typeface="Lora"/>
              <a:cs typeface="Lora"/>
              <a:sym typeface="Lora"/>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 de aciertos sobre el set de entrenamiento: 0.906445</a:t>
            </a:r>
            <a:endParaRPr sz="13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 de aciertos sobre el set de evaluación: 0.897489</a:t>
            </a:r>
            <a:endParaRPr sz="13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Precision: 0.865254</a:t>
            </a:r>
            <a:endParaRPr sz="13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Recall: 0.922356</a:t>
            </a:r>
            <a:endParaRPr sz="1316" dirty="0">
              <a:latin typeface="Courier New"/>
              <a:ea typeface="Courier New"/>
              <a:cs typeface="Courier New"/>
              <a:sym typeface="Courier New"/>
            </a:endParaRPr>
          </a:p>
          <a:p>
            <a:pPr marL="0" lvl="0" indent="0" algn="l" rtl="0">
              <a:lnSpc>
                <a:spcPct val="100000"/>
              </a:lnSpc>
              <a:spcBef>
                <a:spcPts val="1200"/>
              </a:spcBef>
              <a:spcAft>
                <a:spcPts val="1200"/>
              </a:spcAft>
              <a:buNone/>
            </a:pPr>
            <a:r>
              <a:rPr lang="es" sz="1316" dirty="0">
                <a:latin typeface="Courier New"/>
                <a:ea typeface="Courier New"/>
                <a:cs typeface="Courier New"/>
                <a:sym typeface="Courier New"/>
              </a:rPr>
              <a:t>F1 Score: 0.892893</a:t>
            </a:r>
            <a:endParaRPr sz="1400" dirty="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fade">
                                      <p:cBhvr>
                                        <p:cTn id="7" dur="1000"/>
                                        <p:tgtEl>
                                          <p:spTgt spid="35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8"/>
                                        </p:tgtEl>
                                        <p:attrNameLst>
                                          <p:attrName>style.visibility</p:attrName>
                                        </p:attrNameLst>
                                      </p:cBhvr>
                                      <p:to>
                                        <p:strVal val="visible"/>
                                      </p:to>
                                    </p:set>
                                    <p:animEffect transition="in" filter="fade">
                                      <p:cBhvr>
                                        <p:cTn id="11" dur="10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540300" y="1598100"/>
            <a:ext cx="4336500" cy="270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00" dirty="0">
                <a:latin typeface="Lora"/>
                <a:ea typeface="Lora"/>
                <a:cs typeface="Lora"/>
                <a:sym typeface="Lora"/>
              </a:rPr>
              <a:t>6) Creamos la matriz de confusión</a:t>
            </a:r>
            <a:endParaRPr sz="1600" dirty="0">
              <a:latin typeface="Lora"/>
              <a:ea typeface="Lora"/>
              <a:cs typeface="Lora"/>
              <a:sym typeface="Lora"/>
            </a:endParaRPr>
          </a:p>
          <a:p>
            <a:pPr marL="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lvl="0" indent="0" algn="l" rtl="0">
              <a:lnSpc>
                <a:spcPct val="105000"/>
              </a:lnSpc>
              <a:spcBef>
                <a:spcPts val="1200"/>
              </a:spcBef>
              <a:spcAft>
                <a:spcPts val="1200"/>
              </a:spcAft>
              <a:buNone/>
            </a:pPr>
            <a:endParaRPr sz="1600" dirty="0">
              <a:latin typeface="Lora"/>
              <a:ea typeface="Lora"/>
              <a:cs typeface="Lora"/>
              <a:sym typeface="Lora"/>
            </a:endParaRPr>
          </a:p>
        </p:txBody>
      </p:sp>
      <p:pic>
        <p:nvPicPr>
          <p:cNvPr id="367" name="Google Shape;367;p41"/>
          <p:cNvPicPr preferRelativeResize="0"/>
          <p:nvPr/>
        </p:nvPicPr>
        <p:blipFill>
          <a:blip r:embed="rId4">
            <a:alphaModFix/>
          </a:blip>
          <a:stretch>
            <a:fillRect/>
          </a:stretch>
        </p:blipFill>
        <p:spPr>
          <a:xfrm>
            <a:off x="540400" y="2068150"/>
            <a:ext cx="3600862" cy="2922625"/>
          </a:xfrm>
          <a:prstGeom prst="rect">
            <a:avLst/>
          </a:prstGeom>
          <a:noFill/>
          <a:ln>
            <a:noFill/>
          </a:ln>
        </p:spPr>
      </p:pic>
      <p:sp>
        <p:nvSpPr>
          <p:cNvPr id="368" name="Google Shape;368;p41"/>
          <p:cNvSpPr txBox="1"/>
          <p:nvPr/>
        </p:nvSpPr>
        <p:spPr>
          <a:xfrm>
            <a:off x="4953000" y="1598100"/>
            <a:ext cx="4667700" cy="83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chemeClr val="lt1"/>
                </a:solidFill>
                <a:latin typeface="Lora"/>
                <a:ea typeface="Lora"/>
                <a:cs typeface="Lora"/>
                <a:sym typeface="Lora"/>
              </a:rPr>
              <a:t>7) Construimos la curva de ROC</a:t>
            </a:r>
            <a:endParaRPr sz="1600" i="1">
              <a:solidFill>
                <a:schemeClr val="lt1"/>
              </a:solidFill>
              <a:latin typeface="Lora"/>
              <a:ea typeface="Lora"/>
              <a:cs typeface="Lora"/>
              <a:sym typeface="Lora"/>
            </a:endParaRPr>
          </a:p>
          <a:p>
            <a:pPr marL="0" lvl="0" indent="0" algn="l" rtl="0">
              <a:lnSpc>
                <a:spcPct val="115000"/>
              </a:lnSpc>
              <a:spcBef>
                <a:spcPts val="1200"/>
              </a:spcBef>
              <a:spcAft>
                <a:spcPts val="1200"/>
              </a:spcAft>
              <a:buNone/>
            </a:pPr>
            <a:endParaRPr>
              <a:latin typeface="Lato"/>
              <a:ea typeface="Lato"/>
              <a:cs typeface="Lato"/>
              <a:sym typeface="Lato"/>
            </a:endParaRPr>
          </a:p>
        </p:txBody>
      </p:sp>
      <p:pic>
        <p:nvPicPr>
          <p:cNvPr id="369" name="Google Shape;369;p41"/>
          <p:cNvPicPr preferRelativeResize="0"/>
          <p:nvPr/>
        </p:nvPicPr>
        <p:blipFill>
          <a:blip r:embed="rId5">
            <a:alphaModFix/>
          </a:blip>
          <a:stretch>
            <a:fillRect/>
          </a:stretch>
        </p:blipFill>
        <p:spPr>
          <a:xfrm>
            <a:off x="4750726" y="2068150"/>
            <a:ext cx="4009099" cy="2922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5"/>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48" name="Google Shape;148;p15"/>
          <p:cNvSpPr txBox="1"/>
          <p:nvPr/>
        </p:nvSpPr>
        <p:spPr>
          <a:xfrm>
            <a:off x="228300" y="1248000"/>
            <a:ext cx="8729100" cy="221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300" b="1" i="1">
                <a:solidFill>
                  <a:schemeClr val="lt1"/>
                </a:solidFill>
                <a:latin typeface="Lora"/>
                <a:ea typeface="Lora"/>
                <a:cs typeface="Lora"/>
                <a:sym typeface="Lora"/>
              </a:rPr>
              <a:t>¿ES POSIBLE PREDECIR CUÁL ES EL MEJOR PRODUCTO QUE LE PODEMOS OFRECER A UN NUEVO CLIENTE EN BASE A SUS CARACTERÍSTICAS?</a:t>
            </a:r>
            <a:endParaRPr sz="3300" b="1" i="1">
              <a:solidFill>
                <a:schemeClr val="lt1"/>
              </a:solidFill>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540299" y="1598100"/>
            <a:ext cx="8316621" cy="3282244"/>
          </a:xfrm>
          <a:prstGeom prst="rect">
            <a:avLst/>
          </a:prstGeom>
        </p:spPr>
        <p:txBody>
          <a:bodyPr spcFirstLastPara="1" wrap="square" lIns="91425" tIns="91425" rIns="91425" bIns="91425" anchor="t" anchorCtr="0">
            <a:normAutofit/>
          </a:bodyPr>
          <a:lstStyle/>
          <a:p>
            <a:pPr marL="0" lvl="0" indent="0">
              <a:buNone/>
            </a:pPr>
            <a:r>
              <a:rPr lang="es-AR" sz="1500" dirty="0">
                <a:latin typeface="Lora" pitchFamily="2" charset="0"/>
              </a:rPr>
              <a:t>Es un método que simplemente busca en las observaciones más cercanas a la que se está tratando de predecir y clasifica el punto de interés basado en la mayoría de los datos que le rodean</a:t>
            </a:r>
          </a:p>
          <a:p>
            <a:pPr marL="0" lvl="0" indent="0">
              <a:buNone/>
            </a:pPr>
            <a:endParaRPr lang="es-AR" sz="1500" dirty="0">
              <a:latin typeface="Lora" pitchFamily="2" charset="0"/>
            </a:endParaRPr>
          </a:p>
          <a:p>
            <a:pPr marL="0" indent="0">
              <a:buNone/>
            </a:pPr>
            <a:r>
              <a:rPr lang="es-AR" sz="1400" dirty="0">
                <a:latin typeface="Lora"/>
                <a:ea typeface="Lora"/>
                <a:cs typeface="Lora"/>
                <a:sym typeface="Lora"/>
              </a:rPr>
              <a:t>1) Se buscaron cuáles son los clientes más rentables para cada producto → </a:t>
            </a:r>
            <a:r>
              <a:rPr lang="es-AR" sz="1400" i="1" dirty="0">
                <a:latin typeface="Lora"/>
                <a:ea typeface="Lora"/>
                <a:cs typeface="Lora"/>
                <a:sym typeface="Lora"/>
              </a:rPr>
              <a:t>Supuesto: un cliente es rentable cuando tiene POINT_RENTABLE entre 8 y 10</a:t>
            </a:r>
          </a:p>
          <a:p>
            <a:pPr marL="0" lvl="0" indent="0">
              <a:buNone/>
            </a:pPr>
            <a:endParaRPr lang="es-AR" sz="1500" dirty="0">
              <a:latin typeface="Lora" pitchFamily="2" charset="0"/>
            </a:endParaRPr>
          </a:p>
          <a:p>
            <a:pPr marL="0" indent="0">
              <a:buNone/>
            </a:pPr>
            <a:r>
              <a:rPr lang="es-AR" sz="1500" dirty="0">
                <a:latin typeface="Lora" pitchFamily="2" charset="0"/>
              </a:rPr>
              <a:t>2) </a:t>
            </a:r>
            <a:r>
              <a:rPr lang="es-AR" sz="1400" dirty="0">
                <a:latin typeface="Lora"/>
                <a:ea typeface="Lora"/>
                <a:cs typeface="Lora"/>
              </a:rPr>
              <a:t>Creamos nuestro X e y de entrada y los sets de entrenamiento y test:</a:t>
            </a:r>
          </a:p>
          <a:p>
            <a:pPr marL="146050" indent="0">
              <a:buNone/>
            </a:pPr>
            <a:r>
              <a:rPr lang="es-AR" sz="1200" dirty="0">
                <a:latin typeface="Courier New"/>
                <a:ea typeface="Courier New"/>
                <a:cs typeface="Courier New"/>
              </a:rPr>
              <a:t>	X = </a:t>
            </a:r>
            <a:r>
              <a:rPr lang="es-AR" sz="1200" dirty="0" err="1">
                <a:latin typeface="Courier New"/>
                <a:ea typeface="Courier New"/>
                <a:cs typeface="Courier New"/>
              </a:rPr>
              <a:t>df_prod_accpersonales_KNN</a:t>
            </a:r>
            <a:r>
              <a:rPr lang="es-AR" sz="1200" dirty="0">
                <a:latin typeface="Courier New"/>
                <a:ea typeface="Courier New"/>
                <a:cs typeface="Courier New"/>
              </a:rPr>
              <a:t>[['SEGMENTO','CANAL']].</a:t>
            </a:r>
            <a:r>
              <a:rPr lang="es-AR" sz="1200" dirty="0" err="1">
                <a:latin typeface="Courier New"/>
                <a:ea typeface="Courier New"/>
                <a:cs typeface="Courier New"/>
              </a:rPr>
              <a:t>values</a:t>
            </a:r>
            <a:r>
              <a:rPr lang="es-AR" sz="1200" dirty="0">
                <a:latin typeface="Courier New"/>
                <a:ea typeface="Courier New"/>
                <a:cs typeface="Courier New"/>
              </a:rPr>
              <a:t> </a:t>
            </a:r>
          </a:p>
          <a:p>
            <a:pPr marL="146050" indent="0">
              <a:buNone/>
            </a:pPr>
            <a:r>
              <a:rPr lang="es-AR" sz="1200" dirty="0">
                <a:latin typeface="Courier New"/>
                <a:ea typeface="Courier New"/>
                <a:cs typeface="Courier New"/>
              </a:rPr>
              <a:t>	y = </a:t>
            </a:r>
            <a:r>
              <a:rPr lang="es-AR" sz="1200" dirty="0" err="1">
                <a:latin typeface="Courier New"/>
                <a:ea typeface="Courier New"/>
                <a:cs typeface="Courier New"/>
              </a:rPr>
              <a:t>df_prod_accpersonales_KNN</a:t>
            </a:r>
            <a:r>
              <a:rPr lang="es-AR" sz="1200" dirty="0">
                <a:latin typeface="Courier New"/>
                <a:ea typeface="Courier New"/>
                <a:cs typeface="Courier New"/>
              </a:rPr>
              <a:t>['POINT_RENTABLE'].</a:t>
            </a:r>
            <a:r>
              <a:rPr lang="es-AR" sz="1200" dirty="0" err="1">
                <a:latin typeface="Courier New"/>
                <a:ea typeface="Courier New"/>
                <a:cs typeface="Courier New"/>
              </a:rPr>
              <a:t>values</a:t>
            </a:r>
            <a:endParaRPr lang="es-AR" sz="1200" dirty="0">
              <a:latin typeface="Courier New"/>
              <a:ea typeface="Courier New"/>
              <a:cs typeface="Courier New"/>
            </a:endParaRPr>
          </a:p>
          <a:p>
            <a:pPr marL="285750" indent="-285750"/>
            <a:endParaRPr lang="es-AR" sz="1400" dirty="0">
              <a:latin typeface="Lora"/>
              <a:ea typeface="Lora"/>
              <a:cs typeface="Lora"/>
            </a:endParaRPr>
          </a:p>
          <a:p>
            <a:pPr marL="0" lvl="0" indent="0">
              <a:buNone/>
            </a:pPr>
            <a:endParaRPr lang="es-AR" sz="1500" dirty="0">
              <a:latin typeface="Lora" pitchFamily="2" charset="0"/>
            </a:endParaRPr>
          </a:p>
          <a:p>
            <a:pPr marL="0" lvl="0" indent="0">
              <a:buNone/>
            </a:pPr>
            <a:endParaRPr lang="es-AR" sz="1500" dirty="0">
              <a:latin typeface="Lora" pitchFamily="2" charset="0"/>
              <a:ea typeface="Lora"/>
              <a:cs typeface="Lora"/>
              <a:sym typeface="Lora"/>
            </a:endParaRPr>
          </a:p>
          <a:p>
            <a:pPr marL="0" lvl="0" indent="0">
              <a:buNone/>
            </a:pPr>
            <a:endParaRPr lang="es-AR" sz="1500" dirty="0">
              <a:latin typeface="Lora" pitchFamily="2" charset="0"/>
              <a:ea typeface="Lora"/>
              <a:cs typeface="Lora"/>
              <a:sym typeface="Lora"/>
            </a:endParaRPr>
          </a:p>
          <a:p>
            <a:pPr marL="0" lvl="0" indent="0">
              <a:buNone/>
            </a:pPr>
            <a:endParaRPr sz="1500" dirty="0">
              <a:latin typeface="Lora" pitchFamily="2" charset="0"/>
              <a:ea typeface="Lora"/>
              <a:cs typeface="Lora"/>
              <a:sym typeface="Lora"/>
            </a:endParaRPr>
          </a:p>
          <a:p>
            <a:pPr marL="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lvl="0" indent="0" algn="l" rtl="0">
              <a:lnSpc>
                <a:spcPct val="105000"/>
              </a:lnSpc>
              <a:spcBef>
                <a:spcPts val="1200"/>
              </a:spcBef>
              <a:spcAft>
                <a:spcPts val="1200"/>
              </a:spcAft>
              <a:buNone/>
            </a:pPr>
            <a:endParaRPr sz="1600" dirty="0">
              <a:latin typeface="Lora"/>
              <a:ea typeface="Lora"/>
              <a:cs typeface="Lora"/>
              <a:sym typeface="Lora"/>
            </a:endParaRPr>
          </a:p>
        </p:txBody>
      </p:sp>
    </p:spTree>
    <p:extLst>
      <p:ext uri="{BB962C8B-B14F-4D97-AF65-F5344CB8AC3E}">
        <p14:creationId xmlns:p14="http://schemas.microsoft.com/office/powerpoint/2010/main" val="195954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235500" y="1370362"/>
            <a:ext cx="8738379" cy="3282244"/>
          </a:xfrm>
          <a:prstGeom prst="rect">
            <a:avLst/>
          </a:prstGeom>
        </p:spPr>
        <p:txBody>
          <a:bodyPr spcFirstLastPara="1" wrap="square" lIns="91425" tIns="91425" rIns="91425" bIns="91425" anchor="t" anchorCtr="0">
            <a:normAutofit/>
          </a:bodyPr>
          <a:lstStyle/>
          <a:p>
            <a:pPr marL="0" indent="0">
              <a:buNone/>
            </a:pPr>
            <a:r>
              <a:rPr lang="es-AR" sz="1400" dirty="0">
                <a:latin typeface="Lora"/>
                <a:ea typeface="Lora"/>
                <a:cs typeface="Lora"/>
                <a:sym typeface="Lora"/>
              </a:rPr>
              <a:t>3) Definimos el valor de k en 100 y creamos nuestro clasificador para luego obtener el porcentaje de </a:t>
            </a:r>
            <a:r>
              <a:rPr lang="es-AR" sz="1400" dirty="0" err="1">
                <a:latin typeface="Lora"/>
                <a:ea typeface="Lora"/>
                <a:cs typeface="Lora"/>
                <a:sym typeface="Lora"/>
              </a:rPr>
              <a:t>accuracy</a:t>
            </a:r>
            <a:r>
              <a:rPr lang="es-AR" sz="1400" dirty="0">
                <a:latin typeface="Lora"/>
                <a:ea typeface="Lora"/>
                <a:cs typeface="Lora"/>
                <a:sym typeface="Lora"/>
              </a:rPr>
              <a:t> del modelo:</a:t>
            </a:r>
          </a:p>
          <a:p>
            <a:pPr marL="0" indent="0">
              <a:buNone/>
            </a:pPr>
            <a:r>
              <a:rPr lang="en-US" sz="1200" dirty="0">
                <a:latin typeface="Courier New"/>
                <a:ea typeface="Courier New"/>
                <a:cs typeface="Courier New"/>
              </a:rPr>
              <a:t>	Accuracy of K-NN classifier on training set: 0.68 </a:t>
            </a:r>
          </a:p>
          <a:p>
            <a:pPr marL="0" indent="0">
              <a:buNone/>
            </a:pPr>
            <a:r>
              <a:rPr lang="en-US" sz="1200" dirty="0">
                <a:latin typeface="Courier New"/>
                <a:ea typeface="Courier New"/>
                <a:cs typeface="Courier New"/>
              </a:rPr>
              <a:t>	Accuracy of K-NN classifier on test set: 0.68</a:t>
            </a:r>
            <a:endParaRPr sz="1200" dirty="0">
              <a:latin typeface="Courier New"/>
              <a:ea typeface="Courier New"/>
              <a:cs typeface="Courier New"/>
              <a:sym typeface="Lora"/>
            </a:endParaRPr>
          </a:p>
          <a:p>
            <a:pPr marL="0" lvl="0" indent="0">
              <a:spcBef>
                <a:spcPts val="1200"/>
              </a:spcBef>
              <a:buNone/>
            </a:pPr>
            <a:r>
              <a:rPr lang="es-AR" sz="1600" dirty="0">
                <a:latin typeface="Lora"/>
                <a:ea typeface="Lora"/>
                <a:cs typeface="Lora"/>
                <a:sym typeface="Lora"/>
              </a:rPr>
              <a:t>4) </a:t>
            </a:r>
            <a:r>
              <a:rPr lang="es-AR" sz="1400" dirty="0">
                <a:latin typeface="Lora"/>
                <a:ea typeface="Lora"/>
                <a:cs typeface="Lora"/>
                <a:sym typeface="Lora"/>
              </a:rPr>
              <a:t>Calculamos la precisión del modelo a través de la matriz de confusión:</a:t>
            </a:r>
          </a:p>
          <a:p>
            <a:pPr marL="0" lvl="0" indent="0">
              <a:spcBef>
                <a:spcPts val="1200"/>
              </a:spcBef>
              <a:buNone/>
            </a:pPr>
            <a:endParaRPr lang="es-AR" sz="1400" dirty="0">
              <a:latin typeface="Lora"/>
              <a:ea typeface="Lora"/>
              <a:cs typeface="Lora"/>
              <a:sym typeface="Lora"/>
            </a:endParaRPr>
          </a:p>
          <a:p>
            <a:pPr marL="0" lvl="0" indent="0">
              <a:spcBef>
                <a:spcPts val="1200"/>
              </a:spcBef>
              <a:buNone/>
            </a:pPr>
            <a:endParaRPr lang="es-AR" sz="1400" dirty="0">
              <a:latin typeface="Lora"/>
              <a:ea typeface="Lora"/>
              <a:cs typeface="Lora"/>
              <a:sym typeface="Lora"/>
            </a:endParaRPr>
          </a:p>
          <a:p>
            <a:pPr marL="0" lvl="0" indent="0">
              <a:spcBef>
                <a:spcPts val="1200"/>
              </a:spcBef>
              <a:buNone/>
            </a:pPr>
            <a:endParaRPr sz="1400"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lvl="0" indent="0" algn="l" rtl="0">
              <a:lnSpc>
                <a:spcPct val="105000"/>
              </a:lnSpc>
              <a:spcBef>
                <a:spcPts val="1200"/>
              </a:spcBef>
              <a:spcAft>
                <a:spcPts val="1200"/>
              </a:spcAft>
              <a:buNone/>
            </a:pPr>
            <a:endParaRPr sz="1600" dirty="0">
              <a:latin typeface="Lora"/>
              <a:ea typeface="Lora"/>
              <a:cs typeface="Lora"/>
              <a:sym typeface="Lora"/>
            </a:endParaRPr>
          </a:p>
        </p:txBody>
      </p:sp>
      <p:pic>
        <p:nvPicPr>
          <p:cNvPr id="5" name="Imagen 4">
            <a:extLst>
              <a:ext uri="{FF2B5EF4-FFF2-40B4-BE49-F238E27FC236}">
                <a16:creationId xmlns:a16="http://schemas.microsoft.com/office/drawing/2014/main" id="{EC482734-A296-F302-7A5D-916097AB26C3}"/>
              </a:ext>
            </a:extLst>
          </p:cNvPr>
          <p:cNvPicPr>
            <a:picLocks noChangeAspect="1"/>
          </p:cNvPicPr>
          <p:nvPr/>
        </p:nvPicPr>
        <p:blipFill>
          <a:blip r:embed="rId4"/>
          <a:stretch>
            <a:fillRect/>
          </a:stretch>
        </p:blipFill>
        <p:spPr>
          <a:xfrm>
            <a:off x="2998380" y="2802494"/>
            <a:ext cx="2752725" cy="2276475"/>
          </a:xfrm>
          <a:prstGeom prst="rect">
            <a:avLst/>
          </a:prstGeom>
        </p:spPr>
      </p:pic>
    </p:spTree>
    <p:extLst>
      <p:ext uri="{BB962C8B-B14F-4D97-AF65-F5344CB8AC3E}">
        <p14:creationId xmlns:p14="http://schemas.microsoft.com/office/powerpoint/2010/main" val="236096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235500" y="1370362"/>
            <a:ext cx="8738379" cy="3282244"/>
          </a:xfrm>
          <a:prstGeom prst="rect">
            <a:avLst/>
          </a:prstGeom>
        </p:spPr>
        <p:txBody>
          <a:bodyPr spcFirstLastPara="1" wrap="square" lIns="91425" tIns="91425" rIns="91425" bIns="91425" anchor="t" anchorCtr="0">
            <a:normAutofit lnSpcReduction="10000"/>
          </a:bodyPr>
          <a:lstStyle/>
          <a:p>
            <a:pPr marL="0" indent="0">
              <a:buNone/>
            </a:pPr>
            <a:r>
              <a:rPr lang="es-AR" sz="1400" dirty="0">
                <a:latin typeface="Lora"/>
                <a:ea typeface="Lora"/>
                <a:cs typeface="Lora"/>
                <a:sym typeface="Lora"/>
              </a:rPr>
              <a:t>Y el reporte sobre el conjunto de test, que nos detalla los aciertos y fallos</a:t>
            </a:r>
          </a:p>
          <a:p>
            <a:pPr marL="0" indent="0">
              <a:buNone/>
            </a:pPr>
            <a:endParaRPr lang="es-AR" sz="1400" dirty="0">
              <a:latin typeface="Lora"/>
              <a:ea typeface="Lora"/>
              <a:cs typeface="Lora"/>
              <a:sym typeface="Lora"/>
            </a:endParaRPr>
          </a:p>
          <a:p>
            <a:pPr marL="0" indent="0">
              <a:buNone/>
            </a:pPr>
            <a:r>
              <a:rPr lang="es-AR" sz="1400" u="sng" dirty="0">
                <a:latin typeface="Lora"/>
                <a:ea typeface="Lora"/>
                <a:cs typeface="Lora"/>
                <a:sym typeface="Lora"/>
              </a:rPr>
              <a:t>Resultado producto Autos:</a:t>
            </a:r>
          </a:p>
          <a:p>
            <a:pPr marL="0" indent="0">
              <a:buNone/>
            </a:pPr>
            <a:r>
              <a:rPr lang="es-AR" sz="1400" dirty="0">
                <a:latin typeface="Lora"/>
                <a:ea typeface="Lora"/>
                <a:cs typeface="Lora"/>
                <a:sym typeface="Lora"/>
              </a:rPr>
              <a:t> </a:t>
            </a:r>
          </a:p>
          <a:p>
            <a:pPr marL="0" lvl="0" indent="0">
              <a:spcBef>
                <a:spcPts val="1200"/>
              </a:spcBef>
              <a:buNone/>
            </a:pPr>
            <a:endParaRPr lang="es-AR" sz="1400" dirty="0">
              <a:latin typeface="Lora"/>
              <a:ea typeface="Lora"/>
              <a:cs typeface="Lora"/>
              <a:sym typeface="Lora"/>
            </a:endParaRPr>
          </a:p>
          <a:p>
            <a:pPr marL="0" lvl="0" indent="0">
              <a:spcBef>
                <a:spcPts val="1200"/>
              </a:spcBef>
              <a:buNone/>
            </a:pPr>
            <a:endParaRPr sz="1400" dirty="0">
              <a:latin typeface="Lora"/>
              <a:ea typeface="Lora"/>
              <a:cs typeface="Lora"/>
              <a:sym typeface="Lora"/>
            </a:endParaRPr>
          </a:p>
          <a:p>
            <a:pPr marL="0" lvl="0" indent="0" algn="l" rtl="0">
              <a:spcBef>
                <a:spcPts val="1200"/>
              </a:spcBef>
              <a:spcAft>
                <a:spcPts val="0"/>
              </a:spcAft>
              <a:buNone/>
            </a:pPr>
            <a:endParaRPr lang="es-AR" sz="1600" b="1"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indent="0">
              <a:lnSpc>
                <a:spcPct val="105000"/>
              </a:lnSpc>
              <a:spcBef>
                <a:spcPts val="1200"/>
              </a:spcBef>
              <a:spcAft>
                <a:spcPts val="1200"/>
              </a:spcAft>
              <a:buNone/>
            </a:pPr>
            <a:r>
              <a:rPr lang="es-AR" sz="1600" dirty="0">
                <a:latin typeface="Lora"/>
                <a:ea typeface="Lora"/>
                <a:cs typeface="Lora"/>
                <a:sym typeface="Lora"/>
              </a:rPr>
              <a:t>5) </a:t>
            </a:r>
            <a:r>
              <a:rPr lang="es-AR" sz="1400" dirty="0">
                <a:latin typeface="Lora" pitchFamily="2" charset="0"/>
              </a:rPr>
              <a:t>Graficamos la clasificación obtenida para ver dónde caerán las predicciones:</a:t>
            </a:r>
          </a:p>
          <a:p>
            <a:pPr marL="0" lvl="0" indent="0">
              <a:lnSpc>
                <a:spcPct val="105000"/>
              </a:lnSpc>
              <a:spcBef>
                <a:spcPts val="1200"/>
              </a:spcBef>
              <a:spcAft>
                <a:spcPts val="1200"/>
              </a:spcAft>
              <a:buNone/>
            </a:pPr>
            <a:endParaRPr sz="1600" dirty="0">
              <a:latin typeface="Lora"/>
              <a:ea typeface="Lora"/>
              <a:cs typeface="Lora"/>
              <a:sym typeface="Lora"/>
            </a:endParaRPr>
          </a:p>
        </p:txBody>
      </p:sp>
      <p:pic>
        <p:nvPicPr>
          <p:cNvPr id="4" name="Imagen 3">
            <a:extLst>
              <a:ext uri="{FF2B5EF4-FFF2-40B4-BE49-F238E27FC236}">
                <a16:creationId xmlns:a16="http://schemas.microsoft.com/office/drawing/2014/main" id="{A345D072-078B-A78C-7A57-E9C8E80453A5}"/>
              </a:ext>
            </a:extLst>
          </p:cNvPr>
          <p:cNvPicPr>
            <a:picLocks noChangeAspect="1"/>
          </p:cNvPicPr>
          <p:nvPr/>
        </p:nvPicPr>
        <p:blipFill>
          <a:blip r:embed="rId4"/>
          <a:stretch>
            <a:fillRect/>
          </a:stretch>
        </p:blipFill>
        <p:spPr>
          <a:xfrm>
            <a:off x="2194738" y="2321015"/>
            <a:ext cx="3733800" cy="1400175"/>
          </a:xfrm>
          <a:prstGeom prst="rect">
            <a:avLst/>
          </a:prstGeom>
        </p:spPr>
      </p:pic>
    </p:spTree>
    <p:extLst>
      <p:ext uri="{BB962C8B-B14F-4D97-AF65-F5344CB8AC3E}">
        <p14:creationId xmlns:p14="http://schemas.microsoft.com/office/powerpoint/2010/main" val="358902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235500" y="1370362"/>
            <a:ext cx="8738379" cy="3282244"/>
          </a:xfrm>
          <a:prstGeom prst="rect">
            <a:avLst/>
          </a:prstGeom>
        </p:spPr>
        <p:txBody>
          <a:bodyPr spcFirstLastPara="1" wrap="square" lIns="91425" tIns="91425" rIns="91425" bIns="91425" anchor="t" anchorCtr="0">
            <a:normAutofit/>
          </a:bodyPr>
          <a:lstStyle/>
          <a:p>
            <a:pPr marL="0" indent="0">
              <a:buNone/>
            </a:pPr>
            <a:endParaRPr lang="es-AR" sz="1400" dirty="0">
              <a:latin typeface="Lora" pitchFamily="2" charset="0"/>
            </a:endParaRPr>
          </a:p>
          <a:p>
            <a:pPr marL="0" lvl="0" indent="0">
              <a:lnSpc>
                <a:spcPct val="105000"/>
              </a:lnSpc>
              <a:spcBef>
                <a:spcPts val="1200"/>
              </a:spcBef>
              <a:spcAft>
                <a:spcPts val="1200"/>
              </a:spcAft>
              <a:buNone/>
            </a:pPr>
            <a:endParaRPr sz="1600" dirty="0">
              <a:latin typeface="Lora"/>
              <a:ea typeface="Lora"/>
              <a:cs typeface="Lora"/>
              <a:sym typeface="Lora"/>
            </a:endParaRPr>
          </a:p>
        </p:txBody>
      </p:sp>
      <p:pic>
        <p:nvPicPr>
          <p:cNvPr id="3" name="Imagen 2">
            <a:extLst>
              <a:ext uri="{FF2B5EF4-FFF2-40B4-BE49-F238E27FC236}">
                <a16:creationId xmlns:a16="http://schemas.microsoft.com/office/drawing/2014/main" id="{07E15E0A-EF7E-645D-0866-3508D94AC07C}"/>
              </a:ext>
            </a:extLst>
          </p:cNvPr>
          <p:cNvPicPr>
            <a:picLocks noChangeAspect="1"/>
          </p:cNvPicPr>
          <p:nvPr/>
        </p:nvPicPr>
        <p:blipFill>
          <a:blip r:embed="rId4"/>
          <a:stretch>
            <a:fillRect/>
          </a:stretch>
        </p:blipFill>
        <p:spPr>
          <a:xfrm>
            <a:off x="1702345" y="1615808"/>
            <a:ext cx="5571876" cy="3282245"/>
          </a:xfrm>
          <a:prstGeom prst="rect">
            <a:avLst/>
          </a:prstGeom>
        </p:spPr>
      </p:pic>
      <p:sp>
        <p:nvSpPr>
          <p:cNvPr id="5" name="CuadroTexto 4">
            <a:extLst>
              <a:ext uri="{FF2B5EF4-FFF2-40B4-BE49-F238E27FC236}">
                <a16:creationId xmlns:a16="http://schemas.microsoft.com/office/drawing/2014/main" id="{3AEEFADD-D00C-9BA0-2938-CEA70697C0FC}"/>
              </a:ext>
            </a:extLst>
          </p:cNvPr>
          <p:cNvSpPr txBox="1"/>
          <p:nvPr/>
        </p:nvSpPr>
        <p:spPr>
          <a:xfrm>
            <a:off x="1799744" y="1278500"/>
            <a:ext cx="4662781" cy="338554"/>
          </a:xfrm>
          <a:prstGeom prst="rect">
            <a:avLst/>
          </a:prstGeom>
          <a:noFill/>
        </p:spPr>
        <p:txBody>
          <a:bodyPr wrap="square" rtlCol="0">
            <a:spAutoFit/>
          </a:bodyPr>
          <a:lstStyle/>
          <a:p>
            <a:r>
              <a:rPr lang="es-AR" sz="1600" b="1" dirty="0">
                <a:solidFill>
                  <a:schemeClr val="bg1"/>
                </a:solidFill>
                <a:latin typeface="Lora" pitchFamily="2" charset="0"/>
                <a:ea typeface="HGSMinchoE" panose="020B0400000000000000" pitchFamily="18" charset="-128"/>
              </a:rPr>
              <a:t>EN PROCESO</a:t>
            </a:r>
          </a:p>
        </p:txBody>
      </p:sp>
    </p:spTree>
    <p:extLst>
      <p:ext uri="{BB962C8B-B14F-4D97-AF65-F5344CB8AC3E}">
        <p14:creationId xmlns:p14="http://schemas.microsoft.com/office/powerpoint/2010/main" val="350623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42"/>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75" name="Google Shape;375;p42"/>
          <p:cNvSpPr txBox="1">
            <a:spLocks noGrp="1"/>
          </p:cNvSpPr>
          <p:nvPr>
            <p:ph type="title"/>
          </p:nvPr>
        </p:nvSpPr>
        <p:spPr>
          <a:xfrm>
            <a:off x="235500" y="555600"/>
            <a:ext cx="9957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06</a:t>
            </a:r>
            <a:endParaRPr sz="4600">
              <a:latin typeface="Oswald SemiBold"/>
              <a:ea typeface="Oswald SemiBold"/>
              <a:cs typeface="Oswald SemiBold"/>
              <a:sym typeface="Oswald SemiBold"/>
            </a:endParaRPr>
          </a:p>
        </p:txBody>
      </p:sp>
      <p:sp>
        <p:nvSpPr>
          <p:cNvPr id="376" name="Google Shape;376;p42"/>
          <p:cNvSpPr txBox="1">
            <a:spLocks noGrp="1"/>
          </p:cNvSpPr>
          <p:nvPr>
            <p:ph type="title"/>
          </p:nvPr>
        </p:nvSpPr>
        <p:spPr>
          <a:xfrm>
            <a:off x="1078725" y="633900"/>
            <a:ext cx="70437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ÁRBOL DE DECISIÓN vs. RANDOM FOREST</a:t>
            </a:r>
            <a:endParaRPr>
              <a:latin typeface="Oswald SemiBold"/>
              <a:ea typeface="Oswald SemiBold"/>
              <a:cs typeface="Oswald SemiBold"/>
              <a:sym typeface="Oswald SemiBold"/>
            </a:endParaRPr>
          </a:p>
        </p:txBody>
      </p:sp>
      <p:sp>
        <p:nvSpPr>
          <p:cNvPr id="377" name="Google Shape;377;p42"/>
          <p:cNvSpPr txBox="1">
            <a:spLocks noGrp="1"/>
          </p:cNvSpPr>
          <p:nvPr>
            <p:ph type="body" idx="1"/>
          </p:nvPr>
        </p:nvSpPr>
        <p:spPr>
          <a:xfrm>
            <a:off x="188850" y="1424225"/>
            <a:ext cx="8820600" cy="363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500" u="sng">
              <a:latin typeface="Lora"/>
              <a:ea typeface="Lora"/>
              <a:cs typeface="Lora"/>
              <a:sym typeface="Lora"/>
            </a:endParaRPr>
          </a:p>
          <a:p>
            <a:pPr marL="0" lvl="0" indent="0" algn="l" rtl="0">
              <a:spcBef>
                <a:spcPts val="1200"/>
              </a:spcBef>
              <a:spcAft>
                <a:spcPts val="0"/>
              </a:spcAft>
              <a:buNone/>
            </a:pPr>
            <a:r>
              <a:rPr lang="es" sz="1500" u="sng">
                <a:latin typeface="Lora"/>
                <a:ea typeface="Lora"/>
                <a:cs typeface="Lora"/>
                <a:sym typeface="Lora"/>
              </a:rPr>
              <a:t>CONCLUSIÓN</a:t>
            </a:r>
            <a:endParaRPr sz="1500" u="sng">
              <a:latin typeface="Lora"/>
              <a:ea typeface="Lora"/>
              <a:cs typeface="Lora"/>
              <a:sym typeface="Lora"/>
            </a:endParaRPr>
          </a:p>
          <a:p>
            <a:pPr marL="0" lvl="0" indent="0" algn="l" rtl="0">
              <a:spcBef>
                <a:spcPts val="1200"/>
              </a:spcBef>
              <a:spcAft>
                <a:spcPts val="0"/>
              </a:spcAft>
              <a:buNone/>
            </a:pPr>
            <a:r>
              <a:rPr lang="es" sz="1500">
                <a:latin typeface="Lora"/>
                <a:ea typeface="Lora"/>
                <a:cs typeface="Lora"/>
                <a:sym typeface="Lora"/>
              </a:rPr>
              <a:t>El modelo Random Forest demostró levemente mejores resultados en casi todas las métricas, salvo en la precisión. </a:t>
            </a:r>
            <a:endParaRPr sz="1500">
              <a:latin typeface="Lora"/>
              <a:ea typeface="Lora"/>
              <a:cs typeface="Lora"/>
              <a:sym typeface="Lora"/>
            </a:endParaRPr>
          </a:p>
          <a:p>
            <a:pPr marL="0" lvl="0" indent="0" algn="l" rtl="0">
              <a:spcBef>
                <a:spcPts val="1200"/>
              </a:spcBef>
              <a:spcAft>
                <a:spcPts val="0"/>
              </a:spcAft>
              <a:buNone/>
            </a:pPr>
            <a:r>
              <a:rPr lang="es" sz="1500">
                <a:latin typeface="Lora"/>
                <a:ea typeface="Lora"/>
                <a:cs typeface="Lora"/>
                <a:sym typeface="Lora"/>
              </a:rPr>
              <a:t>La menor precisión produce en este modelo mayor cantidad de falsos positivos - error de tipo I.</a:t>
            </a:r>
            <a:endParaRPr sz="1500">
              <a:latin typeface="Lora"/>
              <a:ea typeface="Lora"/>
              <a:cs typeface="Lora"/>
              <a:sym typeface="Lora"/>
            </a:endParaRPr>
          </a:p>
          <a:p>
            <a:pPr marL="0" lvl="0" indent="0" algn="l" rtl="0">
              <a:spcBef>
                <a:spcPts val="1200"/>
              </a:spcBef>
              <a:spcAft>
                <a:spcPts val="1200"/>
              </a:spcAft>
              <a:buNone/>
            </a:pPr>
            <a:r>
              <a:rPr lang="es" sz="1500">
                <a:latin typeface="Lora"/>
                <a:ea typeface="Lora"/>
                <a:cs typeface="Lora"/>
                <a:sym typeface="Lora"/>
              </a:rPr>
              <a:t>Continuaremos trabajando en otros modelos </a:t>
            </a:r>
            <a:r>
              <a:rPr lang="es" sz="1500" i="1">
                <a:latin typeface="Lora"/>
                <a:ea typeface="Lora"/>
                <a:cs typeface="Lora"/>
                <a:sym typeface="Lora"/>
              </a:rPr>
              <a:t>(KNN, K-Means, SMV)</a:t>
            </a:r>
            <a:r>
              <a:rPr lang="es" sz="1500">
                <a:latin typeface="Lora"/>
                <a:ea typeface="Lora"/>
                <a:cs typeface="Lora"/>
                <a:sym typeface="Lora"/>
              </a:rPr>
              <a:t> para ver cuál es el que mejor se adecua y genera mejores resultados</a:t>
            </a:r>
            <a:endParaRPr sz="150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5"/>
                                        </p:tgtEl>
                                        <p:attrNameLst>
                                          <p:attrName>style.visibility</p:attrName>
                                        </p:attrNameLst>
                                      </p:cBhvr>
                                      <p:to>
                                        <p:strVal val="visible"/>
                                      </p:to>
                                    </p:set>
                                    <p:animEffect transition="in" filter="fade">
                                      <p:cBhvr>
                                        <p:cTn id="7" dur="1000"/>
                                        <p:tgtEl>
                                          <p:spTgt spid="37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77"/>
                                        </p:tgtEl>
                                        <p:attrNameLst>
                                          <p:attrName>style.visibility</p:attrName>
                                        </p:attrNameLst>
                                      </p:cBhvr>
                                      <p:to>
                                        <p:strVal val="visible"/>
                                      </p:to>
                                    </p:set>
                                    <p:animEffect transition="in" filter="fade">
                                      <p:cBhvr>
                                        <p:cTn id="11" dur="10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6"/>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54" name="Google Shape;154;p16"/>
          <p:cNvSpPr txBox="1">
            <a:spLocks noGrp="1"/>
          </p:cNvSpPr>
          <p:nvPr>
            <p:ph type="title"/>
          </p:nvPr>
        </p:nvSpPr>
        <p:spPr>
          <a:xfrm>
            <a:off x="1080625" y="545375"/>
            <a:ext cx="4612500" cy="600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s" sz="2700">
                <a:latin typeface="Lora"/>
                <a:ea typeface="Lora"/>
                <a:cs typeface="Lora"/>
                <a:sym typeface="Lora"/>
              </a:rPr>
              <a:t>PRESENTACIÓN DE DATOS</a:t>
            </a:r>
            <a:endParaRPr sz="2700">
              <a:latin typeface="Lora"/>
              <a:ea typeface="Lora"/>
              <a:cs typeface="Lora"/>
              <a:sym typeface="Lora"/>
            </a:endParaRPr>
          </a:p>
        </p:txBody>
      </p:sp>
      <p:sp>
        <p:nvSpPr>
          <p:cNvPr id="155" name="Google Shape;155;p16"/>
          <p:cNvSpPr txBox="1">
            <a:spLocks noGrp="1"/>
          </p:cNvSpPr>
          <p:nvPr>
            <p:ph type="body" idx="1"/>
          </p:nvPr>
        </p:nvSpPr>
        <p:spPr>
          <a:xfrm>
            <a:off x="429750" y="1820450"/>
            <a:ext cx="8272800" cy="2853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s" sz="1900">
                <a:latin typeface="Lora Medium"/>
                <a:ea typeface="Lora Medium"/>
                <a:cs typeface="Lora Medium"/>
                <a:sym typeface="Lora Medium"/>
              </a:rPr>
              <a:t>El archivo </a:t>
            </a:r>
            <a:r>
              <a:rPr lang="es" sz="1900" i="1">
                <a:uFill>
                  <a:noFill/>
                </a:uFill>
                <a:latin typeface="Lora Medium"/>
                <a:ea typeface="Lora Medium"/>
                <a:cs typeface="Lora Medium"/>
                <a:sym typeface="Lora Medium"/>
                <a:hlinkClick r:id="rId4"/>
              </a:rPr>
              <a:t>Vigentes_dataset_100.xlsx</a:t>
            </a:r>
            <a:r>
              <a:rPr lang="es" sz="1900">
                <a:latin typeface="Lora Medium"/>
                <a:ea typeface="Lora Medium"/>
                <a:cs typeface="Lora Medium"/>
                <a:sym typeface="Lora Medium"/>
              </a:rPr>
              <a:t> contiene las pólizas vigentes a junio 2022 de los tres principales productos de una empresa de banca-seguros de la Argentina:</a:t>
            </a:r>
            <a:endParaRPr sz="1900">
              <a:latin typeface="Lora Medium"/>
              <a:ea typeface="Lora Medium"/>
              <a:cs typeface="Lora Medium"/>
              <a:sym typeface="Lora Medium"/>
            </a:endParaRPr>
          </a:p>
          <a:p>
            <a:pPr marL="457200" lvl="0" indent="-349250" algn="ctr" rtl="0">
              <a:spcBef>
                <a:spcPts val="1200"/>
              </a:spcBef>
              <a:spcAft>
                <a:spcPts val="0"/>
              </a:spcAft>
              <a:buSzPts val="1900"/>
              <a:buFont typeface="Lora Medium"/>
              <a:buAutoNum type="alphaUcParenR"/>
            </a:pPr>
            <a:r>
              <a:rPr lang="es" sz="1900">
                <a:latin typeface="Lora Medium"/>
                <a:ea typeface="Lora Medium"/>
                <a:cs typeface="Lora Medium"/>
                <a:sym typeface="Lora Medium"/>
              </a:rPr>
              <a:t>Autos</a:t>
            </a:r>
            <a:endParaRPr sz="1900">
              <a:latin typeface="Lora Medium"/>
              <a:ea typeface="Lora Medium"/>
              <a:cs typeface="Lora Medium"/>
              <a:sym typeface="Lora Medium"/>
            </a:endParaRPr>
          </a:p>
          <a:p>
            <a:pPr marL="457200" lvl="0" indent="-349250" algn="ctr" rtl="0">
              <a:spcBef>
                <a:spcPts val="0"/>
              </a:spcBef>
              <a:spcAft>
                <a:spcPts val="0"/>
              </a:spcAft>
              <a:buSzPts val="1900"/>
              <a:buFont typeface="Lora Medium"/>
              <a:buAutoNum type="alphaUcParenR"/>
            </a:pPr>
            <a:r>
              <a:rPr lang="es" sz="1900">
                <a:latin typeface="Lora Medium"/>
                <a:ea typeface="Lora Medium"/>
                <a:cs typeface="Lora Medium"/>
                <a:sym typeface="Lora Medium"/>
              </a:rPr>
              <a:t>Vivienda</a:t>
            </a:r>
            <a:endParaRPr sz="1900">
              <a:latin typeface="Lora Medium"/>
              <a:ea typeface="Lora Medium"/>
              <a:cs typeface="Lora Medium"/>
              <a:sym typeface="Lora Medium"/>
            </a:endParaRPr>
          </a:p>
          <a:p>
            <a:pPr marL="457200" lvl="0" indent="-349250" algn="ctr" rtl="0">
              <a:spcBef>
                <a:spcPts val="0"/>
              </a:spcBef>
              <a:spcAft>
                <a:spcPts val="0"/>
              </a:spcAft>
              <a:buSzPts val="1900"/>
              <a:buFont typeface="Lora Medium"/>
              <a:buAutoNum type="alphaUcParenR"/>
            </a:pPr>
            <a:r>
              <a:rPr lang="es" sz="1900">
                <a:latin typeface="Lora Medium"/>
                <a:ea typeface="Lora Medium"/>
                <a:cs typeface="Lora Medium"/>
                <a:sym typeface="Lora Medium"/>
              </a:rPr>
              <a:t>Accidentes Personales</a:t>
            </a:r>
            <a:endParaRPr sz="1900">
              <a:latin typeface="Lora Medium"/>
              <a:ea typeface="Lora Medium"/>
              <a:cs typeface="Lora Medium"/>
              <a:sym typeface="Lora Medium"/>
            </a:endParaRPr>
          </a:p>
          <a:p>
            <a:pPr marL="0" lvl="0" indent="0" algn="ctr" rtl="0">
              <a:spcBef>
                <a:spcPts val="1200"/>
              </a:spcBef>
              <a:spcAft>
                <a:spcPts val="1200"/>
              </a:spcAft>
              <a:buNone/>
            </a:pPr>
            <a:r>
              <a:rPr lang="es" sz="1900">
                <a:latin typeface="Lora Medium"/>
                <a:ea typeface="Lora Medium"/>
                <a:cs typeface="Lora Medium"/>
                <a:sym typeface="Lora Medium"/>
              </a:rPr>
              <a:t> junto a las características más importantes de cada cliente</a:t>
            </a:r>
            <a:endParaRPr sz="1900">
              <a:latin typeface="Lora Medium"/>
              <a:ea typeface="Lora Medium"/>
              <a:cs typeface="Lora Medium"/>
              <a:sym typeface="Lora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5"/>
                                        </p:tgtEl>
                                        <p:attrNameLst>
                                          <p:attrName>style.visibility</p:attrName>
                                        </p:attrNameLst>
                                      </p:cBhvr>
                                      <p:to>
                                        <p:strVal val="visible"/>
                                      </p:to>
                                    </p:set>
                                    <p:animEffect transition="in" filter="fade">
                                      <p:cBhvr>
                                        <p:cTn id="11"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7"/>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61" name="Google Shape;161;p17"/>
          <p:cNvSpPr txBox="1"/>
          <p:nvPr/>
        </p:nvSpPr>
        <p:spPr>
          <a:xfrm>
            <a:off x="2074350" y="1916100"/>
            <a:ext cx="4995300" cy="120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300" b="1" i="1">
                <a:solidFill>
                  <a:schemeClr val="lt1"/>
                </a:solidFill>
                <a:latin typeface="Lora"/>
                <a:ea typeface="Lora"/>
                <a:cs typeface="Lora"/>
                <a:sym typeface="Lora"/>
              </a:rPr>
              <a:t>VEAMOS LOS PASOS REALIZADOS</a:t>
            </a:r>
            <a:endParaRPr sz="3300" b="1" i="1">
              <a:solidFill>
                <a:schemeClr val="lt1"/>
              </a:solidFill>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8"/>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67" name="Google Shape;167;p18"/>
          <p:cNvSpPr txBox="1">
            <a:spLocks noGrp="1"/>
          </p:cNvSpPr>
          <p:nvPr>
            <p:ph type="title"/>
          </p:nvPr>
        </p:nvSpPr>
        <p:spPr>
          <a:xfrm>
            <a:off x="311700" y="555600"/>
            <a:ext cx="7671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800">
                <a:latin typeface="Oswald SemiBold"/>
                <a:ea typeface="Oswald SemiBold"/>
                <a:cs typeface="Oswald SemiBold"/>
                <a:sym typeface="Oswald SemiBold"/>
              </a:rPr>
              <a:t>01</a:t>
            </a:r>
            <a:endParaRPr sz="4800">
              <a:latin typeface="Oswald SemiBold"/>
              <a:ea typeface="Oswald SemiBold"/>
              <a:cs typeface="Oswald SemiBold"/>
              <a:sym typeface="Oswald SemiBold"/>
            </a:endParaRPr>
          </a:p>
        </p:txBody>
      </p:sp>
      <p:sp>
        <p:nvSpPr>
          <p:cNvPr id="168" name="Google Shape;168;p18"/>
          <p:cNvSpPr txBox="1">
            <a:spLocks noGrp="1"/>
          </p:cNvSpPr>
          <p:nvPr>
            <p:ph type="body" idx="1"/>
          </p:nvPr>
        </p:nvSpPr>
        <p:spPr>
          <a:xfrm>
            <a:off x="145950" y="1577625"/>
            <a:ext cx="8852100" cy="3096000"/>
          </a:xfrm>
          <a:prstGeom prst="rect">
            <a:avLst/>
          </a:prstGeom>
        </p:spPr>
        <p:txBody>
          <a:bodyPr spcFirstLastPara="1" wrap="square" lIns="91425" tIns="91425" rIns="91425" bIns="91425" anchor="t" anchorCtr="0">
            <a:noAutofit/>
          </a:bodyPr>
          <a:lstStyle/>
          <a:p>
            <a:pPr marL="457200" lvl="0" indent="-336550" algn="l" rtl="0">
              <a:lnSpc>
                <a:spcPct val="130000"/>
              </a:lnSpc>
              <a:spcBef>
                <a:spcPts val="0"/>
              </a:spcBef>
              <a:spcAft>
                <a:spcPts val="0"/>
              </a:spcAft>
              <a:buSzPts val="1700"/>
              <a:buFont typeface="Lora"/>
              <a:buAutoNum type="arabicPeriod"/>
            </a:pPr>
            <a:r>
              <a:rPr lang="es" sz="1700">
                <a:latin typeface="Lora"/>
                <a:ea typeface="Lora"/>
                <a:cs typeface="Lora"/>
                <a:sym typeface="Lora"/>
              </a:rPr>
              <a:t>Verificamos las características de nuestras variables con  </a:t>
            </a:r>
            <a:r>
              <a:rPr lang="es" sz="1700" i="1">
                <a:latin typeface="Lora"/>
                <a:ea typeface="Lora"/>
                <a:cs typeface="Lora"/>
                <a:sym typeface="Lora"/>
              </a:rPr>
              <a:t>msno.matrix(df)</a:t>
            </a:r>
            <a:r>
              <a:rPr lang="es" sz="1700">
                <a:latin typeface="Lora"/>
                <a:ea typeface="Lora"/>
                <a:cs typeface="Lora"/>
                <a:sym typeface="Lora"/>
              </a:rPr>
              <a:t>  → Obtenemos un total de 28 columnas con información de cada uno de los registros</a:t>
            </a:r>
            <a:endParaRPr sz="1700">
              <a:latin typeface="Lora"/>
              <a:ea typeface="Lora"/>
              <a:cs typeface="Lora"/>
              <a:sym typeface="Lora"/>
            </a:endParaRPr>
          </a:p>
          <a:p>
            <a:pPr marL="457200" lvl="0" indent="-336550" algn="l" rtl="0">
              <a:lnSpc>
                <a:spcPct val="130000"/>
              </a:lnSpc>
              <a:spcBef>
                <a:spcPts val="0"/>
              </a:spcBef>
              <a:spcAft>
                <a:spcPts val="0"/>
              </a:spcAft>
              <a:buSzPts val="1700"/>
              <a:buFont typeface="Lora"/>
              <a:buAutoNum type="arabicPeriod"/>
            </a:pPr>
            <a:r>
              <a:rPr lang="es" sz="1700">
                <a:latin typeface="Lora"/>
                <a:ea typeface="Lora"/>
                <a:cs typeface="Lora"/>
                <a:sym typeface="Lora"/>
              </a:rPr>
              <a:t>Revisamos si existen registros nulos. Resultado → No posee registros inconsistentes y los datos nulos no son significativos</a:t>
            </a:r>
            <a:endParaRPr sz="1700">
              <a:latin typeface="Lora"/>
              <a:ea typeface="Lora"/>
              <a:cs typeface="Lora"/>
              <a:sym typeface="Lora"/>
            </a:endParaRPr>
          </a:p>
          <a:p>
            <a:pPr marL="457200" lvl="0" indent="-336550" algn="l" rtl="0">
              <a:lnSpc>
                <a:spcPct val="130000"/>
              </a:lnSpc>
              <a:spcBef>
                <a:spcPts val="0"/>
              </a:spcBef>
              <a:spcAft>
                <a:spcPts val="0"/>
              </a:spcAft>
              <a:buSzPts val="1700"/>
              <a:buFont typeface="Lora"/>
              <a:buAutoNum type="arabicPeriod"/>
            </a:pPr>
            <a:r>
              <a:rPr lang="es" sz="1700">
                <a:latin typeface="Lora"/>
                <a:ea typeface="Lora"/>
                <a:cs typeface="Lora"/>
                <a:sym typeface="Lora"/>
              </a:rPr>
              <a:t>Analizamos que nuestro dataset esté lo más prolijo y consistente posible → Empleamos limpieza y normalización de datos para lograr extraer información que genere valor y lograr así un análisis más preciso</a:t>
            </a:r>
            <a:endParaRPr sz="1700">
              <a:latin typeface="Lora"/>
              <a:ea typeface="Lora"/>
              <a:cs typeface="Lora"/>
              <a:sym typeface="Lora"/>
            </a:endParaRPr>
          </a:p>
          <a:p>
            <a:pPr marL="0" lvl="0" indent="0" algn="just" rtl="0">
              <a:lnSpc>
                <a:spcPct val="95000"/>
              </a:lnSpc>
              <a:spcBef>
                <a:spcPts val="1200"/>
              </a:spcBef>
              <a:spcAft>
                <a:spcPts val="0"/>
              </a:spcAft>
              <a:buSzPts val="935"/>
              <a:buNone/>
            </a:pPr>
            <a:endParaRPr sz="1405"/>
          </a:p>
          <a:p>
            <a:pPr marL="0" lvl="0" indent="0" algn="just" rtl="0">
              <a:lnSpc>
                <a:spcPct val="95000"/>
              </a:lnSpc>
              <a:spcBef>
                <a:spcPts val="1200"/>
              </a:spcBef>
              <a:spcAft>
                <a:spcPts val="1200"/>
              </a:spcAft>
              <a:buSzPts val="935"/>
              <a:buNone/>
            </a:pPr>
            <a:endParaRPr sz="1405"/>
          </a:p>
        </p:txBody>
      </p:sp>
      <p:sp>
        <p:nvSpPr>
          <p:cNvPr id="169" name="Google Shape;169;p18"/>
          <p:cNvSpPr txBox="1">
            <a:spLocks noGrp="1"/>
          </p:cNvSpPr>
          <p:nvPr>
            <p:ph type="title"/>
          </p:nvPr>
        </p:nvSpPr>
        <p:spPr>
          <a:xfrm>
            <a:off x="1078725" y="555600"/>
            <a:ext cx="37383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700">
                <a:latin typeface="Lora"/>
                <a:ea typeface="Lora"/>
                <a:cs typeface="Lora"/>
                <a:sym typeface="Lora"/>
              </a:rPr>
              <a:t>DATA WRANGLING</a:t>
            </a:r>
            <a:endParaRPr sz="270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8"/>
                                        </p:tgtEl>
                                        <p:attrNameLst>
                                          <p:attrName>style.visibility</p:attrName>
                                        </p:attrNameLst>
                                      </p:cBhvr>
                                      <p:to>
                                        <p:strVal val="visible"/>
                                      </p:to>
                                    </p:set>
                                    <p:animEffect transition="in" filter="fade">
                                      <p:cBhvr>
                                        <p:cTn id="11"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9"/>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75" name="Google Shape;175;p19"/>
          <p:cNvSpPr txBox="1">
            <a:spLocks noGrp="1"/>
          </p:cNvSpPr>
          <p:nvPr>
            <p:ph type="title"/>
          </p:nvPr>
        </p:nvSpPr>
        <p:spPr>
          <a:xfrm>
            <a:off x="1119025" y="564675"/>
            <a:ext cx="37383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700">
                <a:latin typeface="Lora"/>
                <a:ea typeface="Lora"/>
                <a:cs typeface="Lora"/>
                <a:sym typeface="Lora"/>
              </a:rPr>
              <a:t>DATA WRANGLING</a:t>
            </a:r>
            <a:endParaRPr sz="2700">
              <a:latin typeface="Lora"/>
              <a:ea typeface="Lora"/>
              <a:cs typeface="Lora"/>
              <a:sym typeface="Lora"/>
            </a:endParaRPr>
          </a:p>
        </p:txBody>
      </p:sp>
      <p:sp>
        <p:nvSpPr>
          <p:cNvPr id="176" name="Google Shape;176;p19"/>
          <p:cNvSpPr txBox="1">
            <a:spLocks noGrp="1"/>
          </p:cNvSpPr>
          <p:nvPr>
            <p:ph type="title"/>
          </p:nvPr>
        </p:nvSpPr>
        <p:spPr>
          <a:xfrm>
            <a:off x="311700" y="555600"/>
            <a:ext cx="7671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800">
                <a:latin typeface="Oswald SemiBold"/>
                <a:ea typeface="Oswald SemiBold"/>
                <a:cs typeface="Oswald SemiBold"/>
                <a:sym typeface="Oswald SemiBold"/>
              </a:rPr>
              <a:t>01</a:t>
            </a:r>
            <a:endParaRPr sz="4800">
              <a:latin typeface="Oswald SemiBold"/>
              <a:ea typeface="Oswald SemiBold"/>
              <a:cs typeface="Oswald SemiBold"/>
              <a:sym typeface="Oswald SemiBold"/>
            </a:endParaRPr>
          </a:p>
        </p:txBody>
      </p:sp>
      <p:sp>
        <p:nvSpPr>
          <p:cNvPr id="177" name="Google Shape;177;p19"/>
          <p:cNvSpPr txBox="1"/>
          <p:nvPr/>
        </p:nvSpPr>
        <p:spPr>
          <a:xfrm>
            <a:off x="1329525" y="1302650"/>
            <a:ext cx="402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78" name="Google Shape;178;p19"/>
          <p:cNvSpPr txBox="1"/>
          <p:nvPr/>
        </p:nvSpPr>
        <p:spPr>
          <a:xfrm>
            <a:off x="1119025" y="1320375"/>
            <a:ext cx="6996900" cy="12138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800">
                <a:solidFill>
                  <a:schemeClr val="lt1"/>
                </a:solidFill>
                <a:latin typeface="Courier New"/>
                <a:ea typeface="Courier New"/>
                <a:cs typeface="Courier New"/>
                <a:sym typeface="Courier New"/>
              </a:rPr>
              <a:t>  </a:t>
            </a:r>
            <a:endParaRPr sz="18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800">
                <a:solidFill>
                  <a:schemeClr val="lt1"/>
                </a:solidFill>
                <a:latin typeface="Courier New"/>
                <a:ea typeface="Courier New"/>
                <a:cs typeface="Courier New"/>
                <a:sym typeface="Courier New"/>
              </a:rPr>
              <a:t>msno.matrix(df)</a:t>
            </a:r>
            <a:endParaRPr sz="18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800" i="1">
                <a:solidFill>
                  <a:schemeClr val="lt1"/>
                </a:solidFill>
                <a:latin typeface="Lora"/>
                <a:ea typeface="Lora"/>
                <a:cs typeface="Lora"/>
                <a:sym typeface="Lora"/>
              </a:rPr>
              <a:t>→ Columnas que componen el Dataset:</a:t>
            </a:r>
            <a:endParaRPr sz="1800" i="1">
              <a:solidFill>
                <a:schemeClr val="lt1"/>
              </a:solidFill>
              <a:latin typeface="Lora"/>
              <a:ea typeface="Lora"/>
              <a:cs typeface="Lora"/>
              <a:sym typeface="Lora"/>
            </a:endParaRPr>
          </a:p>
        </p:txBody>
      </p:sp>
      <p:pic>
        <p:nvPicPr>
          <p:cNvPr id="179" name="Google Shape;179;p19"/>
          <p:cNvPicPr preferRelativeResize="0"/>
          <p:nvPr/>
        </p:nvPicPr>
        <p:blipFill>
          <a:blip r:embed="rId4">
            <a:alphaModFix/>
          </a:blip>
          <a:stretch>
            <a:fillRect/>
          </a:stretch>
        </p:blipFill>
        <p:spPr>
          <a:xfrm>
            <a:off x="178575" y="2708600"/>
            <a:ext cx="8774525" cy="11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0"/>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85" name="Google Shape;185;p20"/>
          <p:cNvSpPr txBox="1">
            <a:spLocks noGrp="1"/>
          </p:cNvSpPr>
          <p:nvPr>
            <p:ph type="title"/>
          </p:nvPr>
        </p:nvSpPr>
        <p:spPr>
          <a:xfrm>
            <a:off x="235500" y="555600"/>
            <a:ext cx="964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186" name="Google Shape;186;p20"/>
          <p:cNvSpPr txBox="1">
            <a:spLocks noGrp="1"/>
          </p:cNvSpPr>
          <p:nvPr>
            <p:ph type="body" idx="1"/>
          </p:nvPr>
        </p:nvSpPr>
        <p:spPr>
          <a:xfrm>
            <a:off x="137250" y="1758950"/>
            <a:ext cx="8869500" cy="2892300"/>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0"/>
              </a:spcAft>
              <a:buNone/>
            </a:pPr>
            <a:r>
              <a:rPr lang="es" sz="1700">
                <a:latin typeface="Lora"/>
                <a:ea typeface="Lora"/>
                <a:cs typeface="Lora"/>
                <a:sym typeface="Lora"/>
              </a:rPr>
              <a:t>Realizamos un </a:t>
            </a:r>
            <a:r>
              <a:rPr lang="es" sz="1700" i="1">
                <a:latin typeface="Lora"/>
                <a:ea typeface="Lora"/>
                <a:cs typeface="Lora"/>
                <a:sym typeface="Lora"/>
              </a:rPr>
              <a:t>HeatMap</a:t>
            </a:r>
            <a:r>
              <a:rPr lang="es" sz="1700">
                <a:latin typeface="Lora"/>
                <a:ea typeface="Lora"/>
                <a:cs typeface="Lora"/>
                <a:sym typeface="Lora"/>
              </a:rPr>
              <a:t> de las variables para ver la relación entre cada una  de estas:</a:t>
            </a:r>
            <a:endParaRPr sz="1700">
              <a:latin typeface="Lora"/>
              <a:ea typeface="Lora"/>
              <a:cs typeface="Lora"/>
              <a:sym typeface="Lora"/>
            </a:endParaRPr>
          </a:p>
          <a:p>
            <a:pPr marL="0" lvl="0" indent="457200" algn="just" rtl="0">
              <a:lnSpc>
                <a:spcPct val="135714"/>
              </a:lnSpc>
              <a:spcBef>
                <a:spcPts val="1200"/>
              </a:spcBef>
              <a:spcAft>
                <a:spcPts val="0"/>
              </a:spcAft>
              <a:buNone/>
            </a:pPr>
            <a:r>
              <a:rPr lang="es" sz="1500">
                <a:latin typeface="Courier New"/>
                <a:ea typeface="Courier New"/>
                <a:cs typeface="Courier New"/>
                <a:sym typeface="Courier New"/>
              </a:rPr>
              <a:t>plt.rcParams['figure.figsize'] = (13, 8)</a:t>
            </a:r>
            <a:endParaRPr sz="1500">
              <a:latin typeface="Courier New"/>
              <a:ea typeface="Courier New"/>
              <a:cs typeface="Courier New"/>
              <a:sym typeface="Courier New"/>
            </a:endParaRPr>
          </a:p>
          <a:p>
            <a:pPr marL="0" lvl="0" indent="457200" algn="just" rtl="0">
              <a:lnSpc>
                <a:spcPct val="135714"/>
              </a:lnSpc>
              <a:spcBef>
                <a:spcPts val="0"/>
              </a:spcBef>
              <a:spcAft>
                <a:spcPts val="0"/>
              </a:spcAft>
              <a:buNone/>
            </a:pPr>
            <a:r>
              <a:rPr lang="es" sz="1500">
                <a:latin typeface="Courier New"/>
                <a:ea typeface="Courier New"/>
                <a:cs typeface="Courier New"/>
                <a:sym typeface="Courier New"/>
              </a:rPr>
              <a:t>sns.heatmap(df.corr(), annot = True, cmap = 'YlGnBu')</a:t>
            </a:r>
            <a:endParaRPr sz="1500">
              <a:latin typeface="Courier New"/>
              <a:ea typeface="Courier New"/>
              <a:cs typeface="Courier New"/>
              <a:sym typeface="Courier New"/>
            </a:endParaRPr>
          </a:p>
          <a:p>
            <a:pPr marL="0" lvl="0" indent="457200" algn="just" rtl="0">
              <a:lnSpc>
                <a:spcPct val="135714"/>
              </a:lnSpc>
              <a:spcBef>
                <a:spcPts val="0"/>
              </a:spcBef>
              <a:spcAft>
                <a:spcPts val="0"/>
              </a:spcAft>
              <a:buNone/>
            </a:pPr>
            <a:r>
              <a:rPr lang="es" sz="1500">
                <a:latin typeface="Courier New"/>
                <a:ea typeface="Courier New"/>
                <a:cs typeface="Courier New"/>
                <a:sym typeface="Courier New"/>
              </a:rPr>
              <a:t>plt.title('Correlacion de variables', fontsize = 20)</a:t>
            </a:r>
            <a:endParaRPr sz="1500">
              <a:latin typeface="Courier New"/>
              <a:ea typeface="Courier New"/>
              <a:cs typeface="Courier New"/>
              <a:sym typeface="Courier New"/>
            </a:endParaRPr>
          </a:p>
          <a:p>
            <a:pPr marL="0" lvl="0" indent="457200" algn="just" rtl="0">
              <a:lnSpc>
                <a:spcPct val="135714"/>
              </a:lnSpc>
              <a:spcBef>
                <a:spcPts val="0"/>
              </a:spcBef>
              <a:spcAft>
                <a:spcPts val="0"/>
              </a:spcAft>
              <a:buNone/>
            </a:pPr>
            <a:r>
              <a:rPr lang="es" sz="1500">
                <a:latin typeface="Courier New"/>
                <a:ea typeface="Courier New"/>
                <a:cs typeface="Courier New"/>
                <a:sym typeface="Courier New"/>
              </a:rPr>
              <a:t>plt.show()</a:t>
            </a:r>
            <a:endParaRPr sz="750">
              <a:solidFill>
                <a:srgbClr val="000000"/>
              </a:solidFill>
              <a:highlight>
                <a:srgbClr val="FFFFFE"/>
              </a:highlight>
              <a:latin typeface="Courier New"/>
              <a:ea typeface="Courier New"/>
              <a:cs typeface="Courier New"/>
              <a:sym typeface="Courier New"/>
            </a:endParaRPr>
          </a:p>
          <a:p>
            <a:pPr marL="0" lvl="0" indent="0" algn="just" rtl="0">
              <a:spcBef>
                <a:spcPts val="0"/>
              </a:spcBef>
              <a:spcAft>
                <a:spcPts val="1200"/>
              </a:spcAft>
              <a:buNone/>
            </a:pPr>
            <a:endParaRPr sz="1200"/>
          </a:p>
        </p:txBody>
      </p:sp>
      <p:sp>
        <p:nvSpPr>
          <p:cNvPr id="187" name="Google Shape;187;p20"/>
          <p:cNvSpPr txBox="1">
            <a:spLocks noGrp="1"/>
          </p:cNvSpPr>
          <p:nvPr>
            <p:ph type="title"/>
          </p:nvPr>
        </p:nvSpPr>
        <p:spPr>
          <a:xfrm>
            <a:off x="1078725" y="557700"/>
            <a:ext cx="73998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00">
                <a:latin typeface="Lora"/>
                <a:ea typeface="Lora"/>
                <a:cs typeface="Lora"/>
                <a:sym typeface="Lora"/>
              </a:rPr>
              <a:t>ANÁLISIS EXPLORATORIO DE DATOS (</a:t>
            </a:r>
            <a:r>
              <a:rPr lang="es" sz="2700" b="1">
                <a:latin typeface="Lora"/>
                <a:ea typeface="Lora"/>
                <a:cs typeface="Lora"/>
                <a:sym typeface="Lora"/>
              </a:rPr>
              <a:t>EDA</a:t>
            </a:r>
            <a:r>
              <a:rPr lang="es" sz="2700">
                <a:latin typeface="Lora"/>
                <a:ea typeface="Lora"/>
                <a:cs typeface="Lora"/>
                <a:sym typeface="Lora"/>
              </a:rPr>
              <a:t>)</a:t>
            </a:r>
            <a:endParaRPr sz="270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6"/>
                                        </p:tgtEl>
                                        <p:attrNameLst>
                                          <p:attrName>style.visibility</p:attrName>
                                        </p:attrNameLst>
                                      </p:cBhvr>
                                      <p:to>
                                        <p:strVal val="visible"/>
                                      </p:to>
                                    </p:set>
                                    <p:animEffect transition="in" filter="fade">
                                      <p:cBhvr>
                                        <p:cTn id="11"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93" name="Google Shape;193;p21"/>
          <p:cNvSpPr txBox="1">
            <a:spLocks noGrp="1"/>
          </p:cNvSpPr>
          <p:nvPr>
            <p:ph type="title"/>
          </p:nvPr>
        </p:nvSpPr>
        <p:spPr>
          <a:xfrm>
            <a:off x="235500" y="555600"/>
            <a:ext cx="964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194" name="Google Shape;194;p21"/>
          <p:cNvSpPr txBox="1">
            <a:spLocks noGrp="1"/>
          </p:cNvSpPr>
          <p:nvPr>
            <p:ph type="title"/>
          </p:nvPr>
        </p:nvSpPr>
        <p:spPr>
          <a:xfrm>
            <a:off x="1078725" y="557700"/>
            <a:ext cx="73998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00">
                <a:latin typeface="Lora"/>
                <a:ea typeface="Lora"/>
                <a:cs typeface="Lora"/>
                <a:sym typeface="Lora"/>
              </a:rPr>
              <a:t>ANÁLISIS EXPLORATORIO DE DATOS (EDA)</a:t>
            </a:r>
            <a:endParaRPr sz="2700">
              <a:latin typeface="Lora"/>
              <a:ea typeface="Lora"/>
              <a:cs typeface="Lora"/>
              <a:sym typeface="Lora"/>
            </a:endParaRPr>
          </a:p>
        </p:txBody>
      </p:sp>
      <p:pic>
        <p:nvPicPr>
          <p:cNvPr id="195" name="Google Shape;195;p21"/>
          <p:cNvPicPr preferRelativeResize="0"/>
          <p:nvPr/>
        </p:nvPicPr>
        <p:blipFill>
          <a:blip r:embed="rId4">
            <a:alphaModFix/>
          </a:blip>
          <a:stretch>
            <a:fillRect/>
          </a:stretch>
        </p:blipFill>
        <p:spPr>
          <a:xfrm>
            <a:off x="1806688" y="1132375"/>
            <a:ext cx="5530624" cy="3934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1837</Words>
  <Application>Microsoft Office PowerPoint</Application>
  <PresentationFormat>Presentación en pantalla (16:9)</PresentationFormat>
  <Paragraphs>239</Paragraphs>
  <Slides>34</Slides>
  <Notes>34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34</vt:i4>
      </vt:variant>
    </vt:vector>
  </HeadingPairs>
  <TitlesOfParts>
    <vt:vector size="42" baseType="lpstr">
      <vt:lpstr>Oswald SemiBold</vt:lpstr>
      <vt:lpstr>Courier New</vt:lpstr>
      <vt:lpstr>Arial</vt:lpstr>
      <vt:lpstr>Lato</vt:lpstr>
      <vt:lpstr>Lora</vt:lpstr>
      <vt:lpstr>Lora Medium</vt:lpstr>
      <vt:lpstr>Montserrat</vt:lpstr>
      <vt:lpstr>Focus</vt:lpstr>
      <vt:lpstr>Presentación de PowerPoint</vt:lpstr>
      <vt:lpstr>EQUIPO DE TRABAJO</vt:lpstr>
      <vt:lpstr>Presentación de PowerPoint</vt:lpstr>
      <vt:lpstr>PRESENTACIÓN DE DATOS</vt:lpstr>
      <vt:lpstr>Presentación de PowerPoint</vt:lpstr>
      <vt:lpstr>01</vt:lpstr>
      <vt:lpstr>DATA WRANGLING</vt:lpstr>
      <vt:lpstr>02</vt:lpstr>
      <vt:lpstr>02</vt:lpstr>
      <vt:lpstr>02</vt:lpstr>
      <vt:lpstr>02</vt:lpstr>
      <vt:lpstr>02</vt:lpstr>
      <vt:lpstr>02</vt:lpstr>
      <vt:lpstr>02</vt:lpstr>
      <vt:lpstr>03</vt:lpstr>
      <vt:lpstr>03</vt:lpstr>
      <vt:lpstr>03</vt:lpstr>
      <vt:lpstr>03</vt:lpstr>
      <vt:lpstr>04</vt:lpstr>
      <vt:lpstr>05</vt:lpstr>
      <vt:lpstr>05</vt:lpstr>
      <vt:lpstr>05</vt:lpstr>
      <vt:lpstr>05</vt:lpstr>
      <vt:lpstr>05</vt:lpstr>
      <vt:lpstr>05</vt:lpstr>
      <vt:lpstr>05</vt:lpstr>
      <vt:lpstr>05</vt:lpstr>
      <vt:lpstr>05</vt:lpstr>
      <vt:lpstr>05</vt:lpstr>
      <vt:lpstr>05</vt:lpstr>
      <vt:lpstr>05</vt:lpstr>
      <vt:lpstr>05</vt:lpstr>
      <vt:lpstr>05</vt:lpstr>
      <vt:lpstr>06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Agustina Mel</cp:lastModifiedBy>
  <cp:revision>1</cp:revision>
  <dcterms:modified xsi:type="dcterms:W3CDTF">2022-10-03T00:02:10Z</dcterms:modified>
</cp:coreProperties>
</file>