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Lora Medium"/>
      <p:regular r:id="rId36"/>
      <p:bold r:id="rId37"/>
      <p:italic r:id="rId38"/>
      <p:boldItalic r:id="rId39"/>
    </p:embeddedFont>
    <p:embeddedFont>
      <p:font typeface="Montserrat"/>
      <p:regular r:id="rId40"/>
      <p:bold r:id="rId41"/>
      <p:italic r:id="rId42"/>
      <p:boldItalic r:id="rId43"/>
    </p:embeddedFont>
    <p:embeddedFont>
      <p:font typeface="Lato"/>
      <p:regular r:id="rId44"/>
      <p:bold r:id="rId45"/>
      <p:italic r:id="rId46"/>
      <p:boldItalic r:id="rId47"/>
    </p:embeddedFont>
    <p:embeddedFont>
      <p:font typeface="Lora"/>
      <p:regular r:id="rId48"/>
      <p:bold r:id="rId49"/>
      <p:italic r:id="rId50"/>
      <p:boldItalic r:id="rId51"/>
    </p:embeddedFont>
    <p:embeddedFont>
      <p:font typeface="Oswald SemiBo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Lato-regular.fntdata"/><Relationship Id="rId43" Type="http://schemas.openxmlformats.org/officeDocument/2006/relationships/font" Target="fonts/Montserrat-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regular.fntdata"/><Relationship Id="rId47" Type="http://schemas.openxmlformats.org/officeDocument/2006/relationships/font" Target="fonts/Lato-boldItalic.fntdata"/><Relationship Id="rId49"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LoraMedium-bold.fntdata"/><Relationship Id="rId36" Type="http://schemas.openxmlformats.org/officeDocument/2006/relationships/font" Target="fonts/LoraMedium-regular.fntdata"/><Relationship Id="rId39" Type="http://schemas.openxmlformats.org/officeDocument/2006/relationships/font" Target="fonts/LoraMedium-boldItalic.fntdata"/><Relationship Id="rId38" Type="http://schemas.openxmlformats.org/officeDocument/2006/relationships/font" Target="fonts/LoraMedium-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OswaldSemiBold-bold.fntdata"/><Relationship Id="rId52" Type="http://schemas.openxmlformats.org/officeDocument/2006/relationships/font" Target="fonts/OswaldSemiBo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921b380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921b380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921b3809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5921b3809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f2ac8db0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f2ac8db0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921b3809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921b3809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f2ac8db0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f2ac8db0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921b3809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921b3809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f2ac8db0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f2ac8db0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921b3809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921b3809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f2ac8db0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f2ac8db0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f2ac8db0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f2ac8db0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921b377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921b377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921b3809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921b3809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921b3809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921b3809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f2ac8db08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f2ac8db08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f2ac8db08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f2ac8db08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f2ac8db08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f2ac8db0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f2ac8db08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f2ac8db08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f2ac8db08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f2ac8db08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3f2ac8db08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3f2ac8db08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f2ac8db08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f2ac8db08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f2ac8db08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f2ac8db08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921b377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921b377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594fb52c1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594fb52c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921b3809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921b3809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921b377c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921b377c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921b380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921b380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921b377c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921b377c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921b377c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921b377c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f2ac8db0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f2ac8db0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github.com/Alejo3107/PROYECTO_CH_DS/blob/main/Datasets/Vigentes_dataset_100.xls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rotWithShape="1">
          <a:blip r:embed="rId3">
            <a:alphaModFix/>
          </a:blip>
          <a:srcRect b="2714" l="-110" r="-110" t="9719"/>
          <a:stretch/>
        </p:blipFill>
        <p:spPr>
          <a:xfrm>
            <a:off x="0" y="0"/>
            <a:ext cx="9144000" cy="5143500"/>
          </a:xfrm>
          <a:prstGeom prst="rect">
            <a:avLst/>
          </a:prstGeom>
          <a:noFill/>
          <a:ln>
            <a:noFill/>
          </a:ln>
        </p:spPr>
      </p:pic>
      <p:sp>
        <p:nvSpPr>
          <p:cNvPr id="135" name="Google Shape;135;p13"/>
          <p:cNvSpPr txBox="1"/>
          <p:nvPr/>
        </p:nvSpPr>
        <p:spPr>
          <a:xfrm>
            <a:off x="103800" y="47550"/>
            <a:ext cx="9040200" cy="2524200"/>
          </a:xfrm>
          <a:prstGeom prst="rect">
            <a:avLst/>
          </a:prstGeom>
          <a:noFill/>
          <a:ln>
            <a:noFill/>
          </a:ln>
          <a:effectLst>
            <a:outerShdw rotWithShape="0" algn="bl" dist="47625">
              <a:srgbClr val="000000"/>
            </a:outerShdw>
          </a:effectLst>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s" sz="3800">
                <a:solidFill>
                  <a:schemeClr val="lt1"/>
                </a:solidFill>
                <a:latin typeface="Lora"/>
                <a:ea typeface="Lora"/>
                <a:cs typeface="Lora"/>
                <a:sym typeface="Lora"/>
              </a:rPr>
              <a:t>ANÁLISIS Y  DESARROLLO  DE COMPAÑIA BANCA-SEGUROS ARGENTINA</a:t>
            </a:r>
            <a:endParaRPr b="1" sz="3800">
              <a:solidFill>
                <a:schemeClr val="lt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2"/>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01" name="Google Shape;201;p22"/>
          <p:cNvSpPr txBox="1"/>
          <p:nvPr>
            <p:ph type="title"/>
          </p:nvPr>
        </p:nvSpPr>
        <p:spPr>
          <a:xfrm>
            <a:off x="235500" y="555600"/>
            <a:ext cx="874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02" name="Google Shape;202;p22"/>
          <p:cNvSpPr txBox="1"/>
          <p:nvPr>
            <p:ph type="title"/>
          </p:nvPr>
        </p:nvSpPr>
        <p:spPr>
          <a:xfrm>
            <a:off x="1033700" y="403200"/>
            <a:ext cx="7957800" cy="5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430">
                <a:latin typeface="Lora"/>
                <a:ea typeface="Lora"/>
                <a:cs typeface="Lora"/>
                <a:sym typeface="Lora"/>
              </a:rPr>
              <a:t>EDA</a:t>
            </a:r>
            <a:r>
              <a:rPr lang="es" sz="2430">
                <a:latin typeface="Lora"/>
                <a:ea typeface="Lora"/>
                <a:cs typeface="Lora"/>
                <a:sym typeface="Lora"/>
              </a:rPr>
              <a:t>: RELACIÓN DE LAS VARIABLES EDAD Y GÉNERO</a:t>
            </a:r>
            <a:endParaRPr sz="2430">
              <a:latin typeface="Lora"/>
              <a:ea typeface="Lora"/>
              <a:cs typeface="Lora"/>
              <a:sym typeface="Lora"/>
            </a:endParaRPr>
          </a:p>
        </p:txBody>
      </p:sp>
      <p:sp>
        <p:nvSpPr>
          <p:cNvPr id="203" name="Google Shape;203;p22"/>
          <p:cNvSpPr txBox="1"/>
          <p:nvPr>
            <p:ph type="title"/>
          </p:nvPr>
        </p:nvSpPr>
        <p:spPr>
          <a:xfrm>
            <a:off x="806075" y="851400"/>
            <a:ext cx="8706000" cy="227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t/>
            </a:r>
            <a:endParaRPr sz="1560">
              <a:latin typeface="Oswald SemiBold"/>
              <a:ea typeface="Oswald SemiBold"/>
              <a:cs typeface="Oswald SemiBold"/>
              <a:sym typeface="Oswald SemiBold"/>
            </a:endParaRPr>
          </a:p>
          <a:p>
            <a:pPr indent="457200" lvl="0" marL="914400" rtl="0" algn="just">
              <a:spcBef>
                <a:spcPts val="0"/>
              </a:spcBef>
              <a:spcAft>
                <a:spcPts val="0"/>
              </a:spcAft>
              <a:buSzPts val="990"/>
              <a:buNone/>
            </a:pPr>
            <a:r>
              <a:rPr b="1" lang="es" sz="1560">
                <a:latin typeface="Lora"/>
                <a:ea typeface="Lora"/>
                <a:cs typeface="Lora"/>
                <a:sym typeface="Lora"/>
              </a:rPr>
              <a:t>ANÁLISIS BIVARIADO</a:t>
            </a:r>
            <a:r>
              <a:rPr lang="es" sz="1560">
                <a:latin typeface="Lora"/>
                <a:ea typeface="Lora"/>
                <a:cs typeface="Lora"/>
                <a:sym typeface="Lora"/>
              </a:rPr>
              <a:t> → A través de la gráfica BOXPLOT</a:t>
            </a:r>
            <a:endParaRPr sz="1560">
              <a:latin typeface="Lora"/>
              <a:ea typeface="Lora"/>
              <a:cs typeface="Lora"/>
              <a:sym typeface="Lora"/>
            </a:endParaRPr>
          </a:p>
          <a:p>
            <a:pPr indent="0" lvl="0" marL="0" rtl="0" algn="just">
              <a:spcBef>
                <a:spcPts val="0"/>
              </a:spcBef>
              <a:spcAft>
                <a:spcPts val="0"/>
              </a:spcAft>
              <a:buSzPts val="990"/>
              <a:buNone/>
            </a:pPr>
            <a:r>
              <a:t/>
            </a:r>
            <a:endParaRPr sz="1560">
              <a:latin typeface="Lato"/>
              <a:ea typeface="Lato"/>
              <a:cs typeface="Lato"/>
              <a:sym typeface="Lato"/>
            </a:endParaRPr>
          </a:p>
          <a:p>
            <a:pPr indent="0" lvl="0" marL="0" rtl="0" algn="l">
              <a:lnSpc>
                <a:spcPct val="135714"/>
              </a:lnSpc>
              <a:spcBef>
                <a:spcPts val="0"/>
              </a:spcBef>
              <a:spcAft>
                <a:spcPts val="0"/>
              </a:spcAft>
              <a:buNone/>
            </a:pPr>
            <a:r>
              <a:rPr lang="es" sz="1300">
                <a:latin typeface="Courier New"/>
                <a:ea typeface="Courier New"/>
                <a:cs typeface="Courier New"/>
                <a:sym typeface="Courier New"/>
              </a:rPr>
              <a:t>fig = px.box(df, x = 'RAMO_PROP_TX' , y='EDAD' ,color='GENERO' </a:t>
            </a:r>
            <a:r>
              <a:rPr lang="es" sz="1300">
                <a:latin typeface="Courier New"/>
                <a:ea typeface="Courier New"/>
                <a:cs typeface="Courier New"/>
                <a:sym typeface="Courier New"/>
              </a:rPr>
              <a:t>t</a:t>
            </a:r>
            <a:r>
              <a:rPr lang="es" sz="1300">
                <a:latin typeface="Courier New"/>
                <a:ea typeface="Courier New"/>
                <a:cs typeface="Courier New"/>
                <a:sym typeface="Courier New"/>
              </a:rPr>
              <a:t>itle="Relacion por producto de la edad y genero")</a:t>
            </a:r>
            <a:endParaRPr sz="1300">
              <a:latin typeface="Courier New"/>
              <a:ea typeface="Courier New"/>
              <a:cs typeface="Courier New"/>
              <a:sym typeface="Courier New"/>
            </a:endParaRPr>
          </a:p>
          <a:p>
            <a:pPr indent="0" lvl="0" marL="0" rtl="0" algn="l">
              <a:lnSpc>
                <a:spcPct val="135714"/>
              </a:lnSpc>
              <a:spcBef>
                <a:spcPts val="0"/>
              </a:spcBef>
              <a:spcAft>
                <a:spcPts val="0"/>
              </a:spcAft>
              <a:buNone/>
            </a:pPr>
            <a:r>
              <a:rPr lang="es" sz="1300">
                <a:latin typeface="Courier New"/>
                <a:ea typeface="Courier New"/>
                <a:cs typeface="Courier New"/>
                <a:sym typeface="Courier New"/>
              </a:rPr>
              <a:t>fig.show()</a:t>
            </a:r>
            <a:endParaRPr sz="1300">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00">
              <a:latin typeface="Courier New"/>
              <a:ea typeface="Courier New"/>
              <a:cs typeface="Courier New"/>
              <a:sym typeface="Courier New"/>
            </a:endParaRPr>
          </a:p>
          <a:p>
            <a:pPr indent="0" lvl="0" marL="0" rtl="0" algn="just">
              <a:spcBef>
                <a:spcPts val="0"/>
              </a:spcBef>
              <a:spcAft>
                <a:spcPts val="0"/>
              </a:spcAft>
              <a:buNone/>
            </a:pPr>
            <a:r>
              <a:rPr lang="es" sz="1560">
                <a:latin typeface="Lato"/>
                <a:ea typeface="Lato"/>
                <a:cs typeface="Lato"/>
                <a:sym typeface="Lato"/>
              </a:rPr>
              <a:t>E</a:t>
            </a:r>
            <a:r>
              <a:rPr lang="es" sz="1560">
                <a:latin typeface="Lato"/>
                <a:ea typeface="Lato"/>
                <a:cs typeface="Lato"/>
                <a:sym typeface="Lato"/>
              </a:rPr>
              <a:t>n los 3 productos la mediana de la edad de las mujeres es superior a la de los hombres:</a:t>
            </a:r>
            <a:endParaRPr sz="1500">
              <a:latin typeface="Courier New"/>
              <a:ea typeface="Courier New"/>
              <a:cs typeface="Courier New"/>
              <a:sym typeface="Courier New"/>
            </a:endParaRPr>
          </a:p>
          <a:p>
            <a:pPr indent="0" lvl="0" marL="0" rtl="0" algn="just">
              <a:spcBef>
                <a:spcPts val="0"/>
              </a:spcBef>
              <a:spcAft>
                <a:spcPts val="0"/>
              </a:spcAft>
              <a:buSzPts val="990"/>
              <a:buNone/>
            </a:pPr>
            <a:r>
              <a:t/>
            </a:r>
            <a:endParaRPr sz="1560">
              <a:latin typeface="Lato"/>
              <a:ea typeface="Lato"/>
              <a:cs typeface="Lato"/>
              <a:sym typeface="Lato"/>
            </a:endParaRPr>
          </a:p>
          <a:p>
            <a:pPr indent="0" lvl="0" marL="0" rtl="0" algn="just">
              <a:spcBef>
                <a:spcPts val="0"/>
              </a:spcBef>
              <a:spcAft>
                <a:spcPts val="0"/>
              </a:spcAft>
              <a:buSzPts val="990"/>
              <a:buNone/>
            </a:pPr>
            <a:r>
              <a:t/>
            </a:r>
            <a:endParaRPr sz="1560">
              <a:latin typeface="Lato"/>
              <a:ea typeface="Lato"/>
              <a:cs typeface="Lato"/>
              <a:sym typeface="Lato"/>
            </a:endParaRPr>
          </a:p>
          <a:p>
            <a:pPr indent="0" lvl="0" marL="0" rtl="0" algn="just">
              <a:spcBef>
                <a:spcPts val="0"/>
              </a:spcBef>
              <a:spcAft>
                <a:spcPts val="0"/>
              </a:spcAft>
              <a:buSzPts val="990"/>
              <a:buNone/>
            </a:pPr>
            <a:r>
              <a:t/>
            </a:r>
            <a:endParaRPr i="1" sz="1560">
              <a:latin typeface="Lato"/>
              <a:ea typeface="Lato"/>
              <a:cs typeface="Lato"/>
              <a:sym typeface="Lato"/>
            </a:endParaRPr>
          </a:p>
        </p:txBody>
      </p:sp>
      <p:pic>
        <p:nvPicPr>
          <p:cNvPr id="204" name="Google Shape;204;p22"/>
          <p:cNvPicPr preferRelativeResize="0"/>
          <p:nvPr/>
        </p:nvPicPr>
        <p:blipFill>
          <a:blip r:embed="rId4">
            <a:alphaModFix/>
          </a:blip>
          <a:stretch>
            <a:fillRect/>
          </a:stretch>
        </p:blipFill>
        <p:spPr>
          <a:xfrm>
            <a:off x="954919" y="3035850"/>
            <a:ext cx="7234168" cy="201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3"/>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10" name="Google Shape;210;p23"/>
          <p:cNvSpPr txBox="1"/>
          <p:nvPr>
            <p:ph type="title"/>
          </p:nvPr>
        </p:nvSpPr>
        <p:spPr>
          <a:xfrm>
            <a:off x="235500" y="555600"/>
            <a:ext cx="1574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1" name="Google Shape;211;p23"/>
          <p:cNvSpPr txBox="1"/>
          <p:nvPr>
            <p:ph type="title"/>
          </p:nvPr>
        </p:nvSpPr>
        <p:spPr>
          <a:xfrm>
            <a:off x="1164000" y="487825"/>
            <a:ext cx="8217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050">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sp>
        <p:nvSpPr>
          <p:cNvPr id="212" name="Google Shape;212;p23"/>
          <p:cNvSpPr txBox="1"/>
          <p:nvPr>
            <p:ph type="title"/>
          </p:nvPr>
        </p:nvSpPr>
        <p:spPr>
          <a:xfrm>
            <a:off x="453400" y="1639175"/>
            <a:ext cx="8517600" cy="2859900"/>
          </a:xfrm>
          <a:prstGeom prst="rect">
            <a:avLst/>
          </a:prstGeom>
        </p:spPr>
        <p:txBody>
          <a:bodyPr anchorCtr="0" anchor="t" bIns="91425" lIns="91425" spcFirstLastPara="1" rIns="91425" wrap="square" tIns="91425">
            <a:noAutofit/>
          </a:bodyPr>
          <a:lstStyle/>
          <a:p>
            <a:pPr indent="-327660" lvl="0" marL="457200" rtl="0" algn="l">
              <a:lnSpc>
                <a:spcPct val="135714"/>
              </a:lnSpc>
              <a:spcBef>
                <a:spcPts val="0"/>
              </a:spcBef>
              <a:spcAft>
                <a:spcPts val="0"/>
              </a:spcAft>
              <a:buSzPts val="1560"/>
              <a:buFont typeface="Lora"/>
              <a:buChar char="●"/>
            </a:pPr>
            <a:r>
              <a:rPr lang="es" sz="1560" u="sng">
                <a:latin typeface="Lora"/>
                <a:ea typeface="Lora"/>
                <a:cs typeface="Lora"/>
                <a:sym typeface="Lora"/>
              </a:rPr>
              <a:t>SEGMENTO</a:t>
            </a:r>
            <a:r>
              <a:rPr lang="es" sz="1560">
                <a:latin typeface="Lora"/>
                <a:ea typeface="Lora"/>
                <a:cs typeface="Lora"/>
                <a:sym typeface="Lora"/>
              </a:rPr>
              <a:t>: clasificado del 1 a 9 según el tamaño de renta del cliente, siendo 1 el de mayor renta</a:t>
            </a:r>
            <a:endParaRPr sz="1560">
              <a:latin typeface="Lora"/>
              <a:ea typeface="Lora"/>
              <a:cs typeface="Lora"/>
              <a:sym typeface="Lora"/>
            </a:endParaRPr>
          </a:p>
          <a:p>
            <a:pPr indent="0" lvl="0" marL="0" rtl="0" algn="l">
              <a:lnSpc>
                <a:spcPct val="135714"/>
              </a:lnSpc>
              <a:spcBef>
                <a:spcPts val="0"/>
              </a:spcBef>
              <a:spcAft>
                <a:spcPts val="0"/>
              </a:spcAft>
              <a:buNone/>
            </a:pPr>
            <a:r>
              <a:t/>
            </a:r>
            <a:endParaRPr sz="1560">
              <a:latin typeface="Lora"/>
              <a:ea typeface="Lora"/>
              <a:cs typeface="Lora"/>
              <a:sym typeface="Lora"/>
            </a:endParaRPr>
          </a:p>
          <a:p>
            <a:pPr indent="-327660" lvl="0" marL="457200" rtl="0" algn="l">
              <a:lnSpc>
                <a:spcPct val="135714"/>
              </a:lnSpc>
              <a:spcBef>
                <a:spcPts val="0"/>
              </a:spcBef>
              <a:spcAft>
                <a:spcPts val="0"/>
              </a:spcAft>
              <a:buSzPts val="1560"/>
              <a:buFont typeface="Lora"/>
              <a:buChar char="●"/>
            </a:pPr>
            <a:r>
              <a:rPr lang="es" sz="1560" u="sng">
                <a:latin typeface="Lora"/>
                <a:ea typeface="Lora"/>
                <a:cs typeface="Lora"/>
                <a:sym typeface="Lora"/>
              </a:rPr>
              <a:t>SCORE INTERNO</a:t>
            </a:r>
            <a:r>
              <a:rPr lang="es" sz="1560">
                <a:latin typeface="Lora"/>
                <a:ea typeface="Lora"/>
                <a:cs typeface="Lora"/>
                <a:sym typeface="Lora"/>
              </a:rPr>
              <a:t>:  clasificado del 0 al 20 y representa el riesgo de cancelación de póliza asociado al cliente. </a:t>
            </a:r>
            <a:endParaRPr sz="1560">
              <a:latin typeface="Lora"/>
              <a:ea typeface="Lora"/>
              <a:cs typeface="Lora"/>
              <a:sym typeface="Lora"/>
            </a:endParaRPr>
          </a:p>
          <a:p>
            <a:pPr indent="457200" lvl="0" marL="0" rtl="0" algn="l">
              <a:lnSpc>
                <a:spcPct val="135714"/>
              </a:lnSpc>
              <a:spcBef>
                <a:spcPts val="0"/>
              </a:spcBef>
              <a:spcAft>
                <a:spcPts val="0"/>
              </a:spcAft>
              <a:buNone/>
            </a:pPr>
            <a:r>
              <a:rPr lang="es" sz="1560">
                <a:latin typeface="Lora"/>
                <a:ea typeface="Lora"/>
                <a:cs typeface="Lora"/>
                <a:sym typeface="Lora"/>
              </a:rPr>
              <a:t>Cuanto más bajo el valor del Score → más alto el riesgo de cancelación</a:t>
            </a:r>
            <a:endParaRPr sz="1560">
              <a:latin typeface="Lora"/>
              <a:ea typeface="Lora"/>
              <a:cs typeface="Lora"/>
              <a:sym typeface="Lora"/>
            </a:endParaRPr>
          </a:p>
          <a:p>
            <a:pPr indent="0" lvl="0" marL="0" rtl="0" algn="l">
              <a:lnSpc>
                <a:spcPct val="135714"/>
              </a:lnSpc>
              <a:spcBef>
                <a:spcPts val="0"/>
              </a:spcBef>
              <a:spcAft>
                <a:spcPts val="0"/>
              </a:spcAft>
              <a:buNone/>
            </a:pPr>
            <a:r>
              <a:t/>
            </a:r>
            <a:endParaRPr sz="1300">
              <a:latin typeface="Courier New"/>
              <a:ea typeface="Courier New"/>
              <a:cs typeface="Courier New"/>
              <a:sym typeface="Courier New"/>
            </a:endParaRPr>
          </a:p>
          <a:p>
            <a:pPr indent="457200" lvl="0" marL="0" rtl="0" algn="l">
              <a:lnSpc>
                <a:spcPct val="135714"/>
              </a:lnSpc>
              <a:spcBef>
                <a:spcPts val="0"/>
              </a:spcBef>
              <a:spcAft>
                <a:spcPts val="0"/>
              </a:spcAft>
              <a:buNone/>
            </a:pPr>
            <a:r>
              <a:rPr lang="es" sz="1300">
                <a:latin typeface="Courier New"/>
                <a:ea typeface="Courier New"/>
                <a:cs typeface="Courier New"/>
                <a:sym typeface="Courier New"/>
              </a:rPr>
              <a:t>sns.boxenplot(df['SEGMENTO'], df['SCORE_INTERNO'], palette = 'Set3')</a:t>
            </a:r>
            <a:endParaRPr sz="1300">
              <a:latin typeface="Courier New"/>
              <a:ea typeface="Courier New"/>
              <a:cs typeface="Courier New"/>
              <a:sym typeface="Courier New"/>
            </a:endParaRPr>
          </a:p>
          <a:p>
            <a:pPr indent="457200" lvl="0" marL="0" rtl="0" algn="l">
              <a:lnSpc>
                <a:spcPct val="135714"/>
              </a:lnSpc>
              <a:spcBef>
                <a:spcPts val="0"/>
              </a:spcBef>
              <a:spcAft>
                <a:spcPts val="0"/>
              </a:spcAft>
              <a:buNone/>
            </a:pPr>
            <a:r>
              <a:rPr lang="es" sz="1300">
                <a:latin typeface="Courier New"/>
                <a:ea typeface="Courier New"/>
                <a:cs typeface="Courier New"/>
                <a:sym typeface="Courier New"/>
              </a:rPr>
              <a:t>plt.title('Relacion entre segmento y score interno general')</a:t>
            </a:r>
            <a:endParaRPr sz="1300">
              <a:latin typeface="Courier New"/>
              <a:ea typeface="Courier New"/>
              <a:cs typeface="Courier New"/>
              <a:sym typeface="Courier New"/>
            </a:endParaRPr>
          </a:p>
          <a:p>
            <a:pPr indent="457200" lvl="0" marL="0" rtl="0" algn="l">
              <a:lnSpc>
                <a:spcPct val="135714"/>
              </a:lnSpc>
              <a:spcBef>
                <a:spcPts val="0"/>
              </a:spcBef>
              <a:spcAft>
                <a:spcPts val="0"/>
              </a:spcAft>
              <a:buNone/>
            </a:pPr>
            <a:r>
              <a:rPr lang="es" sz="1300">
                <a:latin typeface="Courier New"/>
                <a:ea typeface="Courier New"/>
                <a:cs typeface="Courier New"/>
                <a:sym typeface="Courier New"/>
              </a:rPr>
              <a:t>plt.show()</a:t>
            </a:r>
            <a:endParaRPr sz="1300">
              <a:latin typeface="Courier New"/>
              <a:ea typeface="Courier New"/>
              <a:cs typeface="Courier New"/>
              <a:sym typeface="Courier New"/>
            </a:endParaRPr>
          </a:p>
          <a:p>
            <a:pPr indent="0" lvl="0" marL="0" rtl="0" algn="l">
              <a:spcBef>
                <a:spcPts val="0"/>
              </a:spcBef>
              <a:spcAft>
                <a:spcPts val="0"/>
              </a:spcAft>
              <a:buSzPts val="990"/>
              <a:buNone/>
            </a:pPr>
            <a:r>
              <a:t/>
            </a:r>
            <a:endParaRPr sz="156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4"/>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18" name="Google Shape;218;p24"/>
          <p:cNvSpPr txBox="1"/>
          <p:nvPr>
            <p:ph type="title"/>
          </p:nvPr>
        </p:nvSpPr>
        <p:spPr>
          <a:xfrm>
            <a:off x="235500" y="555600"/>
            <a:ext cx="1574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9" name="Google Shape;219;p24"/>
          <p:cNvSpPr txBox="1"/>
          <p:nvPr>
            <p:ph type="title"/>
          </p:nvPr>
        </p:nvSpPr>
        <p:spPr>
          <a:xfrm>
            <a:off x="1164000" y="487825"/>
            <a:ext cx="8217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050">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pic>
        <p:nvPicPr>
          <p:cNvPr id="220" name="Google Shape;220;p24"/>
          <p:cNvPicPr preferRelativeResize="0"/>
          <p:nvPr/>
        </p:nvPicPr>
        <p:blipFill>
          <a:blip r:embed="rId4">
            <a:alphaModFix/>
          </a:blip>
          <a:stretch>
            <a:fillRect/>
          </a:stretch>
        </p:blipFill>
        <p:spPr>
          <a:xfrm>
            <a:off x="1738300" y="1387500"/>
            <a:ext cx="5667375" cy="360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5"/>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26" name="Google Shape;226;p25"/>
          <p:cNvSpPr txBox="1"/>
          <p:nvPr>
            <p:ph type="title"/>
          </p:nvPr>
        </p:nvSpPr>
        <p:spPr>
          <a:xfrm>
            <a:off x="235500" y="555600"/>
            <a:ext cx="1574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27" name="Google Shape;227;p25"/>
          <p:cNvSpPr txBox="1"/>
          <p:nvPr>
            <p:ph type="title"/>
          </p:nvPr>
        </p:nvSpPr>
        <p:spPr>
          <a:xfrm>
            <a:off x="1186100" y="415700"/>
            <a:ext cx="7957800" cy="75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050">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28" name="Google Shape;228;p25"/>
          <p:cNvSpPr txBox="1"/>
          <p:nvPr>
            <p:ph type="title"/>
          </p:nvPr>
        </p:nvSpPr>
        <p:spPr>
          <a:xfrm>
            <a:off x="83100" y="1757325"/>
            <a:ext cx="8835300" cy="2830800"/>
          </a:xfrm>
          <a:prstGeom prst="rect">
            <a:avLst/>
          </a:prstGeom>
        </p:spPr>
        <p:txBody>
          <a:bodyPr anchorCtr="0" anchor="t" bIns="91425" lIns="91425" spcFirstLastPara="1" rIns="91425" wrap="square" tIns="91425">
            <a:noAutofit/>
          </a:bodyPr>
          <a:lstStyle/>
          <a:p>
            <a:pPr indent="457200" lvl="0" marL="914400" rtl="0" algn="just">
              <a:spcBef>
                <a:spcPts val="0"/>
              </a:spcBef>
              <a:spcAft>
                <a:spcPts val="0"/>
              </a:spcAft>
              <a:buSzPts val="990"/>
              <a:buNone/>
            </a:pPr>
            <a:r>
              <a:rPr b="1" lang="es" sz="1560">
                <a:latin typeface="Lora"/>
                <a:ea typeface="Lora"/>
                <a:cs typeface="Lora"/>
                <a:sym typeface="Lora"/>
              </a:rPr>
              <a:t>ANÁLISIS BIVARIADO</a:t>
            </a:r>
            <a:r>
              <a:rPr lang="es" sz="1560">
                <a:latin typeface="Lora"/>
                <a:ea typeface="Lora"/>
                <a:cs typeface="Lora"/>
                <a:sym typeface="Lora"/>
              </a:rPr>
              <a:t> → A través de la gráfica de dispersión</a:t>
            </a:r>
            <a:r>
              <a:rPr lang="es" sz="1560">
                <a:latin typeface="Lora"/>
                <a:ea typeface="Lora"/>
                <a:cs typeface="Lora"/>
                <a:sym typeface="Lora"/>
              </a:rPr>
              <a:t> hexagonal</a:t>
            </a:r>
            <a:endParaRPr sz="1560">
              <a:latin typeface="Lora"/>
              <a:ea typeface="Lora"/>
              <a:cs typeface="Lora"/>
              <a:sym typeface="Lora"/>
            </a:endParaRPr>
          </a:p>
          <a:p>
            <a:pPr indent="0" lvl="0" marL="0" rtl="0" algn="just">
              <a:spcBef>
                <a:spcPts val="0"/>
              </a:spcBef>
              <a:spcAft>
                <a:spcPts val="0"/>
              </a:spcAft>
              <a:buSzPts val="990"/>
              <a:buNone/>
            </a:pPr>
            <a:r>
              <a:t/>
            </a:r>
            <a:endParaRPr sz="1560">
              <a:latin typeface="Lora"/>
              <a:ea typeface="Lora"/>
              <a:cs typeface="Lora"/>
              <a:sym typeface="Lora"/>
            </a:endParaRPr>
          </a:p>
          <a:p>
            <a:pPr indent="-327660" lvl="0" marL="457200" rtl="0" algn="just">
              <a:spcBef>
                <a:spcPts val="0"/>
              </a:spcBef>
              <a:spcAft>
                <a:spcPts val="0"/>
              </a:spcAft>
              <a:buSzPts val="1560"/>
              <a:buFont typeface="Lora"/>
              <a:buChar char="●"/>
            </a:pPr>
            <a:r>
              <a:rPr lang="es" sz="1560">
                <a:latin typeface="Lora"/>
                <a:ea typeface="Lora"/>
                <a:cs typeface="Lora"/>
                <a:sym typeface="Lora"/>
              </a:rPr>
              <a:t>Compara los valores que toman 2 variables distintas, una en el eje x y la otra a lo largo del eje y</a:t>
            </a:r>
            <a:endParaRPr sz="1560">
              <a:latin typeface="Lora"/>
              <a:ea typeface="Lora"/>
              <a:cs typeface="Lora"/>
              <a:sym typeface="Lora"/>
            </a:endParaRPr>
          </a:p>
          <a:p>
            <a:pPr indent="0" lvl="0" marL="457200" rtl="0" algn="just">
              <a:spcBef>
                <a:spcPts val="0"/>
              </a:spcBef>
              <a:spcAft>
                <a:spcPts val="0"/>
              </a:spcAft>
              <a:buNone/>
            </a:pPr>
            <a:r>
              <a:rPr lang="es" sz="1560">
                <a:latin typeface="Lora"/>
                <a:ea typeface="Lora"/>
                <a:cs typeface="Lora"/>
                <a:sym typeface="Lora"/>
              </a:rPr>
              <a:t> </a:t>
            </a:r>
            <a:endParaRPr sz="1560">
              <a:latin typeface="Lora"/>
              <a:ea typeface="Lora"/>
              <a:cs typeface="Lora"/>
              <a:sym typeface="Lora"/>
            </a:endParaRPr>
          </a:p>
          <a:p>
            <a:pPr indent="-327660" lvl="0" marL="457200" rtl="0" algn="just">
              <a:spcBef>
                <a:spcPts val="0"/>
              </a:spcBef>
              <a:spcAft>
                <a:spcPts val="0"/>
              </a:spcAft>
              <a:buSzPts val="1560"/>
              <a:buFont typeface="Lora"/>
              <a:buChar char="●"/>
            </a:pPr>
            <a:r>
              <a:rPr lang="es" sz="1560">
                <a:latin typeface="Lora"/>
                <a:ea typeface="Lora"/>
                <a:cs typeface="Lora"/>
                <a:sym typeface="Lora"/>
              </a:rPr>
              <a:t>Proporciona una forma de visualizar datos utilizando varios contenedores y puntos de datos según la densidad</a:t>
            </a:r>
            <a:endParaRPr sz="1560">
              <a:latin typeface="Lora"/>
              <a:ea typeface="Lora"/>
              <a:cs typeface="Lora"/>
              <a:sym typeface="Lora"/>
            </a:endParaRPr>
          </a:p>
          <a:p>
            <a:pPr indent="0" lvl="0" marL="457200" rtl="0" algn="just">
              <a:spcBef>
                <a:spcPts val="0"/>
              </a:spcBef>
              <a:spcAft>
                <a:spcPts val="0"/>
              </a:spcAft>
              <a:buNone/>
            </a:pPr>
            <a:r>
              <a:t/>
            </a:r>
            <a:endParaRPr sz="1560">
              <a:latin typeface="Lora"/>
              <a:ea typeface="Lora"/>
              <a:cs typeface="Lora"/>
              <a:sym typeface="Lora"/>
            </a:endParaRPr>
          </a:p>
          <a:p>
            <a:pPr indent="-327660" lvl="0" marL="457200" rtl="0" algn="just">
              <a:spcBef>
                <a:spcPts val="0"/>
              </a:spcBef>
              <a:spcAft>
                <a:spcPts val="0"/>
              </a:spcAft>
              <a:buSzPts val="1560"/>
              <a:buFont typeface="Lora"/>
              <a:buChar char="●"/>
            </a:pPr>
            <a:r>
              <a:rPr lang="es" sz="1560">
                <a:latin typeface="Lora"/>
                <a:ea typeface="Lora"/>
                <a:cs typeface="Lora"/>
                <a:sym typeface="Lora"/>
              </a:rPr>
              <a:t>La gráfica resultante nos permite identificar visualmente la posible correlación entre las 2 variables</a:t>
            </a:r>
            <a:endParaRPr sz="156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6"/>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34" name="Google Shape;234;p26"/>
          <p:cNvSpPr txBox="1"/>
          <p:nvPr>
            <p:ph type="title"/>
          </p:nvPr>
        </p:nvSpPr>
        <p:spPr>
          <a:xfrm>
            <a:off x="235500" y="555600"/>
            <a:ext cx="1574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35" name="Google Shape;235;p26"/>
          <p:cNvSpPr txBox="1"/>
          <p:nvPr>
            <p:ph type="title"/>
          </p:nvPr>
        </p:nvSpPr>
        <p:spPr>
          <a:xfrm>
            <a:off x="1186100" y="415700"/>
            <a:ext cx="7957800" cy="75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050">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36" name="Google Shape;236;p26"/>
          <p:cNvSpPr txBox="1"/>
          <p:nvPr>
            <p:ph type="title"/>
          </p:nvPr>
        </p:nvSpPr>
        <p:spPr>
          <a:xfrm>
            <a:off x="981700" y="1311300"/>
            <a:ext cx="8635200" cy="1004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300">
                <a:latin typeface="Courier New"/>
                <a:ea typeface="Courier New"/>
                <a:cs typeface="Courier New"/>
                <a:sym typeface="Courier New"/>
              </a:rPr>
              <a:t>print('Relacion entre la edad de contratacion y el score interno general')</a:t>
            </a:r>
            <a:endParaRPr sz="1300">
              <a:latin typeface="Courier New"/>
              <a:ea typeface="Courier New"/>
              <a:cs typeface="Courier New"/>
              <a:sym typeface="Courier New"/>
            </a:endParaRPr>
          </a:p>
          <a:p>
            <a:pPr indent="0" lvl="0" marL="0" rtl="0" algn="l">
              <a:lnSpc>
                <a:spcPct val="135714"/>
              </a:lnSpc>
              <a:spcBef>
                <a:spcPts val="0"/>
              </a:spcBef>
              <a:spcAft>
                <a:spcPts val="0"/>
              </a:spcAft>
              <a:buNone/>
            </a:pPr>
            <a:r>
              <a:rPr lang="es" sz="1300">
                <a:latin typeface="Courier New"/>
                <a:ea typeface="Courier New"/>
                <a:cs typeface="Courier New"/>
                <a:sym typeface="Courier New"/>
              </a:rPr>
              <a:t>df.plot.hexbin(x='EDAD_CONTRATACION', y='SCORE_INTERNO', gridsize=20)</a:t>
            </a:r>
            <a:endParaRPr sz="1300">
              <a:latin typeface="Courier New"/>
              <a:ea typeface="Courier New"/>
              <a:cs typeface="Courier New"/>
              <a:sym typeface="Courier New"/>
            </a:endParaRPr>
          </a:p>
          <a:p>
            <a:pPr indent="0" lvl="0" marL="0" rtl="0" algn="l">
              <a:lnSpc>
                <a:spcPct val="135714"/>
              </a:lnSpc>
              <a:spcBef>
                <a:spcPts val="0"/>
              </a:spcBef>
              <a:spcAft>
                <a:spcPts val="0"/>
              </a:spcAft>
              <a:buNone/>
            </a:pPr>
            <a:r>
              <a:rPr lang="es" sz="1300">
                <a:latin typeface="Courier New"/>
                <a:ea typeface="Courier New"/>
                <a:cs typeface="Courier New"/>
                <a:sym typeface="Courier New"/>
              </a:rPr>
              <a:t>plt.show()</a:t>
            </a:r>
            <a:endParaRPr sz="1050">
              <a:solidFill>
                <a:srgbClr val="000000"/>
              </a:solidFill>
              <a:highlight>
                <a:srgbClr val="FFFFFE"/>
              </a:highlight>
              <a:latin typeface="Courier New"/>
              <a:ea typeface="Courier New"/>
              <a:cs typeface="Courier New"/>
              <a:sym typeface="Courier New"/>
            </a:endParaRPr>
          </a:p>
          <a:p>
            <a:pPr indent="457200" lvl="0" marL="914400" rtl="0" algn="just">
              <a:spcBef>
                <a:spcPts val="0"/>
              </a:spcBef>
              <a:spcAft>
                <a:spcPts val="0"/>
              </a:spcAft>
              <a:buSzPts val="990"/>
              <a:buNone/>
            </a:pPr>
            <a:r>
              <a:t/>
            </a:r>
            <a:endParaRPr b="1" sz="1560">
              <a:latin typeface="Lato"/>
              <a:ea typeface="Lato"/>
              <a:cs typeface="Lato"/>
              <a:sym typeface="Lato"/>
            </a:endParaRPr>
          </a:p>
        </p:txBody>
      </p:sp>
      <p:pic>
        <p:nvPicPr>
          <p:cNvPr id="237" name="Google Shape;237;p26"/>
          <p:cNvPicPr preferRelativeResize="0"/>
          <p:nvPr/>
        </p:nvPicPr>
        <p:blipFill>
          <a:blip r:embed="rId4">
            <a:alphaModFix/>
          </a:blip>
          <a:stretch>
            <a:fillRect/>
          </a:stretch>
        </p:blipFill>
        <p:spPr>
          <a:xfrm>
            <a:off x="2430749" y="2206800"/>
            <a:ext cx="4477126" cy="288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7"/>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43" name="Google Shape;243;p27"/>
          <p:cNvSpPr txBox="1"/>
          <p:nvPr>
            <p:ph type="title"/>
          </p:nvPr>
        </p:nvSpPr>
        <p:spPr>
          <a:xfrm>
            <a:off x="235500" y="555600"/>
            <a:ext cx="919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44" name="Google Shape;244;p27"/>
          <p:cNvSpPr txBox="1"/>
          <p:nvPr>
            <p:ph idx="1" type="body"/>
          </p:nvPr>
        </p:nvSpPr>
        <p:spPr>
          <a:xfrm>
            <a:off x="195450" y="1473475"/>
            <a:ext cx="8883000" cy="41364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s" sz="4000">
                <a:latin typeface="Lora"/>
                <a:ea typeface="Lora"/>
                <a:cs typeface="Lora"/>
                <a:sym typeface="Lora"/>
              </a:rPr>
              <a:t>Se plantea más de una variable dependiente y varias independientes</a:t>
            </a:r>
            <a:endParaRPr sz="4000">
              <a:latin typeface="Lora"/>
              <a:ea typeface="Lora"/>
              <a:cs typeface="Lora"/>
              <a:sym typeface="Lora"/>
            </a:endParaRPr>
          </a:p>
          <a:p>
            <a:pPr indent="0" lvl="0" marL="0" rtl="0" algn="l">
              <a:spcBef>
                <a:spcPts val="1200"/>
              </a:spcBef>
              <a:spcAft>
                <a:spcPts val="0"/>
              </a:spcAft>
              <a:buNone/>
            </a:pPr>
            <a:r>
              <a:rPr lang="es" sz="4000">
                <a:latin typeface="Lora"/>
                <a:ea typeface="Lora"/>
                <a:cs typeface="Lora"/>
                <a:sym typeface="Lora"/>
              </a:rPr>
              <a:t>Para este análisis utilizamos gráficos en cuadrícula con</a:t>
            </a:r>
            <a:r>
              <a:rPr i="1" lang="es" sz="4000">
                <a:latin typeface="Lora"/>
                <a:ea typeface="Lora"/>
                <a:cs typeface="Lora"/>
                <a:sym typeface="Lora"/>
              </a:rPr>
              <a:t> FacetGrid → </a:t>
            </a:r>
            <a:r>
              <a:rPr lang="es" sz="4000">
                <a:latin typeface="Lora"/>
                <a:ea typeface="Lora"/>
                <a:cs typeface="Lora"/>
                <a:sym typeface="Lora"/>
              </a:rPr>
              <a:t>Esta opción forma una matriz de gráficos por fila y columna para una variable seleccionada, </a:t>
            </a:r>
            <a:r>
              <a:rPr lang="es" sz="4000">
                <a:latin typeface="Lora"/>
                <a:ea typeface="Lora"/>
                <a:cs typeface="Lora"/>
                <a:sym typeface="Lora"/>
              </a:rPr>
              <a:t>organizándose</a:t>
            </a:r>
            <a:r>
              <a:rPr lang="es" sz="4000">
                <a:latin typeface="Lora"/>
                <a:ea typeface="Lora"/>
                <a:cs typeface="Lora"/>
                <a:sym typeface="Lora"/>
              </a:rPr>
              <a:t> en una cuadrícula</a:t>
            </a:r>
            <a:endParaRPr sz="4000">
              <a:latin typeface="Lora"/>
              <a:ea typeface="Lora"/>
              <a:cs typeface="Lora"/>
              <a:sym typeface="Lora"/>
            </a:endParaRPr>
          </a:p>
          <a:p>
            <a:pPr indent="0" lvl="0" marL="0" rtl="0" algn="l">
              <a:spcBef>
                <a:spcPts val="1200"/>
              </a:spcBef>
              <a:spcAft>
                <a:spcPts val="0"/>
              </a:spcAft>
              <a:buNone/>
            </a:pPr>
            <a:r>
              <a:rPr lang="es" sz="4000" u="sng">
                <a:latin typeface="Lora"/>
                <a:ea typeface="Lora"/>
                <a:cs typeface="Lora"/>
                <a:sym typeface="Lora"/>
              </a:rPr>
              <a:t>Análisis realizados:</a:t>
            </a:r>
            <a:endParaRPr sz="4000" u="sng">
              <a:latin typeface="Lora"/>
              <a:ea typeface="Lora"/>
              <a:cs typeface="Lora"/>
              <a:sym typeface="Lora"/>
            </a:endParaRPr>
          </a:p>
          <a:p>
            <a:pPr indent="0" lvl="0" marL="0" rtl="0" algn="l">
              <a:lnSpc>
                <a:spcPct val="100000"/>
              </a:lnSpc>
              <a:spcBef>
                <a:spcPts val="1200"/>
              </a:spcBef>
              <a:spcAft>
                <a:spcPts val="0"/>
              </a:spcAft>
              <a:buNone/>
            </a:pPr>
            <a:r>
              <a:rPr i="1" lang="es" sz="4000">
                <a:latin typeface="Lora"/>
                <a:ea typeface="Lora"/>
                <a:cs typeface="Lora"/>
                <a:sym typeface="Lora"/>
              </a:rPr>
              <a:t>1) Relación entre el canal de contratación de póliza y Score Interno vs. Edad de contratación</a:t>
            </a:r>
            <a:endParaRPr i="1" sz="4000">
              <a:latin typeface="Lora"/>
              <a:ea typeface="Lora"/>
              <a:cs typeface="Lora"/>
              <a:sym typeface="Lora"/>
            </a:endParaRPr>
          </a:p>
          <a:p>
            <a:pPr indent="0" lvl="0" marL="0" rtl="0" algn="l">
              <a:lnSpc>
                <a:spcPct val="100000"/>
              </a:lnSpc>
              <a:spcBef>
                <a:spcPts val="0"/>
              </a:spcBef>
              <a:spcAft>
                <a:spcPts val="0"/>
              </a:spcAft>
              <a:buNone/>
            </a:pPr>
            <a:r>
              <a:rPr i="1" lang="es" sz="4000">
                <a:latin typeface="Lora"/>
                <a:ea typeface="Lora"/>
                <a:cs typeface="Lora"/>
                <a:sym typeface="Lora"/>
              </a:rPr>
              <a:t>2) Relación entre el género de las personas aseguradas y Score Interno vs. Score Externo</a:t>
            </a:r>
            <a:endParaRPr i="1" sz="4000">
              <a:latin typeface="Lora"/>
              <a:ea typeface="Lora"/>
              <a:cs typeface="Lora"/>
              <a:sym typeface="Lora"/>
            </a:endParaRPr>
          </a:p>
          <a:p>
            <a:pPr indent="0" lvl="0" marL="0" rtl="0" algn="l">
              <a:lnSpc>
                <a:spcPct val="100000"/>
              </a:lnSpc>
              <a:spcBef>
                <a:spcPts val="0"/>
              </a:spcBef>
              <a:spcAft>
                <a:spcPts val="0"/>
              </a:spcAft>
              <a:buNone/>
            </a:pPr>
            <a:r>
              <a:rPr i="1" lang="es" sz="4000">
                <a:latin typeface="Lora"/>
                <a:ea typeface="Lora"/>
                <a:cs typeface="Lora"/>
                <a:sym typeface="Lora"/>
              </a:rPr>
              <a:t>3) Relación entre el género de las personas que contrataron póliza y si el cliente es o no rentable (Point Rentable) vs. si el cliente es o no confiable (Point Confiable)</a:t>
            </a:r>
            <a:endParaRPr i="1" sz="4000">
              <a:latin typeface="Lora"/>
              <a:ea typeface="Lora"/>
              <a:cs typeface="Lora"/>
              <a:sym typeface="Lora"/>
            </a:endParaRPr>
          </a:p>
          <a:p>
            <a:pPr indent="0" lvl="0" marL="0" rtl="0" algn="l">
              <a:lnSpc>
                <a:spcPct val="100000"/>
              </a:lnSpc>
              <a:spcBef>
                <a:spcPts val="0"/>
              </a:spcBef>
              <a:spcAft>
                <a:spcPts val="0"/>
              </a:spcAft>
              <a:buNone/>
            </a:pPr>
            <a:r>
              <a:t/>
            </a:r>
            <a:endParaRPr sz="2400">
              <a:latin typeface="Lora"/>
              <a:ea typeface="Lora"/>
              <a:cs typeface="Lora"/>
              <a:sym typeface="Lora"/>
            </a:endParaRPr>
          </a:p>
          <a:p>
            <a:pPr indent="0" lvl="0" marL="0" rtl="0" algn="l">
              <a:lnSpc>
                <a:spcPct val="100000"/>
              </a:lnSpc>
              <a:spcBef>
                <a:spcPts val="0"/>
              </a:spcBef>
              <a:spcAft>
                <a:spcPts val="0"/>
              </a:spcAft>
              <a:buNone/>
            </a:pPr>
            <a:r>
              <a:t/>
            </a:r>
            <a:endParaRPr sz="2400">
              <a:latin typeface="Lora"/>
              <a:ea typeface="Lora"/>
              <a:cs typeface="Lora"/>
              <a:sym typeface="Lora"/>
            </a:endParaRPr>
          </a:p>
          <a:p>
            <a:pPr indent="0" lvl="0" marL="0" rtl="0" algn="l">
              <a:lnSpc>
                <a:spcPct val="100000"/>
              </a:lnSpc>
              <a:spcBef>
                <a:spcPts val="0"/>
              </a:spcBef>
              <a:spcAft>
                <a:spcPts val="0"/>
              </a:spcAft>
              <a:buNone/>
            </a:pPr>
            <a:r>
              <a:t/>
            </a:r>
            <a:endParaRPr sz="2400">
              <a:latin typeface="Lora"/>
              <a:ea typeface="Lora"/>
              <a:cs typeface="Lora"/>
              <a:sym typeface="Lora"/>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45" name="Google Shape;245;p27"/>
          <p:cNvSpPr txBox="1"/>
          <p:nvPr>
            <p:ph type="title"/>
          </p:nvPr>
        </p:nvSpPr>
        <p:spPr>
          <a:xfrm>
            <a:off x="1078725" y="557700"/>
            <a:ext cx="5519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ora"/>
                <a:ea typeface="Lora"/>
                <a:cs typeface="Lora"/>
                <a:sym typeface="Lora"/>
              </a:rPr>
              <a:t>ANÁLISIS MULTIVARIADO</a:t>
            </a:r>
            <a:endParaRPr>
              <a:latin typeface="Oswald SemiBold"/>
              <a:ea typeface="Oswald SemiBold"/>
              <a:cs typeface="Oswald SemiBold"/>
              <a:sym typeface="Oswal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8"/>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51" name="Google Shape;251;p28"/>
          <p:cNvSpPr txBox="1"/>
          <p:nvPr>
            <p:ph type="title"/>
          </p:nvPr>
        </p:nvSpPr>
        <p:spPr>
          <a:xfrm>
            <a:off x="235500" y="555600"/>
            <a:ext cx="8832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52" name="Google Shape;252;p28"/>
          <p:cNvSpPr txBox="1"/>
          <p:nvPr>
            <p:ph idx="1" type="body"/>
          </p:nvPr>
        </p:nvSpPr>
        <p:spPr>
          <a:xfrm>
            <a:off x="311700" y="1389600"/>
            <a:ext cx="5902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53" name="Google Shape;253;p28"/>
          <p:cNvSpPr txBox="1"/>
          <p:nvPr>
            <p:ph type="title"/>
          </p:nvPr>
        </p:nvSpPr>
        <p:spPr>
          <a:xfrm>
            <a:off x="1070275" y="207825"/>
            <a:ext cx="7845000" cy="11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ora"/>
                <a:ea typeface="Lora"/>
                <a:cs typeface="Lora"/>
                <a:sym typeface="Lora"/>
              </a:rPr>
              <a:t>1) Relación entre el canal de contratación de póliza y Score Interno vs. Edad de contratación</a:t>
            </a:r>
            <a:endParaRPr>
              <a:latin typeface="Lora"/>
              <a:ea typeface="Lora"/>
              <a:cs typeface="Lora"/>
              <a:sym typeface="Lora"/>
            </a:endParaRPr>
          </a:p>
        </p:txBody>
      </p:sp>
      <p:sp>
        <p:nvSpPr>
          <p:cNvPr id="254" name="Google Shape;254;p28"/>
          <p:cNvSpPr txBox="1"/>
          <p:nvPr/>
        </p:nvSpPr>
        <p:spPr>
          <a:xfrm>
            <a:off x="1195225" y="1325150"/>
            <a:ext cx="7845000" cy="1215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sns.FacetGrid(df_prod_a,hue = 'CANAL' , height = 20).map(plt.scatter,'SCORE_INTERNO','EDAD_CONTRATACION').add_legend();</a:t>
            </a:r>
            <a:endParaRPr sz="13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Lato"/>
              <a:ea typeface="Lato"/>
              <a:cs typeface="Lato"/>
              <a:sym typeface="Lato"/>
            </a:endParaRPr>
          </a:p>
        </p:txBody>
      </p:sp>
      <p:pic>
        <p:nvPicPr>
          <p:cNvPr id="255" name="Google Shape;255;p28"/>
          <p:cNvPicPr preferRelativeResize="0"/>
          <p:nvPr/>
        </p:nvPicPr>
        <p:blipFill>
          <a:blip r:embed="rId4">
            <a:alphaModFix/>
          </a:blip>
          <a:stretch>
            <a:fillRect/>
          </a:stretch>
        </p:blipFill>
        <p:spPr>
          <a:xfrm>
            <a:off x="2285749" y="2269575"/>
            <a:ext cx="4572500" cy="2708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9"/>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61" name="Google Shape;261;p29"/>
          <p:cNvSpPr txBox="1"/>
          <p:nvPr>
            <p:ph type="title"/>
          </p:nvPr>
        </p:nvSpPr>
        <p:spPr>
          <a:xfrm>
            <a:off x="235500" y="555600"/>
            <a:ext cx="8832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62" name="Google Shape;262;p29"/>
          <p:cNvSpPr txBox="1"/>
          <p:nvPr>
            <p:ph idx="1" type="body"/>
          </p:nvPr>
        </p:nvSpPr>
        <p:spPr>
          <a:xfrm>
            <a:off x="311700" y="1389600"/>
            <a:ext cx="5902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63" name="Google Shape;263;p29"/>
          <p:cNvSpPr txBox="1"/>
          <p:nvPr>
            <p:ph type="title"/>
          </p:nvPr>
        </p:nvSpPr>
        <p:spPr>
          <a:xfrm>
            <a:off x="1070275" y="207825"/>
            <a:ext cx="7845000" cy="11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Lora"/>
                <a:ea typeface="Lora"/>
                <a:cs typeface="Lora"/>
                <a:sym typeface="Lora"/>
              </a:rPr>
              <a:t>2) Relación entre el género de las personas aseguradas y Score Interno vs. Score Externo</a:t>
            </a:r>
            <a:endParaRPr>
              <a:latin typeface="Lora"/>
              <a:ea typeface="Lora"/>
              <a:cs typeface="Lora"/>
              <a:sym typeface="Lora"/>
            </a:endParaRPr>
          </a:p>
        </p:txBody>
      </p:sp>
      <p:sp>
        <p:nvSpPr>
          <p:cNvPr id="264" name="Google Shape;264;p29"/>
          <p:cNvSpPr txBox="1"/>
          <p:nvPr/>
        </p:nvSpPr>
        <p:spPr>
          <a:xfrm>
            <a:off x="1195225" y="1325150"/>
            <a:ext cx="7845000" cy="1215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sns.FacetGrid(df,hue = 'GENERO' , height = 5).map(plt.scatter,'SCORE_INTERNO','SCORE_EXTERNO').add_legend();</a:t>
            </a:r>
            <a:endParaRPr sz="13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latin typeface="Lato"/>
              <a:ea typeface="Lato"/>
              <a:cs typeface="Lato"/>
              <a:sym typeface="Lato"/>
            </a:endParaRPr>
          </a:p>
        </p:txBody>
      </p:sp>
      <p:pic>
        <p:nvPicPr>
          <p:cNvPr id="265" name="Google Shape;265;p29"/>
          <p:cNvPicPr preferRelativeResize="0"/>
          <p:nvPr/>
        </p:nvPicPr>
        <p:blipFill>
          <a:blip r:embed="rId4">
            <a:alphaModFix/>
          </a:blip>
          <a:stretch>
            <a:fillRect/>
          </a:stretch>
        </p:blipFill>
        <p:spPr>
          <a:xfrm>
            <a:off x="2427175" y="2211400"/>
            <a:ext cx="3786725" cy="2840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0"/>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71" name="Google Shape;271;p30"/>
          <p:cNvSpPr txBox="1"/>
          <p:nvPr>
            <p:ph type="title"/>
          </p:nvPr>
        </p:nvSpPr>
        <p:spPr>
          <a:xfrm>
            <a:off x="235500" y="555600"/>
            <a:ext cx="8832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72" name="Google Shape;272;p30"/>
          <p:cNvSpPr txBox="1"/>
          <p:nvPr>
            <p:ph idx="1" type="body"/>
          </p:nvPr>
        </p:nvSpPr>
        <p:spPr>
          <a:xfrm>
            <a:off x="311700" y="1389600"/>
            <a:ext cx="5902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73" name="Google Shape;273;p30"/>
          <p:cNvSpPr txBox="1"/>
          <p:nvPr>
            <p:ph type="title"/>
          </p:nvPr>
        </p:nvSpPr>
        <p:spPr>
          <a:xfrm>
            <a:off x="1070275" y="207825"/>
            <a:ext cx="7845000" cy="118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Lora"/>
                <a:ea typeface="Lora"/>
                <a:cs typeface="Lora"/>
                <a:sym typeface="Lora"/>
              </a:rPr>
              <a:t>3</a:t>
            </a:r>
            <a:r>
              <a:rPr lang="es">
                <a:latin typeface="Lora"/>
                <a:ea typeface="Lora"/>
                <a:cs typeface="Lora"/>
                <a:sym typeface="Lora"/>
              </a:rPr>
              <a:t>) </a:t>
            </a:r>
            <a:r>
              <a:rPr lang="es">
                <a:latin typeface="Lora"/>
                <a:ea typeface="Lora"/>
                <a:cs typeface="Lora"/>
                <a:sym typeface="Lora"/>
              </a:rPr>
              <a:t>Relación entre el género de las personas que contrataron póliza y Point Rentable vs. Point Confiable</a:t>
            </a:r>
            <a:endParaRPr>
              <a:latin typeface="Lora"/>
              <a:ea typeface="Lora"/>
              <a:cs typeface="Lora"/>
              <a:sym typeface="Lora"/>
            </a:endParaRPr>
          </a:p>
        </p:txBody>
      </p:sp>
      <p:sp>
        <p:nvSpPr>
          <p:cNvPr id="274" name="Google Shape;274;p30"/>
          <p:cNvSpPr txBox="1"/>
          <p:nvPr/>
        </p:nvSpPr>
        <p:spPr>
          <a:xfrm>
            <a:off x="1195225" y="1325150"/>
            <a:ext cx="7845000" cy="1215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sns.FacetGrid(df,hue = 'GENERO' , height = 5).map(plt.scatter,'POINT_RENTABLE','POINT_CONFIABLE').add_legend();</a:t>
            </a:r>
            <a:endParaRPr sz="13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latin typeface="Lato"/>
              <a:ea typeface="Lato"/>
              <a:cs typeface="Lato"/>
              <a:sym typeface="Lato"/>
            </a:endParaRPr>
          </a:p>
        </p:txBody>
      </p:sp>
      <p:pic>
        <p:nvPicPr>
          <p:cNvPr id="275" name="Google Shape;275;p30"/>
          <p:cNvPicPr preferRelativeResize="0"/>
          <p:nvPr/>
        </p:nvPicPr>
        <p:blipFill>
          <a:blip r:embed="rId4">
            <a:alphaModFix/>
          </a:blip>
          <a:stretch>
            <a:fillRect/>
          </a:stretch>
        </p:blipFill>
        <p:spPr>
          <a:xfrm>
            <a:off x="2640726" y="2342999"/>
            <a:ext cx="3649375" cy="271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1"/>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81" name="Google Shape;281;p31"/>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82" name="Google Shape;282;p31"/>
          <p:cNvSpPr txBox="1"/>
          <p:nvPr>
            <p:ph idx="1" type="body"/>
          </p:nvPr>
        </p:nvSpPr>
        <p:spPr>
          <a:xfrm>
            <a:off x="311700" y="1690950"/>
            <a:ext cx="8229600" cy="3179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60"/>
              <a:t>{ En proceso }</a:t>
            </a:r>
            <a:endParaRPr sz="286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83" name="Google Shape;283;p31"/>
          <p:cNvSpPr txBox="1"/>
          <p:nvPr>
            <p:ph type="title"/>
          </p:nvPr>
        </p:nvSpPr>
        <p:spPr>
          <a:xfrm>
            <a:off x="1078725" y="557700"/>
            <a:ext cx="37383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Lora"/>
                <a:ea typeface="Lora"/>
                <a:cs typeface="Lora"/>
                <a:sym typeface="Lora"/>
              </a:rPr>
              <a:t>PCA</a:t>
            </a:r>
            <a:endParaRPr sz="26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mt="21000"/>
          </a:blip>
          <a:srcRect b="2714" l="-110" r="-110" t="9719"/>
          <a:stretch/>
        </p:blipFill>
        <p:spPr>
          <a:xfrm>
            <a:off x="0" y="76200"/>
            <a:ext cx="9144000" cy="5143500"/>
          </a:xfrm>
          <a:prstGeom prst="rect">
            <a:avLst/>
          </a:prstGeom>
          <a:noFill/>
          <a:ln>
            <a:noFill/>
          </a:ln>
        </p:spPr>
      </p:pic>
      <p:sp>
        <p:nvSpPr>
          <p:cNvPr id="141" name="Google Shape;141;p14"/>
          <p:cNvSpPr txBox="1"/>
          <p:nvPr>
            <p:ph type="title"/>
          </p:nvPr>
        </p:nvSpPr>
        <p:spPr>
          <a:xfrm>
            <a:off x="1057275" y="512625"/>
            <a:ext cx="3738300" cy="755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700">
                <a:latin typeface="Lora"/>
                <a:ea typeface="Lora"/>
                <a:cs typeface="Lora"/>
                <a:sym typeface="Lora"/>
              </a:rPr>
              <a:t>EQUIPO DE TRABAJO</a:t>
            </a:r>
            <a:endParaRPr sz="2700">
              <a:latin typeface="Lora"/>
              <a:ea typeface="Lora"/>
              <a:cs typeface="Lora"/>
              <a:sym typeface="Lora"/>
            </a:endParaRPr>
          </a:p>
        </p:txBody>
      </p:sp>
      <p:sp>
        <p:nvSpPr>
          <p:cNvPr id="142" name="Google Shape;142;p14"/>
          <p:cNvSpPr txBox="1"/>
          <p:nvPr>
            <p:ph idx="1" type="body"/>
          </p:nvPr>
        </p:nvSpPr>
        <p:spPr>
          <a:xfrm>
            <a:off x="623850" y="1456050"/>
            <a:ext cx="7896300" cy="355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2000">
                <a:latin typeface="Lora"/>
                <a:ea typeface="Lora"/>
                <a:cs typeface="Lora"/>
                <a:sym typeface="Lora"/>
              </a:rPr>
              <a:t>DATA SCIENCE - CODERHOUSE</a:t>
            </a:r>
            <a:endParaRPr b="1" sz="2000">
              <a:latin typeface="Lora"/>
              <a:ea typeface="Lora"/>
              <a:cs typeface="Lora"/>
              <a:sym typeface="Lora"/>
            </a:endParaRPr>
          </a:p>
          <a:p>
            <a:pPr indent="0" lvl="0" marL="0" rtl="0" algn="ctr">
              <a:spcBef>
                <a:spcPts val="1200"/>
              </a:spcBef>
              <a:spcAft>
                <a:spcPts val="0"/>
              </a:spcAft>
              <a:buNone/>
            </a:pPr>
            <a:r>
              <a:rPr i="1" lang="es" sz="2000">
                <a:latin typeface="Lora"/>
                <a:ea typeface="Lora"/>
                <a:cs typeface="Lora"/>
                <a:sym typeface="Lora"/>
              </a:rPr>
              <a:t>Agustina Clissa</a:t>
            </a:r>
            <a:endParaRPr i="1" sz="2000">
              <a:latin typeface="Lora"/>
              <a:ea typeface="Lora"/>
              <a:cs typeface="Lora"/>
              <a:sym typeface="Lora"/>
            </a:endParaRPr>
          </a:p>
          <a:p>
            <a:pPr indent="0" lvl="0" marL="0" rtl="0" algn="ctr">
              <a:spcBef>
                <a:spcPts val="1200"/>
              </a:spcBef>
              <a:spcAft>
                <a:spcPts val="0"/>
              </a:spcAft>
              <a:buNone/>
            </a:pPr>
            <a:r>
              <a:rPr i="1" lang="es" sz="2000">
                <a:latin typeface="Lora"/>
                <a:ea typeface="Lora"/>
                <a:cs typeface="Lora"/>
                <a:sym typeface="Lora"/>
              </a:rPr>
              <a:t>Agustina Mel</a:t>
            </a:r>
            <a:endParaRPr i="1" sz="2000">
              <a:latin typeface="Lora"/>
              <a:ea typeface="Lora"/>
              <a:cs typeface="Lora"/>
              <a:sym typeface="Lora"/>
            </a:endParaRPr>
          </a:p>
          <a:p>
            <a:pPr indent="0" lvl="0" marL="0" rtl="0" algn="ctr">
              <a:spcBef>
                <a:spcPts val="1200"/>
              </a:spcBef>
              <a:spcAft>
                <a:spcPts val="0"/>
              </a:spcAft>
              <a:buNone/>
            </a:pPr>
            <a:r>
              <a:rPr i="1" lang="es" sz="2000">
                <a:latin typeface="Lora"/>
                <a:ea typeface="Lora"/>
                <a:cs typeface="Lora"/>
                <a:sym typeface="Lora"/>
              </a:rPr>
              <a:t>Alejo Carballo</a:t>
            </a:r>
            <a:endParaRPr i="1" sz="2000">
              <a:latin typeface="Lora"/>
              <a:ea typeface="Lora"/>
              <a:cs typeface="Lora"/>
              <a:sym typeface="Lora"/>
            </a:endParaRPr>
          </a:p>
          <a:p>
            <a:pPr indent="0" lvl="0" marL="0" rtl="0" algn="ctr">
              <a:spcBef>
                <a:spcPts val="1200"/>
              </a:spcBef>
              <a:spcAft>
                <a:spcPts val="0"/>
              </a:spcAft>
              <a:buNone/>
            </a:pPr>
            <a:r>
              <a:rPr b="1" lang="es" sz="2000">
                <a:latin typeface="Lora"/>
                <a:ea typeface="Lora"/>
                <a:cs typeface="Lora"/>
                <a:sym typeface="Lora"/>
              </a:rPr>
              <a:t>Equipo Nº 412</a:t>
            </a:r>
            <a:endParaRPr b="1" sz="2000">
              <a:latin typeface="Lora"/>
              <a:ea typeface="Lora"/>
              <a:cs typeface="Lora"/>
              <a:sym typeface="Lora"/>
            </a:endParaRPr>
          </a:p>
          <a:p>
            <a:pPr indent="0" lvl="0" marL="0" rtl="0" algn="ctr">
              <a:spcBef>
                <a:spcPts val="1200"/>
              </a:spcBef>
              <a:spcAft>
                <a:spcPts val="1200"/>
              </a:spcAft>
              <a:buNone/>
            </a:pPr>
            <a:r>
              <a:rPr b="1" lang="es" sz="2000">
                <a:latin typeface="Lora"/>
                <a:ea typeface="Lora"/>
                <a:cs typeface="Lora"/>
                <a:sym typeface="Lora"/>
              </a:rPr>
              <a:t>2022</a:t>
            </a:r>
            <a:endParaRPr b="1" sz="20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2"/>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89" name="Google Shape;289;p32"/>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290" name="Google Shape;290;p32"/>
          <p:cNvSpPr txBox="1"/>
          <p:nvPr>
            <p:ph type="title"/>
          </p:nvPr>
        </p:nvSpPr>
        <p:spPr>
          <a:xfrm>
            <a:off x="1078725" y="557700"/>
            <a:ext cx="62673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Lora"/>
                <a:ea typeface="Lora"/>
                <a:cs typeface="Lora"/>
                <a:sym typeface="Lora"/>
              </a:rPr>
              <a:t>MACHINE LEARNING</a:t>
            </a:r>
            <a:endParaRPr sz="2600">
              <a:latin typeface="Lora"/>
              <a:ea typeface="Lora"/>
              <a:cs typeface="Lora"/>
              <a:sym typeface="Lora"/>
            </a:endParaRPr>
          </a:p>
        </p:txBody>
      </p:sp>
      <p:sp>
        <p:nvSpPr>
          <p:cNvPr id="291" name="Google Shape;291;p32"/>
          <p:cNvSpPr txBox="1"/>
          <p:nvPr>
            <p:ph idx="1" type="body"/>
          </p:nvPr>
        </p:nvSpPr>
        <p:spPr>
          <a:xfrm>
            <a:off x="311700" y="1638400"/>
            <a:ext cx="8524800" cy="3231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sz="1621" u="sng">
                <a:latin typeface="Lora"/>
                <a:ea typeface="Lora"/>
                <a:cs typeface="Lora"/>
                <a:sym typeface="Lora"/>
              </a:rPr>
              <a:t>OBJETIVO</a:t>
            </a:r>
            <a:endParaRPr b="1" sz="1621" u="sng">
              <a:latin typeface="Lora"/>
              <a:ea typeface="Lora"/>
              <a:cs typeface="Lora"/>
              <a:sym typeface="Lora"/>
            </a:endParaRPr>
          </a:p>
          <a:p>
            <a:pPr indent="-331587" lvl="0" marL="457200" rtl="0" algn="just">
              <a:spcBef>
                <a:spcPts val="1200"/>
              </a:spcBef>
              <a:spcAft>
                <a:spcPts val="0"/>
              </a:spcAft>
              <a:buSzPts val="1622"/>
              <a:buFont typeface="Lora"/>
              <a:buChar char="●"/>
            </a:pPr>
            <a:r>
              <a:rPr lang="es" sz="1621">
                <a:latin typeface="Lora"/>
                <a:ea typeface="Lora"/>
                <a:cs typeface="Lora"/>
                <a:sym typeface="Lora"/>
              </a:rPr>
              <a:t>Predecir cuál es el mejor producto para cada nuevo cliente</a:t>
            </a:r>
            <a:endParaRPr sz="1621">
              <a:latin typeface="Lora"/>
              <a:ea typeface="Lora"/>
              <a:cs typeface="Lora"/>
              <a:sym typeface="Lora"/>
            </a:endParaRPr>
          </a:p>
          <a:p>
            <a:pPr indent="-331587" lvl="0" marL="457200" rtl="0" algn="just">
              <a:spcBef>
                <a:spcPts val="0"/>
              </a:spcBef>
              <a:spcAft>
                <a:spcPts val="0"/>
              </a:spcAft>
              <a:buSzPts val="1622"/>
              <a:buFont typeface="Lora"/>
              <a:buChar char="●"/>
            </a:pPr>
            <a:r>
              <a:rPr lang="es" sz="1621">
                <a:latin typeface="Lora"/>
                <a:ea typeface="Lora"/>
                <a:cs typeface="Lora"/>
                <a:sym typeface="Lora"/>
              </a:rPr>
              <a:t>Además, hacer un análisis </a:t>
            </a:r>
            <a:r>
              <a:rPr i="1" lang="es" sz="1621">
                <a:latin typeface="Lora"/>
                <a:ea typeface="Lora"/>
                <a:cs typeface="Lora"/>
                <a:sym typeface="Lora"/>
              </a:rPr>
              <a:t>cross-selling</a:t>
            </a:r>
            <a:r>
              <a:rPr lang="es" sz="1621">
                <a:latin typeface="Lora"/>
                <a:ea typeface="Lora"/>
                <a:cs typeface="Lora"/>
                <a:sym typeface="Lora"/>
              </a:rPr>
              <a:t> entre los clientes existentes para predecir qué otro producto se le puede ofrecer</a:t>
            </a:r>
            <a:endParaRPr sz="1621">
              <a:latin typeface="Lora"/>
              <a:ea typeface="Lora"/>
              <a:cs typeface="Lora"/>
              <a:sym typeface="Lora"/>
            </a:endParaRPr>
          </a:p>
          <a:p>
            <a:pPr indent="0" lvl="0" marL="0" rtl="0" algn="just">
              <a:spcBef>
                <a:spcPts val="1200"/>
              </a:spcBef>
              <a:spcAft>
                <a:spcPts val="0"/>
              </a:spcAft>
              <a:buNone/>
            </a:pPr>
            <a:r>
              <a:t/>
            </a:r>
            <a:endParaRPr sz="1621">
              <a:latin typeface="Lora"/>
              <a:ea typeface="Lora"/>
              <a:cs typeface="Lora"/>
              <a:sym typeface="Lora"/>
            </a:endParaRPr>
          </a:p>
          <a:p>
            <a:pPr indent="0" lvl="0" marL="0" rtl="0" algn="just">
              <a:spcBef>
                <a:spcPts val="1200"/>
              </a:spcBef>
              <a:spcAft>
                <a:spcPts val="0"/>
              </a:spcAft>
              <a:buNone/>
            </a:pPr>
            <a:r>
              <a:rPr b="1" lang="es" sz="1621" u="sng">
                <a:latin typeface="Lora"/>
                <a:ea typeface="Lora"/>
                <a:cs typeface="Lora"/>
                <a:sym typeface="Lora"/>
              </a:rPr>
              <a:t>MODELOS APLICADOS</a:t>
            </a:r>
            <a:endParaRPr b="1" sz="1621" u="sng">
              <a:latin typeface="Lora"/>
              <a:ea typeface="Lora"/>
              <a:cs typeface="Lora"/>
              <a:sym typeface="Lora"/>
            </a:endParaRPr>
          </a:p>
          <a:p>
            <a:pPr indent="-331587" lvl="0" marL="457200" rtl="0" algn="just">
              <a:spcBef>
                <a:spcPts val="1200"/>
              </a:spcBef>
              <a:spcAft>
                <a:spcPts val="0"/>
              </a:spcAft>
              <a:buSzPts val="1622"/>
              <a:buFont typeface="Lora"/>
              <a:buChar char="●"/>
            </a:pPr>
            <a:r>
              <a:rPr lang="es" sz="1621">
                <a:latin typeface="Lora"/>
                <a:ea typeface="Lora"/>
                <a:cs typeface="Lora"/>
                <a:sym typeface="Lora"/>
              </a:rPr>
              <a:t>Árbol de decisión</a:t>
            </a:r>
            <a:endParaRPr sz="1621">
              <a:latin typeface="Lora"/>
              <a:ea typeface="Lora"/>
              <a:cs typeface="Lora"/>
              <a:sym typeface="Lora"/>
            </a:endParaRPr>
          </a:p>
          <a:p>
            <a:pPr indent="-331587" lvl="0" marL="457200" rtl="0" algn="just">
              <a:spcBef>
                <a:spcPts val="0"/>
              </a:spcBef>
              <a:spcAft>
                <a:spcPts val="0"/>
              </a:spcAft>
              <a:buSzPts val="1622"/>
              <a:buFont typeface="Lora"/>
              <a:buChar char="●"/>
            </a:pPr>
            <a:r>
              <a:rPr lang="es" sz="1621">
                <a:latin typeface="Lora"/>
                <a:ea typeface="Lora"/>
                <a:cs typeface="Lora"/>
                <a:sym typeface="Lora"/>
              </a:rPr>
              <a:t>Random Forest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3"/>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297" name="Google Shape;297;p33"/>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298" name="Google Shape;298;p33"/>
          <p:cNvSpPr txBox="1"/>
          <p:nvPr>
            <p:ph idx="1" type="body"/>
          </p:nvPr>
        </p:nvSpPr>
        <p:spPr>
          <a:xfrm>
            <a:off x="235500" y="1389600"/>
            <a:ext cx="8789100" cy="3650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sz="1800">
                <a:latin typeface="Lora"/>
                <a:ea typeface="Lora"/>
                <a:cs typeface="Lora"/>
                <a:sym typeface="Lora"/>
              </a:rPr>
              <a:t>L</a:t>
            </a:r>
            <a:r>
              <a:rPr lang="es" sz="1800">
                <a:latin typeface="Lora"/>
                <a:ea typeface="Lora"/>
                <a:cs typeface="Lora"/>
                <a:sym typeface="Lora"/>
              </a:rPr>
              <a:t>os modelos fueron aplicados para cada uno de los 3 productos</a:t>
            </a:r>
            <a:endParaRPr sz="1800" u="sng">
              <a:latin typeface="Lora"/>
              <a:ea typeface="Lora"/>
              <a:cs typeface="Lora"/>
              <a:sym typeface="Lora"/>
            </a:endParaRPr>
          </a:p>
          <a:p>
            <a:pPr indent="0" lvl="0" marL="0" rtl="0" algn="l">
              <a:spcBef>
                <a:spcPts val="1200"/>
              </a:spcBef>
              <a:spcAft>
                <a:spcPts val="0"/>
              </a:spcAft>
              <a:buNone/>
            </a:pPr>
            <a:r>
              <a:rPr lang="es" sz="1800" u="sng">
                <a:latin typeface="Lora"/>
                <a:ea typeface="Lora"/>
                <a:cs typeface="Lora"/>
                <a:sym typeface="Lora"/>
              </a:rPr>
              <a:t>PASOS</a:t>
            </a:r>
            <a:endParaRPr sz="1800" u="sng">
              <a:latin typeface="Lora"/>
              <a:ea typeface="Lora"/>
              <a:cs typeface="Lora"/>
              <a:sym typeface="Lora"/>
            </a:endParaRPr>
          </a:p>
          <a:p>
            <a:pPr indent="-330200" lvl="0" marL="457200" rtl="0" algn="l">
              <a:spcBef>
                <a:spcPts val="1200"/>
              </a:spcBef>
              <a:spcAft>
                <a:spcPts val="0"/>
              </a:spcAft>
              <a:buSzPts val="1600"/>
              <a:buFont typeface="Lora"/>
              <a:buAutoNum type="arabicParenR"/>
            </a:pPr>
            <a:r>
              <a:rPr lang="es" sz="1600">
                <a:latin typeface="Lora"/>
                <a:ea typeface="Lora"/>
                <a:cs typeface="Lora"/>
                <a:sym typeface="Lora"/>
              </a:rPr>
              <a:t>Se buscaron cuáles son los clientes más rentables para cada producto → </a:t>
            </a:r>
            <a:r>
              <a:rPr i="1" lang="es" sz="1600">
                <a:latin typeface="Lora"/>
                <a:ea typeface="Lora"/>
                <a:cs typeface="Lora"/>
                <a:sym typeface="Lora"/>
              </a:rPr>
              <a:t>Supuesto: un cliente es rentable cuando tiene POINT_RENTABLE entre 8 y 10</a:t>
            </a:r>
            <a:endParaRPr i="1" sz="1600">
              <a:latin typeface="Lora"/>
              <a:ea typeface="Lora"/>
              <a:cs typeface="Lora"/>
              <a:sym typeface="Lora"/>
            </a:endParaRPr>
          </a:p>
          <a:p>
            <a:pPr indent="0" lvl="0" marL="457200" rtl="0" algn="l">
              <a:spcBef>
                <a:spcPts val="1200"/>
              </a:spcBef>
              <a:spcAft>
                <a:spcPts val="0"/>
              </a:spcAft>
              <a:buNone/>
            </a:pPr>
            <a:r>
              <a:t/>
            </a:r>
            <a:endParaRPr i="1" sz="1600">
              <a:latin typeface="Lora"/>
              <a:ea typeface="Lora"/>
              <a:cs typeface="Lora"/>
              <a:sym typeface="Lora"/>
            </a:endParaRPr>
          </a:p>
          <a:p>
            <a:pPr indent="-330200" lvl="0" marL="457200" rtl="0" algn="l">
              <a:spcBef>
                <a:spcPts val="1200"/>
              </a:spcBef>
              <a:spcAft>
                <a:spcPts val="0"/>
              </a:spcAft>
              <a:buSzPts val="1600"/>
              <a:buFont typeface="Lora"/>
              <a:buAutoNum type="arabicParenR"/>
            </a:pPr>
            <a:r>
              <a:rPr lang="es" sz="1600">
                <a:latin typeface="Lora"/>
                <a:ea typeface="Lora"/>
                <a:cs typeface="Lora"/>
                <a:sym typeface="Lora"/>
              </a:rPr>
              <a:t>Se separaron en variable ‘x’ e ‘y’ → Eliminamos del dataset la variable a predecir </a:t>
            </a:r>
            <a:r>
              <a:rPr i="1" lang="es" sz="1600">
                <a:latin typeface="Lora"/>
                <a:ea typeface="Lora"/>
                <a:cs typeface="Lora"/>
                <a:sym typeface="Lora"/>
              </a:rPr>
              <a:t>POINT_RENTABLE </a:t>
            </a:r>
            <a:r>
              <a:rPr lang="es" sz="1600">
                <a:latin typeface="Lora"/>
                <a:ea typeface="Lora"/>
                <a:cs typeface="Lora"/>
                <a:sym typeface="Lora"/>
              </a:rPr>
              <a:t>(x) y la definimos como Target (y)</a:t>
            </a:r>
            <a:endParaRPr sz="1600">
              <a:latin typeface="Lora"/>
              <a:ea typeface="Lora"/>
              <a:cs typeface="Lora"/>
              <a:sym typeface="Lora"/>
            </a:endParaRPr>
          </a:p>
          <a:p>
            <a:pPr indent="0" lvl="0" marL="457200" rtl="0" algn="l">
              <a:spcBef>
                <a:spcPts val="1200"/>
              </a:spcBef>
              <a:spcAft>
                <a:spcPts val="0"/>
              </a:spcAft>
              <a:buNone/>
            </a:pPr>
            <a:r>
              <a:t/>
            </a:r>
            <a:endParaRPr sz="1600">
              <a:latin typeface="Lora"/>
              <a:ea typeface="Lora"/>
              <a:cs typeface="Lora"/>
              <a:sym typeface="Lora"/>
            </a:endParaRPr>
          </a:p>
          <a:p>
            <a:pPr indent="-330200" lvl="0" marL="457200" rtl="0" algn="l">
              <a:spcBef>
                <a:spcPts val="1200"/>
              </a:spcBef>
              <a:spcAft>
                <a:spcPts val="0"/>
              </a:spcAft>
              <a:buSzPts val="1600"/>
              <a:buFont typeface="Lora"/>
              <a:buAutoNum type="arabicParenR"/>
            </a:pPr>
            <a:r>
              <a:rPr lang="es" sz="1600">
                <a:latin typeface="Lora"/>
                <a:ea typeface="Lora"/>
                <a:cs typeface="Lora"/>
                <a:sym typeface="Lora"/>
              </a:rPr>
              <a:t>Separamos entre train y test → Asignamos 20% y 80% respectivamente</a:t>
            </a:r>
            <a:endParaRPr sz="1100"/>
          </a:p>
        </p:txBody>
      </p:sp>
      <p:sp>
        <p:nvSpPr>
          <p:cNvPr id="299" name="Google Shape;299;p33"/>
          <p:cNvSpPr txBox="1"/>
          <p:nvPr>
            <p:ph type="title"/>
          </p:nvPr>
        </p:nvSpPr>
        <p:spPr>
          <a:xfrm>
            <a:off x="1154925" y="633900"/>
            <a:ext cx="5307600" cy="755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34"/>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305" name="Google Shape;305;p34"/>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06" name="Google Shape;306;p34"/>
          <p:cNvSpPr txBox="1"/>
          <p:nvPr>
            <p:ph type="title"/>
          </p:nvPr>
        </p:nvSpPr>
        <p:spPr>
          <a:xfrm>
            <a:off x="1154925" y="633900"/>
            <a:ext cx="5307600" cy="755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07" name="Google Shape;307;p34"/>
          <p:cNvSpPr txBox="1"/>
          <p:nvPr>
            <p:ph idx="1" type="body"/>
          </p:nvPr>
        </p:nvSpPr>
        <p:spPr>
          <a:xfrm>
            <a:off x="235500" y="1450375"/>
            <a:ext cx="8789100" cy="3559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600">
                <a:latin typeface="Lora"/>
                <a:ea typeface="Lora"/>
                <a:cs typeface="Lora"/>
                <a:sym typeface="Lora"/>
              </a:rPr>
              <a:t>5) Entrenamos el modelo, calculamos el accuracy y obtenemos: </a:t>
            </a:r>
            <a:endParaRPr sz="1600">
              <a:latin typeface="Lora"/>
              <a:ea typeface="Lora"/>
              <a:cs typeface="Lora"/>
              <a:sym typeface="Lora"/>
            </a:endParaRPr>
          </a:p>
          <a:p>
            <a:pPr indent="-322580" lvl="0" marL="1371600" rtl="0" algn="l">
              <a:spcBef>
                <a:spcPts val="1200"/>
              </a:spcBef>
              <a:spcAft>
                <a:spcPts val="0"/>
              </a:spcAft>
              <a:buSzPct val="100000"/>
              <a:buFont typeface="Lora"/>
              <a:buChar char="●"/>
            </a:pPr>
            <a:r>
              <a:rPr lang="es" sz="1600">
                <a:latin typeface="Lora"/>
                <a:ea typeface="Lora"/>
                <a:cs typeface="Lora"/>
                <a:sym typeface="Lora"/>
              </a:rPr>
              <a:t>% de aciertos sobre set de entrenamiento y evaluación</a:t>
            </a:r>
            <a:endParaRPr sz="1600">
              <a:latin typeface="Lora"/>
              <a:ea typeface="Lora"/>
              <a:cs typeface="Lora"/>
              <a:sym typeface="Lora"/>
            </a:endParaRPr>
          </a:p>
          <a:p>
            <a:pPr indent="-322580" lvl="0" marL="1371600" rtl="0" algn="l">
              <a:spcBef>
                <a:spcPts val="0"/>
              </a:spcBef>
              <a:spcAft>
                <a:spcPts val="0"/>
              </a:spcAft>
              <a:buSzPct val="100000"/>
              <a:buFont typeface="Lora"/>
              <a:buChar char="●"/>
            </a:pPr>
            <a:r>
              <a:rPr lang="es" sz="1600">
                <a:latin typeface="Lora"/>
                <a:ea typeface="Lora"/>
                <a:cs typeface="Lora"/>
                <a:sym typeface="Lora"/>
              </a:rPr>
              <a:t>% Precisión</a:t>
            </a:r>
            <a:endParaRPr sz="1600">
              <a:latin typeface="Lora"/>
              <a:ea typeface="Lora"/>
              <a:cs typeface="Lora"/>
              <a:sym typeface="Lora"/>
            </a:endParaRPr>
          </a:p>
          <a:p>
            <a:pPr indent="-322580" lvl="0" marL="1371600" rtl="0" algn="l">
              <a:spcBef>
                <a:spcPts val="0"/>
              </a:spcBef>
              <a:spcAft>
                <a:spcPts val="0"/>
              </a:spcAft>
              <a:buSzPct val="100000"/>
              <a:buFont typeface="Lora"/>
              <a:buChar char="●"/>
            </a:pPr>
            <a:r>
              <a:rPr lang="es" sz="1600">
                <a:latin typeface="Lora"/>
                <a:ea typeface="Lora"/>
                <a:cs typeface="Lora"/>
                <a:sym typeface="Lora"/>
              </a:rPr>
              <a:t>% Recall (sensibilidad) → </a:t>
            </a:r>
            <a:r>
              <a:rPr i="1" lang="es" sz="1600">
                <a:latin typeface="Lora"/>
                <a:ea typeface="Lora"/>
                <a:cs typeface="Lora"/>
                <a:sym typeface="Lora"/>
              </a:rPr>
              <a:t>Verdaderos positivos</a:t>
            </a:r>
            <a:endParaRPr i="1" sz="1600">
              <a:latin typeface="Lora"/>
              <a:ea typeface="Lora"/>
              <a:cs typeface="Lora"/>
              <a:sym typeface="Lora"/>
            </a:endParaRPr>
          </a:p>
          <a:p>
            <a:pPr indent="-322580" lvl="0" marL="1371600" rtl="0" algn="l">
              <a:spcBef>
                <a:spcPts val="0"/>
              </a:spcBef>
              <a:spcAft>
                <a:spcPts val="0"/>
              </a:spcAft>
              <a:buSzPct val="100000"/>
              <a:buFont typeface="Lora"/>
              <a:buChar char="●"/>
            </a:pPr>
            <a:r>
              <a:rPr lang="es" sz="1600">
                <a:latin typeface="Lora"/>
                <a:ea typeface="Lora"/>
                <a:cs typeface="Lora"/>
                <a:sym typeface="Lora"/>
              </a:rPr>
              <a:t>% F1 score</a:t>
            </a:r>
            <a:endParaRPr sz="1600">
              <a:latin typeface="Lora"/>
              <a:ea typeface="Lora"/>
              <a:cs typeface="Lora"/>
              <a:sym typeface="Lora"/>
            </a:endParaRPr>
          </a:p>
          <a:p>
            <a:pPr indent="0" lvl="0" marL="0" rtl="0" algn="l">
              <a:spcBef>
                <a:spcPts val="1200"/>
              </a:spcBef>
              <a:spcAft>
                <a:spcPts val="0"/>
              </a:spcAft>
              <a:buNone/>
            </a:pPr>
            <a:r>
              <a:rPr lang="es" sz="1600" u="sng">
                <a:latin typeface="Lora"/>
                <a:ea typeface="Lora"/>
                <a:cs typeface="Lora"/>
                <a:sym typeface="Lora"/>
              </a:rPr>
              <a:t>Resultado producto Autos:</a:t>
            </a:r>
            <a:endParaRPr sz="1600" u="sng">
              <a:latin typeface="Lora"/>
              <a:ea typeface="Lora"/>
              <a:cs typeface="Lora"/>
              <a:sym typeface="Lora"/>
            </a:endParaRPr>
          </a:p>
          <a:p>
            <a:pPr indent="0" lvl="0" marL="0" rtl="0" algn="l">
              <a:lnSpc>
                <a:spcPct val="100000"/>
              </a:lnSpc>
              <a:spcBef>
                <a:spcPts val="1200"/>
              </a:spcBef>
              <a:spcAft>
                <a:spcPts val="0"/>
              </a:spcAft>
              <a:buNone/>
            </a:pPr>
            <a:r>
              <a:rPr lang="es" sz="1516">
                <a:latin typeface="Courier New"/>
                <a:ea typeface="Courier New"/>
                <a:cs typeface="Courier New"/>
                <a:sym typeface="Courier New"/>
              </a:rPr>
              <a:t>% de aciertos sobre el set de entrenamiento: 0.899916</a:t>
            </a:r>
            <a:endParaRPr sz="1516">
              <a:latin typeface="Courier New"/>
              <a:ea typeface="Courier New"/>
              <a:cs typeface="Courier New"/>
              <a:sym typeface="Courier New"/>
            </a:endParaRPr>
          </a:p>
          <a:p>
            <a:pPr indent="0" lvl="0" marL="0" rtl="0" algn="l">
              <a:lnSpc>
                <a:spcPct val="100000"/>
              </a:lnSpc>
              <a:spcBef>
                <a:spcPts val="1200"/>
              </a:spcBef>
              <a:spcAft>
                <a:spcPts val="0"/>
              </a:spcAft>
              <a:buNone/>
            </a:pPr>
            <a:r>
              <a:rPr lang="es" sz="1516">
                <a:latin typeface="Courier New"/>
                <a:ea typeface="Courier New"/>
                <a:cs typeface="Courier New"/>
                <a:sym typeface="Courier New"/>
              </a:rPr>
              <a:t>% de aciertos sobre el set de evaluación: 0.894932</a:t>
            </a:r>
            <a:endParaRPr sz="1516">
              <a:latin typeface="Courier New"/>
              <a:ea typeface="Courier New"/>
              <a:cs typeface="Courier New"/>
              <a:sym typeface="Courier New"/>
            </a:endParaRPr>
          </a:p>
          <a:p>
            <a:pPr indent="0" lvl="0" marL="0" rtl="0" algn="l">
              <a:lnSpc>
                <a:spcPct val="100000"/>
              </a:lnSpc>
              <a:spcBef>
                <a:spcPts val="1200"/>
              </a:spcBef>
              <a:spcAft>
                <a:spcPts val="0"/>
              </a:spcAft>
              <a:buNone/>
            </a:pPr>
            <a:r>
              <a:rPr lang="es" sz="1516">
                <a:latin typeface="Courier New"/>
                <a:ea typeface="Courier New"/>
                <a:cs typeface="Courier New"/>
                <a:sym typeface="Courier New"/>
              </a:rPr>
              <a:t>Precision : 0.875594</a:t>
            </a:r>
            <a:endParaRPr sz="1516">
              <a:latin typeface="Courier New"/>
              <a:ea typeface="Courier New"/>
              <a:cs typeface="Courier New"/>
              <a:sym typeface="Courier New"/>
            </a:endParaRPr>
          </a:p>
          <a:p>
            <a:pPr indent="0" lvl="0" marL="0" rtl="0" algn="l">
              <a:lnSpc>
                <a:spcPct val="100000"/>
              </a:lnSpc>
              <a:spcBef>
                <a:spcPts val="1200"/>
              </a:spcBef>
              <a:spcAft>
                <a:spcPts val="0"/>
              </a:spcAft>
              <a:buNone/>
            </a:pPr>
            <a:r>
              <a:rPr lang="es" sz="1516">
                <a:latin typeface="Courier New"/>
                <a:ea typeface="Courier New"/>
                <a:cs typeface="Courier New"/>
                <a:sym typeface="Courier New"/>
              </a:rPr>
              <a:t>Recall: 0.902115</a:t>
            </a:r>
            <a:endParaRPr sz="1516">
              <a:latin typeface="Courier New"/>
              <a:ea typeface="Courier New"/>
              <a:cs typeface="Courier New"/>
              <a:sym typeface="Courier New"/>
            </a:endParaRPr>
          </a:p>
          <a:p>
            <a:pPr indent="0" lvl="0" marL="0" rtl="0" algn="l">
              <a:lnSpc>
                <a:spcPct val="100000"/>
              </a:lnSpc>
              <a:spcBef>
                <a:spcPts val="1200"/>
              </a:spcBef>
              <a:spcAft>
                <a:spcPts val="1200"/>
              </a:spcAft>
              <a:buNone/>
            </a:pPr>
            <a:r>
              <a:rPr lang="es" sz="1516">
                <a:latin typeface="Courier New"/>
                <a:ea typeface="Courier New"/>
                <a:cs typeface="Courier New"/>
                <a:sym typeface="Courier New"/>
              </a:rPr>
              <a:t>F1 Score : 0.888657</a:t>
            </a:r>
            <a:endParaRPr sz="1816">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5"/>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313" name="Google Shape;313;p35"/>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14" name="Google Shape;314;p35"/>
          <p:cNvSpPr txBox="1"/>
          <p:nvPr>
            <p:ph idx="1" type="body"/>
          </p:nvPr>
        </p:nvSpPr>
        <p:spPr>
          <a:xfrm>
            <a:off x="159300" y="1769200"/>
            <a:ext cx="4487400" cy="3316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600">
                <a:latin typeface="Lora"/>
                <a:ea typeface="Lora"/>
                <a:cs typeface="Lora"/>
                <a:sym typeface="Lora"/>
              </a:rPr>
              <a:t>6) Creamos la matriz de confusión</a:t>
            </a:r>
            <a:endParaRPr sz="1600" u="sng">
              <a:latin typeface="Lora"/>
              <a:ea typeface="Lora"/>
              <a:cs typeface="Lora"/>
              <a:sym typeface="Lora"/>
            </a:endParaRPr>
          </a:p>
          <a:p>
            <a:pPr indent="0" lvl="0" marL="0" rtl="0" algn="ctr">
              <a:spcBef>
                <a:spcPts val="1200"/>
              </a:spcBef>
              <a:spcAft>
                <a:spcPts val="0"/>
              </a:spcAft>
              <a:buNone/>
            </a:pPr>
            <a:r>
              <a:t/>
            </a:r>
            <a:endParaRPr i="1" sz="1600" u="sng">
              <a:latin typeface="Lora"/>
              <a:ea typeface="Lora"/>
              <a:cs typeface="Lora"/>
              <a:sym typeface="Lora"/>
            </a:endParaRPr>
          </a:p>
          <a:p>
            <a:pPr indent="0" lvl="0" marL="0" rtl="0" algn="ctr">
              <a:spcBef>
                <a:spcPts val="1200"/>
              </a:spcBef>
              <a:spcAft>
                <a:spcPts val="0"/>
              </a:spcAft>
              <a:buNone/>
            </a:pPr>
            <a:r>
              <a:rPr i="1" lang="es" sz="1500" u="sng">
                <a:latin typeface="Lora"/>
                <a:ea typeface="Lora"/>
                <a:cs typeface="Lora"/>
                <a:sym typeface="Lora"/>
              </a:rPr>
              <a:t>MATRIZ DE </a:t>
            </a:r>
            <a:r>
              <a:rPr i="1" lang="es" sz="1500" u="sng">
                <a:latin typeface="Lora"/>
                <a:ea typeface="Lora"/>
                <a:cs typeface="Lora"/>
                <a:sym typeface="Lora"/>
              </a:rPr>
              <a:t>CONFUSIÓN</a:t>
            </a:r>
            <a:endParaRPr i="1" sz="1500" u="sng">
              <a:latin typeface="Lora"/>
              <a:ea typeface="Lora"/>
              <a:cs typeface="Lora"/>
              <a:sym typeface="Lora"/>
            </a:endParaRPr>
          </a:p>
          <a:p>
            <a:pPr indent="0" lvl="0" marL="0" rtl="0" algn="l">
              <a:spcBef>
                <a:spcPts val="1200"/>
              </a:spcBef>
              <a:spcAft>
                <a:spcPts val="0"/>
              </a:spcAft>
              <a:buNone/>
            </a:pPr>
            <a:r>
              <a:rPr lang="es" sz="1500">
                <a:latin typeface="Lora"/>
                <a:ea typeface="Lora"/>
                <a:cs typeface="Lora"/>
                <a:sym typeface="Lora"/>
              </a:rPr>
              <a:t>Es una herramienta muy útil para valorar cómo de bueno es un modelo de clasificación basado en aprendizaje automático</a:t>
            </a:r>
            <a:endParaRPr sz="1500">
              <a:latin typeface="Lora"/>
              <a:ea typeface="Lora"/>
              <a:cs typeface="Lora"/>
              <a:sym typeface="Lora"/>
            </a:endParaRPr>
          </a:p>
          <a:p>
            <a:pPr indent="0" lvl="0" marL="0" rtl="0" algn="l">
              <a:spcBef>
                <a:spcPts val="1200"/>
              </a:spcBef>
              <a:spcAft>
                <a:spcPts val="1200"/>
              </a:spcAft>
              <a:buNone/>
            </a:pPr>
            <a:r>
              <a:rPr lang="es" sz="1500">
                <a:latin typeface="Lora"/>
                <a:ea typeface="Lora"/>
                <a:cs typeface="Lora"/>
                <a:sym typeface="Lora"/>
              </a:rPr>
              <a:t>En particular, sirve para mostrar de forma explícita cuándo una clase es confundida con otra, lo cual nos permite trabajar de forma separada con distintos tipos de error</a:t>
            </a:r>
            <a:endParaRPr sz="1500">
              <a:latin typeface="Lora"/>
              <a:ea typeface="Lora"/>
              <a:cs typeface="Lora"/>
              <a:sym typeface="Lora"/>
            </a:endParaRPr>
          </a:p>
        </p:txBody>
      </p:sp>
      <p:sp>
        <p:nvSpPr>
          <p:cNvPr id="315" name="Google Shape;315;p35"/>
          <p:cNvSpPr txBox="1"/>
          <p:nvPr>
            <p:ph type="title"/>
          </p:nvPr>
        </p:nvSpPr>
        <p:spPr>
          <a:xfrm>
            <a:off x="1154925" y="633900"/>
            <a:ext cx="5307600" cy="755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pic>
        <p:nvPicPr>
          <p:cNvPr id="316" name="Google Shape;316;p35"/>
          <p:cNvPicPr preferRelativeResize="0"/>
          <p:nvPr/>
        </p:nvPicPr>
        <p:blipFill>
          <a:blip r:embed="rId4">
            <a:alphaModFix/>
          </a:blip>
          <a:stretch>
            <a:fillRect/>
          </a:stretch>
        </p:blipFill>
        <p:spPr>
          <a:xfrm>
            <a:off x="4848050" y="1769200"/>
            <a:ext cx="4058225" cy="316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36"/>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322" name="Google Shape;322;p36"/>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23" name="Google Shape;323;p36"/>
          <p:cNvSpPr txBox="1"/>
          <p:nvPr>
            <p:ph type="title"/>
          </p:nvPr>
        </p:nvSpPr>
        <p:spPr>
          <a:xfrm>
            <a:off x="1154925" y="633900"/>
            <a:ext cx="5307600" cy="755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24" name="Google Shape;324;p36"/>
          <p:cNvSpPr txBox="1"/>
          <p:nvPr>
            <p:ph idx="1" type="body"/>
          </p:nvPr>
        </p:nvSpPr>
        <p:spPr>
          <a:xfrm>
            <a:off x="235500" y="1611425"/>
            <a:ext cx="4021500" cy="34113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es" sz="1600">
                <a:latin typeface="Lora"/>
                <a:ea typeface="Lora"/>
                <a:cs typeface="Lora"/>
                <a:sym typeface="Lora"/>
              </a:rPr>
              <a:t>7</a:t>
            </a:r>
            <a:r>
              <a:rPr lang="es" sz="1600">
                <a:latin typeface="Lora"/>
                <a:ea typeface="Lora"/>
                <a:cs typeface="Lora"/>
                <a:sym typeface="Lora"/>
              </a:rPr>
              <a:t>) Construimos la curva de ROC - </a:t>
            </a:r>
            <a:r>
              <a:rPr i="1" lang="es" sz="1600">
                <a:latin typeface="Lora"/>
                <a:ea typeface="Lora"/>
                <a:cs typeface="Lora"/>
                <a:sym typeface="Lora"/>
              </a:rPr>
              <a:t>Receiver Operating Characteristic</a:t>
            </a:r>
            <a:endParaRPr i="1" sz="1600">
              <a:latin typeface="Lora"/>
              <a:ea typeface="Lora"/>
              <a:cs typeface="Lora"/>
              <a:sym typeface="Lora"/>
            </a:endParaRPr>
          </a:p>
          <a:p>
            <a:pPr indent="0" lvl="0" marL="0" rtl="0" algn="ctr">
              <a:lnSpc>
                <a:spcPct val="105000"/>
              </a:lnSpc>
              <a:spcBef>
                <a:spcPts val="1200"/>
              </a:spcBef>
              <a:spcAft>
                <a:spcPts val="0"/>
              </a:spcAft>
              <a:buNone/>
            </a:pPr>
            <a:r>
              <a:t/>
            </a:r>
            <a:endParaRPr i="1" sz="1600" u="sng">
              <a:latin typeface="Lora"/>
              <a:ea typeface="Lora"/>
              <a:cs typeface="Lora"/>
              <a:sym typeface="Lora"/>
            </a:endParaRPr>
          </a:p>
          <a:p>
            <a:pPr indent="0" lvl="0" marL="0" rtl="0" algn="ctr">
              <a:lnSpc>
                <a:spcPct val="105000"/>
              </a:lnSpc>
              <a:spcBef>
                <a:spcPts val="1200"/>
              </a:spcBef>
              <a:spcAft>
                <a:spcPts val="0"/>
              </a:spcAft>
              <a:buNone/>
            </a:pPr>
            <a:r>
              <a:rPr i="1" lang="es" sz="1500" u="sng">
                <a:latin typeface="Lora"/>
                <a:ea typeface="Lora"/>
                <a:cs typeface="Lora"/>
                <a:sym typeface="Lora"/>
              </a:rPr>
              <a:t>CURVA DE ROC</a:t>
            </a:r>
            <a:endParaRPr i="1" sz="1500" u="sng">
              <a:latin typeface="Lora"/>
              <a:ea typeface="Lora"/>
              <a:cs typeface="Lora"/>
              <a:sym typeface="Lora"/>
            </a:endParaRPr>
          </a:p>
          <a:p>
            <a:pPr indent="0" lvl="0" marL="0" rtl="0" algn="l">
              <a:lnSpc>
                <a:spcPct val="105000"/>
              </a:lnSpc>
              <a:spcBef>
                <a:spcPts val="1200"/>
              </a:spcBef>
              <a:spcAft>
                <a:spcPts val="0"/>
              </a:spcAft>
              <a:buNone/>
            </a:pPr>
            <a:r>
              <a:rPr lang="es" sz="1500">
                <a:latin typeface="Lora"/>
                <a:ea typeface="Lora"/>
                <a:cs typeface="Lora"/>
                <a:sym typeface="Lora"/>
              </a:rPr>
              <a:t>Ilustra la sensibilidad y especificidad de cada uno de los posibles puntos de corte de un test diagnóstico cuya escala de medición es continua</a:t>
            </a:r>
            <a:endParaRPr sz="1500">
              <a:latin typeface="Lora"/>
              <a:ea typeface="Lora"/>
              <a:cs typeface="Lora"/>
              <a:sym typeface="Lora"/>
            </a:endParaRPr>
          </a:p>
          <a:p>
            <a:pPr indent="0" lvl="0" marL="0" rtl="0" algn="l">
              <a:lnSpc>
                <a:spcPct val="105000"/>
              </a:lnSpc>
              <a:spcBef>
                <a:spcPts val="1200"/>
              </a:spcBef>
              <a:spcAft>
                <a:spcPts val="0"/>
              </a:spcAft>
              <a:buNone/>
            </a:pPr>
            <a:r>
              <a:t/>
            </a:r>
            <a:endParaRPr sz="1600">
              <a:latin typeface="Lora"/>
              <a:ea typeface="Lora"/>
              <a:cs typeface="Lora"/>
              <a:sym typeface="Lora"/>
            </a:endParaRPr>
          </a:p>
          <a:p>
            <a:pPr indent="0" lvl="0" marL="0" rtl="0" algn="l">
              <a:lnSpc>
                <a:spcPct val="105000"/>
              </a:lnSpc>
              <a:spcBef>
                <a:spcPts val="1200"/>
              </a:spcBef>
              <a:spcAft>
                <a:spcPts val="1200"/>
              </a:spcAft>
              <a:buNone/>
            </a:pPr>
            <a:r>
              <a:t/>
            </a:r>
            <a:endParaRPr i="1" sz="1600" u="sng">
              <a:latin typeface="Lora"/>
              <a:ea typeface="Lora"/>
              <a:cs typeface="Lora"/>
              <a:sym typeface="Lora"/>
            </a:endParaRPr>
          </a:p>
        </p:txBody>
      </p:sp>
      <p:pic>
        <p:nvPicPr>
          <p:cNvPr id="325" name="Google Shape;325;p36"/>
          <p:cNvPicPr preferRelativeResize="0"/>
          <p:nvPr/>
        </p:nvPicPr>
        <p:blipFill>
          <a:blip r:embed="rId4">
            <a:alphaModFix/>
          </a:blip>
          <a:stretch>
            <a:fillRect/>
          </a:stretch>
        </p:blipFill>
        <p:spPr>
          <a:xfrm>
            <a:off x="4395200" y="1611550"/>
            <a:ext cx="4560750" cy="3411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37"/>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331" name="Google Shape;331;p37"/>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32" name="Google Shape;332;p37"/>
          <p:cNvSpPr txBox="1"/>
          <p:nvPr>
            <p:ph type="title"/>
          </p:nvPr>
        </p:nvSpPr>
        <p:spPr>
          <a:xfrm>
            <a:off x="1154925" y="633900"/>
            <a:ext cx="5307600" cy="755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33" name="Google Shape;333;p37"/>
          <p:cNvSpPr txBox="1"/>
          <p:nvPr>
            <p:ph idx="1" type="body"/>
          </p:nvPr>
        </p:nvSpPr>
        <p:spPr>
          <a:xfrm>
            <a:off x="235500" y="1463825"/>
            <a:ext cx="8789100" cy="3558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s" sz="1600">
                <a:latin typeface="Lora"/>
                <a:ea typeface="Lora"/>
                <a:cs typeface="Lora"/>
                <a:sym typeface="Lora"/>
              </a:rPr>
              <a:t>8) Graficamos la importancia de las características</a:t>
            </a:r>
            <a:endParaRPr sz="1600">
              <a:latin typeface="Lora"/>
              <a:ea typeface="Lora"/>
              <a:cs typeface="Lora"/>
              <a:sym typeface="Lora"/>
            </a:endParaRPr>
          </a:p>
          <a:p>
            <a:pPr indent="0" lvl="0" marL="0" rtl="0" algn="l">
              <a:lnSpc>
                <a:spcPct val="105000"/>
              </a:lnSpc>
              <a:spcBef>
                <a:spcPts val="1200"/>
              </a:spcBef>
              <a:spcAft>
                <a:spcPts val="1200"/>
              </a:spcAft>
              <a:buNone/>
            </a:pPr>
            <a:r>
              <a:rPr lang="es" sz="1500">
                <a:latin typeface="Lora"/>
                <a:ea typeface="Lora"/>
                <a:cs typeface="Lora"/>
                <a:sym typeface="Lora"/>
              </a:rPr>
              <a:t>Para mejor visualización de los resultados, se aplicó la condición de tomar solamente las features que tengan un grado de importancia mayor a 0.001:</a:t>
            </a:r>
            <a:endParaRPr sz="1500">
              <a:latin typeface="Lora"/>
              <a:ea typeface="Lora"/>
              <a:cs typeface="Lora"/>
              <a:sym typeface="Lora"/>
            </a:endParaRPr>
          </a:p>
        </p:txBody>
      </p:sp>
      <p:pic>
        <p:nvPicPr>
          <p:cNvPr id="334" name="Google Shape;334;p37"/>
          <p:cNvPicPr preferRelativeResize="0"/>
          <p:nvPr/>
        </p:nvPicPr>
        <p:blipFill>
          <a:blip r:embed="rId4">
            <a:alphaModFix/>
          </a:blip>
          <a:stretch>
            <a:fillRect/>
          </a:stretch>
        </p:blipFill>
        <p:spPr>
          <a:xfrm>
            <a:off x="2279029" y="2571750"/>
            <a:ext cx="4585934" cy="245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8"/>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340" name="Google Shape;340;p38"/>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41" name="Google Shape;341;p38"/>
          <p:cNvSpPr txBox="1"/>
          <p:nvPr>
            <p:ph type="title"/>
          </p:nvPr>
        </p:nvSpPr>
        <p:spPr>
          <a:xfrm>
            <a:off x="1154925" y="633900"/>
            <a:ext cx="53076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42" name="Google Shape;342;p38"/>
          <p:cNvSpPr txBox="1"/>
          <p:nvPr>
            <p:ph idx="1" type="body"/>
          </p:nvPr>
        </p:nvSpPr>
        <p:spPr>
          <a:xfrm>
            <a:off x="235500" y="1463825"/>
            <a:ext cx="8789100" cy="35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latin typeface="Lora"/>
                <a:ea typeface="Lora"/>
                <a:cs typeface="Lora"/>
                <a:sym typeface="Lora"/>
              </a:rPr>
              <a:t>1) </a:t>
            </a:r>
            <a:r>
              <a:rPr lang="es" sz="1600">
                <a:latin typeface="Lora"/>
                <a:ea typeface="Lora"/>
                <a:cs typeface="Lora"/>
                <a:sym typeface="Lora"/>
              </a:rPr>
              <a:t>Se buscaron cuáles son los clientes más rentables para cada producto → </a:t>
            </a:r>
            <a:r>
              <a:rPr i="1" lang="es" sz="1600">
                <a:latin typeface="Lora"/>
                <a:ea typeface="Lora"/>
                <a:cs typeface="Lora"/>
                <a:sym typeface="Lora"/>
              </a:rPr>
              <a:t>Supuesto: un cliente es rentable cuando tiene POINT_RENTABLE entre 8 y 10</a:t>
            </a:r>
            <a:endParaRPr i="1" sz="1600">
              <a:latin typeface="Lora"/>
              <a:ea typeface="Lora"/>
              <a:cs typeface="Lora"/>
              <a:sym typeface="Lora"/>
            </a:endParaRPr>
          </a:p>
          <a:p>
            <a:pPr indent="0" lvl="0" marL="457200" rtl="0" algn="l">
              <a:spcBef>
                <a:spcPts val="1200"/>
              </a:spcBef>
              <a:spcAft>
                <a:spcPts val="0"/>
              </a:spcAft>
              <a:buNone/>
            </a:pPr>
            <a:r>
              <a:t/>
            </a:r>
            <a:endParaRPr i="1" sz="1600">
              <a:latin typeface="Lora"/>
              <a:ea typeface="Lora"/>
              <a:cs typeface="Lora"/>
              <a:sym typeface="Lora"/>
            </a:endParaRPr>
          </a:p>
          <a:p>
            <a:pPr indent="0" lvl="0" marL="0" rtl="0" algn="l">
              <a:spcBef>
                <a:spcPts val="1200"/>
              </a:spcBef>
              <a:spcAft>
                <a:spcPts val="0"/>
              </a:spcAft>
              <a:buNone/>
            </a:pPr>
            <a:r>
              <a:rPr lang="es" sz="1600">
                <a:latin typeface="Lora"/>
                <a:ea typeface="Lora"/>
                <a:cs typeface="Lora"/>
                <a:sym typeface="Lora"/>
              </a:rPr>
              <a:t>2) Se separaron en variable ‘x’ e ‘y’ → Eliminamos del dataset la variable a predecir </a:t>
            </a:r>
            <a:r>
              <a:rPr i="1" lang="es" sz="1600">
                <a:latin typeface="Lora"/>
                <a:ea typeface="Lora"/>
                <a:cs typeface="Lora"/>
                <a:sym typeface="Lora"/>
              </a:rPr>
              <a:t>POINT_RENTABLE </a:t>
            </a:r>
            <a:r>
              <a:rPr lang="es" sz="1600">
                <a:latin typeface="Lora"/>
                <a:ea typeface="Lora"/>
                <a:cs typeface="Lora"/>
                <a:sym typeface="Lora"/>
              </a:rPr>
              <a:t>(x) y la definimos como Target (y)</a:t>
            </a:r>
            <a:endParaRPr sz="1600">
              <a:latin typeface="Lora"/>
              <a:ea typeface="Lora"/>
              <a:cs typeface="Lora"/>
              <a:sym typeface="Lora"/>
            </a:endParaRPr>
          </a:p>
          <a:p>
            <a:pPr indent="0" lvl="0" marL="457200" rtl="0" algn="l">
              <a:spcBef>
                <a:spcPts val="1200"/>
              </a:spcBef>
              <a:spcAft>
                <a:spcPts val="0"/>
              </a:spcAft>
              <a:buNone/>
            </a:pPr>
            <a:r>
              <a:t/>
            </a:r>
            <a:endParaRPr sz="1600">
              <a:latin typeface="Lora"/>
              <a:ea typeface="Lora"/>
              <a:cs typeface="Lora"/>
              <a:sym typeface="Lora"/>
            </a:endParaRPr>
          </a:p>
          <a:p>
            <a:pPr indent="0" lvl="0" marL="0" rtl="0" algn="l">
              <a:spcBef>
                <a:spcPts val="1200"/>
              </a:spcBef>
              <a:spcAft>
                <a:spcPts val="1200"/>
              </a:spcAft>
              <a:buNone/>
            </a:pPr>
            <a:r>
              <a:rPr lang="es" sz="1600">
                <a:latin typeface="Lora"/>
                <a:ea typeface="Lora"/>
                <a:cs typeface="Lora"/>
                <a:sym typeface="Lora"/>
              </a:rPr>
              <a:t>3) Separamos entre train y test → Asigamos 20% y 80% respectivamente</a:t>
            </a:r>
            <a:endParaRPr sz="16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9"/>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348" name="Google Shape;348;p39"/>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49" name="Google Shape;349;p39"/>
          <p:cNvSpPr txBox="1"/>
          <p:nvPr>
            <p:ph type="title"/>
          </p:nvPr>
        </p:nvSpPr>
        <p:spPr>
          <a:xfrm>
            <a:off x="1154925" y="633900"/>
            <a:ext cx="53076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50" name="Google Shape;350;p39"/>
          <p:cNvSpPr txBox="1"/>
          <p:nvPr>
            <p:ph idx="1" type="body"/>
          </p:nvPr>
        </p:nvSpPr>
        <p:spPr>
          <a:xfrm>
            <a:off x="235500" y="1463825"/>
            <a:ext cx="8789100" cy="35589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es" sz="1600">
                <a:latin typeface="Lora"/>
                <a:ea typeface="Lora"/>
                <a:cs typeface="Lora"/>
                <a:sym typeface="Lora"/>
              </a:rPr>
              <a:t>4</a:t>
            </a:r>
            <a:r>
              <a:rPr lang="es" sz="1600">
                <a:latin typeface="Lora"/>
                <a:ea typeface="Lora"/>
                <a:cs typeface="Lora"/>
                <a:sym typeface="Lora"/>
              </a:rPr>
              <a:t>) Realizamos el </a:t>
            </a:r>
            <a:r>
              <a:rPr i="1" lang="es" sz="1600">
                <a:latin typeface="Lora"/>
                <a:ea typeface="Lora"/>
                <a:cs typeface="Lora"/>
                <a:sym typeface="Lora"/>
              </a:rPr>
              <a:t>Hypertuning </a:t>
            </a:r>
            <a:r>
              <a:rPr lang="es" sz="1600">
                <a:latin typeface="Lora"/>
                <a:ea typeface="Lora"/>
                <a:cs typeface="Lora"/>
                <a:sym typeface="Lora"/>
              </a:rPr>
              <a:t>utilizando Grid Search</a:t>
            </a:r>
            <a:endParaRPr i="1" sz="1600">
              <a:latin typeface="Lora"/>
              <a:ea typeface="Lora"/>
              <a:cs typeface="Lora"/>
              <a:sym typeface="Lora"/>
            </a:endParaRPr>
          </a:p>
          <a:p>
            <a:pPr indent="0" lvl="0" marL="0" rtl="0" algn="ctr">
              <a:lnSpc>
                <a:spcPct val="105000"/>
              </a:lnSpc>
              <a:spcBef>
                <a:spcPts val="1200"/>
              </a:spcBef>
              <a:spcAft>
                <a:spcPts val="0"/>
              </a:spcAft>
              <a:buNone/>
            </a:pPr>
            <a:r>
              <a:t/>
            </a:r>
            <a:endParaRPr i="1" sz="1600" u="sng">
              <a:latin typeface="Lora"/>
              <a:ea typeface="Lora"/>
              <a:cs typeface="Lora"/>
              <a:sym typeface="Lora"/>
            </a:endParaRPr>
          </a:p>
          <a:p>
            <a:pPr indent="0" lvl="0" marL="0" rtl="0" algn="ctr">
              <a:lnSpc>
                <a:spcPct val="105000"/>
              </a:lnSpc>
              <a:spcBef>
                <a:spcPts val="1200"/>
              </a:spcBef>
              <a:spcAft>
                <a:spcPts val="0"/>
              </a:spcAft>
              <a:buNone/>
            </a:pPr>
            <a:r>
              <a:rPr i="1" lang="es" sz="1500" u="sng">
                <a:latin typeface="Lora"/>
                <a:ea typeface="Lora"/>
                <a:cs typeface="Lora"/>
                <a:sym typeface="Lora"/>
              </a:rPr>
              <a:t>HYPERTUNING EN RANDOM FOREST</a:t>
            </a:r>
            <a:endParaRPr i="1" sz="1500" u="sng">
              <a:latin typeface="Lora"/>
              <a:ea typeface="Lora"/>
              <a:cs typeface="Lora"/>
              <a:sym typeface="Lora"/>
            </a:endParaRPr>
          </a:p>
          <a:p>
            <a:pPr indent="0" lvl="0" marL="0" rtl="0" algn="l">
              <a:lnSpc>
                <a:spcPct val="105000"/>
              </a:lnSpc>
              <a:spcBef>
                <a:spcPts val="1200"/>
              </a:spcBef>
              <a:spcAft>
                <a:spcPts val="0"/>
              </a:spcAft>
              <a:buNone/>
            </a:pPr>
            <a:r>
              <a:rPr lang="es" sz="1500">
                <a:latin typeface="Lora"/>
                <a:ea typeface="Lora"/>
                <a:cs typeface="Lora"/>
                <a:sym typeface="Lora"/>
              </a:rPr>
              <a:t>Los hiper-parámetros incluyen la cantidad de árboles de decisión en el bosque y la cantidad de características consideradas por cada árbol al dividir un nodo. </a:t>
            </a:r>
            <a:endParaRPr sz="1500">
              <a:latin typeface="Lora"/>
              <a:ea typeface="Lora"/>
              <a:cs typeface="Lora"/>
              <a:sym typeface="Lora"/>
            </a:endParaRPr>
          </a:p>
          <a:p>
            <a:pPr indent="0" lvl="0" marL="0" rtl="0" algn="l">
              <a:lnSpc>
                <a:spcPct val="105000"/>
              </a:lnSpc>
              <a:spcBef>
                <a:spcPts val="1200"/>
              </a:spcBef>
              <a:spcAft>
                <a:spcPts val="0"/>
              </a:spcAft>
              <a:buNone/>
            </a:pPr>
            <a:r>
              <a:rPr lang="es" sz="1500">
                <a:latin typeface="Lora"/>
                <a:ea typeface="Lora"/>
                <a:cs typeface="Lora"/>
                <a:sym typeface="Lora"/>
              </a:rPr>
              <a:t>El ajuste de hiper-parámetros se basa más en los resultados experimentales que en la teoría y, por lo tanto, el mejor método para determinar la configuración óptima es probar muchas combinaciones diferentes para evaluar el rendimiento de cada modelo</a:t>
            </a:r>
            <a:endParaRPr sz="1500">
              <a:latin typeface="Lora"/>
              <a:ea typeface="Lora"/>
              <a:cs typeface="Lora"/>
              <a:sym typeface="Lora"/>
            </a:endParaRPr>
          </a:p>
          <a:p>
            <a:pPr indent="457200" lvl="0" marL="0" rtl="0" algn="l">
              <a:lnSpc>
                <a:spcPct val="105000"/>
              </a:lnSpc>
              <a:spcBef>
                <a:spcPts val="1200"/>
              </a:spcBef>
              <a:spcAft>
                <a:spcPts val="0"/>
              </a:spcAft>
              <a:buNone/>
            </a:pPr>
            <a:r>
              <a:rPr lang="es" sz="1600">
                <a:latin typeface="Lora"/>
                <a:ea typeface="Lora"/>
                <a:cs typeface="Lora"/>
                <a:sym typeface="Lora"/>
              </a:rPr>
              <a:t>4.1)  Definimos los parámetros de búsqueda:</a:t>
            </a:r>
            <a:endParaRPr sz="1600">
              <a:latin typeface="Lora"/>
              <a:ea typeface="Lora"/>
              <a:cs typeface="Lora"/>
              <a:sym typeface="Lora"/>
            </a:endParaRPr>
          </a:p>
          <a:p>
            <a:pPr indent="-330200" lvl="0" marL="1371600" rtl="0" algn="l">
              <a:lnSpc>
                <a:spcPct val="105000"/>
              </a:lnSpc>
              <a:spcBef>
                <a:spcPts val="1200"/>
              </a:spcBef>
              <a:spcAft>
                <a:spcPts val="0"/>
              </a:spcAft>
              <a:buSzPts val="1600"/>
              <a:buFont typeface="Lora"/>
              <a:buChar char="●"/>
            </a:pPr>
            <a:r>
              <a:rPr lang="es" sz="1600">
                <a:latin typeface="Lora"/>
                <a:ea typeface="Lora"/>
                <a:cs typeface="Lora"/>
                <a:sym typeface="Lora"/>
              </a:rPr>
              <a:t>n_estimators → [ 100, 200]</a:t>
            </a:r>
            <a:endParaRPr sz="1600">
              <a:latin typeface="Lora"/>
              <a:ea typeface="Lora"/>
              <a:cs typeface="Lora"/>
              <a:sym typeface="Lora"/>
            </a:endParaRPr>
          </a:p>
          <a:p>
            <a:pPr indent="-330200" lvl="0" marL="1371600" rtl="0" algn="l">
              <a:lnSpc>
                <a:spcPct val="105000"/>
              </a:lnSpc>
              <a:spcBef>
                <a:spcPts val="0"/>
              </a:spcBef>
              <a:spcAft>
                <a:spcPts val="0"/>
              </a:spcAft>
              <a:buSzPts val="1600"/>
              <a:buFont typeface="Lora"/>
              <a:buChar char="●"/>
            </a:pPr>
            <a:r>
              <a:rPr lang="es" sz="1600">
                <a:latin typeface="Lora"/>
                <a:ea typeface="Lora"/>
                <a:cs typeface="Lora"/>
                <a:sym typeface="Lora"/>
              </a:rPr>
              <a:t>max_features → [10,15]</a:t>
            </a:r>
            <a:endParaRPr i="1" sz="15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40"/>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356" name="Google Shape;356;p40"/>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57" name="Google Shape;357;p40"/>
          <p:cNvSpPr txBox="1"/>
          <p:nvPr>
            <p:ph type="title"/>
          </p:nvPr>
        </p:nvSpPr>
        <p:spPr>
          <a:xfrm>
            <a:off x="1154925" y="633900"/>
            <a:ext cx="53076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58" name="Google Shape;358;p40"/>
          <p:cNvSpPr txBox="1"/>
          <p:nvPr>
            <p:ph idx="1" type="body"/>
          </p:nvPr>
        </p:nvSpPr>
        <p:spPr>
          <a:xfrm>
            <a:off x="235500" y="1463825"/>
            <a:ext cx="8789100" cy="35589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es" sz="1600">
                <a:latin typeface="Lora"/>
                <a:ea typeface="Lora"/>
                <a:cs typeface="Lora"/>
                <a:sym typeface="Lora"/>
              </a:rPr>
              <a:t>5) Entrenamos el modelo, calculamos el accuracy y obtenemos: </a:t>
            </a:r>
            <a:endParaRPr sz="1600">
              <a:latin typeface="Lora"/>
              <a:ea typeface="Lora"/>
              <a:cs typeface="Lora"/>
              <a:sym typeface="Lora"/>
            </a:endParaRPr>
          </a:p>
          <a:p>
            <a:pPr indent="-323850" lvl="0" marL="1371600" rtl="0" algn="l">
              <a:lnSpc>
                <a:spcPct val="105000"/>
              </a:lnSpc>
              <a:spcBef>
                <a:spcPts val="1200"/>
              </a:spcBef>
              <a:spcAft>
                <a:spcPts val="0"/>
              </a:spcAft>
              <a:buSzPts val="1500"/>
              <a:buFont typeface="Lora"/>
              <a:buChar char="●"/>
            </a:pPr>
            <a:r>
              <a:rPr lang="es" sz="1500">
                <a:latin typeface="Lora"/>
                <a:ea typeface="Lora"/>
                <a:cs typeface="Lora"/>
                <a:sym typeface="Lora"/>
              </a:rPr>
              <a:t> % de aciertos sobre set de entrenamiento y evaluación</a:t>
            </a:r>
            <a:endParaRPr sz="1500">
              <a:latin typeface="Lora"/>
              <a:ea typeface="Lora"/>
              <a:cs typeface="Lora"/>
              <a:sym typeface="Lora"/>
            </a:endParaRPr>
          </a:p>
          <a:p>
            <a:pPr indent="-323850" lvl="0" marL="1371600" rtl="0" algn="l">
              <a:lnSpc>
                <a:spcPct val="105000"/>
              </a:lnSpc>
              <a:spcBef>
                <a:spcPts val="0"/>
              </a:spcBef>
              <a:spcAft>
                <a:spcPts val="0"/>
              </a:spcAft>
              <a:buSzPts val="1500"/>
              <a:buFont typeface="Lora"/>
              <a:buChar char="●"/>
            </a:pPr>
            <a:r>
              <a:rPr lang="es" sz="1500">
                <a:latin typeface="Lora"/>
                <a:ea typeface="Lora"/>
                <a:cs typeface="Lora"/>
                <a:sym typeface="Lora"/>
              </a:rPr>
              <a:t>% Precisión</a:t>
            </a:r>
            <a:endParaRPr sz="1500">
              <a:latin typeface="Lora"/>
              <a:ea typeface="Lora"/>
              <a:cs typeface="Lora"/>
              <a:sym typeface="Lora"/>
            </a:endParaRPr>
          </a:p>
          <a:p>
            <a:pPr indent="-323850" lvl="0" marL="1371600" rtl="0" algn="l">
              <a:lnSpc>
                <a:spcPct val="105000"/>
              </a:lnSpc>
              <a:spcBef>
                <a:spcPts val="0"/>
              </a:spcBef>
              <a:spcAft>
                <a:spcPts val="0"/>
              </a:spcAft>
              <a:buSzPts val="1500"/>
              <a:buFont typeface="Lora"/>
              <a:buChar char="●"/>
            </a:pPr>
            <a:r>
              <a:rPr lang="es" sz="1500">
                <a:latin typeface="Lora"/>
                <a:ea typeface="Lora"/>
                <a:cs typeface="Lora"/>
                <a:sym typeface="Lora"/>
              </a:rPr>
              <a:t>% Recall (sensibilidad) → Verdaderos positivos</a:t>
            </a:r>
            <a:endParaRPr sz="1500">
              <a:latin typeface="Lora"/>
              <a:ea typeface="Lora"/>
              <a:cs typeface="Lora"/>
              <a:sym typeface="Lora"/>
            </a:endParaRPr>
          </a:p>
          <a:p>
            <a:pPr indent="-323850" lvl="0" marL="1371600" rtl="0" algn="l">
              <a:lnSpc>
                <a:spcPct val="105000"/>
              </a:lnSpc>
              <a:spcBef>
                <a:spcPts val="0"/>
              </a:spcBef>
              <a:spcAft>
                <a:spcPts val="0"/>
              </a:spcAft>
              <a:buSzPts val="1500"/>
              <a:buFont typeface="Lora"/>
              <a:buChar char="●"/>
            </a:pPr>
            <a:r>
              <a:rPr lang="es" sz="1500">
                <a:latin typeface="Lora"/>
                <a:ea typeface="Lora"/>
                <a:cs typeface="Lora"/>
                <a:sym typeface="Lora"/>
              </a:rPr>
              <a:t>% F1 score</a:t>
            </a:r>
            <a:endParaRPr sz="1500">
              <a:latin typeface="Lora"/>
              <a:ea typeface="Lora"/>
              <a:cs typeface="Lora"/>
              <a:sym typeface="Lora"/>
            </a:endParaRPr>
          </a:p>
          <a:p>
            <a:pPr indent="0" lvl="0" marL="0" rtl="0" algn="l">
              <a:lnSpc>
                <a:spcPct val="105000"/>
              </a:lnSpc>
              <a:spcBef>
                <a:spcPts val="1200"/>
              </a:spcBef>
              <a:spcAft>
                <a:spcPts val="0"/>
              </a:spcAft>
              <a:buNone/>
            </a:pPr>
            <a:r>
              <a:rPr lang="es" sz="1400" u="sng">
                <a:latin typeface="Lora"/>
                <a:ea typeface="Lora"/>
                <a:cs typeface="Lora"/>
                <a:sym typeface="Lora"/>
              </a:rPr>
              <a:t>Resultados producto Autos:</a:t>
            </a:r>
            <a:r>
              <a:rPr lang="es" sz="1400">
                <a:latin typeface="Lora"/>
                <a:ea typeface="Lora"/>
                <a:cs typeface="Lora"/>
                <a:sym typeface="Lora"/>
              </a:rPr>
              <a:t> </a:t>
            </a:r>
            <a:endParaRPr sz="1400">
              <a:latin typeface="Lora"/>
              <a:ea typeface="Lora"/>
              <a:cs typeface="Lora"/>
              <a:sym typeface="Lora"/>
            </a:endParaRPr>
          </a:p>
          <a:p>
            <a:pPr indent="0" lvl="0" marL="0" rtl="0" algn="l">
              <a:lnSpc>
                <a:spcPct val="100000"/>
              </a:lnSpc>
              <a:spcBef>
                <a:spcPts val="1200"/>
              </a:spcBef>
              <a:spcAft>
                <a:spcPts val="0"/>
              </a:spcAft>
              <a:buNone/>
            </a:pPr>
            <a:r>
              <a:rPr lang="es" sz="1316">
                <a:latin typeface="Courier New"/>
                <a:ea typeface="Courier New"/>
                <a:cs typeface="Courier New"/>
                <a:sym typeface="Courier New"/>
              </a:rPr>
              <a:t>% de aciertos sobre el set de entrenamiento: 0.906445</a:t>
            </a:r>
            <a:endParaRPr sz="1316">
              <a:latin typeface="Courier New"/>
              <a:ea typeface="Courier New"/>
              <a:cs typeface="Courier New"/>
              <a:sym typeface="Courier New"/>
            </a:endParaRPr>
          </a:p>
          <a:p>
            <a:pPr indent="0" lvl="0" marL="0" rtl="0" algn="l">
              <a:lnSpc>
                <a:spcPct val="100000"/>
              </a:lnSpc>
              <a:spcBef>
                <a:spcPts val="1200"/>
              </a:spcBef>
              <a:spcAft>
                <a:spcPts val="0"/>
              </a:spcAft>
              <a:buNone/>
            </a:pPr>
            <a:r>
              <a:rPr lang="es" sz="1316">
                <a:latin typeface="Courier New"/>
                <a:ea typeface="Courier New"/>
                <a:cs typeface="Courier New"/>
                <a:sym typeface="Courier New"/>
              </a:rPr>
              <a:t>% de aciertos sobre el set de evaluación: 0.897489</a:t>
            </a:r>
            <a:endParaRPr sz="1316">
              <a:latin typeface="Courier New"/>
              <a:ea typeface="Courier New"/>
              <a:cs typeface="Courier New"/>
              <a:sym typeface="Courier New"/>
            </a:endParaRPr>
          </a:p>
          <a:p>
            <a:pPr indent="0" lvl="0" marL="0" rtl="0" algn="l">
              <a:lnSpc>
                <a:spcPct val="100000"/>
              </a:lnSpc>
              <a:spcBef>
                <a:spcPts val="1200"/>
              </a:spcBef>
              <a:spcAft>
                <a:spcPts val="0"/>
              </a:spcAft>
              <a:buNone/>
            </a:pPr>
            <a:r>
              <a:rPr lang="es" sz="1316">
                <a:latin typeface="Courier New"/>
                <a:ea typeface="Courier New"/>
                <a:cs typeface="Courier New"/>
                <a:sym typeface="Courier New"/>
              </a:rPr>
              <a:t>Precision: 0.865254</a:t>
            </a:r>
            <a:endParaRPr sz="1316">
              <a:latin typeface="Courier New"/>
              <a:ea typeface="Courier New"/>
              <a:cs typeface="Courier New"/>
              <a:sym typeface="Courier New"/>
            </a:endParaRPr>
          </a:p>
          <a:p>
            <a:pPr indent="0" lvl="0" marL="0" rtl="0" algn="l">
              <a:lnSpc>
                <a:spcPct val="100000"/>
              </a:lnSpc>
              <a:spcBef>
                <a:spcPts val="1200"/>
              </a:spcBef>
              <a:spcAft>
                <a:spcPts val="0"/>
              </a:spcAft>
              <a:buNone/>
            </a:pPr>
            <a:r>
              <a:rPr lang="es" sz="1316">
                <a:latin typeface="Courier New"/>
                <a:ea typeface="Courier New"/>
                <a:cs typeface="Courier New"/>
                <a:sym typeface="Courier New"/>
              </a:rPr>
              <a:t>Recall: 0.922356</a:t>
            </a:r>
            <a:endParaRPr sz="1316">
              <a:latin typeface="Courier New"/>
              <a:ea typeface="Courier New"/>
              <a:cs typeface="Courier New"/>
              <a:sym typeface="Courier New"/>
            </a:endParaRPr>
          </a:p>
          <a:p>
            <a:pPr indent="0" lvl="0" marL="0" rtl="0" algn="l">
              <a:lnSpc>
                <a:spcPct val="100000"/>
              </a:lnSpc>
              <a:spcBef>
                <a:spcPts val="1200"/>
              </a:spcBef>
              <a:spcAft>
                <a:spcPts val="1200"/>
              </a:spcAft>
              <a:buNone/>
            </a:pPr>
            <a:r>
              <a:rPr lang="es" sz="1316">
                <a:latin typeface="Courier New"/>
                <a:ea typeface="Courier New"/>
                <a:cs typeface="Courier New"/>
                <a:sym typeface="Courier New"/>
              </a:rPr>
              <a:t>F1 Score: 0.892893</a:t>
            </a:r>
            <a:endParaRPr sz="14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364" name="Google Shape;364;p41"/>
          <p:cNvSpPr txBox="1"/>
          <p:nvPr>
            <p:ph type="title"/>
          </p:nvPr>
        </p:nvSpPr>
        <p:spPr>
          <a:xfrm>
            <a:off x="235500" y="555600"/>
            <a:ext cx="84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p:nvPr>
            <p:ph type="title"/>
          </p:nvPr>
        </p:nvSpPr>
        <p:spPr>
          <a:xfrm>
            <a:off x="1154925" y="633900"/>
            <a:ext cx="53076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66" name="Google Shape;366;p41"/>
          <p:cNvSpPr txBox="1"/>
          <p:nvPr>
            <p:ph idx="1" type="body"/>
          </p:nvPr>
        </p:nvSpPr>
        <p:spPr>
          <a:xfrm>
            <a:off x="540300" y="1598100"/>
            <a:ext cx="4336500" cy="27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latin typeface="Lora"/>
                <a:ea typeface="Lora"/>
                <a:cs typeface="Lora"/>
                <a:sym typeface="Lora"/>
              </a:rPr>
              <a:t>6) </a:t>
            </a:r>
            <a:r>
              <a:rPr lang="es" sz="1600">
                <a:latin typeface="Lora"/>
                <a:ea typeface="Lora"/>
                <a:cs typeface="Lora"/>
                <a:sym typeface="Lora"/>
              </a:rPr>
              <a:t>Creamos la matriz de confusión</a:t>
            </a:r>
            <a:endParaRPr sz="1600">
              <a:latin typeface="Lora"/>
              <a:ea typeface="Lora"/>
              <a:cs typeface="Lora"/>
              <a:sym typeface="Lora"/>
            </a:endParaRPr>
          </a:p>
          <a:p>
            <a:pPr indent="0" lvl="0" marL="0" rtl="0" algn="l">
              <a:spcBef>
                <a:spcPts val="1200"/>
              </a:spcBef>
              <a:spcAft>
                <a:spcPts val="0"/>
              </a:spcAft>
              <a:buNone/>
            </a:pPr>
            <a:r>
              <a:t/>
            </a:r>
            <a:endParaRPr sz="1600">
              <a:latin typeface="Lora"/>
              <a:ea typeface="Lora"/>
              <a:cs typeface="Lora"/>
              <a:sym typeface="Lora"/>
            </a:endParaRPr>
          </a:p>
          <a:p>
            <a:pPr indent="0" lvl="0" marL="0" rtl="0" algn="l">
              <a:spcBef>
                <a:spcPts val="1200"/>
              </a:spcBef>
              <a:spcAft>
                <a:spcPts val="0"/>
              </a:spcAft>
              <a:buNone/>
            </a:pPr>
            <a:r>
              <a:t/>
            </a:r>
            <a:endParaRPr sz="1600">
              <a:latin typeface="Lora"/>
              <a:ea typeface="Lora"/>
              <a:cs typeface="Lora"/>
              <a:sym typeface="Lora"/>
            </a:endParaRPr>
          </a:p>
          <a:p>
            <a:pPr indent="0" lvl="0" marL="0" rtl="0" algn="l">
              <a:spcBef>
                <a:spcPts val="1200"/>
              </a:spcBef>
              <a:spcAft>
                <a:spcPts val="0"/>
              </a:spcAft>
              <a:buNone/>
            </a:pPr>
            <a:r>
              <a:t/>
            </a:r>
            <a:endParaRPr b="1" sz="1600">
              <a:latin typeface="Lora"/>
              <a:ea typeface="Lora"/>
              <a:cs typeface="Lora"/>
              <a:sym typeface="Lora"/>
            </a:endParaRPr>
          </a:p>
          <a:p>
            <a:pPr indent="0" lvl="0" marL="0" rtl="0" algn="l">
              <a:lnSpc>
                <a:spcPct val="105000"/>
              </a:lnSpc>
              <a:spcBef>
                <a:spcPts val="1200"/>
              </a:spcBef>
              <a:spcAft>
                <a:spcPts val="1200"/>
              </a:spcAft>
              <a:buNone/>
            </a:pPr>
            <a:r>
              <a:t/>
            </a:r>
            <a:endParaRPr sz="1600">
              <a:latin typeface="Lora"/>
              <a:ea typeface="Lora"/>
              <a:cs typeface="Lora"/>
              <a:sym typeface="Lora"/>
            </a:endParaRPr>
          </a:p>
        </p:txBody>
      </p:sp>
      <p:pic>
        <p:nvPicPr>
          <p:cNvPr id="367" name="Google Shape;367;p41"/>
          <p:cNvPicPr preferRelativeResize="0"/>
          <p:nvPr/>
        </p:nvPicPr>
        <p:blipFill>
          <a:blip r:embed="rId4">
            <a:alphaModFix/>
          </a:blip>
          <a:stretch>
            <a:fillRect/>
          </a:stretch>
        </p:blipFill>
        <p:spPr>
          <a:xfrm>
            <a:off x="540400" y="2068150"/>
            <a:ext cx="3600862" cy="2922625"/>
          </a:xfrm>
          <a:prstGeom prst="rect">
            <a:avLst/>
          </a:prstGeom>
          <a:noFill/>
          <a:ln>
            <a:noFill/>
          </a:ln>
        </p:spPr>
      </p:pic>
      <p:sp>
        <p:nvSpPr>
          <p:cNvPr id="368" name="Google Shape;368;p41"/>
          <p:cNvSpPr txBox="1"/>
          <p:nvPr/>
        </p:nvSpPr>
        <p:spPr>
          <a:xfrm>
            <a:off x="4953000" y="1598100"/>
            <a:ext cx="4667700" cy="83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600">
                <a:solidFill>
                  <a:schemeClr val="lt1"/>
                </a:solidFill>
                <a:latin typeface="Lora"/>
                <a:ea typeface="Lora"/>
                <a:cs typeface="Lora"/>
                <a:sym typeface="Lora"/>
              </a:rPr>
              <a:t>7) Construimos la curva de ROC</a:t>
            </a:r>
            <a:endParaRPr i="1" sz="1600">
              <a:solidFill>
                <a:schemeClr val="lt1"/>
              </a:solidFill>
              <a:latin typeface="Lora"/>
              <a:ea typeface="Lora"/>
              <a:cs typeface="Lora"/>
              <a:sym typeface="Lora"/>
            </a:endParaRPr>
          </a:p>
          <a:p>
            <a:pPr indent="0" lvl="0" marL="0" rtl="0" algn="l">
              <a:lnSpc>
                <a:spcPct val="115000"/>
              </a:lnSpc>
              <a:spcBef>
                <a:spcPts val="1200"/>
              </a:spcBef>
              <a:spcAft>
                <a:spcPts val="1200"/>
              </a:spcAft>
              <a:buNone/>
            </a:pPr>
            <a:r>
              <a:t/>
            </a:r>
            <a:endParaRPr>
              <a:latin typeface="Lato"/>
              <a:ea typeface="Lato"/>
              <a:cs typeface="Lato"/>
              <a:sym typeface="Lato"/>
            </a:endParaRPr>
          </a:p>
        </p:txBody>
      </p:sp>
      <p:pic>
        <p:nvPicPr>
          <p:cNvPr id="369" name="Google Shape;369;p41"/>
          <p:cNvPicPr preferRelativeResize="0"/>
          <p:nvPr/>
        </p:nvPicPr>
        <p:blipFill>
          <a:blip r:embed="rId5">
            <a:alphaModFix/>
          </a:blip>
          <a:stretch>
            <a:fillRect/>
          </a:stretch>
        </p:blipFill>
        <p:spPr>
          <a:xfrm>
            <a:off x="4750726" y="2068150"/>
            <a:ext cx="4009099" cy="292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5"/>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148" name="Google Shape;148;p15"/>
          <p:cNvSpPr txBox="1"/>
          <p:nvPr/>
        </p:nvSpPr>
        <p:spPr>
          <a:xfrm>
            <a:off x="228300" y="1248000"/>
            <a:ext cx="8729100" cy="221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s" sz="3300">
                <a:solidFill>
                  <a:schemeClr val="lt1"/>
                </a:solidFill>
                <a:latin typeface="Lora"/>
                <a:ea typeface="Lora"/>
                <a:cs typeface="Lora"/>
                <a:sym typeface="Lora"/>
              </a:rPr>
              <a:t>¿ES POSIBLE PREDECIR </a:t>
            </a:r>
            <a:r>
              <a:rPr b="1" i="1" lang="es" sz="3300">
                <a:solidFill>
                  <a:schemeClr val="lt1"/>
                </a:solidFill>
                <a:latin typeface="Lora"/>
                <a:ea typeface="Lora"/>
                <a:cs typeface="Lora"/>
                <a:sym typeface="Lora"/>
              </a:rPr>
              <a:t>CUÁL ES EL MEJOR PRODUCTO QUE LE PODEMOS OFRECER A UN NUEVO CLIENTE EN BASE A SUS CARACTERÍSTICAS?</a:t>
            </a:r>
            <a:endParaRPr b="1" i="1" sz="3300">
              <a:solidFill>
                <a:schemeClr val="lt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2"/>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375" name="Google Shape;375;p42"/>
          <p:cNvSpPr txBox="1"/>
          <p:nvPr>
            <p:ph type="title"/>
          </p:nvPr>
        </p:nvSpPr>
        <p:spPr>
          <a:xfrm>
            <a:off x="235500" y="555600"/>
            <a:ext cx="995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06</a:t>
            </a:r>
            <a:endParaRPr sz="4600">
              <a:latin typeface="Oswald SemiBold"/>
              <a:ea typeface="Oswald SemiBold"/>
              <a:cs typeface="Oswald SemiBold"/>
              <a:sym typeface="Oswald SemiBold"/>
            </a:endParaRPr>
          </a:p>
        </p:txBody>
      </p:sp>
      <p:sp>
        <p:nvSpPr>
          <p:cNvPr id="376" name="Google Shape;376;p42"/>
          <p:cNvSpPr txBox="1"/>
          <p:nvPr>
            <p:ph type="title"/>
          </p:nvPr>
        </p:nvSpPr>
        <p:spPr>
          <a:xfrm>
            <a:off x="1078725" y="633900"/>
            <a:ext cx="70437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Lora"/>
                <a:ea typeface="Lora"/>
                <a:cs typeface="Lora"/>
                <a:sym typeface="Lora"/>
              </a:rPr>
              <a:t>ÁRBOL</a:t>
            </a:r>
            <a:r>
              <a:rPr lang="es" sz="2600">
                <a:latin typeface="Lora"/>
                <a:ea typeface="Lora"/>
                <a:cs typeface="Lora"/>
                <a:sym typeface="Lora"/>
              </a:rPr>
              <a:t> DE </a:t>
            </a:r>
            <a:r>
              <a:rPr lang="es" sz="2600">
                <a:latin typeface="Lora"/>
                <a:ea typeface="Lora"/>
                <a:cs typeface="Lora"/>
                <a:sym typeface="Lora"/>
              </a:rPr>
              <a:t>DECISIÓN vs. </a:t>
            </a:r>
            <a:r>
              <a:rPr lang="es" sz="2600">
                <a:latin typeface="Lora"/>
                <a:ea typeface="Lora"/>
                <a:cs typeface="Lora"/>
                <a:sym typeface="Lora"/>
              </a:rPr>
              <a:t>RANDOM FOREST</a:t>
            </a:r>
            <a:endParaRPr>
              <a:latin typeface="Oswald SemiBold"/>
              <a:ea typeface="Oswald SemiBold"/>
              <a:cs typeface="Oswald SemiBold"/>
              <a:sym typeface="Oswald SemiBold"/>
            </a:endParaRPr>
          </a:p>
        </p:txBody>
      </p:sp>
      <p:sp>
        <p:nvSpPr>
          <p:cNvPr id="377" name="Google Shape;377;p42"/>
          <p:cNvSpPr txBox="1"/>
          <p:nvPr>
            <p:ph idx="1" type="body"/>
          </p:nvPr>
        </p:nvSpPr>
        <p:spPr>
          <a:xfrm>
            <a:off x="188850" y="1424225"/>
            <a:ext cx="8820600" cy="363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u="sng">
              <a:latin typeface="Lora"/>
              <a:ea typeface="Lora"/>
              <a:cs typeface="Lora"/>
              <a:sym typeface="Lora"/>
            </a:endParaRPr>
          </a:p>
          <a:p>
            <a:pPr indent="0" lvl="0" marL="0" rtl="0" algn="l">
              <a:spcBef>
                <a:spcPts val="1200"/>
              </a:spcBef>
              <a:spcAft>
                <a:spcPts val="0"/>
              </a:spcAft>
              <a:buNone/>
            </a:pPr>
            <a:r>
              <a:rPr lang="es" sz="1500" u="sng">
                <a:latin typeface="Lora"/>
                <a:ea typeface="Lora"/>
                <a:cs typeface="Lora"/>
                <a:sym typeface="Lora"/>
              </a:rPr>
              <a:t>CONCLUSIÓN</a:t>
            </a:r>
            <a:endParaRPr sz="1500" u="sng">
              <a:latin typeface="Lora"/>
              <a:ea typeface="Lora"/>
              <a:cs typeface="Lora"/>
              <a:sym typeface="Lora"/>
            </a:endParaRPr>
          </a:p>
          <a:p>
            <a:pPr indent="0" lvl="0" marL="0" rtl="0" algn="l">
              <a:spcBef>
                <a:spcPts val="1200"/>
              </a:spcBef>
              <a:spcAft>
                <a:spcPts val="0"/>
              </a:spcAft>
              <a:buNone/>
            </a:pPr>
            <a:r>
              <a:rPr lang="es" sz="1500">
                <a:latin typeface="Lora"/>
                <a:ea typeface="Lora"/>
                <a:cs typeface="Lora"/>
                <a:sym typeface="Lora"/>
              </a:rPr>
              <a:t>El modelo Random Forest demostró levemente mejores resultados en casi todas las métricas, salvo en la precisión. </a:t>
            </a:r>
            <a:endParaRPr sz="1500">
              <a:latin typeface="Lora"/>
              <a:ea typeface="Lora"/>
              <a:cs typeface="Lora"/>
              <a:sym typeface="Lora"/>
            </a:endParaRPr>
          </a:p>
          <a:p>
            <a:pPr indent="0" lvl="0" marL="0" rtl="0" algn="l">
              <a:spcBef>
                <a:spcPts val="1200"/>
              </a:spcBef>
              <a:spcAft>
                <a:spcPts val="0"/>
              </a:spcAft>
              <a:buNone/>
            </a:pPr>
            <a:r>
              <a:rPr lang="es" sz="1500">
                <a:latin typeface="Lora"/>
                <a:ea typeface="Lora"/>
                <a:cs typeface="Lora"/>
                <a:sym typeface="Lora"/>
              </a:rPr>
              <a:t>La menor precisión produce en este modelo mayor cantidad de falsos positivos - error de tipo I.</a:t>
            </a:r>
            <a:endParaRPr sz="1500">
              <a:latin typeface="Lora"/>
              <a:ea typeface="Lora"/>
              <a:cs typeface="Lora"/>
              <a:sym typeface="Lora"/>
            </a:endParaRPr>
          </a:p>
          <a:p>
            <a:pPr indent="0" lvl="0" marL="0" rtl="0" algn="l">
              <a:spcBef>
                <a:spcPts val="1200"/>
              </a:spcBef>
              <a:spcAft>
                <a:spcPts val="1200"/>
              </a:spcAft>
              <a:buNone/>
            </a:pPr>
            <a:r>
              <a:rPr lang="es" sz="1500">
                <a:latin typeface="Lora"/>
                <a:ea typeface="Lora"/>
                <a:cs typeface="Lora"/>
                <a:sym typeface="Lora"/>
              </a:rPr>
              <a:t>Continuaremos trabajando en otros modelos </a:t>
            </a:r>
            <a:r>
              <a:rPr i="1" lang="es" sz="1500">
                <a:latin typeface="Lora"/>
                <a:ea typeface="Lora"/>
                <a:cs typeface="Lora"/>
                <a:sym typeface="Lora"/>
              </a:rPr>
              <a:t>(KNN, K-Means, SMV)</a:t>
            </a:r>
            <a:r>
              <a:rPr lang="es" sz="1500">
                <a:latin typeface="Lora"/>
                <a:ea typeface="Lora"/>
                <a:cs typeface="Lora"/>
                <a:sym typeface="Lora"/>
              </a:rPr>
              <a:t> para ver cuál es el que mejor se adecua y genera mejores resultados</a:t>
            </a:r>
            <a:endParaRPr sz="15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6"/>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154" name="Google Shape;154;p16"/>
          <p:cNvSpPr txBox="1"/>
          <p:nvPr>
            <p:ph type="title"/>
          </p:nvPr>
        </p:nvSpPr>
        <p:spPr>
          <a:xfrm>
            <a:off x="1080625" y="545375"/>
            <a:ext cx="46125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sz="2700">
                <a:latin typeface="Lora"/>
                <a:ea typeface="Lora"/>
                <a:cs typeface="Lora"/>
                <a:sym typeface="Lora"/>
              </a:rPr>
              <a:t>PRESENTACIÓN DE DATOS</a:t>
            </a:r>
            <a:endParaRPr sz="2700">
              <a:latin typeface="Lora"/>
              <a:ea typeface="Lora"/>
              <a:cs typeface="Lora"/>
              <a:sym typeface="Lora"/>
            </a:endParaRPr>
          </a:p>
        </p:txBody>
      </p:sp>
      <p:sp>
        <p:nvSpPr>
          <p:cNvPr id="155" name="Google Shape;155;p16"/>
          <p:cNvSpPr txBox="1"/>
          <p:nvPr>
            <p:ph idx="1" type="body"/>
          </p:nvPr>
        </p:nvSpPr>
        <p:spPr>
          <a:xfrm>
            <a:off x="429750" y="1820450"/>
            <a:ext cx="8272800" cy="2853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900">
                <a:latin typeface="Lora Medium"/>
                <a:ea typeface="Lora Medium"/>
                <a:cs typeface="Lora Medium"/>
                <a:sym typeface="Lora Medium"/>
              </a:rPr>
              <a:t>El archivo </a:t>
            </a:r>
            <a:r>
              <a:rPr i="1" lang="es" sz="1900">
                <a:uFill>
                  <a:noFill/>
                </a:uFill>
                <a:latin typeface="Lora Medium"/>
                <a:ea typeface="Lora Medium"/>
                <a:cs typeface="Lora Medium"/>
                <a:sym typeface="Lora Medium"/>
                <a:hlinkClick r:id="rId4"/>
              </a:rPr>
              <a:t>Vigentes_dataset_100.xlsx</a:t>
            </a:r>
            <a:r>
              <a:rPr lang="es" sz="1900">
                <a:latin typeface="Lora Medium"/>
                <a:ea typeface="Lora Medium"/>
                <a:cs typeface="Lora Medium"/>
                <a:sym typeface="Lora Medium"/>
              </a:rPr>
              <a:t> contiene las pólizas vigentes a junio 2022 de los tres principales productos de una empresa de banca-seguros de la Argentina:</a:t>
            </a:r>
            <a:endParaRPr sz="1900">
              <a:latin typeface="Lora Medium"/>
              <a:ea typeface="Lora Medium"/>
              <a:cs typeface="Lora Medium"/>
              <a:sym typeface="Lora Medium"/>
            </a:endParaRPr>
          </a:p>
          <a:p>
            <a:pPr indent="-349250" lvl="0" marL="457200" rtl="0" algn="ctr">
              <a:spcBef>
                <a:spcPts val="1200"/>
              </a:spcBef>
              <a:spcAft>
                <a:spcPts val="0"/>
              </a:spcAft>
              <a:buSzPts val="1900"/>
              <a:buFont typeface="Lora Medium"/>
              <a:buAutoNum type="alphaUcParenR"/>
            </a:pPr>
            <a:r>
              <a:rPr lang="es" sz="1900">
                <a:latin typeface="Lora Medium"/>
                <a:ea typeface="Lora Medium"/>
                <a:cs typeface="Lora Medium"/>
                <a:sym typeface="Lora Medium"/>
              </a:rPr>
              <a:t>Autos</a:t>
            </a:r>
            <a:endParaRPr sz="1900">
              <a:latin typeface="Lora Medium"/>
              <a:ea typeface="Lora Medium"/>
              <a:cs typeface="Lora Medium"/>
              <a:sym typeface="Lora Medium"/>
            </a:endParaRPr>
          </a:p>
          <a:p>
            <a:pPr indent="-349250" lvl="0" marL="457200" rtl="0" algn="ctr">
              <a:spcBef>
                <a:spcPts val="0"/>
              </a:spcBef>
              <a:spcAft>
                <a:spcPts val="0"/>
              </a:spcAft>
              <a:buSzPts val="1900"/>
              <a:buFont typeface="Lora Medium"/>
              <a:buAutoNum type="alphaUcParenR"/>
            </a:pPr>
            <a:r>
              <a:rPr lang="es" sz="1900">
                <a:latin typeface="Lora Medium"/>
                <a:ea typeface="Lora Medium"/>
                <a:cs typeface="Lora Medium"/>
                <a:sym typeface="Lora Medium"/>
              </a:rPr>
              <a:t>Vivienda</a:t>
            </a:r>
            <a:endParaRPr sz="1900">
              <a:latin typeface="Lora Medium"/>
              <a:ea typeface="Lora Medium"/>
              <a:cs typeface="Lora Medium"/>
              <a:sym typeface="Lora Medium"/>
            </a:endParaRPr>
          </a:p>
          <a:p>
            <a:pPr indent="-349250" lvl="0" marL="457200" rtl="0" algn="ctr">
              <a:spcBef>
                <a:spcPts val="0"/>
              </a:spcBef>
              <a:spcAft>
                <a:spcPts val="0"/>
              </a:spcAft>
              <a:buSzPts val="1900"/>
              <a:buFont typeface="Lora Medium"/>
              <a:buAutoNum type="alphaUcParenR"/>
            </a:pPr>
            <a:r>
              <a:rPr lang="es" sz="1900">
                <a:latin typeface="Lora Medium"/>
                <a:ea typeface="Lora Medium"/>
                <a:cs typeface="Lora Medium"/>
                <a:sym typeface="Lora Medium"/>
              </a:rPr>
              <a:t>Accidentes Personales</a:t>
            </a:r>
            <a:endParaRPr sz="1900">
              <a:latin typeface="Lora Medium"/>
              <a:ea typeface="Lora Medium"/>
              <a:cs typeface="Lora Medium"/>
              <a:sym typeface="Lora Medium"/>
            </a:endParaRPr>
          </a:p>
          <a:p>
            <a:pPr indent="0" lvl="0" marL="0" rtl="0" algn="ctr">
              <a:spcBef>
                <a:spcPts val="1200"/>
              </a:spcBef>
              <a:spcAft>
                <a:spcPts val="1200"/>
              </a:spcAft>
              <a:buNone/>
            </a:pPr>
            <a:r>
              <a:rPr lang="es" sz="1900">
                <a:latin typeface="Lora Medium"/>
                <a:ea typeface="Lora Medium"/>
                <a:cs typeface="Lora Medium"/>
                <a:sym typeface="Lora Medium"/>
              </a:rPr>
              <a:t> junto a las características </a:t>
            </a:r>
            <a:r>
              <a:rPr lang="es" sz="1900">
                <a:latin typeface="Lora Medium"/>
                <a:ea typeface="Lora Medium"/>
                <a:cs typeface="Lora Medium"/>
                <a:sym typeface="Lora Medium"/>
              </a:rPr>
              <a:t>más</a:t>
            </a:r>
            <a:r>
              <a:rPr lang="es" sz="1900">
                <a:latin typeface="Lora Medium"/>
                <a:ea typeface="Lora Medium"/>
                <a:cs typeface="Lora Medium"/>
                <a:sym typeface="Lora Medium"/>
              </a:rPr>
              <a:t> importantes de cada cliente</a:t>
            </a:r>
            <a:endParaRPr sz="1900">
              <a:latin typeface="Lora Medium"/>
              <a:ea typeface="Lora Medium"/>
              <a:cs typeface="Lora Medium"/>
              <a:sym typeface="Lora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7"/>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161" name="Google Shape;161;p17"/>
          <p:cNvSpPr txBox="1"/>
          <p:nvPr/>
        </p:nvSpPr>
        <p:spPr>
          <a:xfrm>
            <a:off x="2074350" y="1916100"/>
            <a:ext cx="49953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s" sz="3300">
                <a:solidFill>
                  <a:schemeClr val="lt1"/>
                </a:solidFill>
                <a:latin typeface="Lora"/>
                <a:ea typeface="Lora"/>
                <a:cs typeface="Lora"/>
                <a:sym typeface="Lora"/>
              </a:rPr>
              <a:t>VEAMOS LOS PASOS REALIZADOS</a:t>
            </a:r>
            <a:endParaRPr b="1" i="1" sz="3300">
              <a:solidFill>
                <a:schemeClr val="lt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8"/>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167" name="Google Shape;167;p18"/>
          <p:cNvSpPr txBox="1"/>
          <p:nvPr>
            <p:ph type="title"/>
          </p:nvPr>
        </p:nvSpPr>
        <p:spPr>
          <a:xfrm>
            <a:off x="311700" y="555600"/>
            <a:ext cx="7671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68" name="Google Shape;168;p18"/>
          <p:cNvSpPr txBox="1"/>
          <p:nvPr>
            <p:ph idx="1" type="body"/>
          </p:nvPr>
        </p:nvSpPr>
        <p:spPr>
          <a:xfrm>
            <a:off x="145950" y="1577625"/>
            <a:ext cx="8852100" cy="3096000"/>
          </a:xfrm>
          <a:prstGeom prst="rect">
            <a:avLst/>
          </a:prstGeom>
        </p:spPr>
        <p:txBody>
          <a:bodyPr anchorCtr="0" anchor="t" bIns="91425" lIns="91425" spcFirstLastPara="1" rIns="91425" wrap="square" tIns="91425">
            <a:noAutofit/>
          </a:bodyPr>
          <a:lstStyle/>
          <a:p>
            <a:pPr indent="-336550" lvl="0" marL="457200" rtl="0" algn="l">
              <a:lnSpc>
                <a:spcPct val="130000"/>
              </a:lnSpc>
              <a:spcBef>
                <a:spcPts val="0"/>
              </a:spcBef>
              <a:spcAft>
                <a:spcPts val="0"/>
              </a:spcAft>
              <a:buSzPts val="1700"/>
              <a:buFont typeface="Lora"/>
              <a:buAutoNum type="arabicPeriod"/>
            </a:pPr>
            <a:r>
              <a:rPr lang="es" sz="1700">
                <a:latin typeface="Lora"/>
                <a:ea typeface="Lora"/>
                <a:cs typeface="Lora"/>
                <a:sym typeface="Lora"/>
              </a:rPr>
              <a:t>Verificamos las características de nuestras variables con  </a:t>
            </a:r>
            <a:r>
              <a:rPr i="1" lang="es" sz="1700">
                <a:latin typeface="Lora"/>
                <a:ea typeface="Lora"/>
                <a:cs typeface="Lora"/>
                <a:sym typeface="Lora"/>
              </a:rPr>
              <a:t>msno.matrix(df)</a:t>
            </a:r>
            <a:r>
              <a:rPr lang="es" sz="1700">
                <a:latin typeface="Lora"/>
                <a:ea typeface="Lora"/>
                <a:cs typeface="Lora"/>
                <a:sym typeface="Lora"/>
              </a:rPr>
              <a:t>  → Obtenemos un total de 28 columnas con información de cada uno de los registros</a:t>
            </a:r>
            <a:endParaRPr sz="1700">
              <a:latin typeface="Lora"/>
              <a:ea typeface="Lora"/>
              <a:cs typeface="Lora"/>
              <a:sym typeface="Lora"/>
            </a:endParaRPr>
          </a:p>
          <a:p>
            <a:pPr indent="-336550" lvl="0" marL="457200" rtl="0" algn="l">
              <a:lnSpc>
                <a:spcPct val="130000"/>
              </a:lnSpc>
              <a:spcBef>
                <a:spcPts val="0"/>
              </a:spcBef>
              <a:spcAft>
                <a:spcPts val="0"/>
              </a:spcAft>
              <a:buSzPts val="1700"/>
              <a:buFont typeface="Lora"/>
              <a:buAutoNum type="arabicPeriod"/>
            </a:pPr>
            <a:r>
              <a:rPr lang="es" sz="1700">
                <a:latin typeface="Lora"/>
                <a:ea typeface="Lora"/>
                <a:cs typeface="Lora"/>
                <a:sym typeface="Lora"/>
              </a:rPr>
              <a:t>Revisamos si existen registros nulos. Resultado → No posee registros inconsistentes y los datos nulos no son significativos</a:t>
            </a:r>
            <a:endParaRPr sz="1700">
              <a:latin typeface="Lora"/>
              <a:ea typeface="Lora"/>
              <a:cs typeface="Lora"/>
              <a:sym typeface="Lora"/>
            </a:endParaRPr>
          </a:p>
          <a:p>
            <a:pPr indent="-336550" lvl="0" marL="457200" rtl="0" algn="l">
              <a:lnSpc>
                <a:spcPct val="130000"/>
              </a:lnSpc>
              <a:spcBef>
                <a:spcPts val="0"/>
              </a:spcBef>
              <a:spcAft>
                <a:spcPts val="0"/>
              </a:spcAft>
              <a:buSzPts val="1700"/>
              <a:buFont typeface="Lora"/>
              <a:buAutoNum type="arabicPeriod"/>
            </a:pPr>
            <a:r>
              <a:rPr lang="es" sz="1700">
                <a:latin typeface="Lora"/>
                <a:ea typeface="Lora"/>
                <a:cs typeface="Lora"/>
                <a:sym typeface="Lora"/>
              </a:rPr>
              <a:t>Analizamos que nuestro dataset esté lo más prolijo y consistente posible → Empleamos limpieza y normalización de datos para lograr extraer información que genere valor y lograr así un análisis más preciso</a:t>
            </a:r>
            <a:endParaRPr sz="1700">
              <a:latin typeface="Lora"/>
              <a:ea typeface="Lora"/>
              <a:cs typeface="Lora"/>
              <a:sym typeface="Lora"/>
            </a:endParaRPr>
          </a:p>
          <a:p>
            <a:pPr indent="0" lvl="0" marL="0" rtl="0" algn="just">
              <a:lnSpc>
                <a:spcPct val="95000"/>
              </a:lnSpc>
              <a:spcBef>
                <a:spcPts val="1200"/>
              </a:spcBef>
              <a:spcAft>
                <a:spcPts val="0"/>
              </a:spcAft>
              <a:buSzPts val="935"/>
              <a:buNone/>
            </a:pPr>
            <a:r>
              <a:t/>
            </a:r>
            <a:endParaRPr sz="1405"/>
          </a:p>
          <a:p>
            <a:pPr indent="0" lvl="0" marL="0" rtl="0" algn="just">
              <a:lnSpc>
                <a:spcPct val="95000"/>
              </a:lnSpc>
              <a:spcBef>
                <a:spcPts val="1200"/>
              </a:spcBef>
              <a:spcAft>
                <a:spcPts val="1200"/>
              </a:spcAft>
              <a:buSzPts val="935"/>
              <a:buNone/>
            </a:pPr>
            <a:r>
              <a:t/>
            </a:r>
            <a:endParaRPr sz="1405"/>
          </a:p>
        </p:txBody>
      </p:sp>
      <p:sp>
        <p:nvSpPr>
          <p:cNvPr id="169" name="Google Shape;169;p18"/>
          <p:cNvSpPr txBox="1"/>
          <p:nvPr>
            <p:ph type="title"/>
          </p:nvPr>
        </p:nvSpPr>
        <p:spPr>
          <a:xfrm>
            <a:off x="1078725" y="555600"/>
            <a:ext cx="37383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700">
                <a:latin typeface="Lora"/>
                <a:ea typeface="Lora"/>
                <a:cs typeface="Lora"/>
                <a:sym typeface="Lora"/>
              </a:rPr>
              <a:t>DATA WRANGLING</a:t>
            </a:r>
            <a:endParaRPr sz="27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9"/>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175" name="Google Shape;175;p19"/>
          <p:cNvSpPr txBox="1"/>
          <p:nvPr>
            <p:ph type="title"/>
          </p:nvPr>
        </p:nvSpPr>
        <p:spPr>
          <a:xfrm>
            <a:off x="1119025" y="564675"/>
            <a:ext cx="37383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700">
                <a:latin typeface="Lora"/>
                <a:ea typeface="Lora"/>
                <a:cs typeface="Lora"/>
                <a:sym typeface="Lora"/>
              </a:rPr>
              <a:t>DATA WRANGLING</a:t>
            </a:r>
            <a:endParaRPr sz="2700">
              <a:latin typeface="Lora"/>
              <a:ea typeface="Lora"/>
              <a:cs typeface="Lora"/>
              <a:sym typeface="Lora"/>
            </a:endParaRPr>
          </a:p>
        </p:txBody>
      </p:sp>
      <p:sp>
        <p:nvSpPr>
          <p:cNvPr id="176" name="Google Shape;176;p19"/>
          <p:cNvSpPr txBox="1"/>
          <p:nvPr>
            <p:ph type="title"/>
          </p:nvPr>
        </p:nvSpPr>
        <p:spPr>
          <a:xfrm>
            <a:off x="311700" y="555600"/>
            <a:ext cx="7671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77" name="Google Shape;177;p19"/>
          <p:cNvSpPr txBox="1"/>
          <p:nvPr/>
        </p:nvSpPr>
        <p:spPr>
          <a:xfrm>
            <a:off x="1329525" y="1302650"/>
            <a:ext cx="40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8" name="Google Shape;178;p19"/>
          <p:cNvSpPr txBox="1"/>
          <p:nvPr/>
        </p:nvSpPr>
        <p:spPr>
          <a:xfrm>
            <a:off x="1119025" y="1320375"/>
            <a:ext cx="6996900" cy="121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800">
                <a:solidFill>
                  <a:schemeClr val="lt1"/>
                </a:solidFill>
                <a:latin typeface="Courier New"/>
                <a:ea typeface="Courier New"/>
                <a:cs typeface="Courier New"/>
                <a:sym typeface="Courier New"/>
              </a:rPr>
              <a:t>  </a:t>
            </a:r>
            <a:endParaRPr sz="18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800">
                <a:solidFill>
                  <a:schemeClr val="lt1"/>
                </a:solidFill>
                <a:latin typeface="Courier New"/>
                <a:ea typeface="Courier New"/>
                <a:cs typeface="Courier New"/>
                <a:sym typeface="Courier New"/>
              </a:rPr>
              <a:t>msno.matrix(df)</a:t>
            </a:r>
            <a:endParaRPr sz="18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i="1" lang="es" sz="1800">
                <a:solidFill>
                  <a:schemeClr val="lt1"/>
                </a:solidFill>
                <a:latin typeface="Lora"/>
                <a:ea typeface="Lora"/>
                <a:cs typeface="Lora"/>
                <a:sym typeface="Lora"/>
              </a:rPr>
              <a:t>→ Columnas que componen el Dataset:</a:t>
            </a:r>
            <a:endParaRPr i="1" sz="1800">
              <a:solidFill>
                <a:schemeClr val="lt1"/>
              </a:solidFill>
              <a:latin typeface="Lora"/>
              <a:ea typeface="Lora"/>
              <a:cs typeface="Lora"/>
              <a:sym typeface="Lora"/>
            </a:endParaRPr>
          </a:p>
        </p:txBody>
      </p:sp>
      <p:pic>
        <p:nvPicPr>
          <p:cNvPr id="179" name="Google Shape;179;p19"/>
          <p:cNvPicPr preferRelativeResize="0"/>
          <p:nvPr/>
        </p:nvPicPr>
        <p:blipFill>
          <a:blip r:embed="rId4">
            <a:alphaModFix/>
          </a:blip>
          <a:stretch>
            <a:fillRect/>
          </a:stretch>
        </p:blipFill>
        <p:spPr>
          <a:xfrm>
            <a:off x="178575" y="2708600"/>
            <a:ext cx="8774525" cy="11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0"/>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185" name="Google Shape;185;p20"/>
          <p:cNvSpPr txBox="1"/>
          <p:nvPr>
            <p:ph type="title"/>
          </p:nvPr>
        </p:nvSpPr>
        <p:spPr>
          <a:xfrm>
            <a:off x="235500" y="555600"/>
            <a:ext cx="9642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86" name="Google Shape;186;p20"/>
          <p:cNvSpPr txBox="1"/>
          <p:nvPr>
            <p:ph idx="1" type="body"/>
          </p:nvPr>
        </p:nvSpPr>
        <p:spPr>
          <a:xfrm>
            <a:off x="137250" y="1758950"/>
            <a:ext cx="8869500" cy="28923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s" sz="1700">
                <a:latin typeface="Lora"/>
                <a:ea typeface="Lora"/>
                <a:cs typeface="Lora"/>
                <a:sym typeface="Lora"/>
              </a:rPr>
              <a:t>Realizamos un </a:t>
            </a:r>
            <a:r>
              <a:rPr i="1" lang="es" sz="1700">
                <a:latin typeface="Lora"/>
                <a:ea typeface="Lora"/>
                <a:cs typeface="Lora"/>
                <a:sym typeface="Lora"/>
              </a:rPr>
              <a:t>HeatMap</a:t>
            </a:r>
            <a:r>
              <a:rPr lang="es" sz="1700">
                <a:latin typeface="Lora"/>
                <a:ea typeface="Lora"/>
                <a:cs typeface="Lora"/>
                <a:sym typeface="Lora"/>
              </a:rPr>
              <a:t> de las variables para ver la relación entre cada una  de estas:</a:t>
            </a:r>
            <a:endParaRPr sz="1700">
              <a:latin typeface="Lora"/>
              <a:ea typeface="Lora"/>
              <a:cs typeface="Lora"/>
              <a:sym typeface="Lora"/>
            </a:endParaRPr>
          </a:p>
          <a:p>
            <a:pPr indent="457200" lvl="0" marL="0" rtl="0" algn="just">
              <a:lnSpc>
                <a:spcPct val="135714"/>
              </a:lnSpc>
              <a:spcBef>
                <a:spcPts val="1200"/>
              </a:spcBef>
              <a:spcAft>
                <a:spcPts val="0"/>
              </a:spcAft>
              <a:buNone/>
            </a:pPr>
            <a:r>
              <a:rPr lang="es" sz="1500">
                <a:latin typeface="Courier New"/>
                <a:ea typeface="Courier New"/>
                <a:cs typeface="Courier New"/>
                <a:sym typeface="Courier New"/>
              </a:rPr>
              <a:t>plt.rcParams['figure.figsize'] = (13, 8)</a:t>
            </a:r>
            <a:endParaRPr sz="1500">
              <a:latin typeface="Courier New"/>
              <a:ea typeface="Courier New"/>
              <a:cs typeface="Courier New"/>
              <a:sym typeface="Courier New"/>
            </a:endParaRPr>
          </a:p>
          <a:p>
            <a:pPr indent="457200" lvl="0" marL="0" rtl="0" algn="just">
              <a:lnSpc>
                <a:spcPct val="135714"/>
              </a:lnSpc>
              <a:spcBef>
                <a:spcPts val="0"/>
              </a:spcBef>
              <a:spcAft>
                <a:spcPts val="0"/>
              </a:spcAft>
              <a:buNone/>
            </a:pPr>
            <a:r>
              <a:rPr lang="es" sz="1500">
                <a:latin typeface="Courier New"/>
                <a:ea typeface="Courier New"/>
                <a:cs typeface="Courier New"/>
                <a:sym typeface="Courier New"/>
              </a:rPr>
              <a:t>sns.heatmap(df.corr(), annot = True, cmap = 'YlGnBu')</a:t>
            </a:r>
            <a:endParaRPr sz="1500">
              <a:latin typeface="Courier New"/>
              <a:ea typeface="Courier New"/>
              <a:cs typeface="Courier New"/>
              <a:sym typeface="Courier New"/>
            </a:endParaRPr>
          </a:p>
          <a:p>
            <a:pPr indent="457200" lvl="0" marL="0" rtl="0" algn="just">
              <a:lnSpc>
                <a:spcPct val="135714"/>
              </a:lnSpc>
              <a:spcBef>
                <a:spcPts val="0"/>
              </a:spcBef>
              <a:spcAft>
                <a:spcPts val="0"/>
              </a:spcAft>
              <a:buNone/>
            </a:pPr>
            <a:r>
              <a:rPr lang="es" sz="1500">
                <a:latin typeface="Courier New"/>
                <a:ea typeface="Courier New"/>
                <a:cs typeface="Courier New"/>
                <a:sym typeface="Courier New"/>
              </a:rPr>
              <a:t>plt.title('Correlacion de variables', fontsize = 20)</a:t>
            </a:r>
            <a:endParaRPr sz="1500">
              <a:latin typeface="Courier New"/>
              <a:ea typeface="Courier New"/>
              <a:cs typeface="Courier New"/>
              <a:sym typeface="Courier New"/>
            </a:endParaRPr>
          </a:p>
          <a:p>
            <a:pPr indent="457200" lvl="0" marL="0" rtl="0" algn="just">
              <a:lnSpc>
                <a:spcPct val="135714"/>
              </a:lnSpc>
              <a:spcBef>
                <a:spcPts val="0"/>
              </a:spcBef>
              <a:spcAft>
                <a:spcPts val="0"/>
              </a:spcAft>
              <a:buNone/>
            </a:pPr>
            <a:r>
              <a:rPr lang="es" sz="1500">
                <a:latin typeface="Courier New"/>
                <a:ea typeface="Courier New"/>
                <a:cs typeface="Courier New"/>
                <a:sym typeface="Courier New"/>
              </a:rPr>
              <a:t>plt.show()</a:t>
            </a:r>
            <a:endParaRPr sz="750">
              <a:solidFill>
                <a:srgbClr val="000000"/>
              </a:solidFill>
              <a:highlight>
                <a:srgbClr val="FFFFFE"/>
              </a:highlight>
              <a:latin typeface="Courier New"/>
              <a:ea typeface="Courier New"/>
              <a:cs typeface="Courier New"/>
              <a:sym typeface="Courier New"/>
            </a:endParaRPr>
          </a:p>
          <a:p>
            <a:pPr indent="0" lvl="0" marL="0" rtl="0" algn="just">
              <a:spcBef>
                <a:spcPts val="0"/>
              </a:spcBef>
              <a:spcAft>
                <a:spcPts val="1200"/>
              </a:spcAft>
              <a:buNone/>
            </a:pPr>
            <a:r>
              <a:t/>
            </a:r>
            <a:endParaRPr sz="1200"/>
          </a:p>
        </p:txBody>
      </p:sp>
      <p:sp>
        <p:nvSpPr>
          <p:cNvPr id="187" name="Google Shape;187;p20"/>
          <p:cNvSpPr txBox="1"/>
          <p:nvPr>
            <p:ph type="title"/>
          </p:nvPr>
        </p:nvSpPr>
        <p:spPr>
          <a:xfrm>
            <a:off x="1078725" y="557700"/>
            <a:ext cx="73998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700">
                <a:latin typeface="Lora"/>
                <a:ea typeface="Lora"/>
                <a:cs typeface="Lora"/>
                <a:sym typeface="Lora"/>
              </a:rPr>
              <a:t>ANÁLISIS</a:t>
            </a:r>
            <a:r>
              <a:rPr lang="es" sz="2700">
                <a:latin typeface="Lora"/>
                <a:ea typeface="Lora"/>
                <a:cs typeface="Lora"/>
                <a:sym typeface="Lora"/>
              </a:rPr>
              <a:t> EXPLORATORIO DE DATOS (</a:t>
            </a:r>
            <a:r>
              <a:rPr b="1" lang="es" sz="2700">
                <a:latin typeface="Lora"/>
                <a:ea typeface="Lora"/>
                <a:cs typeface="Lora"/>
                <a:sym typeface="Lora"/>
              </a:rPr>
              <a:t>EDA</a:t>
            </a:r>
            <a:r>
              <a:rPr lang="es" sz="2700">
                <a:latin typeface="Lora"/>
                <a:ea typeface="Lora"/>
                <a:cs typeface="Lora"/>
                <a:sym typeface="Lora"/>
              </a:rPr>
              <a:t>)</a:t>
            </a:r>
            <a:endParaRPr sz="27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1"/>
          <p:cNvPicPr preferRelativeResize="0"/>
          <p:nvPr/>
        </p:nvPicPr>
        <p:blipFill rotWithShape="1">
          <a:blip r:embed="rId3">
            <a:alphaModFix amt="21000"/>
          </a:blip>
          <a:srcRect b="2714" l="-110" r="-110" t="9719"/>
          <a:stretch/>
        </p:blipFill>
        <p:spPr>
          <a:xfrm>
            <a:off x="0" y="0"/>
            <a:ext cx="9144000" cy="5143500"/>
          </a:xfrm>
          <a:prstGeom prst="rect">
            <a:avLst/>
          </a:prstGeom>
          <a:noFill/>
          <a:ln>
            <a:noFill/>
          </a:ln>
        </p:spPr>
      </p:pic>
      <p:sp>
        <p:nvSpPr>
          <p:cNvPr id="193" name="Google Shape;193;p21"/>
          <p:cNvSpPr txBox="1"/>
          <p:nvPr>
            <p:ph type="title"/>
          </p:nvPr>
        </p:nvSpPr>
        <p:spPr>
          <a:xfrm>
            <a:off x="235500" y="555600"/>
            <a:ext cx="9642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94" name="Google Shape;194;p21"/>
          <p:cNvSpPr txBox="1"/>
          <p:nvPr>
            <p:ph type="title"/>
          </p:nvPr>
        </p:nvSpPr>
        <p:spPr>
          <a:xfrm>
            <a:off x="1078725" y="557700"/>
            <a:ext cx="73998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700">
                <a:latin typeface="Lora"/>
                <a:ea typeface="Lora"/>
                <a:cs typeface="Lora"/>
                <a:sym typeface="Lora"/>
              </a:rPr>
              <a:t>ANÁLISIS EXPLORATORIO DE DATOS (EDA)</a:t>
            </a:r>
            <a:endParaRPr sz="2700">
              <a:latin typeface="Lora"/>
              <a:ea typeface="Lora"/>
              <a:cs typeface="Lora"/>
              <a:sym typeface="Lora"/>
            </a:endParaRPr>
          </a:p>
        </p:txBody>
      </p:sp>
      <p:pic>
        <p:nvPicPr>
          <p:cNvPr id="195" name="Google Shape;195;p21"/>
          <p:cNvPicPr preferRelativeResize="0"/>
          <p:nvPr/>
        </p:nvPicPr>
        <p:blipFill>
          <a:blip r:embed="rId4">
            <a:alphaModFix/>
          </a:blip>
          <a:stretch>
            <a:fillRect/>
          </a:stretch>
        </p:blipFill>
        <p:spPr>
          <a:xfrm>
            <a:off x="1806688" y="1132375"/>
            <a:ext cx="5530624" cy="393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