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Lora Medium"/>
      <p:regular r:id="rId43"/>
      <p:bold r:id="rId44"/>
      <p:italic r:id="rId45"/>
      <p:boldItalic r:id="rId46"/>
    </p:embeddedFont>
    <p:embeddedFont>
      <p:font typeface="Montserrat"/>
      <p:regular r:id="rId47"/>
      <p:bold r:id="rId48"/>
      <p:italic r:id="rId49"/>
      <p:boldItalic r:id="rId50"/>
    </p:embeddedFont>
    <p:embeddedFont>
      <p:font typeface="Lato"/>
      <p:regular r:id="rId51"/>
      <p:bold r:id="rId52"/>
      <p:italic r:id="rId53"/>
      <p:boldItalic r:id="rId54"/>
    </p:embeddedFont>
    <p:embeddedFont>
      <p:font typeface="Lora"/>
      <p:regular r:id="rId55"/>
      <p:bold r:id="rId56"/>
      <p:italic r:id="rId57"/>
      <p:boldItalic r:id="rId58"/>
    </p:embeddedFont>
    <p:embeddedFont>
      <p:font typeface="Oswald SemiBold"/>
      <p:regular r:id="rId59"/>
      <p:bold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LoraMedium-bold.fntdata"/><Relationship Id="rId43" Type="http://schemas.openxmlformats.org/officeDocument/2006/relationships/font" Target="fonts/LoraMedium-regular.fntdata"/><Relationship Id="rId46" Type="http://schemas.openxmlformats.org/officeDocument/2006/relationships/font" Target="fonts/LoraMedium-boldItalic.fntdata"/><Relationship Id="rId45" Type="http://schemas.openxmlformats.org/officeDocument/2006/relationships/font" Target="fonts/LoraMedium-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bold.fntdata"/><Relationship Id="rId47" Type="http://schemas.openxmlformats.org/officeDocument/2006/relationships/font" Target="fonts/Montserrat-regular.fntdata"/><Relationship Id="rId49"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swaldSemiBold-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regular.fntdata"/><Relationship Id="rId50" Type="http://schemas.openxmlformats.org/officeDocument/2006/relationships/font" Target="fonts/Montserrat-boldItalic.fntdata"/><Relationship Id="rId53" Type="http://schemas.openxmlformats.org/officeDocument/2006/relationships/font" Target="fonts/Lato-italic.fntdata"/><Relationship Id="rId52" Type="http://schemas.openxmlformats.org/officeDocument/2006/relationships/font" Target="fonts/Lato-bold.fntdata"/><Relationship Id="rId11" Type="http://schemas.openxmlformats.org/officeDocument/2006/relationships/slide" Target="slides/slide6.xml"/><Relationship Id="rId55" Type="http://schemas.openxmlformats.org/officeDocument/2006/relationships/font" Target="fonts/Lora-regular.fntdata"/><Relationship Id="rId10" Type="http://schemas.openxmlformats.org/officeDocument/2006/relationships/slide" Target="slides/slide5.xml"/><Relationship Id="rId54" Type="http://schemas.openxmlformats.org/officeDocument/2006/relationships/font" Target="fonts/Lato-boldItalic.fntdata"/><Relationship Id="rId13" Type="http://schemas.openxmlformats.org/officeDocument/2006/relationships/slide" Target="slides/slide8.xml"/><Relationship Id="rId57" Type="http://schemas.openxmlformats.org/officeDocument/2006/relationships/font" Target="fonts/Lora-italic.fntdata"/><Relationship Id="rId12" Type="http://schemas.openxmlformats.org/officeDocument/2006/relationships/slide" Target="slides/slide7.xml"/><Relationship Id="rId56" Type="http://schemas.openxmlformats.org/officeDocument/2006/relationships/font" Target="fonts/Lora-bold.fntdata"/><Relationship Id="rId15" Type="http://schemas.openxmlformats.org/officeDocument/2006/relationships/slide" Target="slides/slide10.xml"/><Relationship Id="rId59" Type="http://schemas.openxmlformats.org/officeDocument/2006/relationships/font" Target="fonts/OswaldSemiBold-regular.fntdata"/><Relationship Id="rId14" Type="http://schemas.openxmlformats.org/officeDocument/2006/relationships/slide" Target="slides/slide9.xml"/><Relationship Id="rId58" Type="http://schemas.openxmlformats.org/officeDocument/2006/relationships/font" Target="fonts/Lora-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64ba11e0a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g164ba11e0a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11"/>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9" name="Shape 19"/>
        <p:cNvGrpSpPr/>
        <p:nvPr/>
      </p:nvGrpSpPr>
      <p:grpSpPr>
        <a:xfrm>
          <a:off x="0" y="0"/>
          <a:ext cx="0" cy="0"/>
          <a:chOff x="0" y="0"/>
          <a:chExt cx="0" cy="0"/>
        </a:xfrm>
      </p:grpSpPr>
      <p:grpSp>
        <p:nvGrpSpPr>
          <p:cNvPr id="20" name="Google Shape;20;p3"/>
          <p:cNvGrpSpPr/>
          <p:nvPr/>
        </p:nvGrpSpPr>
        <p:grpSpPr>
          <a:xfrm>
            <a:off x="0" y="381001"/>
            <a:ext cx="1037850" cy="1016288"/>
            <a:chOff x="0" y="381001"/>
            <a:chExt cx="1037850" cy="1016288"/>
          </a:xfrm>
        </p:grpSpPr>
        <p:sp>
          <p:nvSpPr>
            <p:cNvPr id="21" name="Google Shape;21;p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3"/>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3"/>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grpSp>
        <p:nvGrpSpPr>
          <p:cNvPr id="27" name="Google Shape;27;p4"/>
          <p:cNvGrpSpPr/>
          <p:nvPr/>
        </p:nvGrpSpPr>
        <p:grpSpPr>
          <a:xfrm>
            <a:off x="4406400" y="0"/>
            <a:ext cx="4737600" cy="5143065"/>
            <a:chOff x="4406400" y="0"/>
            <a:chExt cx="4737600" cy="5143065"/>
          </a:xfrm>
        </p:grpSpPr>
        <p:sp>
          <p:nvSpPr>
            <p:cNvPr id="28" name="Google Shape;28;p4"/>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8"/>
            <a:chOff x="0" y="381001"/>
            <a:chExt cx="1037850" cy="1016288"/>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5"/>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5" name="Shape 55"/>
        <p:cNvGrpSpPr/>
        <p:nvPr/>
      </p:nvGrpSpPr>
      <p:grpSpPr>
        <a:xfrm>
          <a:off x="0" y="0"/>
          <a:ext cx="0" cy="0"/>
          <a:chOff x="0" y="0"/>
          <a:chExt cx="0" cy="0"/>
        </a:xfrm>
      </p:grpSpPr>
      <p:grpSp>
        <p:nvGrpSpPr>
          <p:cNvPr id="56" name="Google Shape;56;p6"/>
          <p:cNvGrpSpPr/>
          <p:nvPr/>
        </p:nvGrpSpPr>
        <p:grpSpPr>
          <a:xfrm>
            <a:off x="0" y="381001"/>
            <a:ext cx="1037850" cy="1016288"/>
            <a:chOff x="0" y="381001"/>
            <a:chExt cx="1037850" cy="1016288"/>
          </a:xfrm>
        </p:grpSpPr>
        <p:sp>
          <p:nvSpPr>
            <p:cNvPr id="57" name="Google Shape;57;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0" name="Google Shape;60;p6"/>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1" name="Google Shape;61;p6"/>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2" name="Google Shape;62;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grpSp>
        <p:nvGrpSpPr>
          <p:cNvPr id="64" name="Google Shape;64;p7"/>
          <p:cNvGrpSpPr/>
          <p:nvPr/>
        </p:nvGrpSpPr>
        <p:grpSpPr>
          <a:xfrm>
            <a:off x="0" y="381001"/>
            <a:ext cx="1037850" cy="1016288"/>
            <a:chOff x="0" y="381001"/>
            <a:chExt cx="1037850" cy="1016288"/>
          </a:xfrm>
        </p:grpSpPr>
        <p:sp>
          <p:nvSpPr>
            <p:cNvPr id="65" name="Google Shape;65;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8" name="Google Shape;6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8"/>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8"/>
            <a:chOff x="0" y="381001"/>
            <a:chExt cx="1037850" cy="1016288"/>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9"/>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0"/>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png"/><Relationship Id="rId4" Type="http://schemas.openxmlformats.org/officeDocument/2006/relationships/image" Target="../media/image18.png"/><Relationship Id="rId5"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6.pn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6.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hyperlink" Target="https://github.com/Alejo3107/PROYECTO_CH_DS/blob/main/Datasets/Vigentes_dataset_100.xlsx"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13"/>
          <p:cNvPicPr preferRelativeResize="0"/>
          <p:nvPr/>
        </p:nvPicPr>
        <p:blipFill rotWithShape="1">
          <a:blip r:embed="rId3">
            <a:alphaModFix/>
          </a:blip>
          <a:srcRect b="2714" l="-110" r="-109" t="9718"/>
          <a:stretch/>
        </p:blipFill>
        <p:spPr>
          <a:xfrm>
            <a:off x="0" y="0"/>
            <a:ext cx="9144000" cy="5143500"/>
          </a:xfrm>
          <a:prstGeom prst="rect">
            <a:avLst/>
          </a:prstGeom>
          <a:noFill/>
          <a:ln>
            <a:noFill/>
          </a:ln>
        </p:spPr>
      </p:pic>
      <p:sp>
        <p:nvSpPr>
          <p:cNvPr id="135" name="Google Shape;135;p13"/>
          <p:cNvSpPr txBox="1"/>
          <p:nvPr/>
        </p:nvSpPr>
        <p:spPr>
          <a:xfrm>
            <a:off x="103800" y="47550"/>
            <a:ext cx="9040200" cy="2524200"/>
          </a:xfrm>
          <a:prstGeom prst="rect">
            <a:avLst/>
          </a:prstGeom>
          <a:noFill/>
          <a:ln>
            <a:noFill/>
          </a:ln>
          <a:effectLst>
            <a:outerShdw rotWithShape="0" algn="bl" dist="47625">
              <a:srgbClr val="000000"/>
            </a:outerShdw>
          </a:effectLst>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3800"/>
              <a:buFont typeface="Arial"/>
              <a:buNone/>
            </a:pPr>
            <a:r>
              <a:rPr b="1" i="0" lang="es" sz="3800" u="none" cap="none" strike="noStrike">
                <a:solidFill>
                  <a:schemeClr val="lt1"/>
                </a:solidFill>
                <a:latin typeface="Lora"/>
                <a:ea typeface="Lora"/>
                <a:cs typeface="Lora"/>
                <a:sym typeface="Lora"/>
              </a:rPr>
              <a:t>ANÁLISIS Y  DESARROLLO  DE COMPAÑIA BANCA-SEGUROS ARGENTINA</a:t>
            </a:r>
            <a:endParaRPr b="1" i="0" sz="3800" u="none" cap="none" strike="noStrike">
              <a:solidFill>
                <a:schemeClr val="lt1"/>
              </a:solidFill>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2"/>
          <p:cNvPicPr preferRelativeResize="0"/>
          <p:nvPr/>
        </p:nvPicPr>
        <p:blipFill rotWithShape="1">
          <a:blip r:embed="rId3">
            <a:alphaModFix amt="21000"/>
          </a:blip>
          <a:srcRect b="2714" l="-110" r="-109" t="9718"/>
          <a:stretch/>
        </p:blipFill>
        <p:spPr>
          <a:xfrm>
            <a:off x="0" y="0"/>
            <a:ext cx="9144000" cy="5143500"/>
          </a:xfrm>
          <a:prstGeom prst="rect">
            <a:avLst/>
          </a:prstGeom>
          <a:noFill/>
          <a:ln>
            <a:noFill/>
          </a:ln>
        </p:spPr>
      </p:pic>
      <p:sp>
        <p:nvSpPr>
          <p:cNvPr id="201" name="Google Shape;201;p22"/>
          <p:cNvSpPr txBox="1"/>
          <p:nvPr>
            <p:ph type="title"/>
          </p:nvPr>
        </p:nvSpPr>
        <p:spPr>
          <a:xfrm>
            <a:off x="235500" y="555600"/>
            <a:ext cx="874500" cy="75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 sz="4600">
                <a:latin typeface="Oswald SemiBold"/>
                <a:ea typeface="Oswald SemiBold"/>
                <a:cs typeface="Oswald SemiBold"/>
                <a:sym typeface="Oswald SemiBold"/>
              </a:rPr>
              <a:t>02</a:t>
            </a:r>
            <a:endParaRPr sz="4600">
              <a:latin typeface="Oswald SemiBold"/>
              <a:ea typeface="Oswald SemiBold"/>
              <a:cs typeface="Oswald SemiBold"/>
              <a:sym typeface="Oswald SemiBold"/>
            </a:endParaRPr>
          </a:p>
        </p:txBody>
      </p:sp>
      <p:sp>
        <p:nvSpPr>
          <p:cNvPr id="202" name="Google Shape;202;p22"/>
          <p:cNvSpPr txBox="1"/>
          <p:nvPr>
            <p:ph type="title"/>
          </p:nvPr>
        </p:nvSpPr>
        <p:spPr>
          <a:xfrm>
            <a:off x="1033700" y="403200"/>
            <a:ext cx="7957800" cy="52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s" sz="2430">
                <a:latin typeface="Lora"/>
                <a:ea typeface="Lora"/>
                <a:cs typeface="Lora"/>
                <a:sym typeface="Lora"/>
              </a:rPr>
              <a:t>EDA</a:t>
            </a:r>
            <a:r>
              <a:rPr lang="es" sz="2430">
                <a:latin typeface="Lora"/>
                <a:ea typeface="Lora"/>
                <a:cs typeface="Lora"/>
                <a:sym typeface="Lora"/>
              </a:rPr>
              <a:t>: RELACIÓN DE LAS VARIABLES EDAD Y GÉNERO</a:t>
            </a:r>
            <a:endParaRPr sz="2430">
              <a:latin typeface="Lora"/>
              <a:ea typeface="Lora"/>
              <a:cs typeface="Lora"/>
              <a:sym typeface="Lora"/>
            </a:endParaRPr>
          </a:p>
        </p:txBody>
      </p:sp>
      <p:sp>
        <p:nvSpPr>
          <p:cNvPr id="203" name="Google Shape;203;p22"/>
          <p:cNvSpPr txBox="1"/>
          <p:nvPr>
            <p:ph type="title"/>
          </p:nvPr>
        </p:nvSpPr>
        <p:spPr>
          <a:xfrm>
            <a:off x="806075" y="851400"/>
            <a:ext cx="8706000" cy="22782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990"/>
              <a:buNone/>
            </a:pPr>
            <a:r>
              <a:t/>
            </a:r>
            <a:endParaRPr sz="1560">
              <a:latin typeface="Oswald SemiBold"/>
              <a:ea typeface="Oswald SemiBold"/>
              <a:cs typeface="Oswald SemiBold"/>
              <a:sym typeface="Oswald SemiBold"/>
            </a:endParaRPr>
          </a:p>
          <a:p>
            <a:pPr indent="457200" lvl="0" marL="914400" rtl="0" algn="just">
              <a:lnSpc>
                <a:spcPct val="100000"/>
              </a:lnSpc>
              <a:spcBef>
                <a:spcPts val="0"/>
              </a:spcBef>
              <a:spcAft>
                <a:spcPts val="0"/>
              </a:spcAft>
              <a:buSzPts val="990"/>
              <a:buNone/>
            </a:pPr>
            <a:r>
              <a:rPr b="1" lang="es" sz="1560">
                <a:latin typeface="Lora"/>
                <a:ea typeface="Lora"/>
                <a:cs typeface="Lora"/>
                <a:sym typeface="Lora"/>
              </a:rPr>
              <a:t>ANÁLISIS BIVARIADO</a:t>
            </a:r>
            <a:r>
              <a:rPr lang="es" sz="1560">
                <a:latin typeface="Lora"/>
                <a:ea typeface="Lora"/>
                <a:cs typeface="Lora"/>
                <a:sym typeface="Lora"/>
              </a:rPr>
              <a:t> → A través de la gráfica BOXPLOT</a:t>
            </a:r>
            <a:endParaRPr sz="1560">
              <a:latin typeface="Lora"/>
              <a:ea typeface="Lora"/>
              <a:cs typeface="Lora"/>
              <a:sym typeface="Lora"/>
            </a:endParaRPr>
          </a:p>
          <a:p>
            <a:pPr indent="0" lvl="0" marL="0" rtl="0" algn="just">
              <a:lnSpc>
                <a:spcPct val="100000"/>
              </a:lnSpc>
              <a:spcBef>
                <a:spcPts val="0"/>
              </a:spcBef>
              <a:spcAft>
                <a:spcPts val="0"/>
              </a:spcAft>
              <a:buSzPts val="990"/>
              <a:buNone/>
            </a:pPr>
            <a:r>
              <a:t/>
            </a:r>
            <a:endParaRPr sz="1560">
              <a:latin typeface="Lato"/>
              <a:ea typeface="Lato"/>
              <a:cs typeface="Lato"/>
              <a:sym typeface="Lato"/>
            </a:endParaRPr>
          </a:p>
          <a:p>
            <a:pPr indent="0" lvl="0" marL="0" rtl="0" algn="l">
              <a:lnSpc>
                <a:spcPct val="135714"/>
              </a:lnSpc>
              <a:spcBef>
                <a:spcPts val="0"/>
              </a:spcBef>
              <a:spcAft>
                <a:spcPts val="0"/>
              </a:spcAft>
              <a:buSzPts val="2400"/>
              <a:buNone/>
            </a:pPr>
            <a:r>
              <a:rPr lang="es" sz="1300">
                <a:latin typeface="Courier New"/>
                <a:ea typeface="Courier New"/>
                <a:cs typeface="Courier New"/>
                <a:sym typeface="Courier New"/>
              </a:rPr>
              <a:t>fig = px.box(df, x = 'RAMO_PROP_TX' , y='EDAD' ,color='GENERO' title="Relacion por producto de la edad y genero")</a:t>
            </a:r>
            <a:endParaRPr sz="1300">
              <a:latin typeface="Courier New"/>
              <a:ea typeface="Courier New"/>
              <a:cs typeface="Courier New"/>
              <a:sym typeface="Courier New"/>
            </a:endParaRPr>
          </a:p>
          <a:p>
            <a:pPr indent="0" lvl="0" marL="0" rtl="0" algn="l">
              <a:lnSpc>
                <a:spcPct val="135714"/>
              </a:lnSpc>
              <a:spcBef>
                <a:spcPts val="0"/>
              </a:spcBef>
              <a:spcAft>
                <a:spcPts val="0"/>
              </a:spcAft>
              <a:buSzPts val="2400"/>
              <a:buNone/>
            </a:pPr>
            <a:r>
              <a:rPr lang="es" sz="1300">
                <a:latin typeface="Courier New"/>
                <a:ea typeface="Courier New"/>
                <a:cs typeface="Courier New"/>
                <a:sym typeface="Courier New"/>
              </a:rPr>
              <a:t>fig.show()</a:t>
            </a:r>
            <a:endParaRPr sz="1300">
              <a:latin typeface="Courier New"/>
              <a:ea typeface="Courier New"/>
              <a:cs typeface="Courier New"/>
              <a:sym typeface="Courier New"/>
            </a:endParaRPr>
          </a:p>
          <a:p>
            <a:pPr indent="0" lvl="0" marL="0" rtl="0" algn="l">
              <a:lnSpc>
                <a:spcPct val="135714"/>
              </a:lnSpc>
              <a:spcBef>
                <a:spcPts val="0"/>
              </a:spcBef>
              <a:spcAft>
                <a:spcPts val="0"/>
              </a:spcAft>
              <a:buSzPts val="2400"/>
              <a:buNone/>
            </a:pPr>
            <a:r>
              <a:t/>
            </a:r>
            <a:endParaRPr sz="1500">
              <a:latin typeface="Courier New"/>
              <a:ea typeface="Courier New"/>
              <a:cs typeface="Courier New"/>
              <a:sym typeface="Courier New"/>
            </a:endParaRPr>
          </a:p>
          <a:p>
            <a:pPr indent="0" lvl="0" marL="0" rtl="0" algn="just">
              <a:lnSpc>
                <a:spcPct val="100000"/>
              </a:lnSpc>
              <a:spcBef>
                <a:spcPts val="0"/>
              </a:spcBef>
              <a:spcAft>
                <a:spcPts val="0"/>
              </a:spcAft>
              <a:buSzPts val="2400"/>
              <a:buNone/>
            </a:pPr>
            <a:r>
              <a:rPr lang="es" sz="1560">
                <a:latin typeface="Lato"/>
                <a:ea typeface="Lato"/>
                <a:cs typeface="Lato"/>
                <a:sym typeface="Lato"/>
              </a:rPr>
              <a:t>En los 3 productos la mediana de la edad de las mujeres es superior a la de los hombres:</a:t>
            </a:r>
            <a:endParaRPr sz="1500">
              <a:latin typeface="Courier New"/>
              <a:ea typeface="Courier New"/>
              <a:cs typeface="Courier New"/>
              <a:sym typeface="Courier New"/>
            </a:endParaRPr>
          </a:p>
          <a:p>
            <a:pPr indent="0" lvl="0" marL="0" rtl="0" algn="just">
              <a:lnSpc>
                <a:spcPct val="100000"/>
              </a:lnSpc>
              <a:spcBef>
                <a:spcPts val="0"/>
              </a:spcBef>
              <a:spcAft>
                <a:spcPts val="0"/>
              </a:spcAft>
              <a:buSzPts val="990"/>
              <a:buNone/>
            </a:pPr>
            <a:r>
              <a:t/>
            </a:r>
            <a:endParaRPr sz="1560">
              <a:latin typeface="Lato"/>
              <a:ea typeface="Lato"/>
              <a:cs typeface="Lato"/>
              <a:sym typeface="Lato"/>
            </a:endParaRPr>
          </a:p>
          <a:p>
            <a:pPr indent="0" lvl="0" marL="0" rtl="0" algn="just">
              <a:lnSpc>
                <a:spcPct val="100000"/>
              </a:lnSpc>
              <a:spcBef>
                <a:spcPts val="0"/>
              </a:spcBef>
              <a:spcAft>
                <a:spcPts val="0"/>
              </a:spcAft>
              <a:buSzPts val="990"/>
              <a:buNone/>
            </a:pPr>
            <a:r>
              <a:t/>
            </a:r>
            <a:endParaRPr sz="1560">
              <a:latin typeface="Lato"/>
              <a:ea typeface="Lato"/>
              <a:cs typeface="Lato"/>
              <a:sym typeface="Lato"/>
            </a:endParaRPr>
          </a:p>
          <a:p>
            <a:pPr indent="0" lvl="0" marL="0" rtl="0" algn="just">
              <a:lnSpc>
                <a:spcPct val="100000"/>
              </a:lnSpc>
              <a:spcBef>
                <a:spcPts val="0"/>
              </a:spcBef>
              <a:spcAft>
                <a:spcPts val="0"/>
              </a:spcAft>
              <a:buSzPts val="990"/>
              <a:buNone/>
            </a:pPr>
            <a:r>
              <a:t/>
            </a:r>
            <a:endParaRPr i="1" sz="1560">
              <a:latin typeface="Lato"/>
              <a:ea typeface="Lato"/>
              <a:cs typeface="Lato"/>
              <a:sym typeface="Lato"/>
            </a:endParaRPr>
          </a:p>
        </p:txBody>
      </p:sp>
      <p:pic>
        <p:nvPicPr>
          <p:cNvPr id="204" name="Google Shape;204;p22"/>
          <p:cNvPicPr preferRelativeResize="0"/>
          <p:nvPr/>
        </p:nvPicPr>
        <p:blipFill rotWithShape="1">
          <a:blip r:embed="rId4">
            <a:alphaModFix/>
          </a:blip>
          <a:srcRect b="0" l="0" r="0" t="0"/>
          <a:stretch/>
        </p:blipFill>
        <p:spPr>
          <a:xfrm>
            <a:off x="954919" y="3035850"/>
            <a:ext cx="7234168" cy="2013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23"/>
          <p:cNvPicPr preferRelativeResize="0"/>
          <p:nvPr/>
        </p:nvPicPr>
        <p:blipFill rotWithShape="1">
          <a:blip r:embed="rId3">
            <a:alphaModFix amt="21000"/>
          </a:blip>
          <a:srcRect b="2714" l="-110" r="-109" t="9718"/>
          <a:stretch/>
        </p:blipFill>
        <p:spPr>
          <a:xfrm>
            <a:off x="0" y="0"/>
            <a:ext cx="9144000" cy="5143500"/>
          </a:xfrm>
          <a:prstGeom prst="rect">
            <a:avLst/>
          </a:prstGeom>
          <a:noFill/>
          <a:ln>
            <a:noFill/>
          </a:ln>
        </p:spPr>
      </p:pic>
      <p:sp>
        <p:nvSpPr>
          <p:cNvPr id="210" name="Google Shape;210;p23"/>
          <p:cNvSpPr txBox="1"/>
          <p:nvPr>
            <p:ph type="title"/>
          </p:nvPr>
        </p:nvSpPr>
        <p:spPr>
          <a:xfrm>
            <a:off x="235500" y="555600"/>
            <a:ext cx="1574400" cy="75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 sz="4600">
                <a:latin typeface="Oswald SemiBold"/>
                <a:ea typeface="Oswald SemiBold"/>
                <a:cs typeface="Oswald SemiBold"/>
                <a:sym typeface="Oswald SemiBold"/>
              </a:rPr>
              <a:t>02</a:t>
            </a:r>
            <a:endParaRPr sz="4600">
              <a:latin typeface="Oswald SemiBold"/>
              <a:ea typeface="Oswald SemiBold"/>
              <a:cs typeface="Oswald SemiBold"/>
              <a:sym typeface="Oswald SemiBold"/>
            </a:endParaRPr>
          </a:p>
        </p:txBody>
      </p:sp>
      <p:sp>
        <p:nvSpPr>
          <p:cNvPr id="211" name="Google Shape;211;p23"/>
          <p:cNvSpPr txBox="1"/>
          <p:nvPr>
            <p:ph type="title"/>
          </p:nvPr>
        </p:nvSpPr>
        <p:spPr>
          <a:xfrm>
            <a:off x="1164000" y="487825"/>
            <a:ext cx="8217300" cy="75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s" sz="2050">
                <a:latin typeface="Lora"/>
                <a:ea typeface="Lora"/>
                <a:cs typeface="Lora"/>
                <a:sym typeface="Lora"/>
              </a:rPr>
              <a:t>EDA</a:t>
            </a:r>
            <a:r>
              <a:rPr lang="es" sz="2050">
                <a:latin typeface="Lora"/>
                <a:ea typeface="Lora"/>
                <a:cs typeface="Lora"/>
                <a:sym typeface="Lora"/>
              </a:rPr>
              <a:t>: RELACIÓN DE LAS VARIABLES SEGMENTO Y SCORE INTERNO</a:t>
            </a:r>
            <a:endParaRPr sz="2050">
              <a:latin typeface="Oswald SemiBold"/>
              <a:ea typeface="Oswald SemiBold"/>
              <a:cs typeface="Oswald SemiBold"/>
              <a:sym typeface="Oswald SemiBold"/>
            </a:endParaRPr>
          </a:p>
        </p:txBody>
      </p:sp>
      <p:sp>
        <p:nvSpPr>
          <p:cNvPr id="212" name="Google Shape;212;p23"/>
          <p:cNvSpPr txBox="1"/>
          <p:nvPr>
            <p:ph type="title"/>
          </p:nvPr>
        </p:nvSpPr>
        <p:spPr>
          <a:xfrm>
            <a:off x="453400" y="1639175"/>
            <a:ext cx="8517600" cy="2859900"/>
          </a:xfrm>
          <a:prstGeom prst="rect">
            <a:avLst/>
          </a:prstGeom>
          <a:noFill/>
          <a:ln>
            <a:noFill/>
          </a:ln>
        </p:spPr>
        <p:txBody>
          <a:bodyPr anchorCtr="0" anchor="t" bIns="91425" lIns="91425" spcFirstLastPara="1" rIns="91425" wrap="square" tIns="91425">
            <a:noAutofit/>
          </a:bodyPr>
          <a:lstStyle/>
          <a:p>
            <a:pPr indent="-327660" lvl="0" marL="457200" rtl="0" algn="l">
              <a:lnSpc>
                <a:spcPct val="135714"/>
              </a:lnSpc>
              <a:spcBef>
                <a:spcPts val="0"/>
              </a:spcBef>
              <a:spcAft>
                <a:spcPts val="0"/>
              </a:spcAft>
              <a:buSzPts val="1560"/>
              <a:buFont typeface="Lora"/>
              <a:buChar char="●"/>
            </a:pPr>
            <a:r>
              <a:rPr lang="es" sz="1560" u="sng">
                <a:latin typeface="Lora"/>
                <a:ea typeface="Lora"/>
                <a:cs typeface="Lora"/>
                <a:sym typeface="Lora"/>
              </a:rPr>
              <a:t>SEGMENTO</a:t>
            </a:r>
            <a:r>
              <a:rPr lang="es" sz="1560">
                <a:latin typeface="Lora"/>
                <a:ea typeface="Lora"/>
                <a:cs typeface="Lora"/>
                <a:sym typeface="Lora"/>
              </a:rPr>
              <a:t>: clasificado del 1 a 9 según el tamaño de renta del cliente, siendo 1 el de mayor renta</a:t>
            </a:r>
            <a:endParaRPr sz="1560">
              <a:latin typeface="Lora"/>
              <a:ea typeface="Lora"/>
              <a:cs typeface="Lora"/>
              <a:sym typeface="Lora"/>
            </a:endParaRPr>
          </a:p>
          <a:p>
            <a:pPr indent="0" lvl="0" marL="0" rtl="0" algn="l">
              <a:lnSpc>
                <a:spcPct val="135714"/>
              </a:lnSpc>
              <a:spcBef>
                <a:spcPts val="0"/>
              </a:spcBef>
              <a:spcAft>
                <a:spcPts val="0"/>
              </a:spcAft>
              <a:buSzPts val="2400"/>
              <a:buNone/>
            </a:pPr>
            <a:r>
              <a:t/>
            </a:r>
            <a:endParaRPr sz="1560">
              <a:latin typeface="Lora"/>
              <a:ea typeface="Lora"/>
              <a:cs typeface="Lora"/>
              <a:sym typeface="Lora"/>
            </a:endParaRPr>
          </a:p>
          <a:p>
            <a:pPr indent="-327660" lvl="0" marL="457200" rtl="0" algn="l">
              <a:lnSpc>
                <a:spcPct val="135714"/>
              </a:lnSpc>
              <a:spcBef>
                <a:spcPts val="0"/>
              </a:spcBef>
              <a:spcAft>
                <a:spcPts val="0"/>
              </a:spcAft>
              <a:buSzPts val="1560"/>
              <a:buFont typeface="Lora"/>
              <a:buChar char="●"/>
            </a:pPr>
            <a:r>
              <a:rPr lang="es" sz="1560" u="sng">
                <a:latin typeface="Lora"/>
                <a:ea typeface="Lora"/>
                <a:cs typeface="Lora"/>
                <a:sym typeface="Lora"/>
              </a:rPr>
              <a:t>SCORE INTERNO</a:t>
            </a:r>
            <a:r>
              <a:rPr lang="es" sz="1560">
                <a:latin typeface="Lora"/>
                <a:ea typeface="Lora"/>
                <a:cs typeface="Lora"/>
                <a:sym typeface="Lora"/>
              </a:rPr>
              <a:t>:  clasificado del 0 al 20 y representa el riesgo de cancelación de póliza asociado al cliente. </a:t>
            </a:r>
            <a:endParaRPr sz="1560">
              <a:latin typeface="Lora"/>
              <a:ea typeface="Lora"/>
              <a:cs typeface="Lora"/>
              <a:sym typeface="Lora"/>
            </a:endParaRPr>
          </a:p>
          <a:p>
            <a:pPr indent="457200" lvl="0" marL="0" rtl="0" algn="l">
              <a:lnSpc>
                <a:spcPct val="135714"/>
              </a:lnSpc>
              <a:spcBef>
                <a:spcPts val="0"/>
              </a:spcBef>
              <a:spcAft>
                <a:spcPts val="0"/>
              </a:spcAft>
              <a:buSzPts val="2400"/>
              <a:buNone/>
            </a:pPr>
            <a:r>
              <a:rPr lang="es" sz="1560">
                <a:latin typeface="Lora"/>
                <a:ea typeface="Lora"/>
                <a:cs typeface="Lora"/>
                <a:sym typeface="Lora"/>
              </a:rPr>
              <a:t>Cuanto más bajo el valor del Score → más alto el riesgo de cancelación</a:t>
            </a:r>
            <a:endParaRPr sz="1560">
              <a:latin typeface="Lora"/>
              <a:ea typeface="Lora"/>
              <a:cs typeface="Lora"/>
              <a:sym typeface="Lora"/>
            </a:endParaRPr>
          </a:p>
          <a:p>
            <a:pPr indent="0" lvl="0" marL="0" rtl="0" algn="l">
              <a:lnSpc>
                <a:spcPct val="135714"/>
              </a:lnSpc>
              <a:spcBef>
                <a:spcPts val="0"/>
              </a:spcBef>
              <a:spcAft>
                <a:spcPts val="0"/>
              </a:spcAft>
              <a:buSzPts val="2400"/>
              <a:buNone/>
            </a:pPr>
            <a:r>
              <a:t/>
            </a:r>
            <a:endParaRPr sz="1300">
              <a:latin typeface="Courier New"/>
              <a:ea typeface="Courier New"/>
              <a:cs typeface="Courier New"/>
              <a:sym typeface="Courier New"/>
            </a:endParaRPr>
          </a:p>
          <a:p>
            <a:pPr indent="457200" lvl="0" marL="0" rtl="0" algn="l">
              <a:lnSpc>
                <a:spcPct val="135714"/>
              </a:lnSpc>
              <a:spcBef>
                <a:spcPts val="0"/>
              </a:spcBef>
              <a:spcAft>
                <a:spcPts val="0"/>
              </a:spcAft>
              <a:buSzPts val="2400"/>
              <a:buNone/>
            </a:pPr>
            <a:r>
              <a:rPr lang="es" sz="1300">
                <a:latin typeface="Courier New"/>
                <a:ea typeface="Courier New"/>
                <a:cs typeface="Courier New"/>
                <a:sym typeface="Courier New"/>
              </a:rPr>
              <a:t>sns.boxenplot(df['SEGMENTO'], df['SCORE_INTERNO'], palette = 'Set3')</a:t>
            </a:r>
            <a:endParaRPr sz="1300">
              <a:latin typeface="Courier New"/>
              <a:ea typeface="Courier New"/>
              <a:cs typeface="Courier New"/>
              <a:sym typeface="Courier New"/>
            </a:endParaRPr>
          </a:p>
          <a:p>
            <a:pPr indent="457200" lvl="0" marL="0" rtl="0" algn="l">
              <a:lnSpc>
                <a:spcPct val="135714"/>
              </a:lnSpc>
              <a:spcBef>
                <a:spcPts val="0"/>
              </a:spcBef>
              <a:spcAft>
                <a:spcPts val="0"/>
              </a:spcAft>
              <a:buSzPts val="2400"/>
              <a:buNone/>
            </a:pPr>
            <a:r>
              <a:rPr lang="es" sz="1300">
                <a:latin typeface="Courier New"/>
                <a:ea typeface="Courier New"/>
                <a:cs typeface="Courier New"/>
                <a:sym typeface="Courier New"/>
              </a:rPr>
              <a:t>plt.title('Relacion entre segmento y score interno general')</a:t>
            </a:r>
            <a:endParaRPr sz="1300">
              <a:latin typeface="Courier New"/>
              <a:ea typeface="Courier New"/>
              <a:cs typeface="Courier New"/>
              <a:sym typeface="Courier New"/>
            </a:endParaRPr>
          </a:p>
          <a:p>
            <a:pPr indent="457200" lvl="0" marL="0" rtl="0" algn="l">
              <a:lnSpc>
                <a:spcPct val="135714"/>
              </a:lnSpc>
              <a:spcBef>
                <a:spcPts val="0"/>
              </a:spcBef>
              <a:spcAft>
                <a:spcPts val="0"/>
              </a:spcAft>
              <a:buSzPts val="2400"/>
              <a:buNone/>
            </a:pPr>
            <a:r>
              <a:rPr lang="es" sz="1300">
                <a:latin typeface="Courier New"/>
                <a:ea typeface="Courier New"/>
                <a:cs typeface="Courier New"/>
                <a:sym typeface="Courier New"/>
              </a:rPr>
              <a:t>plt.show()</a:t>
            </a:r>
            <a:endParaRPr sz="1300">
              <a:latin typeface="Courier New"/>
              <a:ea typeface="Courier New"/>
              <a:cs typeface="Courier New"/>
              <a:sym typeface="Courier New"/>
            </a:endParaRPr>
          </a:p>
          <a:p>
            <a:pPr indent="0" lvl="0" marL="0" rtl="0" algn="l">
              <a:lnSpc>
                <a:spcPct val="100000"/>
              </a:lnSpc>
              <a:spcBef>
                <a:spcPts val="0"/>
              </a:spcBef>
              <a:spcAft>
                <a:spcPts val="0"/>
              </a:spcAft>
              <a:buSzPts val="990"/>
              <a:buNone/>
            </a:pPr>
            <a:r>
              <a:t/>
            </a:r>
            <a:endParaRPr sz="1560">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24"/>
          <p:cNvPicPr preferRelativeResize="0"/>
          <p:nvPr/>
        </p:nvPicPr>
        <p:blipFill rotWithShape="1">
          <a:blip r:embed="rId3">
            <a:alphaModFix amt="21000"/>
          </a:blip>
          <a:srcRect b="2714" l="-110" r="-109" t="9718"/>
          <a:stretch/>
        </p:blipFill>
        <p:spPr>
          <a:xfrm>
            <a:off x="0" y="0"/>
            <a:ext cx="9144000" cy="5143500"/>
          </a:xfrm>
          <a:prstGeom prst="rect">
            <a:avLst/>
          </a:prstGeom>
          <a:noFill/>
          <a:ln>
            <a:noFill/>
          </a:ln>
        </p:spPr>
      </p:pic>
      <p:sp>
        <p:nvSpPr>
          <p:cNvPr id="218" name="Google Shape;218;p24"/>
          <p:cNvSpPr txBox="1"/>
          <p:nvPr>
            <p:ph type="title"/>
          </p:nvPr>
        </p:nvSpPr>
        <p:spPr>
          <a:xfrm>
            <a:off x="235500" y="555600"/>
            <a:ext cx="1574400" cy="75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 sz="4600">
                <a:latin typeface="Oswald SemiBold"/>
                <a:ea typeface="Oswald SemiBold"/>
                <a:cs typeface="Oswald SemiBold"/>
                <a:sym typeface="Oswald SemiBold"/>
              </a:rPr>
              <a:t>02</a:t>
            </a:r>
            <a:endParaRPr sz="4600">
              <a:latin typeface="Oswald SemiBold"/>
              <a:ea typeface="Oswald SemiBold"/>
              <a:cs typeface="Oswald SemiBold"/>
              <a:sym typeface="Oswald SemiBold"/>
            </a:endParaRPr>
          </a:p>
        </p:txBody>
      </p:sp>
      <p:sp>
        <p:nvSpPr>
          <p:cNvPr id="219" name="Google Shape;219;p24"/>
          <p:cNvSpPr txBox="1"/>
          <p:nvPr>
            <p:ph type="title"/>
          </p:nvPr>
        </p:nvSpPr>
        <p:spPr>
          <a:xfrm>
            <a:off x="1164000" y="487825"/>
            <a:ext cx="8217300" cy="75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s" sz="2050">
                <a:latin typeface="Lora"/>
                <a:ea typeface="Lora"/>
                <a:cs typeface="Lora"/>
                <a:sym typeface="Lora"/>
              </a:rPr>
              <a:t>EDA</a:t>
            </a:r>
            <a:r>
              <a:rPr lang="es" sz="2050">
                <a:latin typeface="Lora"/>
                <a:ea typeface="Lora"/>
                <a:cs typeface="Lora"/>
                <a:sym typeface="Lora"/>
              </a:rPr>
              <a:t>: RELACIÓN DE LAS VARIABLES SEGMENTO Y SCORE INTERNO</a:t>
            </a:r>
            <a:endParaRPr sz="2050">
              <a:latin typeface="Oswald SemiBold"/>
              <a:ea typeface="Oswald SemiBold"/>
              <a:cs typeface="Oswald SemiBold"/>
              <a:sym typeface="Oswald SemiBold"/>
            </a:endParaRPr>
          </a:p>
        </p:txBody>
      </p:sp>
      <p:pic>
        <p:nvPicPr>
          <p:cNvPr id="220" name="Google Shape;220;p24"/>
          <p:cNvPicPr preferRelativeResize="0"/>
          <p:nvPr/>
        </p:nvPicPr>
        <p:blipFill rotWithShape="1">
          <a:blip r:embed="rId4">
            <a:alphaModFix/>
          </a:blip>
          <a:srcRect b="0" l="0" r="0" t="0"/>
          <a:stretch/>
        </p:blipFill>
        <p:spPr>
          <a:xfrm>
            <a:off x="1738300" y="1387500"/>
            <a:ext cx="5667375" cy="3600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25"/>
          <p:cNvPicPr preferRelativeResize="0"/>
          <p:nvPr/>
        </p:nvPicPr>
        <p:blipFill rotWithShape="1">
          <a:blip r:embed="rId3">
            <a:alphaModFix amt="21000"/>
          </a:blip>
          <a:srcRect b="2714" l="-110" r="-109" t="9718"/>
          <a:stretch/>
        </p:blipFill>
        <p:spPr>
          <a:xfrm>
            <a:off x="0" y="0"/>
            <a:ext cx="9144000" cy="5143500"/>
          </a:xfrm>
          <a:prstGeom prst="rect">
            <a:avLst/>
          </a:prstGeom>
          <a:noFill/>
          <a:ln>
            <a:noFill/>
          </a:ln>
        </p:spPr>
      </p:pic>
      <p:sp>
        <p:nvSpPr>
          <p:cNvPr id="226" name="Google Shape;226;p25"/>
          <p:cNvSpPr txBox="1"/>
          <p:nvPr>
            <p:ph type="title"/>
          </p:nvPr>
        </p:nvSpPr>
        <p:spPr>
          <a:xfrm>
            <a:off x="235500" y="555600"/>
            <a:ext cx="1574400" cy="75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 sz="4600">
                <a:latin typeface="Oswald SemiBold"/>
                <a:ea typeface="Oswald SemiBold"/>
                <a:cs typeface="Oswald SemiBold"/>
                <a:sym typeface="Oswald SemiBold"/>
              </a:rPr>
              <a:t>02</a:t>
            </a:r>
            <a:endParaRPr sz="4600">
              <a:latin typeface="Oswald SemiBold"/>
              <a:ea typeface="Oswald SemiBold"/>
              <a:cs typeface="Oswald SemiBold"/>
              <a:sym typeface="Oswald SemiBold"/>
            </a:endParaRPr>
          </a:p>
        </p:txBody>
      </p:sp>
      <p:sp>
        <p:nvSpPr>
          <p:cNvPr id="227" name="Google Shape;227;p25"/>
          <p:cNvSpPr txBox="1"/>
          <p:nvPr>
            <p:ph type="title"/>
          </p:nvPr>
        </p:nvSpPr>
        <p:spPr>
          <a:xfrm>
            <a:off x="1186100" y="415700"/>
            <a:ext cx="7957800" cy="755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0081"/>
              <a:buNone/>
            </a:pPr>
            <a:r>
              <a:rPr b="1" lang="es" sz="2050">
                <a:latin typeface="Lora"/>
                <a:ea typeface="Lora"/>
                <a:cs typeface="Lora"/>
                <a:sym typeface="Lora"/>
              </a:rPr>
              <a:t>EDA</a:t>
            </a:r>
            <a:r>
              <a:rPr lang="es" sz="2050">
                <a:latin typeface="Lora"/>
                <a:ea typeface="Lora"/>
                <a:cs typeface="Lora"/>
                <a:sym typeface="Lora"/>
              </a:rPr>
              <a:t>: RELACIÓN DE LAS VARIABLES EDAD DE CONTRATACIÓN Y EL SCORE INTERNO GENERAL</a:t>
            </a:r>
            <a:endParaRPr>
              <a:latin typeface="Oswald SemiBold"/>
              <a:ea typeface="Oswald SemiBold"/>
              <a:cs typeface="Oswald SemiBold"/>
              <a:sym typeface="Oswald SemiBold"/>
            </a:endParaRPr>
          </a:p>
        </p:txBody>
      </p:sp>
      <p:sp>
        <p:nvSpPr>
          <p:cNvPr id="228" name="Google Shape;228;p25"/>
          <p:cNvSpPr txBox="1"/>
          <p:nvPr>
            <p:ph type="title"/>
          </p:nvPr>
        </p:nvSpPr>
        <p:spPr>
          <a:xfrm>
            <a:off x="83100" y="1757325"/>
            <a:ext cx="8835300" cy="2830800"/>
          </a:xfrm>
          <a:prstGeom prst="rect">
            <a:avLst/>
          </a:prstGeom>
          <a:noFill/>
          <a:ln>
            <a:noFill/>
          </a:ln>
        </p:spPr>
        <p:txBody>
          <a:bodyPr anchorCtr="0" anchor="t" bIns="91425" lIns="91425" spcFirstLastPara="1" rIns="91425" wrap="square" tIns="91425">
            <a:noAutofit/>
          </a:bodyPr>
          <a:lstStyle/>
          <a:p>
            <a:pPr indent="457200" lvl="0" marL="914400" rtl="0" algn="just">
              <a:lnSpc>
                <a:spcPct val="100000"/>
              </a:lnSpc>
              <a:spcBef>
                <a:spcPts val="0"/>
              </a:spcBef>
              <a:spcAft>
                <a:spcPts val="0"/>
              </a:spcAft>
              <a:buSzPts val="990"/>
              <a:buNone/>
            </a:pPr>
            <a:r>
              <a:rPr b="1" lang="es" sz="1560">
                <a:latin typeface="Lora"/>
                <a:ea typeface="Lora"/>
                <a:cs typeface="Lora"/>
                <a:sym typeface="Lora"/>
              </a:rPr>
              <a:t>ANÁLISIS BIVARIADO</a:t>
            </a:r>
            <a:r>
              <a:rPr lang="es" sz="1560">
                <a:latin typeface="Lora"/>
                <a:ea typeface="Lora"/>
                <a:cs typeface="Lora"/>
                <a:sym typeface="Lora"/>
              </a:rPr>
              <a:t> → A través de la gráfica de dispersión hexagonal</a:t>
            </a:r>
            <a:endParaRPr sz="1560">
              <a:latin typeface="Lora"/>
              <a:ea typeface="Lora"/>
              <a:cs typeface="Lora"/>
              <a:sym typeface="Lora"/>
            </a:endParaRPr>
          </a:p>
          <a:p>
            <a:pPr indent="0" lvl="0" marL="0" rtl="0" algn="just">
              <a:lnSpc>
                <a:spcPct val="100000"/>
              </a:lnSpc>
              <a:spcBef>
                <a:spcPts val="0"/>
              </a:spcBef>
              <a:spcAft>
                <a:spcPts val="0"/>
              </a:spcAft>
              <a:buSzPts val="990"/>
              <a:buNone/>
            </a:pPr>
            <a:r>
              <a:t/>
            </a:r>
            <a:endParaRPr sz="1560">
              <a:latin typeface="Lora"/>
              <a:ea typeface="Lora"/>
              <a:cs typeface="Lora"/>
              <a:sym typeface="Lora"/>
            </a:endParaRPr>
          </a:p>
          <a:p>
            <a:pPr indent="-327660" lvl="0" marL="457200" rtl="0" algn="just">
              <a:lnSpc>
                <a:spcPct val="100000"/>
              </a:lnSpc>
              <a:spcBef>
                <a:spcPts val="0"/>
              </a:spcBef>
              <a:spcAft>
                <a:spcPts val="0"/>
              </a:spcAft>
              <a:buSzPts val="1560"/>
              <a:buFont typeface="Lora"/>
              <a:buChar char="●"/>
            </a:pPr>
            <a:r>
              <a:rPr lang="es" sz="1560">
                <a:latin typeface="Lora"/>
                <a:ea typeface="Lora"/>
                <a:cs typeface="Lora"/>
                <a:sym typeface="Lora"/>
              </a:rPr>
              <a:t>Compara los valores que toman 2 variables distintas, una en el eje x y la otra a lo largo del eje y</a:t>
            </a:r>
            <a:endParaRPr sz="1560">
              <a:latin typeface="Lora"/>
              <a:ea typeface="Lora"/>
              <a:cs typeface="Lora"/>
              <a:sym typeface="Lora"/>
            </a:endParaRPr>
          </a:p>
          <a:p>
            <a:pPr indent="0" lvl="0" marL="457200" rtl="0" algn="just">
              <a:lnSpc>
                <a:spcPct val="100000"/>
              </a:lnSpc>
              <a:spcBef>
                <a:spcPts val="0"/>
              </a:spcBef>
              <a:spcAft>
                <a:spcPts val="0"/>
              </a:spcAft>
              <a:buSzPts val="2400"/>
              <a:buNone/>
            </a:pPr>
            <a:r>
              <a:rPr lang="es" sz="1560">
                <a:latin typeface="Lora"/>
                <a:ea typeface="Lora"/>
                <a:cs typeface="Lora"/>
                <a:sym typeface="Lora"/>
              </a:rPr>
              <a:t> </a:t>
            </a:r>
            <a:endParaRPr sz="1560">
              <a:latin typeface="Lora"/>
              <a:ea typeface="Lora"/>
              <a:cs typeface="Lora"/>
              <a:sym typeface="Lora"/>
            </a:endParaRPr>
          </a:p>
          <a:p>
            <a:pPr indent="-327660" lvl="0" marL="457200" rtl="0" algn="just">
              <a:lnSpc>
                <a:spcPct val="100000"/>
              </a:lnSpc>
              <a:spcBef>
                <a:spcPts val="0"/>
              </a:spcBef>
              <a:spcAft>
                <a:spcPts val="0"/>
              </a:spcAft>
              <a:buSzPts val="1560"/>
              <a:buFont typeface="Lora"/>
              <a:buChar char="●"/>
            </a:pPr>
            <a:r>
              <a:rPr lang="es" sz="1560">
                <a:latin typeface="Lora"/>
                <a:ea typeface="Lora"/>
                <a:cs typeface="Lora"/>
                <a:sym typeface="Lora"/>
              </a:rPr>
              <a:t>Proporciona una forma de visualizar datos utilizando varios contenedores y puntos de datos según la densidad</a:t>
            </a:r>
            <a:endParaRPr sz="1560">
              <a:latin typeface="Lora"/>
              <a:ea typeface="Lora"/>
              <a:cs typeface="Lora"/>
              <a:sym typeface="Lora"/>
            </a:endParaRPr>
          </a:p>
          <a:p>
            <a:pPr indent="0" lvl="0" marL="457200" rtl="0" algn="just">
              <a:lnSpc>
                <a:spcPct val="100000"/>
              </a:lnSpc>
              <a:spcBef>
                <a:spcPts val="0"/>
              </a:spcBef>
              <a:spcAft>
                <a:spcPts val="0"/>
              </a:spcAft>
              <a:buSzPts val="2400"/>
              <a:buNone/>
            </a:pPr>
            <a:r>
              <a:t/>
            </a:r>
            <a:endParaRPr sz="1560">
              <a:latin typeface="Lora"/>
              <a:ea typeface="Lora"/>
              <a:cs typeface="Lora"/>
              <a:sym typeface="Lora"/>
            </a:endParaRPr>
          </a:p>
          <a:p>
            <a:pPr indent="-327660" lvl="0" marL="457200" rtl="0" algn="just">
              <a:lnSpc>
                <a:spcPct val="100000"/>
              </a:lnSpc>
              <a:spcBef>
                <a:spcPts val="0"/>
              </a:spcBef>
              <a:spcAft>
                <a:spcPts val="0"/>
              </a:spcAft>
              <a:buSzPts val="1560"/>
              <a:buFont typeface="Lora"/>
              <a:buChar char="●"/>
            </a:pPr>
            <a:r>
              <a:rPr lang="es" sz="1560">
                <a:latin typeface="Lora"/>
                <a:ea typeface="Lora"/>
                <a:cs typeface="Lora"/>
                <a:sym typeface="Lora"/>
              </a:rPr>
              <a:t>La gráfica resultante nos permite identificar visualmente la posible correlación entre las 2 variables</a:t>
            </a:r>
            <a:endParaRPr sz="1560">
              <a:latin typeface="Lora"/>
              <a:ea typeface="Lora"/>
              <a:cs typeface="Lora"/>
              <a:sym typeface="Lo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26"/>
          <p:cNvPicPr preferRelativeResize="0"/>
          <p:nvPr/>
        </p:nvPicPr>
        <p:blipFill rotWithShape="1">
          <a:blip r:embed="rId3">
            <a:alphaModFix amt="21000"/>
          </a:blip>
          <a:srcRect b="2714" l="-110" r="-109" t="9718"/>
          <a:stretch/>
        </p:blipFill>
        <p:spPr>
          <a:xfrm>
            <a:off x="0" y="0"/>
            <a:ext cx="9144000" cy="5143500"/>
          </a:xfrm>
          <a:prstGeom prst="rect">
            <a:avLst/>
          </a:prstGeom>
          <a:noFill/>
          <a:ln>
            <a:noFill/>
          </a:ln>
        </p:spPr>
      </p:pic>
      <p:sp>
        <p:nvSpPr>
          <p:cNvPr id="234" name="Google Shape;234;p26"/>
          <p:cNvSpPr txBox="1"/>
          <p:nvPr>
            <p:ph type="title"/>
          </p:nvPr>
        </p:nvSpPr>
        <p:spPr>
          <a:xfrm>
            <a:off x="235500" y="555600"/>
            <a:ext cx="1574400" cy="75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 sz="4600">
                <a:latin typeface="Oswald SemiBold"/>
                <a:ea typeface="Oswald SemiBold"/>
                <a:cs typeface="Oswald SemiBold"/>
                <a:sym typeface="Oswald SemiBold"/>
              </a:rPr>
              <a:t>02</a:t>
            </a:r>
            <a:endParaRPr sz="4600">
              <a:latin typeface="Oswald SemiBold"/>
              <a:ea typeface="Oswald SemiBold"/>
              <a:cs typeface="Oswald SemiBold"/>
              <a:sym typeface="Oswald SemiBold"/>
            </a:endParaRPr>
          </a:p>
        </p:txBody>
      </p:sp>
      <p:sp>
        <p:nvSpPr>
          <p:cNvPr id="235" name="Google Shape;235;p26"/>
          <p:cNvSpPr txBox="1"/>
          <p:nvPr>
            <p:ph type="title"/>
          </p:nvPr>
        </p:nvSpPr>
        <p:spPr>
          <a:xfrm>
            <a:off x="1186100" y="415700"/>
            <a:ext cx="7957800" cy="755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0081"/>
              <a:buNone/>
            </a:pPr>
            <a:r>
              <a:rPr b="1" lang="es" sz="2050">
                <a:latin typeface="Lora"/>
                <a:ea typeface="Lora"/>
                <a:cs typeface="Lora"/>
                <a:sym typeface="Lora"/>
              </a:rPr>
              <a:t>EDA</a:t>
            </a:r>
            <a:r>
              <a:rPr lang="es" sz="2050">
                <a:latin typeface="Lora"/>
                <a:ea typeface="Lora"/>
                <a:cs typeface="Lora"/>
                <a:sym typeface="Lora"/>
              </a:rPr>
              <a:t>: RELACIÓN DE LAS VARIABLES EDAD DE CONTRATACIÓN Y EL SCORE INTERNO GENERAL</a:t>
            </a:r>
            <a:endParaRPr>
              <a:latin typeface="Oswald SemiBold"/>
              <a:ea typeface="Oswald SemiBold"/>
              <a:cs typeface="Oswald SemiBold"/>
              <a:sym typeface="Oswald SemiBold"/>
            </a:endParaRPr>
          </a:p>
        </p:txBody>
      </p:sp>
      <p:sp>
        <p:nvSpPr>
          <p:cNvPr id="236" name="Google Shape;236;p26"/>
          <p:cNvSpPr txBox="1"/>
          <p:nvPr>
            <p:ph type="title"/>
          </p:nvPr>
        </p:nvSpPr>
        <p:spPr>
          <a:xfrm>
            <a:off x="981700" y="1311300"/>
            <a:ext cx="8635200" cy="10044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2400"/>
              <a:buNone/>
            </a:pPr>
            <a:r>
              <a:rPr lang="es" sz="1300">
                <a:latin typeface="Courier New"/>
                <a:ea typeface="Courier New"/>
                <a:cs typeface="Courier New"/>
                <a:sym typeface="Courier New"/>
              </a:rPr>
              <a:t>print('Relacion entre la edad de contratacion y el score interno general')</a:t>
            </a:r>
            <a:endParaRPr sz="1300">
              <a:latin typeface="Courier New"/>
              <a:ea typeface="Courier New"/>
              <a:cs typeface="Courier New"/>
              <a:sym typeface="Courier New"/>
            </a:endParaRPr>
          </a:p>
          <a:p>
            <a:pPr indent="0" lvl="0" marL="0" rtl="0" algn="l">
              <a:lnSpc>
                <a:spcPct val="135714"/>
              </a:lnSpc>
              <a:spcBef>
                <a:spcPts val="0"/>
              </a:spcBef>
              <a:spcAft>
                <a:spcPts val="0"/>
              </a:spcAft>
              <a:buSzPts val="2400"/>
              <a:buNone/>
            </a:pPr>
            <a:r>
              <a:rPr lang="es" sz="1300">
                <a:latin typeface="Courier New"/>
                <a:ea typeface="Courier New"/>
                <a:cs typeface="Courier New"/>
                <a:sym typeface="Courier New"/>
              </a:rPr>
              <a:t>df.plot.hexbin(x='EDAD_CONTRATACION', y='SCORE_INTERNO', gridsize=20)</a:t>
            </a:r>
            <a:endParaRPr sz="1300">
              <a:latin typeface="Courier New"/>
              <a:ea typeface="Courier New"/>
              <a:cs typeface="Courier New"/>
              <a:sym typeface="Courier New"/>
            </a:endParaRPr>
          </a:p>
          <a:p>
            <a:pPr indent="0" lvl="0" marL="0" rtl="0" algn="l">
              <a:lnSpc>
                <a:spcPct val="135714"/>
              </a:lnSpc>
              <a:spcBef>
                <a:spcPts val="0"/>
              </a:spcBef>
              <a:spcAft>
                <a:spcPts val="0"/>
              </a:spcAft>
              <a:buSzPts val="2400"/>
              <a:buNone/>
            </a:pPr>
            <a:r>
              <a:rPr lang="es" sz="1300">
                <a:latin typeface="Courier New"/>
                <a:ea typeface="Courier New"/>
                <a:cs typeface="Courier New"/>
                <a:sym typeface="Courier New"/>
              </a:rPr>
              <a:t>plt.show()</a:t>
            </a:r>
            <a:endParaRPr sz="1050">
              <a:solidFill>
                <a:srgbClr val="000000"/>
              </a:solidFill>
              <a:highlight>
                <a:srgbClr val="FFFFFE"/>
              </a:highlight>
              <a:latin typeface="Courier New"/>
              <a:ea typeface="Courier New"/>
              <a:cs typeface="Courier New"/>
              <a:sym typeface="Courier New"/>
            </a:endParaRPr>
          </a:p>
          <a:p>
            <a:pPr indent="457200" lvl="0" marL="914400" rtl="0" algn="just">
              <a:lnSpc>
                <a:spcPct val="100000"/>
              </a:lnSpc>
              <a:spcBef>
                <a:spcPts val="0"/>
              </a:spcBef>
              <a:spcAft>
                <a:spcPts val="0"/>
              </a:spcAft>
              <a:buSzPts val="990"/>
              <a:buNone/>
            </a:pPr>
            <a:r>
              <a:t/>
            </a:r>
            <a:endParaRPr b="1" sz="1560">
              <a:latin typeface="Lato"/>
              <a:ea typeface="Lato"/>
              <a:cs typeface="Lato"/>
              <a:sym typeface="Lato"/>
            </a:endParaRPr>
          </a:p>
        </p:txBody>
      </p:sp>
      <p:pic>
        <p:nvPicPr>
          <p:cNvPr id="237" name="Google Shape;237;p26"/>
          <p:cNvPicPr preferRelativeResize="0"/>
          <p:nvPr/>
        </p:nvPicPr>
        <p:blipFill rotWithShape="1">
          <a:blip r:embed="rId4">
            <a:alphaModFix/>
          </a:blip>
          <a:srcRect b="0" l="0" r="0" t="0"/>
          <a:stretch/>
        </p:blipFill>
        <p:spPr>
          <a:xfrm>
            <a:off x="2430749" y="2206800"/>
            <a:ext cx="4477126" cy="2880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27"/>
          <p:cNvPicPr preferRelativeResize="0"/>
          <p:nvPr/>
        </p:nvPicPr>
        <p:blipFill rotWithShape="1">
          <a:blip r:embed="rId3">
            <a:alphaModFix amt="21000"/>
          </a:blip>
          <a:srcRect b="2714" l="-110" r="-109" t="9718"/>
          <a:stretch/>
        </p:blipFill>
        <p:spPr>
          <a:xfrm>
            <a:off x="0" y="0"/>
            <a:ext cx="9144000" cy="5143500"/>
          </a:xfrm>
          <a:prstGeom prst="rect">
            <a:avLst/>
          </a:prstGeom>
          <a:noFill/>
          <a:ln>
            <a:noFill/>
          </a:ln>
        </p:spPr>
      </p:pic>
      <p:sp>
        <p:nvSpPr>
          <p:cNvPr id="243" name="Google Shape;243;p27"/>
          <p:cNvSpPr txBox="1"/>
          <p:nvPr>
            <p:ph type="title"/>
          </p:nvPr>
        </p:nvSpPr>
        <p:spPr>
          <a:xfrm>
            <a:off x="235500" y="555600"/>
            <a:ext cx="919500" cy="75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 sz="4600">
                <a:latin typeface="Oswald SemiBold"/>
                <a:ea typeface="Oswald SemiBold"/>
                <a:cs typeface="Oswald SemiBold"/>
                <a:sym typeface="Oswald SemiBold"/>
              </a:rPr>
              <a:t>03</a:t>
            </a:r>
            <a:endParaRPr sz="4600">
              <a:latin typeface="Oswald SemiBold"/>
              <a:ea typeface="Oswald SemiBold"/>
              <a:cs typeface="Oswald SemiBold"/>
              <a:sym typeface="Oswald SemiBold"/>
            </a:endParaRPr>
          </a:p>
        </p:txBody>
      </p:sp>
      <p:sp>
        <p:nvSpPr>
          <p:cNvPr id="244" name="Google Shape;244;p27"/>
          <p:cNvSpPr txBox="1"/>
          <p:nvPr>
            <p:ph idx="1" type="body"/>
          </p:nvPr>
        </p:nvSpPr>
        <p:spPr>
          <a:xfrm>
            <a:off x="195450" y="1473475"/>
            <a:ext cx="8883000" cy="4136400"/>
          </a:xfrm>
          <a:prstGeom prst="rect">
            <a:avLst/>
          </a:prstGeom>
          <a:noFill/>
          <a:ln>
            <a:noFill/>
          </a:ln>
        </p:spPr>
        <p:txBody>
          <a:bodyPr anchorCtr="0" anchor="t" bIns="91425" lIns="91425" spcFirstLastPara="1" rIns="91425" wrap="square" tIns="91425">
            <a:normAutofit fontScale="47500" lnSpcReduction="20000"/>
          </a:bodyPr>
          <a:lstStyle/>
          <a:p>
            <a:pPr indent="0" lvl="0" marL="0" rtl="0" algn="l">
              <a:lnSpc>
                <a:spcPct val="115000"/>
              </a:lnSpc>
              <a:spcBef>
                <a:spcPts val="0"/>
              </a:spcBef>
              <a:spcAft>
                <a:spcPts val="0"/>
              </a:spcAft>
              <a:buSzPct val="68421"/>
              <a:buNone/>
            </a:pPr>
            <a:r>
              <a:rPr lang="es" sz="4000">
                <a:latin typeface="Lora"/>
                <a:ea typeface="Lora"/>
                <a:cs typeface="Lora"/>
                <a:sym typeface="Lora"/>
              </a:rPr>
              <a:t>Se plantea más de una variable dependiente y varias independientes</a:t>
            </a:r>
            <a:endParaRPr sz="4000">
              <a:latin typeface="Lora"/>
              <a:ea typeface="Lora"/>
              <a:cs typeface="Lora"/>
              <a:sym typeface="Lora"/>
            </a:endParaRPr>
          </a:p>
          <a:p>
            <a:pPr indent="0" lvl="0" marL="0" rtl="0" algn="l">
              <a:lnSpc>
                <a:spcPct val="115000"/>
              </a:lnSpc>
              <a:spcBef>
                <a:spcPts val="1200"/>
              </a:spcBef>
              <a:spcAft>
                <a:spcPts val="0"/>
              </a:spcAft>
              <a:buSzPct val="68421"/>
              <a:buNone/>
            </a:pPr>
            <a:r>
              <a:rPr lang="es" sz="4000">
                <a:latin typeface="Lora"/>
                <a:ea typeface="Lora"/>
                <a:cs typeface="Lora"/>
                <a:sym typeface="Lora"/>
              </a:rPr>
              <a:t>Para este análisis utilizamos gráficos en cuadrícula con</a:t>
            </a:r>
            <a:r>
              <a:rPr i="1" lang="es" sz="4000">
                <a:latin typeface="Lora"/>
                <a:ea typeface="Lora"/>
                <a:cs typeface="Lora"/>
                <a:sym typeface="Lora"/>
              </a:rPr>
              <a:t> FacetGrid → </a:t>
            </a:r>
            <a:r>
              <a:rPr lang="es" sz="4000">
                <a:latin typeface="Lora"/>
                <a:ea typeface="Lora"/>
                <a:cs typeface="Lora"/>
                <a:sym typeface="Lora"/>
              </a:rPr>
              <a:t>Esta opción forma una matriz de gráficos por fila y columna para una variable seleccionada, organizándose en una cuadrícula</a:t>
            </a:r>
            <a:endParaRPr sz="4000">
              <a:latin typeface="Lora"/>
              <a:ea typeface="Lora"/>
              <a:cs typeface="Lora"/>
              <a:sym typeface="Lora"/>
            </a:endParaRPr>
          </a:p>
          <a:p>
            <a:pPr indent="0" lvl="0" marL="0" rtl="0" algn="l">
              <a:lnSpc>
                <a:spcPct val="115000"/>
              </a:lnSpc>
              <a:spcBef>
                <a:spcPts val="1200"/>
              </a:spcBef>
              <a:spcAft>
                <a:spcPts val="0"/>
              </a:spcAft>
              <a:buSzPct val="68421"/>
              <a:buNone/>
            </a:pPr>
            <a:r>
              <a:rPr lang="es" sz="4000" u="sng">
                <a:latin typeface="Lora"/>
                <a:ea typeface="Lora"/>
                <a:cs typeface="Lora"/>
                <a:sym typeface="Lora"/>
              </a:rPr>
              <a:t>Análisis realizados:</a:t>
            </a:r>
            <a:endParaRPr sz="4000" u="sng">
              <a:latin typeface="Lora"/>
              <a:ea typeface="Lora"/>
              <a:cs typeface="Lora"/>
              <a:sym typeface="Lora"/>
            </a:endParaRPr>
          </a:p>
          <a:p>
            <a:pPr indent="0" lvl="0" marL="0" rtl="0" algn="l">
              <a:lnSpc>
                <a:spcPct val="100000"/>
              </a:lnSpc>
              <a:spcBef>
                <a:spcPts val="1200"/>
              </a:spcBef>
              <a:spcAft>
                <a:spcPts val="0"/>
              </a:spcAft>
              <a:buSzPct val="68421"/>
              <a:buNone/>
            </a:pPr>
            <a:r>
              <a:rPr i="1" lang="es" sz="4000">
                <a:latin typeface="Lora"/>
                <a:ea typeface="Lora"/>
                <a:cs typeface="Lora"/>
                <a:sym typeface="Lora"/>
              </a:rPr>
              <a:t>1) Relación entre el canal de contratación de póliza y Score Interno vs. Edad de contratación</a:t>
            </a:r>
            <a:endParaRPr i="1" sz="4000">
              <a:latin typeface="Lora"/>
              <a:ea typeface="Lora"/>
              <a:cs typeface="Lora"/>
              <a:sym typeface="Lora"/>
            </a:endParaRPr>
          </a:p>
          <a:p>
            <a:pPr indent="0" lvl="0" marL="0" rtl="0" algn="l">
              <a:lnSpc>
                <a:spcPct val="100000"/>
              </a:lnSpc>
              <a:spcBef>
                <a:spcPts val="0"/>
              </a:spcBef>
              <a:spcAft>
                <a:spcPts val="0"/>
              </a:spcAft>
              <a:buSzPct val="68421"/>
              <a:buNone/>
            </a:pPr>
            <a:r>
              <a:rPr i="1" lang="es" sz="4000">
                <a:latin typeface="Lora"/>
                <a:ea typeface="Lora"/>
                <a:cs typeface="Lora"/>
                <a:sym typeface="Lora"/>
              </a:rPr>
              <a:t>2) Relación entre el género de las personas aseguradas y Score Interno vs. Score Externo</a:t>
            </a:r>
            <a:endParaRPr i="1" sz="4000">
              <a:latin typeface="Lora"/>
              <a:ea typeface="Lora"/>
              <a:cs typeface="Lora"/>
              <a:sym typeface="Lora"/>
            </a:endParaRPr>
          </a:p>
          <a:p>
            <a:pPr indent="0" lvl="0" marL="0" rtl="0" algn="l">
              <a:lnSpc>
                <a:spcPct val="100000"/>
              </a:lnSpc>
              <a:spcBef>
                <a:spcPts val="0"/>
              </a:spcBef>
              <a:spcAft>
                <a:spcPts val="0"/>
              </a:spcAft>
              <a:buSzPct val="68421"/>
              <a:buNone/>
            </a:pPr>
            <a:r>
              <a:rPr i="1" lang="es" sz="4000">
                <a:latin typeface="Lora"/>
                <a:ea typeface="Lora"/>
                <a:cs typeface="Lora"/>
                <a:sym typeface="Lora"/>
              </a:rPr>
              <a:t>3) Relación entre el género de las personas que contrataron póliza y si el cliente es o no rentable (Point Rentable) vs. si el cliente es o no confiable (Point Confiable)</a:t>
            </a:r>
            <a:endParaRPr i="1" sz="4000">
              <a:latin typeface="Lora"/>
              <a:ea typeface="Lora"/>
              <a:cs typeface="Lora"/>
              <a:sym typeface="Lora"/>
            </a:endParaRPr>
          </a:p>
          <a:p>
            <a:pPr indent="0" lvl="0" marL="0" rtl="0" algn="l">
              <a:lnSpc>
                <a:spcPct val="100000"/>
              </a:lnSpc>
              <a:spcBef>
                <a:spcPts val="0"/>
              </a:spcBef>
              <a:spcAft>
                <a:spcPts val="0"/>
              </a:spcAft>
              <a:buSzPct val="114035"/>
              <a:buNone/>
            </a:pPr>
            <a:r>
              <a:t/>
            </a:r>
            <a:endParaRPr sz="2400">
              <a:latin typeface="Lora"/>
              <a:ea typeface="Lora"/>
              <a:cs typeface="Lora"/>
              <a:sym typeface="Lora"/>
            </a:endParaRPr>
          </a:p>
          <a:p>
            <a:pPr indent="0" lvl="0" marL="0" rtl="0" algn="l">
              <a:lnSpc>
                <a:spcPct val="100000"/>
              </a:lnSpc>
              <a:spcBef>
                <a:spcPts val="0"/>
              </a:spcBef>
              <a:spcAft>
                <a:spcPts val="0"/>
              </a:spcAft>
              <a:buSzPct val="114035"/>
              <a:buNone/>
            </a:pPr>
            <a:r>
              <a:t/>
            </a:r>
            <a:endParaRPr sz="2400">
              <a:latin typeface="Lora"/>
              <a:ea typeface="Lora"/>
              <a:cs typeface="Lora"/>
              <a:sym typeface="Lora"/>
            </a:endParaRPr>
          </a:p>
          <a:p>
            <a:pPr indent="0" lvl="0" marL="0" rtl="0" algn="l">
              <a:lnSpc>
                <a:spcPct val="100000"/>
              </a:lnSpc>
              <a:spcBef>
                <a:spcPts val="0"/>
              </a:spcBef>
              <a:spcAft>
                <a:spcPts val="0"/>
              </a:spcAft>
              <a:buSzPct val="114035"/>
              <a:buNone/>
            </a:pPr>
            <a:r>
              <a:t/>
            </a:r>
            <a:endParaRPr sz="2400">
              <a:latin typeface="Lora"/>
              <a:ea typeface="Lora"/>
              <a:cs typeface="Lora"/>
              <a:sym typeface="Lora"/>
            </a:endParaRPr>
          </a:p>
          <a:p>
            <a:pPr indent="0" lvl="0" marL="0" rtl="0" algn="l">
              <a:lnSpc>
                <a:spcPct val="115000"/>
              </a:lnSpc>
              <a:spcBef>
                <a:spcPts val="0"/>
              </a:spcBef>
              <a:spcAft>
                <a:spcPts val="0"/>
              </a:spcAft>
              <a:buSzPct val="210526"/>
              <a:buNone/>
            </a:pPr>
            <a:r>
              <a:t/>
            </a:r>
            <a:endParaRPr/>
          </a:p>
          <a:p>
            <a:pPr indent="0" lvl="0" marL="0" rtl="0" algn="l">
              <a:lnSpc>
                <a:spcPct val="115000"/>
              </a:lnSpc>
              <a:spcBef>
                <a:spcPts val="1200"/>
              </a:spcBef>
              <a:spcAft>
                <a:spcPts val="0"/>
              </a:spcAft>
              <a:buSzPct val="210526"/>
              <a:buNone/>
            </a:pPr>
            <a:r>
              <a:t/>
            </a:r>
            <a:endParaRPr/>
          </a:p>
          <a:p>
            <a:pPr indent="0" lvl="0" marL="0" rtl="0" algn="l">
              <a:lnSpc>
                <a:spcPct val="115000"/>
              </a:lnSpc>
              <a:spcBef>
                <a:spcPts val="1200"/>
              </a:spcBef>
              <a:spcAft>
                <a:spcPts val="1200"/>
              </a:spcAft>
              <a:buSzPct val="210526"/>
              <a:buNone/>
            </a:pPr>
            <a:r>
              <a:t/>
            </a:r>
            <a:endParaRPr/>
          </a:p>
        </p:txBody>
      </p:sp>
      <p:sp>
        <p:nvSpPr>
          <p:cNvPr id="245" name="Google Shape;245;p27"/>
          <p:cNvSpPr txBox="1"/>
          <p:nvPr>
            <p:ph type="title"/>
          </p:nvPr>
        </p:nvSpPr>
        <p:spPr>
          <a:xfrm>
            <a:off x="1078725" y="557700"/>
            <a:ext cx="5519700" cy="75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
                <a:latin typeface="Lora"/>
                <a:ea typeface="Lora"/>
                <a:cs typeface="Lora"/>
                <a:sym typeface="Lora"/>
              </a:rPr>
              <a:t>ANÁLISIS MULTIVARIADO</a:t>
            </a:r>
            <a:endParaRPr>
              <a:latin typeface="Oswald SemiBold"/>
              <a:ea typeface="Oswald SemiBold"/>
              <a:cs typeface="Oswald SemiBold"/>
              <a:sym typeface="Oswald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28"/>
          <p:cNvPicPr preferRelativeResize="0"/>
          <p:nvPr/>
        </p:nvPicPr>
        <p:blipFill rotWithShape="1">
          <a:blip r:embed="rId3">
            <a:alphaModFix amt="21000"/>
          </a:blip>
          <a:srcRect b="2714" l="-110" r="-109" t="9718"/>
          <a:stretch/>
        </p:blipFill>
        <p:spPr>
          <a:xfrm>
            <a:off x="0" y="0"/>
            <a:ext cx="9144000" cy="5143500"/>
          </a:xfrm>
          <a:prstGeom prst="rect">
            <a:avLst/>
          </a:prstGeom>
          <a:noFill/>
          <a:ln>
            <a:noFill/>
          </a:ln>
        </p:spPr>
      </p:pic>
      <p:sp>
        <p:nvSpPr>
          <p:cNvPr id="251" name="Google Shape;251;p28"/>
          <p:cNvSpPr txBox="1"/>
          <p:nvPr>
            <p:ph type="title"/>
          </p:nvPr>
        </p:nvSpPr>
        <p:spPr>
          <a:xfrm>
            <a:off x="235500" y="555600"/>
            <a:ext cx="883200" cy="75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 sz="4600">
                <a:latin typeface="Oswald SemiBold"/>
                <a:ea typeface="Oswald SemiBold"/>
                <a:cs typeface="Oswald SemiBold"/>
                <a:sym typeface="Oswald SemiBold"/>
              </a:rPr>
              <a:t>03</a:t>
            </a:r>
            <a:endParaRPr sz="4600">
              <a:latin typeface="Oswald SemiBold"/>
              <a:ea typeface="Oswald SemiBold"/>
              <a:cs typeface="Oswald SemiBold"/>
              <a:sym typeface="Oswald SemiBold"/>
            </a:endParaRPr>
          </a:p>
        </p:txBody>
      </p:sp>
      <p:sp>
        <p:nvSpPr>
          <p:cNvPr id="252" name="Google Shape;252;p28"/>
          <p:cNvSpPr txBox="1"/>
          <p:nvPr>
            <p:ph idx="1" type="body"/>
          </p:nvPr>
        </p:nvSpPr>
        <p:spPr>
          <a:xfrm>
            <a:off x="311700" y="1389600"/>
            <a:ext cx="5902200" cy="3179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t/>
            </a:r>
            <a:endParaRPr sz="2000"/>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1200"/>
              </a:spcAft>
              <a:buSzPts val="1300"/>
              <a:buNone/>
            </a:pPr>
            <a:r>
              <a:t/>
            </a:r>
            <a:endParaRPr/>
          </a:p>
        </p:txBody>
      </p:sp>
      <p:sp>
        <p:nvSpPr>
          <p:cNvPr id="253" name="Google Shape;253;p28"/>
          <p:cNvSpPr txBox="1"/>
          <p:nvPr>
            <p:ph type="title"/>
          </p:nvPr>
        </p:nvSpPr>
        <p:spPr>
          <a:xfrm>
            <a:off x="1070275" y="207825"/>
            <a:ext cx="7845000" cy="1181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s">
                <a:latin typeface="Lora"/>
                <a:ea typeface="Lora"/>
                <a:cs typeface="Lora"/>
                <a:sym typeface="Lora"/>
              </a:rPr>
              <a:t>1) Relación entre el canal de contratación de póliza y Score Interno vs. Edad de contratación</a:t>
            </a:r>
            <a:endParaRPr>
              <a:latin typeface="Lora"/>
              <a:ea typeface="Lora"/>
              <a:cs typeface="Lora"/>
              <a:sym typeface="Lora"/>
            </a:endParaRPr>
          </a:p>
        </p:txBody>
      </p:sp>
      <p:sp>
        <p:nvSpPr>
          <p:cNvPr id="254" name="Google Shape;254;p28"/>
          <p:cNvSpPr txBox="1"/>
          <p:nvPr/>
        </p:nvSpPr>
        <p:spPr>
          <a:xfrm>
            <a:off x="1195225" y="1325150"/>
            <a:ext cx="7845000" cy="12150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300"/>
              <a:buFont typeface="Arial"/>
              <a:buNone/>
            </a:pPr>
            <a:r>
              <a:rPr b="0" i="0" lang="es" sz="1300" u="none" cap="none" strike="noStrike">
                <a:solidFill>
                  <a:schemeClr val="lt1"/>
                </a:solidFill>
                <a:latin typeface="Courier New"/>
                <a:ea typeface="Courier New"/>
                <a:cs typeface="Courier New"/>
                <a:sym typeface="Courier New"/>
              </a:rPr>
              <a:t>sns.FacetGrid(df_prod_a,hue = 'CANAL' , height = 20).map(plt.scatter,'SCORE_INTERNO','EDAD_CONTRATACION').add_legend();</a:t>
            </a:r>
            <a:endParaRPr b="0" i="0" sz="1300" u="none" cap="none" strike="noStrike">
              <a:solidFill>
                <a:schemeClr val="lt1"/>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300"/>
              <a:buFont typeface="Arial"/>
              <a:buNone/>
            </a:pPr>
            <a:r>
              <a:rPr b="0" i="0" lang="es" sz="1300" u="none" cap="none" strike="noStrike">
                <a:solidFill>
                  <a:schemeClr val="lt1"/>
                </a:solidFill>
                <a:latin typeface="Courier New"/>
                <a:ea typeface="Courier New"/>
                <a:cs typeface="Courier New"/>
                <a:sym typeface="Courier New"/>
              </a:rPr>
              <a:t>plt.show()</a:t>
            </a:r>
            <a:endParaRPr b="0" i="0" sz="105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255" name="Google Shape;255;p28"/>
          <p:cNvPicPr preferRelativeResize="0"/>
          <p:nvPr/>
        </p:nvPicPr>
        <p:blipFill rotWithShape="1">
          <a:blip r:embed="rId4">
            <a:alphaModFix/>
          </a:blip>
          <a:srcRect b="0" l="0" r="0" t="0"/>
          <a:stretch/>
        </p:blipFill>
        <p:spPr>
          <a:xfrm>
            <a:off x="2285749" y="2269575"/>
            <a:ext cx="4572500" cy="2708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29"/>
          <p:cNvPicPr preferRelativeResize="0"/>
          <p:nvPr/>
        </p:nvPicPr>
        <p:blipFill rotWithShape="1">
          <a:blip r:embed="rId3">
            <a:alphaModFix amt="21000"/>
          </a:blip>
          <a:srcRect b="2714" l="-110" r="-109" t="9718"/>
          <a:stretch/>
        </p:blipFill>
        <p:spPr>
          <a:xfrm>
            <a:off x="0" y="0"/>
            <a:ext cx="9144000" cy="5143500"/>
          </a:xfrm>
          <a:prstGeom prst="rect">
            <a:avLst/>
          </a:prstGeom>
          <a:noFill/>
          <a:ln>
            <a:noFill/>
          </a:ln>
        </p:spPr>
      </p:pic>
      <p:sp>
        <p:nvSpPr>
          <p:cNvPr id="261" name="Google Shape;261;p29"/>
          <p:cNvSpPr txBox="1"/>
          <p:nvPr>
            <p:ph type="title"/>
          </p:nvPr>
        </p:nvSpPr>
        <p:spPr>
          <a:xfrm>
            <a:off x="235500" y="555600"/>
            <a:ext cx="883200" cy="75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 sz="4600">
                <a:latin typeface="Oswald SemiBold"/>
                <a:ea typeface="Oswald SemiBold"/>
                <a:cs typeface="Oswald SemiBold"/>
                <a:sym typeface="Oswald SemiBold"/>
              </a:rPr>
              <a:t>03</a:t>
            </a:r>
            <a:endParaRPr sz="4600">
              <a:latin typeface="Oswald SemiBold"/>
              <a:ea typeface="Oswald SemiBold"/>
              <a:cs typeface="Oswald SemiBold"/>
              <a:sym typeface="Oswald SemiBold"/>
            </a:endParaRPr>
          </a:p>
        </p:txBody>
      </p:sp>
      <p:sp>
        <p:nvSpPr>
          <p:cNvPr id="262" name="Google Shape;262;p29"/>
          <p:cNvSpPr txBox="1"/>
          <p:nvPr>
            <p:ph idx="1" type="body"/>
          </p:nvPr>
        </p:nvSpPr>
        <p:spPr>
          <a:xfrm>
            <a:off x="311700" y="1389600"/>
            <a:ext cx="5902200" cy="3179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t/>
            </a:r>
            <a:endParaRPr sz="2000"/>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1200"/>
              </a:spcAft>
              <a:buSzPts val="1300"/>
              <a:buNone/>
            </a:pPr>
            <a:r>
              <a:t/>
            </a:r>
            <a:endParaRPr/>
          </a:p>
        </p:txBody>
      </p:sp>
      <p:sp>
        <p:nvSpPr>
          <p:cNvPr id="263" name="Google Shape;263;p29"/>
          <p:cNvSpPr txBox="1"/>
          <p:nvPr>
            <p:ph type="title"/>
          </p:nvPr>
        </p:nvSpPr>
        <p:spPr>
          <a:xfrm>
            <a:off x="1070275" y="207825"/>
            <a:ext cx="7845000" cy="1181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s">
                <a:latin typeface="Lora"/>
                <a:ea typeface="Lora"/>
                <a:cs typeface="Lora"/>
                <a:sym typeface="Lora"/>
              </a:rPr>
              <a:t>2) Relación entre el género de las personas aseguradas y Score Interno vs. Score Externo</a:t>
            </a:r>
            <a:endParaRPr>
              <a:latin typeface="Lora"/>
              <a:ea typeface="Lora"/>
              <a:cs typeface="Lora"/>
              <a:sym typeface="Lora"/>
            </a:endParaRPr>
          </a:p>
        </p:txBody>
      </p:sp>
      <p:sp>
        <p:nvSpPr>
          <p:cNvPr id="264" name="Google Shape;264;p29"/>
          <p:cNvSpPr txBox="1"/>
          <p:nvPr/>
        </p:nvSpPr>
        <p:spPr>
          <a:xfrm>
            <a:off x="1195225" y="1325150"/>
            <a:ext cx="7845000" cy="12150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300"/>
              <a:buFont typeface="Arial"/>
              <a:buNone/>
            </a:pPr>
            <a:r>
              <a:rPr b="0" i="0" lang="es" sz="1300" u="none" cap="none" strike="noStrike">
                <a:solidFill>
                  <a:schemeClr val="lt1"/>
                </a:solidFill>
                <a:latin typeface="Courier New"/>
                <a:ea typeface="Courier New"/>
                <a:cs typeface="Courier New"/>
                <a:sym typeface="Courier New"/>
              </a:rPr>
              <a:t>sns.FacetGrid(df,hue = 'GENERO' , height = 5).map(plt.scatter,'SCORE_INTERNO','SCORE_EXTERNO').add_legend();</a:t>
            </a:r>
            <a:endParaRPr b="0" i="0" sz="1300" u="none" cap="none" strike="noStrike">
              <a:solidFill>
                <a:schemeClr val="lt1"/>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300"/>
              <a:buFont typeface="Arial"/>
              <a:buNone/>
            </a:pPr>
            <a:r>
              <a:rPr b="0" i="0" lang="es" sz="1300" u="none" cap="none" strike="noStrike">
                <a:solidFill>
                  <a:schemeClr val="lt1"/>
                </a:solidFill>
                <a:latin typeface="Courier New"/>
                <a:ea typeface="Courier New"/>
                <a:cs typeface="Courier New"/>
                <a:sym typeface="Courier New"/>
              </a:rPr>
              <a:t>plt.show()</a:t>
            </a:r>
            <a:endParaRPr b="0" i="0" sz="13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265" name="Google Shape;265;p29"/>
          <p:cNvPicPr preferRelativeResize="0"/>
          <p:nvPr/>
        </p:nvPicPr>
        <p:blipFill rotWithShape="1">
          <a:blip r:embed="rId4">
            <a:alphaModFix/>
          </a:blip>
          <a:srcRect b="0" l="0" r="0" t="0"/>
          <a:stretch/>
        </p:blipFill>
        <p:spPr>
          <a:xfrm>
            <a:off x="2427175" y="2211400"/>
            <a:ext cx="3786725" cy="2840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30"/>
          <p:cNvPicPr preferRelativeResize="0"/>
          <p:nvPr/>
        </p:nvPicPr>
        <p:blipFill rotWithShape="1">
          <a:blip r:embed="rId3">
            <a:alphaModFix amt="21000"/>
          </a:blip>
          <a:srcRect b="2714" l="-110" r="-109" t="9718"/>
          <a:stretch/>
        </p:blipFill>
        <p:spPr>
          <a:xfrm>
            <a:off x="0" y="0"/>
            <a:ext cx="9144000" cy="5143500"/>
          </a:xfrm>
          <a:prstGeom prst="rect">
            <a:avLst/>
          </a:prstGeom>
          <a:noFill/>
          <a:ln>
            <a:noFill/>
          </a:ln>
        </p:spPr>
      </p:pic>
      <p:sp>
        <p:nvSpPr>
          <p:cNvPr id="271" name="Google Shape;271;p30"/>
          <p:cNvSpPr txBox="1"/>
          <p:nvPr>
            <p:ph type="title"/>
          </p:nvPr>
        </p:nvSpPr>
        <p:spPr>
          <a:xfrm>
            <a:off x="235500" y="555600"/>
            <a:ext cx="883200" cy="75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 sz="4600">
                <a:latin typeface="Oswald SemiBold"/>
                <a:ea typeface="Oswald SemiBold"/>
                <a:cs typeface="Oswald SemiBold"/>
                <a:sym typeface="Oswald SemiBold"/>
              </a:rPr>
              <a:t>03</a:t>
            </a:r>
            <a:endParaRPr sz="4600">
              <a:latin typeface="Oswald SemiBold"/>
              <a:ea typeface="Oswald SemiBold"/>
              <a:cs typeface="Oswald SemiBold"/>
              <a:sym typeface="Oswald SemiBold"/>
            </a:endParaRPr>
          </a:p>
        </p:txBody>
      </p:sp>
      <p:sp>
        <p:nvSpPr>
          <p:cNvPr id="272" name="Google Shape;272;p30"/>
          <p:cNvSpPr txBox="1"/>
          <p:nvPr>
            <p:ph idx="1" type="body"/>
          </p:nvPr>
        </p:nvSpPr>
        <p:spPr>
          <a:xfrm>
            <a:off x="311700" y="1389600"/>
            <a:ext cx="5902200" cy="3179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t/>
            </a:r>
            <a:endParaRPr sz="2000"/>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1200"/>
              </a:spcAft>
              <a:buSzPts val="1300"/>
              <a:buNone/>
            </a:pPr>
            <a:r>
              <a:t/>
            </a:r>
            <a:endParaRPr/>
          </a:p>
        </p:txBody>
      </p:sp>
      <p:sp>
        <p:nvSpPr>
          <p:cNvPr id="273" name="Google Shape;273;p30"/>
          <p:cNvSpPr txBox="1"/>
          <p:nvPr>
            <p:ph type="title"/>
          </p:nvPr>
        </p:nvSpPr>
        <p:spPr>
          <a:xfrm>
            <a:off x="1070275" y="207825"/>
            <a:ext cx="7845000" cy="1181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latin typeface="Lora"/>
                <a:ea typeface="Lora"/>
                <a:cs typeface="Lora"/>
                <a:sym typeface="Lora"/>
              </a:rPr>
              <a:t>3) Relación entre el género de las personas que contrataron póliza y Point Rentable vs. Point Confiable</a:t>
            </a:r>
            <a:endParaRPr>
              <a:latin typeface="Lora"/>
              <a:ea typeface="Lora"/>
              <a:cs typeface="Lora"/>
              <a:sym typeface="Lora"/>
            </a:endParaRPr>
          </a:p>
        </p:txBody>
      </p:sp>
      <p:sp>
        <p:nvSpPr>
          <p:cNvPr id="274" name="Google Shape;274;p30"/>
          <p:cNvSpPr txBox="1"/>
          <p:nvPr/>
        </p:nvSpPr>
        <p:spPr>
          <a:xfrm>
            <a:off x="1195225" y="1325150"/>
            <a:ext cx="7845000" cy="12150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300"/>
              <a:buFont typeface="Arial"/>
              <a:buNone/>
            </a:pPr>
            <a:r>
              <a:rPr b="0" i="0" lang="es" sz="1300" u="none" cap="none" strike="noStrike">
                <a:solidFill>
                  <a:schemeClr val="lt1"/>
                </a:solidFill>
                <a:latin typeface="Courier New"/>
                <a:ea typeface="Courier New"/>
                <a:cs typeface="Courier New"/>
                <a:sym typeface="Courier New"/>
              </a:rPr>
              <a:t>sns.FacetGrid(df,hue = 'GENERO' , height = 5).map(plt.scatter,'POINT_RENTABLE','POINT_CONFIABLE').add_legend();</a:t>
            </a:r>
            <a:endParaRPr b="0" i="0" sz="1300" u="none" cap="none" strike="noStrike">
              <a:solidFill>
                <a:schemeClr val="lt1"/>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300"/>
              <a:buFont typeface="Arial"/>
              <a:buNone/>
            </a:pPr>
            <a:r>
              <a:rPr b="0" i="0" lang="es" sz="1300" u="none" cap="none" strike="noStrike">
                <a:solidFill>
                  <a:schemeClr val="lt1"/>
                </a:solidFill>
                <a:latin typeface="Courier New"/>
                <a:ea typeface="Courier New"/>
                <a:cs typeface="Courier New"/>
                <a:sym typeface="Courier New"/>
              </a:rPr>
              <a:t>plt.show()</a:t>
            </a:r>
            <a:endParaRPr b="0" i="0" sz="13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275" name="Google Shape;275;p30"/>
          <p:cNvPicPr preferRelativeResize="0"/>
          <p:nvPr/>
        </p:nvPicPr>
        <p:blipFill rotWithShape="1">
          <a:blip r:embed="rId4">
            <a:alphaModFix/>
          </a:blip>
          <a:srcRect b="0" l="0" r="0" t="0"/>
          <a:stretch/>
        </p:blipFill>
        <p:spPr>
          <a:xfrm>
            <a:off x="2640726" y="2342999"/>
            <a:ext cx="3649375" cy="2713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31"/>
          <p:cNvPicPr preferRelativeResize="0"/>
          <p:nvPr/>
        </p:nvPicPr>
        <p:blipFill rotWithShape="1">
          <a:blip r:embed="rId3">
            <a:alphaModFix amt="21000"/>
          </a:blip>
          <a:srcRect b="2714" l="-110" r="-109" t="9718"/>
          <a:stretch/>
        </p:blipFill>
        <p:spPr>
          <a:xfrm>
            <a:off x="0" y="0"/>
            <a:ext cx="9144000" cy="5143500"/>
          </a:xfrm>
          <a:prstGeom prst="rect">
            <a:avLst/>
          </a:prstGeom>
          <a:noFill/>
          <a:ln>
            <a:noFill/>
          </a:ln>
        </p:spPr>
      </p:pic>
      <p:sp>
        <p:nvSpPr>
          <p:cNvPr id="281" name="Google Shape;281;p31"/>
          <p:cNvSpPr txBox="1"/>
          <p:nvPr>
            <p:ph type="title"/>
          </p:nvPr>
        </p:nvSpPr>
        <p:spPr>
          <a:xfrm>
            <a:off x="235500" y="555600"/>
            <a:ext cx="843300" cy="75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 sz="4600">
                <a:latin typeface="Oswald SemiBold"/>
                <a:ea typeface="Oswald SemiBold"/>
                <a:cs typeface="Oswald SemiBold"/>
                <a:sym typeface="Oswald SemiBold"/>
              </a:rPr>
              <a:t>04</a:t>
            </a:r>
            <a:endParaRPr sz="4600">
              <a:latin typeface="Oswald SemiBold"/>
              <a:ea typeface="Oswald SemiBold"/>
              <a:cs typeface="Oswald SemiBold"/>
              <a:sym typeface="Oswald SemiBold"/>
            </a:endParaRPr>
          </a:p>
        </p:txBody>
      </p:sp>
      <p:sp>
        <p:nvSpPr>
          <p:cNvPr id="282" name="Google Shape;282;p31"/>
          <p:cNvSpPr txBox="1"/>
          <p:nvPr>
            <p:ph type="title"/>
          </p:nvPr>
        </p:nvSpPr>
        <p:spPr>
          <a:xfrm>
            <a:off x="1078725" y="557700"/>
            <a:ext cx="7406056" cy="755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s" sz="2600">
                <a:latin typeface="Lora"/>
                <a:ea typeface="Lora"/>
                <a:cs typeface="Lora"/>
                <a:sym typeface="Lora"/>
              </a:rPr>
              <a:t>PCA: Análisis de componentes</a:t>
            </a:r>
            <a:endParaRPr sz="2600">
              <a:latin typeface="Lora"/>
              <a:ea typeface="Lora"/>
              <a:cs typeface="Lora"/>
              <a:sym typeface="Lora"/>
            </a:endParaRPr>
          </a:p>
        </p:txBody>
      </p:sp>
      <p:sp>
        <p:nvSpPr>
          <p:cNvPr id="283" name="Google Shape;283;p31"/>
          <p:cNvSpPr txBox="1"/>
          <p:nvPr>
            <p:ph idx="1" type="body"/>
          </p:nvPr>
        </p:nvSpPr>
        <p:spPr>
          <a:xfrm>
            <a:off x="106326" y="1433680"/>
            <a:ext cx="8782492" cy="2415900"/>
          </a:xfrm>
          <a:prstGeom prst="rect">
            <a:avLst/>
          </a:prstGeom>
          <a:noFill/>
          <a:ln>
            <a:noFill/>
          </a:ln>
        </p:spPr>
        <p:txBody>
          <a:bodyPr anchorCtr="0" anchor="t" bIns="91425" lIns="91425" spcFirstLastPara="1" rIns="91425" wrap="square" tIns="91425">
            <a:normAutofit/>
          </a:bodyPr>
          <a:lstStyle/>
          <a:p>
            <a:pPr indent="0" lvl="0" marL="146050" rtl="0" algn="just">
              <a:lnSpc>
                <a:spcPct val="115000"/>
              </a:lnSpc>
              <a:spcBef>
                <a:spcPts val="0"/>
              </a:spcBef>
              <a:spcAft>
                <a:spcPts val="0"/>
              </a:spcAft>
              <a:buSzPts val="1300"/>
              <a:buNone/>
            </a:pPr>
            <a:r>
              <a:rPr lang="es" sz="1400">
                <a:latin typeface="Lora"/>
                <a:ea typeface="Lora"/>
                <a:cs typeface="Lora"/>
                <a:sym typeface="Lora"/>
              </a:rPr>
              <a:t>El análisis de componentes principales, </a:t>
            </a:r>
            <a:r>
              <a:rPr i="1" lang="es" sz="1400">
                <a:latin typeface="Lora"/>
                <a:ea typeface="Lora"/>
                <a:cs typeface="Lora"/>
                <a:sym typeface="Lora"/>
              </a:rPr>
              <a:t>Principal Component Analysis PCA,</a:t>
            </a:r>
            <a:r>
              <a:rPr lang="es" sz="1400">
                <a:latin typeface="Lora"/>
                <a:ea typeface="Lora"/>
                <a:cs typeface="Lora"/>
                <a:sym typeface="Lora"/>
              </a:rPr>
              <a:t> es un método de reducción de dimensionalidad que permite simplificar la complejidad de espacios con múltiples dimensiones a la vez que conserva su información.</a:t>
            </a:r>
            <a:endParaRPr/>
          </a:p>
          <a:p>
            <a:pPr indent="0" lvl="0" marL="146050" rtl="0" algn="just">
              <a:lnSpc>
                <a:spcPct val="115000"/>
              </a:lnSpc>
              <a:spcBef>
                <a:spcPts val="0"/>
              </a:spcBef>
              <a:spcAft>
                <a:spcPts val="0"/>
              </a:spcAft>
              <a:buSzPts val="1300"/>
              <a:buNone/>
            </a:pPr>
            <a:r>
              <a:t/>
            </a:r>
            <a:endParaRPr sz="1400">
              <a:latin typeface="Lora"/>
              <a:ea typeface="Lora"/>
              <a:cs typeface="Lora"/>
              <a:sym typeface="Lora"/>
            </a:endParaRPr>
          </a:p>
          <a:p>
            <a:pPr indent="0" lvl="0" marL="146050" rtl="0" algn="just">
              <a:lnSpc>
                <a:spcPct val="115000"/>
              </a:lnSpc>
              <a:spcBef>
                <a:spcPts val="0"/>
              </a:spcBef>
              <a:spcAft>
                <a:spcPts val="0"/>
              </a:spcAft>
              <a:buSzPts val="1300"/>
              <a:buNone/>
            </a:pPr>
            <a:r>
              <a:rPr lang="es" sz="1400">
                <a:latin typeface="Lora"/>
                <a:ea typeface="Lora"/>
                <a:cs typeface="Lora"/>
                <a:sym typeface="Lora"/>
              </a:rPr>
              <a:t>Extrajimos tantos componentes como variables presentes en nuestra base de datos, en este caso 12, y creamos un nuevo </a:t>
            </a:r>
            <a:r>
              <a:rPr i="1" lang="es" sz="1400">
                <a:latin typeface="Lora"/>
                <a:ea typeface="Lora"/>
                <a:cs typeface="Lora"/>
                <a:sym typeface="Lora"/>
              </a:rPr>
              <a:t>dataframe</a:t>
            </a:r>
            <a:r>
              <a:rPr lang="es" sz="1400">
                <a:latin typeface="Lora"/>
                <a:ea typeface="Lora"/>
                <a:cs typeface="Lora"/>
                <a:sym typeface="Lora"/>
              </a:rPr>
              <a:t> con la información de los componentes principales:</a:t>
            </a:r>
            <a:endParaRPr/>
          </a:p>
          <a:p>
            <a:pPr indent="0" lvl="0" marL="146050" rtl="0" algn="just">
              <a:lnSpc>
                <a:spcPct val="115000"/>
              </a:lnSpc>
              <a:spcBef>
                <a:spcPts val="0"/>
              </a:spcBef>
              <a:spcAft>
                <a:spcPts val="0"/>
              </a:spcAft>
              <a:buSzPts val="1300"/>
              <a:buNone/>
            </a:pPr>
            <a:r>
              <a:t/>
            </a:r>
            <a:endParaRPr sz="1400">
              <a:latin typeface="Lora"/>
              <a:ea typeface="Lora"/>
              <a:cs typeface="Lora"/>
              <a:sym typeface="Lora"/>
            </a:endParaRPr>
          </a:p>
        </p:txBody>
      </p:sp>
      <p:pic>
        <p:nvPicPr>
          <p:cNvPr id="284" name="Google Shape;284;p31"/>
          <p:cNvPicPr preferRelativeResize="0"/>
          <p:nvPr/>
        </p:nvPicPr>
        <p:blipFill rotWithShape="1">
          <a:blip r:embed="rId4">
            <a:alphaModFix/>
          </a:blip>
          <a:srcRect b="0" l="0" r="0" t="0"/>
          <a:stretch/>
        </p:blipFill>
        <p:spPr>
          <a:xfrm>
            <a:off x="308931" y="3141185"/>
            <a:ext cx="8486775" cy="1657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14"/>
          <p:cNvPicPr preferRelativeResize="0"/>
          <p:nvPr/>
        </p:nvPicPr>
        <p:blipFill rotWithShape="1">
          <a:blip r:embed="rId3">
            <a:alphaModFix amt="21000"/>
          </a:blip>
          <a:srcRect b="2714" l="-110" r="-109" t="9718"/>
          <a:stretch/>
        </p:blipFill>
        <p:spPr>
          <a:xfrm>
            <a:off x="0" y="76200"/>
            <a:ext cx="9144000" cy="5143500"/>
          </a:xfrm>
          <a:prstGeom prst="rect">
            <a:avLst/>
          </a:prstGeom>
          <a:noFill/>
          <a:ln>
            <a:noFill/>
          </a:ln>
        </p:spPr>
      </p:pic>
      <p:sp>
        <p:nvSpPr>
          <p:cNvPr id="141" name="Google Shape;141;p14"/>
          <p:cNvSpPr txBox="1"/>
          <p:nvPr>
            <p:ph type="title"/>
          </p:nvPr>
        </p:nvSpPr>
        <p:spPr>
          <a:xfrm>
            <a:off x="1057275" y="512625"/>
            <a:ext cx="3738300" cy="755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400"/>
              <a:buNone/>
            </a:pPr>
            <a:r>
              <a:rPr lang="es" sz="2700">
                <a:latin typeface="Lora"/>
                <a:ea typeface="Lora"/>
                <a:cs typeface="Lora"/>
                <a:sym typeface="Lora"/>
              </a:rPr>
              <a:t>EQUIPO DE TRABAJO</a:t>
            </a:r>
            <a:endParaRPr sz="2700">
              <a:latin typeface="Lora"/>
              <a:ea typeface="Lora"/>
              <a:cs typeface="Lora"/>
              <a:sym typeface="Lora"/>
            </a:endParaRPr>
          </a:p>
        </p:txBody>
      </p:sp>
      <p:sp>
        <p:nvSpPr>
          <p:cNvPr id="142" name="Google Shape;142;p14"/>
          <p:cNvSpPr txBox="1"/>
          <p:nvPr>
            <p:ph idx="1" type="body"/>
          </p:nvPr>
        </p:nvSpPr>
        <p:spPr>
          <a:xfrm>
            <a:off x="623850" y="1456050"/>
            <a:ext cx="7896300" cy="35532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SzPts val="1300"/>
              <a:buNone/>
            </a:pPr>
            <a:r>
              <a:rPr b="1" lang="es" sz="2000">
                <a:latin typeface="Lora"/>
                <a:ea typeface="Lora"/>
                <a:cs typeface="Lora"/>
                <a:sym typeface="Lora"/>
              </a:rPr>
              <a:t>DATA SCIENCE - CODERHOUSE</a:t>
            </a:r>
            <a:endParaRPr b="1" sz="2000">
              <a:latin typeface="Lora"/>
              <a:ea typeface="Lora"/>
              <a:cs typeface="Lora"/>
              <a:sym typeface="Lora"/>
            </a:endParaRPr>
          </a:p>
          <a:p>
            <a:pPr indent="0" lvl="0" marL="0" rtl="0" algn="ctr">
              <a:lnSpc>
                <a:spcPct val="115000"/>
              </a:lnSpc>
              <a:spcBef>
                <a:spcPts val="1200"/>
              </a:spcBef>
              <a:spcAft>
                <a:spcPts val="0"/>
              </a:spcAft>
              <a:buSzPts val="1300"/>
              <a:buNone/>
            </a:pPr>
            <a:r>
              <a:rPr i="1" lang="es" sz="2000">
                <a:latin typeface="Lora"/>
                <a:ea typeface="Lora"/>
                <a:cs typeface="Lora"/>
                <a:sym typeface="Lora"/>
              </a:rPr>
              <a:t>Agustina Clissa</a:t>
            </a:r>
            <a:endParaRPr i="1" sz="2000">
              <a:latin typeface="Lora"/>
              <a:ea typeface="Lora"/>
              <a:cs typeface="Lora"/>
              <a:sym typeface="Lora"/>
            </a:endParaRPr>
          </a:p>
          <a:p>
            <a:pPr indent="0" lvl="0" marL="0" rtl="0" algn="ctr">
              <a:lnSpc>
                <a:spcPct val="115000"/>
              </a:lnSpc>
              <a:spcBef>
                <a:spcPts val="1200"/>
              </a:spcBef>
              <a:spcAft>
                <a:spcPts val="0"/>
              </a:spcAft>
              <a:buSzPts val="1300"/>
              <a:buNone/>
            </a:pPr>
            <a:r>
              <a:rPr i="1" lang="es" sz="2000">
                <a:latin typeface="Lora"/>
                <a:ea typeface="Lora"/>
                <a:cs typeface="Lora"/>
                <a:sym typeface="Lora"/>
              </a:rPr>
              <a:t>Agustina Mel</a:t>
            </a:r>
            <a:endParaRPr i="1" sz="2000">
              <a:latin typeface="Lora"/>
              <a:ea typeface="Lora"/>
              <a:cs typeface="Lora"/>
              <a:sym typeface="Lora"/>
            </a:endParaRPr>
          </a:p>
          <a:p>
            <a:pPr indent="0" lvl="0" marL="0" rtl="0" algn="ctr">
              <a:lnSpc>
                <a:spcPct val="115000"/>
              </a:lnSpc>
              <a:spcBef>
                <a:spcPts val="1200"/>
              </a:spcBef>
              <a:spcAft>
                <a:spcPts val="0"/>
              </a:spcAft>
              <a:buSzPts val="1300"/>
              <a:buNone/>
            </a:pPr>
            <a:r>
              <a:rPr i="1" lang="es" sz="2000">
                <a:latin typeface="Lora"/>
                <a:ea typeface="Lora"/>
                <a:cs typeface="Lora"/>
                <a:sym typeface="Lora"/>
              </a:rPr>
              <a:t>Alejo Carballo</a:t>
            </a:r>
            <a:endParaRPr i="1" sz="2000">
              <a:latin typeface="Lora"/>
              <a:ea typeface="Lora"/>
              <a:cs typeface="Lora"/>
              <a:sym typeface="Lora"/>
            </a:endParaRPr>
          </a:p>
          <a:p>
            <a:pPr indent="0" lvl="0" marL="0" rtl="0" algn="ctr">
              <a:lnSpc>
                <a:spcPct val="115000"/>
              </a:lnSpc>
              <a:spcBef>
                <a:spcPts val="1200"/>
              </a:spcBef>
              <a:spcAft>
                <a:spcPts val="0"/>
              </a:spcAft>
              <a:buSzPts val="1300"/>
              <a:buNone/>
            </a:pPr>
            <a:r>
              <a:rPr b="1" lang="es" sz="2000">
                <a:latin typeface="Lora"/>
                <a:ea typeface="Lora"/>
                <a:cs typeface="Lora"/>
                <a:sym typeface="Lora"/>
              </a:rPr>
              <a:t>Equipo Nº 412</a:t>
            </a:r>
            <a:endParaRPr b="1" sz="2000">
              <a:latin typeface="Lora"/>
              <a:ea typeface="Lora"/>
              <a:cs typeface="Lora"/>
              <a:sym typeface="Lora"/>
            </a:endParaRPr>
          </a:p>
          <a:p>
            <a:pPr indent="0" lvl="0" marL="0" rtl="0" algn="ctr">
              <a:lnSpc>
                <a:spcPct val="115000"/>
              </a:lnSpc>
              <a:spcBef>
                <a:spcPts val="1200"/>
              </a:spcBef>
              <a:spcAft>
                <a:spcPts val="1200"/>
              </a:spcAft>
              <a:buSzPts val="1300"/>
              <a:buNone/>
            </a:pPr>
            <a:r>
              <a:rPr b="1" lang="es" sz="2000">
                <a:latin typeface="Lora"/>
                <a:ea typeface="Lora"/>
                <a:cs typeface="Lora"/>
                <a:sym typeface="Lora"/>
              </a:rPr>
              <a:t>2022</a:t>
            </a:r>
            <a:endParaRPr b="1" sz="2000">
              <a:latin typeface="Lora"/>
              <a:ea typeface="Lora"/>
              <a:cs typeface="Lora"/>
              <a:sym typeface="Lo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32"/>
          <p:cNvPicPr preferRelativeResize="0"/>
          <p:nvPr/>
        </p:nvPicPr>
        <p:blipFill rotWithShape="1">
          <a:blip r:embed="rId3">
            <a:alphaModFix amt="21000"/>
          </a:blip>
          <a:srcRect b="2714" l="-110" r="-109" t="9718"/>
          <a:stretch/>
        </p:blipFill>
        <p:spPr>
          <a:xfrm>
            <a:off x="0" y="0"/>
            <a:ext cx="9144000" cy="5143500"/>
          </a:xfrm>
          <a:prstGeom prst="rect">
            <a:avLst/>
          </a:prstGeom>
          <a:noFill/>
          <a:ln>
            <a:noFill/>
          </a:ln>
        </p:spPr>
      </p:pic>
      <p:sp>
        <p:nvSpPr>
          <p:cNvPr id="290" name="Google Shape;290;p32"/>
          <p:cNvSpPr txBox="1"/>
          <p:nvPr>
            <p:ph type="title"/>
          </p:nvPr>
        </p:nvSpPr>
        <p:spPr>
          <a:xfrm>
            <a:off x="235500" y="555600"/>
            <a:ext cx="843300" cy="75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 sz="4600">
                <a:latin typeface="Oswald SemiBold"/>
                <a:ea typeface="Oswald SemiBold"/>
                <a:cs typeface="Oswald SemiBold"/>
                <a:sym typeface="Oswald SemiBold"/>
              </a:rPr>
              <a:t>04</a:t>
            </a:r>
            <a:endParaRPr sz="4600">
              <a:latin typeface="Oswald SemiBold"/>
              <a:ea typeface="Oswald SemiBold"/>
              <a:cs typeface="Oswald SemiBold"/>
              <a:sym typeface="Oswald SemiBold"/>
            </a:endParaRPr>
          </a:p>
        </p:txBody>
      </p:sp>
      <p:sp>
        <p:nvSpPr>
          <p:cNvPr id="291" name="Google Shape;291;p32"/>
          <p:cNvSpPr txBox="1"/>
          <p:nvPr>
            <p:ph type="title"/>
          </p:nvPr>
        </p:nvSpPr>
        <p:spPr>
          <a:xfrm>
            <a:off x="1078725" y="557700"/>
            <a:ext cx="7406056" cy="755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s" sz="2600">
                <a:latin typeface="Lora"/>
                <a:ea typeface="Lora"/>
                <a:cs typeface="Lora"/>
                <a:sym typeface="Lora"/>
              </a:rPr>
              <a:t>PCA: Análisis de componentes</a:t>
            </a:r>
            <a:endParaRPr sz="2600">
              <a:latin typeface="Lora"/>
              <a:ea typeface="Lora"/>
              <a:cs typeface="Lora"/>
              <a:sym typeface="Lora"/>
            </a:endParaRPr>
          </a:p>
        </p:txBody>
      </p:sp>
      <p:sp>
        <p:nvSpPr>
          <p:cNvPr id="292" name="Google Shape;292;p32"/>
          <p:cNvSpPr txBox="1"/>
          <p:nvPr>
            <p:ph idx="1" type="body"/>
          </p:nvPr>
        </p:nvSpPr>
        <p:spPr>
          <a:xfrm>
            <a:off x="106326" y="1433679"/>
            <a:ext cx="8782492" cy="3542357"/>
          </a:xfrm>
          <a:prstGeom prst="rect">
            <a:avLst/>
          </a:prstGeom>
          <a:noFill/>
          <a:ln>
            <a:noFill/>
          </a:ln>
        </p:spPr>
        <p:txBody>
          <a:bodyPr anchorCtr="0" anchor="t" bIns="91425" lIns="91425" spcFirstLastPara="1" rIns="91425" wrap="square" tIns="91425">
            <a:normAutofit fontScale="92500" lnSpcReduction="10000"/>
          </a:bodyPr>
          <a:lstStyle/>
          <a:p>
            <a:pPr indent="0" lvl="0" marL="146050" rtl="0" algn="just">
              <a:lnSpc>
                <a:spcPct val="115000"/>
              </a:lnSpc>
              <a:spcBef>
                <a:spcPts val="0"/>
              </a:spcBef>
              <a:spcAft>
                <a:spcPts val="0"/>
              </a:spcAft>
              <a:buSzPct val="100386"/>
              <a:buNone/>
            </a:pPr>
            <a:r>
              <a:rPr lang="es" sz="1400">
                <a:latin typeface="Lora"/>
                <a:ea typeface="Lora"/>
                <a:cs typeface="Lora"/>
                <a:sym typeface="Lora"/>
              </a:rPr>
              <a:t>En segundo lugar, se realiza un análisis de correlaciones para ver qué variables de nuestro </a:t>
            </a:r>
            <a:r>
              <a:rPr i="1" lang="es" sz="1400">
                <a:latin typeface="Lora"/>
                <a:ea typeface="Lora"/>
                <a:cs typeface="Lora"/>
                <a:sym typeface="Lora"/>
              </a:rPr>
              <a:t>Dataset</a:t>
            </a:r>
            <a:r>
              <a:rPr lang="es" sz="1400">
                <a:latin typeface="Lora"/>
                <a:ea typeface="Lora"/>
                <a:cs typeface="Lora"/>
                <a:sym typeface="Lora"/>
              </a:rPr>
              <a:t> se explican mejor según cada componente principal, llegando a las siguientes conclusiones:</a:t>
            </a:r>
            <a:endParaRPr/>
          </a:p>
          <a:p>
            <a:pPr indent="0" lvl="0" marL="146050" rtl="0" algn="just">
              <a:lnSpc>
                <a:spcPct val="115000"/>
              </a:lnSpc>
              <a:spcBef>
                <a:spcPts val="0"/>
              </a:spcBef>
              <a:spcAft>
                <a:spcPts val="0"/>
              </a:spcAft>
              <a:buSzPct val="100386"/>
              <a:buNone/>
            </a:pPr>
            <a:r>
              <a:t/>
            </a:r>
            <a:endParaRPr sz="1400">
              <a:latin typeface="Lora"/>
              <a:ea typeface="Lora"/>
              <a:cs typeface="Lora"/>
              <a:sym typeface="Lora"/>
            </a:endParaRPr>
          </a:p>
          <a:p>
            <a:pPr indent="-311150" lvl="0" marL="457200" rtl="0" algn="just">
              <a:lnSpc>
                <a:spcPct val="115000"/>
              </a:lnSpc>
              <a:spcBef>
                <a:spcPts val="0"/>
              </a:spcBef>
              <a:spcAft>
                <a:spcPts val="0"/>
              </a:spcAft>
              <a:buSzPct val="100386"/>
              <a:buChar char="●"/>
            </a:pPr>
            <a:r>
              <a:rPr lang="es" sz="1400">
                <a:latin typeface="Lora"/>
                <a:ea typeface="Lora"/>
                <a:cs typeface="Lora"/>
                <a:sym typeface="Lora"/>
              </a:rPr>
              <a:t>PC</a:t>
            </a:r>
            <a:r>
              <a:rPr baseline="-25000" lang="es" sz="1400">
                <a:latin typeface="Lora"/>
                <a:ea typeface="Lora"/>
                <a:cs typeface="Lora"/>
                <a:sym typeface="Lora"/>
              </a:rPr>
              <a:t>1</a:t>
            </a:r>
            <a:r>
              <a:rPr lang="es" sz="1400">
                <a:latin typeface="Lora"/>
                <a:ea typeface="Lora"/>
                <a:cs typeface="Lora"/>
                <a:sym typeface="Lora"/>
              </a:rPr>
              <a:t> está altamente correlacionada a las variables: </a:t>
            </a:r>
            <a:r>
              <a:rPr lang="es" sz="1400">
                <a:latin typeface="Lora"/>
                <a:ea typeface="Lora"/>
                <a:cs typeface="Lora"/>
                <a:sym typeface="Lora"/>
              </a:rPr>
              <a:t>ANTIGÜEDAD</a:t>
            </a:r>
            <a:r>
              <a:rPr lang="es" sz="1400">
                <a:latin typeface="Lora"/>
                <a:ea typeface="Lora"/>
                <a:cs typeface="Lora"/>
                <a:sym typeface="Lora"/>
              </a:rPr>
              <a:t> CLIENTE, POINT RENTABLE, SCORE EXTERNO, SCORE INTERNO</a:t>
            </a:r>
            <a:endParaRPr/>
          </a:p>
          <a:p>
            <a:pPr indent="-228600" lvl="0" marL="457200" rtl="0" algn="just">
              <a:lnSpc>
                <a:spcPct val="115000"/>
              </a:lnSpc>
              <a:spcBef>
                <a:spcPts val="0"/>
              </a:spcBef>
              <a:spcAft>
                <a:spcPts val="0"/>
              </a:spcAft>
              <a:buSzPct val="100386"/>
              <a:buNone/>
            </a:pPr>
            <a:r>
              <a:t/>
            </a:r>
            <a:endParaRPr sz="1400">
              <a:latin typeface="Lora"/>
              <a:ea typeface="Lora"/>
              <a:cs typeface="Lora"/>
              <a:sym typeface="Lora"/>
            </a:endParaRPr>
          </a:p>
          <a:p>
            <a:pPr indent="-311150" lvl="0" marL="457200" rtl="0" algn="just">
              <a:lnSpc>
                <a:spcPct val="115000"/>
              </a:lnSpc>
              <a:spcBef>
                <a:spcPts val="0"/>
              </a:spcBef>
              <a:spcAft>
                <a:spcPts val="0"/>
              </a:spcAft>
              <a:buSzPct val="100386"/>
              <a:buChar char="●"/>
            </a:pPr>
            <a:r>
              <a:rPr lang="es" sz="1400">
                <a:latin typeface="Lora"/>
                <a:ea typeface="Lora"/>
                <a:cs typeface="Lora"/>
                <a:sym typeface="Lora"/>
              </a:rPr>
              <a:t>PC</a:t>
            </a:r>
            <a:r>
              <a:rPr baseline="-25000" lang="es" sz="1400">
                <a:latin typeface="Lora"/>
                <a:ea typeface="Lora"/>
                <a:cs typeface="Lora"/>
                <a:sym typeface="Lora"/>
              </a:rPr>
              <a:t>2</a:t>
            </a:r>
            <a:r>
              <a:rPr lang="es" sz="1400">
                <a:latin typeface="Lora"/>
                <a:ea typeface="Lora"/>
                <a:cs typeface="Lora"/>
                <a:sym typeface="Lora"/>
              </a:rPr>
              <a:t> está altamente correlacionada a las variables: CANAL, SUBCANAL</a:t>
            </a:r>
            <a:endParaRPr/>
          </a:p>
          <a:p>
            <a:pPr indent="-228600" lvl="0" marL="457200" rtl="0" algn="just">
              <a:lnSpc>
                <a:spcPct val="115000"/>
              </a:lnSpc>
              <a:spcBef>
                <a:spcPts val="0"/>
              </a:spcBef>
              <a:spcAft>
                <a:spcPts val="0"/>
              </a:spcAft>
              <a:buSzPct val="100386"/>
              <a:buNone/>
            </a:pPr>
            <a:r>
              <a:t/>
            </a:r>
            <a:endParaRPr sz="1400">
              <a:latin typeface="Lora"/>
              <a:ea typeface="Lora"/>
              <a:cs typeface="Lora"/>
              <a:sym typeface="Lora"/>
            </a:endParaRPr>
          </a:p>
          <a:p>
            <a:pPr indent="-311150" lvl="0" marL="457200" rtl="0" algn="just">
              <a:lnSpc>
                <a:spcPct val="115000"/>
              </a:lnSpc>
              <a:spcBef>
                <a:spcPts val="0"/>
              </a:spcBef>
              <a:spcAft>
                <a:spcPts val="0"/>
              </a:spcAft>
              <a:buSzPct val="100386"/>
              <a:buChar char="●"/>
            </a:pPr>
            <a:r>
              <a:rPr lang="es" sz="1400">
                <a:latin typeface="Lora"/>
                <a:ea typeface="Lora"/>
                <a:cs typeface="Lora"/>
                <a:sym typeface="Lora"/>
              </a:rPr>
              <a:t>PC</a:t>
            </a:r>
            <a:r>
              <a:rPr baseline="-25000" lang="es" sz="1400">
                <a:latin typeface="Lora"/>
                <a:ea typeface="Lora"/>
                <a:cs typeface="Lora"/>
                <a:sym typeface="Lora"/>
              </a:rPr>
              <a:t>3</a:t>
            </a:r>
            <a:r>
              <a:rPr lang="es" sz="1400">
                <a:latin typeface="Lora"/>
                <a:ea typeface="Lora"/>
                <a:cs typeface="Lora"/>
                <a:sym typeface="Lora"/>
              </a:rPr>
              <a:t> está altamente correlacionada a la variable: EDAD CONTRATACION</a:t>
            </a:r>
            <a:endParaRPr/>
          </a:p>
          <a:p>
            <a:pPr indent="-228600" lvl="0" marL="457200" rtl="0" algn="just">
              <a:lnSpc>
                <a:spcPct val="115000"/>
              </a:lnSpc>
              <a:spcBef>
                <a:spcPts val="0"/>
              </a:spcBef>
              <a:spcAft>
                <a:spcPts val="0"/>
              </a:spcAft>
              <a:buSzPct val="100386"/>
              <a:buNone/>
            </a:pPr>
            <a:r>
              <a:t/>
            </a:r>
            <a:endParaRPr sz="1400">
              <a:latin typeface="Lora"/>
              <a:ea typeface="Lora"/>
              <a:cs typeface="Lora"/>
              <a:sym typeface="Lora"/>
            </a:endParaRPr>
          </a:p>
          <a:p>
            <a:pPr indent="-311150" lvl="0" marL="457200" rtl="0" algn="just">
              <a:lnSpc>
                <a:spcPct val="115000"/>
              </a:lnSpc>
              <a:spcBef>
                <a:spcPts val="0"/>
              </a:spcBef>
              <a:spcAft>
                <a:spcPts val="0"/>
              </a:spcAft>
              <a:buSzPct val="100386"/>
              <a:buChar char="●"/>
            </a:pPr>
            <a:r>
              <a:rPr lang="es" sz="1400">
                <a:latin typeface="Lora"/>
                <a:ea typeface="Lora"/>
                <a:cs typeface="Lora"/>
                <a:sym typeface="Lora"/>
              </a:rPr>
              <a:t>PC</a:t>
            </a:r>
            <a:r>
              <a:rPr baseline="-25000" lang="es" sz="1400">
                <a:latin typeface="Lora"/>
                <a:ea typeface="Lora"/>
                <a:cs typeface="Lora"/>
                <a:sym typeface="Lora"/>
              </a:rPr>
              <a:t>12</a:t>
            </a:r>
            <a:r>
              <a:rPr lang="es" sz="1400">
                <a:latin typeface="Lora"/>
                <a:ea typeface="Lora"/>
                <a:cs typeface="Lora"/>
                <a:sym typeface="Lora"/>
              </a:rPr>
              <a:t> está altamente correlacionada a las variables: EDAD, EDAD </a:t>
            </a:r>
            <a:r>
              <a:rPr lang="es" sz="1400">
                <a:latin typeface="Lora"/>
                <a:ea typeface="Lora"/>
                <a:cs typeface="Lora"/>
                <a:sym typeface="Lora"/>
              </a:rPr>
              <a:t>CONTRATACIÓN</a:t>
            </a:r>
            <a:r>
              <a:rPr lang="es" sz="1400">
                <a:latin typeface="Lora"/>
                <a:ea typeface="Lora"/>
                <a:cs typeface="Lora"/>
                <a:sym typeface="Lora"/>
              </a:rPr>
              <a:t> Y PC</a:t>
            </a:r>
            <a:r>
              <a:rPr baseline="-25000" lang="es" sz="1400">
                <a:latin typeface="Lora"/>
                <a:ea typeface="Lora"/>
                <a:cs typeface="Lora"/>
                <a:sym typeface="Lora"/>
              </a:rPr>
              <a:t>1</a:t>
            </a:r>
            <a:endParaRPr/>
          </a:p>
          <a:p>
            <a:pPr indent="-228600" lvl="0" marL="457200" rtl="0" algn="just">
              <a:lnSpc>
                <a:spcPct val="115000"/>
              </a:lnSpc>
              <a:spcBef>
                <a:spcPts val="0"/>
              </a:spcBef>
              <a:spcAft>
                <a:spcPts val="0"/>
              </a:spcAft>
              <a:buSzPct val="100386"/>
              <a:buNone/>
            </a:pPr>
            <a:r>
              <a:t/>
            </a:r>
            <a:endParaRPr sz="1400">
              <a:latin typeface="Lora"/>
              <a:ea typeface="Lora"/>
              <a:cs typeface="Lora"/>
              <a:sym typeface="Lora"/>
            </a:endParaRPr>
          </a:p>
          <a:p>
            <a:pPr indent="-311150" lvl="0" marL="457200" rtl="0" algn="just">
              <a:lnSpc>
                <a:spcPct val="115000"/>
              </a:lnSpc>
              <a:spcBef>
                <a:spcPts val="0"/>
              </a:spcBef>
              <a:spcAft>
                <a:spcPts val="0"/>
              </a:spcAft>
              <a:buSzPct val="100386"/>
              <a:buChar char="●"/>
            </a:pPr>
            <a:r>
              <a:rPr lang="es" sz="1400">
                <a:latin typeface="Lora"/>
                <a:ea typeface="Lora"/>
                <a:cs typeface="Lora"/>
                <a:sym typeface="Lora"/>
              </a:rPr>
              <a:t>PC</a:t>
            </a:r>
            <a:r>
              <a:rPr baseline="-25000" lang="es" sz="1400">
                <a:latin typeface="Lora"/>
                <a:ea typeface="Lora"/>
                <a:cs typeface="Lora"/>
                <a:sym typeface="Lora"/>
              </a:rPr>
              <a:t>1</a:t>
            </a:r>
            <a:r>
              <a:rPr lang="es" sz="1400">
                <a:latin typeface="Lora"/>
                <a:ea typeface="Lora"/>
                <a:cs typeface="Lora"/>
                <a:sym typeface="Lora"/>
              </a:rPr>
              <a:t> podría ser una nueva variable llamada "SCORES"</a:t>
            </a:r>
            <a:endParaRPr/>
          </a:p>
          <a:p>
            <a:pPr indent="-228600" lvl="0" marL="457200" rtl="0" algn="just">
              <a:lnSpc>
                <a:spcPct val="115000"/>
              </a:lnSpc>
              <a:spcBef>
                <a:spcPts val="0"/>
              </a:spcBef>
              <a:spcAft>
                <a:spcPts val="0"/>
              </a:spcAft>
              <a:buSzPct val="100386"/>
              <a:buNone/>
            </a:pPr>
            <a:r>
              <a:t/>
            </a:r>
            <a:endParaRPr sz="1400">
              <a:latin typeface="Lora"/>
              <a:ea typeface="Lora"/>
              <a:cs typeface="Lora"/>
              <a:sym typeface="Lora"/>
            </a:endParaRPr>
          </a:p>
          <a:p>
            <a:pPr indent="-311150" lvl="0" marL="457200" rtl="0" algn="just">
              <a:lnSpc>
                <a:spcPct val="115000"/>
              </a:lnSpc>
              <a:spcBef>
                <a:spcPts val="0"/>
              </a:spcBef>
              <a:spcAft>
                <a:spcPts val="0"/>
              </a:spcAft>
              <a:buSzPct val="100386"/>
              <a:buChar char="●"/>
            </a:pPr>
            <a:r>
              <a:rPr lang="es" sz="1400">
                <a:latin typeface="Lora"/>
                <a:ea typeface="Lora"/>
                <a:cs typeface="Lora"/>
                <a:sym typeface="Lora"/>
              </a:rPr>
              <a:t>PC</a:t>
            </a:r>
            <a:r>
              <a:rPr baseline="-25000" lang="es" sz="1400">
                <a:latin typeface="Lora"/>
                <a:ea typeface="Lora"/>
                <a:cs typeface="Lora"/>
                <a:sym typeface="Lora"/>
              </a:rPr>
              <a:t>2</a:t>
            </a:r>
            <a:r>
              <a:rPr lang="es" sz="1400">
                <a:latin typeface="Lora"/>
                <a:ea typeface="Lora"/>
                <a:cs typeface="Lora"/>
                <a:sym typeface="Lora"/>
              </a:rPr>
              <a:t> podría ser una nueva variable llamada "CANALES"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33"/>
          <p:cNvPicPr preferRelativeResize="0"/>
          <p:nvPr/>
        </p:nvPicPr>
        <p:blipFill rotWithShape="1">
          <a:blip r:embed="rId3">
            <a:alphaModFix amt="21000"/>
          </a:blip>
          <a:srcRect b="2714" l="-110" r="-109" t="9718"/>
          <a:stretch/>
        </p:blipFill>
        <p:spPr>
          <a:xfrm>
            <a:off x="0" y="0"/>
            <a:ext cx="9144000" cy="5143500"/>
          </a:xfrm>
          <a:prstGeom prst="rect">
            <a:avLst/>
          </a:prstGeom>
          <a:noFill/>
          <a:ln>
            <a:noFill/>
          </a:ln>
        </p:spPr>
      </p:pic>
      <p:sp>
        <p:nvSpPr>
          <p:cNvPr id="298" name="Google Shape;298;p33"/>
          <p:cNvSpPr txBox="1"/>
          <p:nvPr>
            <p:ph type="title"/>
          </p:nvPr>
        </p:nvSpPr>
        <p:spPr>
          <a:xfrm>
            <a:off x="235500" y="555600"/>
            <a:ext cx="843300" cy="75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 sz="4600">
                <a:latin typeface="Oswald SemiBold"/>
                <a:ea typeface="Oswald SemiBold"/>
                <a:cs typeface="Oswald SemiBold"/>
                <a:sym typeface="Oswald SemiBold"/>
              </a:rPr>
              <a:t>04</a:t>
            </a:r>
            <a:endParaRPr sz="4600">
              <a:latin typeface="Oswald SemiBold"/>
              <a:ea typeface="Oswald SemiBold"/>
              <a:cs typeface="Oswald SemiBold"/>
              <a:sym typeface="Oswald SemiBold"/>
            </a:endParaRPr>
          </a:p>
        </p:txBody>
      </p:sp>
      <p:sp>
        <p:nvSpPr>
          <p:cNvPr id="299" name="Google Shape;299;p33"/>
          <p:cNvSpPr txBox="1"/>
          <p:nvPr>
            <p:ph type="title"/>
          </p:nvPr>
        </p:nvSpPr>
        <p:spPr>
          <a:xfrm>
            <a:off x="1078725" y="557700"/>
            <a:ext cx="7406056" cy="755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s" sz="2600">
                <a:latin typeface="Lora"/>
                <a:ea typeface="Lora"/>
                <a:cs typeface="Lora"/>
                <a:sym typeface="Lora"/>
              </a:rPr>
              <a:t>PCA: Análisis de componentes</a:t>
            </a:r>
            <a:endParaRPr sz="2600">
              <a:latin typeface="Lora"/>
              <a:ea typeface="Lora"/>
              <a:cs typeface="Lora"/>
              <a:sym typeface="Lora"/>
            </a:endParaRPr>
          </a:p>
        </p:txBody>
      </p:sp>
      <p:sp>
        <p:nvSpPr>
          <p:cNvPr id="300" name="Google Shape;300;p33"/>
          <p:cNvSpPr txBox="1"/>
          <p:nvPr>
            <p:ph idx="1" type="body"/>
          </p:nvPr>
        </p:nvSpPr>
        <p:spPr>
          <a:xfrm>
            <a:off x="106325" y="1341708"/>
            <a:ext cx="8782492" cy="3542357"/>
          </a:xfrm>
          <a:prstGeom prst="rect">
            <a:avLst/>
          </a:prstGeom>
          <a:noFill/>
          <a:ln>
            <a:noFill/>
          </a:ln>
        </p:spPr>
        <p:txBody>
          <a:bodyPr anchorCtr="0" anchor="t" bIns="91425" lIns="91425" spcFirstLastPara="1" rIns="91425" wrap="square" tIns="91425">
            <a:normAutofit/>
          </a:bodyPr>
          <a:lstStyle/>
          <a:p>
            <a:pPr indent="0" lvl="0" marL="146050" rtl="0" algn="just">
              <a:lnSpc>
                <a:spcPct val="115000"/>
              </a:lnSpc>
              <a:spcBef>
                <a:spcPts val="0"/>
              </a:spcBef>
              <a:spcAft>
                <a:spcPts val="0"/>
              </a:spcAft>
              <a:buSzPts val="1300"/>
              <a:buNone/>
            </a:pPr>
            <a:r>
              <a:rPr lang="es" sz="1400">
                <a:latin typeface="Lora"/>
                <a:ea typeface="Lora"/>
                <a:cs typeface="Lora"/>
                <a:sym typeface="Lora"/>
              </a:rPr>
              <a:t>Como paso final, realizamos un gráfico de los componentes principales para analizar la varianza explicada por cada uno de ellos:</a:t>
            </a:r>
            <a:endParaRPr/>
          </a:p>
        </p:txBody>
      </p:sp>
      <p:pic>
        <p:nvPicPr>
          <p:cNvPr id="301" name="Google Shape;301;p33"/>
          <p:cNvPicPr preferRelativeResize="0"/>
          <p:nvPr/>
        </p:nvPicPr>
        <p:blipFill rotWithShape="1">
          <a:blip r:embed="rId4">
            <a:alphaModFix/>
          </a:blip>
          <a:srcRect b="0" l="0" r="0" t="0"/>
          <a:stretch/>
        </p:blipFill>
        <p:spPr>
          <a:xfrm>
            <a:off x="345006" y="2136107"/>
            <a:ext cx="4226994" cy="2776266"/>
          </a:xfrm>
          <a:prstGeom prst="rect">
            <a:avLst/>
          </a:prstGeom>
          <a:noFill/>
          <a:ln>
            <a:noFill/>
          </a:ln>
        </p:spPr>
      </p:pic>
      <p:sp>
        <p:nvSpPr>
          <p:cNvPr id="302" name="Google Shape;302;p33"/>
          <p:cNvSpPr txBox="1"/>
          <p:nvPr/>
        </p:nvSpPr>
        <p:spPr>
          <a:xfrm>
            <a:off x="4818932" y="2849526"/>
            <a:ext cx="4078136" cy="116955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s" sz="1400" u="sng" cap="none" strike="noStrike">
                <a:solidFill>
                  <a:schemeClr val="lt1"/>
                </a:solidFill>
                <a:latin typeface="Lora"/>
                <a:ea typeface="Lora"/>
                <a:cs typeface="Lora"/>
                <a:sym typeface="Lora"/>
              </a:rPr>
              <a:t>Conclusión:</a:t>
            </a:r>
            <a:endParaRPr/>
          </a:p>
          <a:p>
            <a:pPr indent="0" lvl="0" marL="0" marR="0" rtl="0" algn="just">
              <a:lnSpc>
                <a:spcPct val="100000"/>
              </a:lnSpc>
              <a:spcBef>
                <a:spcPts val="0"/>
              </a:spcBef>
              <a:spcAft>
                <a:spcPts val="0"/>
              </a:spcAft>
              <a:buNone/>
            </a:pPr>
            <a:r>
              <a:t/>
            </a:r>
            <a:endParaRPr b="0" i="0" sz="1400" u="sng" cap="none" strike="noStrike">
              <a:solidFill>
                <a:schemeClr val="lt1"/>
              </a:solidFill>
              <a:latin typeface="Lora"/>
              <a:ea typeface="Lora"/>
              <a:cs typeface="Lora"/>
              <a:sym typeface="Lora"/>
            </a:endParaRPr>
          </a:p>
          <a:p>
            <a:pPr indent="0" lvl="0" marL="0" marR="0" rtl="0" algn="just">
              <a:lnSpc>
                <a:spcPct val="100000"/>
              </a:lnSpc>
              <a:spcBef>
                <a:spcPts val="0"/>
              </a:spcBef>
              <a:spcAft>
                <a:spcPts val="0"/>
              </a:spcAft>
              <a:buNone/>
            </a:pPr>
            <a:r>
              <a:rPr b="0" i="1" lang="es" sz="1400" u="none" cap="none" strike="noStrike">
                <a:solidFill>
                  <a:schemeClr val="lt1"/>
                </a:solidFill>
                <a:latin typeface="Lora"/>
                <a:ea typeface="Lora"/>
                <a:cs typeface="Lora"/>
                <a:sym typeface="Lora"/>
              </a:rPr>
              <a:t>Con los primeros cinco componentes explicamos más del 80% de la varianza. Podríamos trabajar sólo con estas cinco variables.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34"/>
          <p:cNvPicPr preferRelativeResize="0"/>
          <p:nvPr/>
        </p:nvPicPr>
        <p:blipFill rotWithShape="1">
          <a:blip r:embed="rId3">
            <a:alphaModFix amt="21000"/>
          </a:blip>
          <a:srcRect b="2714" l="-110" r="-109" t="9718"/>
          <a:stretch/>
        </p:blipFill>
        <p:spPr>
          <a:xfrm>
            <a:off x="0" y="0"/>
            <a:ext cx="9144000" cy="5143500"/>
          </a:xfrm>
          <a:prstGeom prst="rect">
            <a:avLst/>
          </a:prstGeom>
          <a:noFill/>
          <a:ln>
            <a:noFill/>
          </a:ln>
        </p:spPr>
      </p:pic>
      <p:sp>
        <p:nvSpPr>
          <p:cNvPr id="308" name="Google Shape;308;p34"/>
          <p:cNvSpPr txBox="1"/>
          <p:nvPr>
            <p:ph type="title"/>
          </p:nvPr>
        </p:nvSpPr>
        <p:spPr>
          <a:xfrm>
            <a:off x="235500" y="555600"/>
            <a:ext cx="843300" cy="75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09" name="Google Shape;309;p34"/>
          <p:cNvSpPr txBox="1"/>
          <p:nvPr>
            <p:ph type="title"/>
          </p:nvPr>
        </p:nvSpPr>
        <p:spPr>
          <a:xfrm>
            <a:off x="1078725" y="557700"/>
            <a:ext cx="6267300" cy="755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s" sz="2600">
                <a:latin typeface="Lora"/>
                <a:ea typeface="Lora"/>
                <a:cs typeface="Lora"/>
                <a:sym typeface="Lora"/>
              </a:rPr>
              <a:t>MACHINE LEARNING</a:t>
            </a:r>
            <a:endParaRPr sz="2600">
              <a:latin typeface="Lora"/>
              <a:ea typeface="Lora"/>
              <a:cs typeface="Lora"/>
              <a:sym typeface="Lora"/>
            </a:endParaRPr>
          </a:p>
        </p:txBody>
      </p:sp>
      <p:sp>
        <p:nvSpPr>
          <p:cNvPr id="310" name="Google Shape;310;p34"/>
          <p:cNvSpPr txBox="1"/>
          <p:nvPr>
            <p:ph idx="1" type="body"/>
          </p:nvPr>
        </p:nvSpPr>
        <p:spPr>
          <a:xfrm>
            <a:off x="311700" y="1478844"/>
            <a:ext cx="8524800" cy="3476978"/>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rPr b="1" lang="es" sz="1100" u="sng">
                <a:latin typeface="Lora"/>
                <a:ea typeface="Lora"/>
                <a:cs typeface="Lora"/>
                <a:sym typeface="Lora"/>
              </a:rPr>
              <a:t>OBJETIVO</a:t>
            </a:r>
            <a:endParaRPr/>
          </a:p>
          <a:p>
            <a:pPr indent="0" lvl="0" marL="0" rtl="0" algn="just">
              <a:lnSpc>
                <a:spcPct val="115000"/>
              </a:lnSpc>
              <a:spcBef>
                <a:spcPts val="0"/>
              </a:spcBef>
              <a:spcAft>
                <a:spcPts val="0"/>
              </a:spcAft>
              <a:buSzPts val="1300"/>
              <a:buNone/>
            </a:pPr>
            <a:r>
              <a:t/>
            </a:r>
            <a:endParaRPr b="1" sz="1100" u="sng">
              <a:latin typeface="Lora"/>
              <a:ea typeface="Lora"/>
              <a:cs typeface="Lora"/>
              <a:sym typeface="Lora"/>
            </a:endParaRPr>
          </a:p>
          <a:p>
            <a:pPr indent="0" lvl="0" marL="0" rtl="0" algn="just">
              <a:lnSpc>
                <a:spcPct val="115000"/>
              </a:lnSpc>
              <a:spcBef>
                <a:spcPts val="0"/>
              </a:spcBef>
              <a:spcAft>
                <a:spcPts val="0"/>
              </a:spcAft>
              <a:buSzPts val="1300"/>
              <a:buNone/>
            </a:pPr>
            <a:r>
              <a:rPr lang="es" sz="1200">
                <a:latin typeface="Lora Medium"/>
                <a:ea typeface="Lora Medium"/>
                <a:cs typeface="Lora Medium"/>
                <a:sym typeface="Lora Medium"/>
              </a:rPr>
              <a:t>Con el dataset propuesto en este Proyecto, vamos a tratar de predecir cuál es el mejor producto que le podemos ofrecer a un nuevo cliente, dadas sus características. Esto permite personalizar al máximo el trato con el cliente y captar su atención para asegurar las ventas. Asimismo, nos permitirá orientar a un cliente a realizar un crosselling de producto.</a:t>
            </a:r>
            <a:endParaRPr/>
          </a:p>
          <a:p>
            <a:pPr indent="0" lvl="0" marL="0" rtl="0" algn="just">
              <a:lnSpc>
                <a:spcPct val="115000"/>
              </a:lnSpc>
              <a:spcBef>
                <a:spcPts val="0"/>
              </a:spcBef>
              <a:spcAft>
                <a:spcPts val="0"/>
              </a:spcAft>
              <a:buSzPts val="1300"/>
              <a:buNone/>
            </a:pPr>
            <a:r>
              <a:t/>
            </a:r>
            <a:endParaRPr sz="1200">
              <a:latin typeface="Lora Medium"/>
              <a:ea typeface="Lora Medium"/>
              <a:cs typeface="Lora Medium"/>
              <a:sym typeface="Lora Medium"/>
            </a:endParaRPr>
          </a:p>
          <a:p>
            <a:pPr indent="0" lvl="0" marL="0" rtl="0" algn="just">
              <a:lnSpc>
                <a:spcPct val="115000"/>
              </a:lnSpc>
              <a:spcBef>
                <a:spcPts val="0"/>
              </a:spcBef>
              <a:spcAft>
                <a:spcPts val="0"/>
              </a:spcAft>
              <a:buSzPts val="1300"/>
              <a:buNone/>
            </a:pPr>
            <a:r>
              <a:rPr lang="es" sz="1200">
                <a:latin typeface="Lora Medium"/>
                <a:ea typeface="Lora Medium"/>
                <a:cs typeface="Lora Medium"/>
                <a:sym typeface="Lora Medium"/>
              </a:rPr>
              <a:t>En conclusión, los resultados de este proyecto permitirán mejorar la eficiencia y la agilidad de los procesos comerciales en toda la compañía,  y de esta forma, aumentar las ventas y la rentabilidad de la misma. </a:t>
            </a:r>
            <a:endParaRPr/>
          </a:p>
          <a:p>
            <a:pPr indent="0" lvl="0" marL="0" rtl="0" algn="just">
              <a:lnSpc>
                <a:spcPct val="115000"/>
              </a:lnSpc>
              <a:spcBef>
                <a:spcPts val="1200"/>
              </a:spcBef>
              <a:spcAft>
                <a:spcPts val="0"/>
              </a:spcAft>
              <a:buSzPts val="1300"/>
              <a:buNone/>
            </a:pPr>
            <a:r>
              <a:t/>
            </a:r>
            <a:endParaRPr sz="1100">
              <a:latin typeface="Lora"/>
              <a:ea typeface="Lora"/>
              <a:cs typeface="Lora"/>
              <a:sym typeface="Lora"/>
            </a:endParaRPr>
          </a:p>
          <a:p>
            <a:pPr indent="0" lvl="0" marL="0" rtl="0" algn="just">
              <a:lnSpc>
                <a:spcPct val="115000"/>
              </a:lnSpc>
              <a:spcBef>
                <a:spcPts val="1200"/>
              </a:spcBef>
              <a:spcAft>
                <a:spcPts val="0"/>
              </a:spcAft>
              <a:buSzPts val="1300"/>
              <a:buNone/>
            </a:pPr>
            <a:r>
              <a:rPr b="1" lang="es" sz="1100" u="sng">
                <a:latin typeface="Lora"/>
                <a:ea typeface="Lora"/>
                <a:cs typeface="Lora"/>
                <a:sym typeface="Lora"/>
              </a:rPr>
              <a:t>MODELOS APLICADOS</a:t>
            </a:r>
            <a:endParaRPr b="1" sz="1100" u="sng">
              <a:latin typeface="Lora"/>
              <a:ea typeface="Lora"/>
              <a:cs typeface="Lora"/>
              <a:sym typeface="Lora"/>
            </a:endParaRPr>
          </a:p>
          <a:p>
            <a:pPr indent="-331587" lvl="0" marL="457200" rtl="0" algn="just">
              <a:lnSpc>
                <a:spcPct val="115000"/>
              </a:lnSpc>
              <a:spcBef>
                <a:spcPts val="1200"/>
              </a:spcBef>
              <a:spcAft>
                <a:spcPts val="0"/>
              </a:spcAft>
              <a:buSzPts val="1622"/>
              <a:buFont typeface="Lora"/>
              <a:buChar char="●"/>
            </a:pPr>
            <a:r>
              <a:rPr lang="es" sz="1100">
                <a:latin typeface="Lora"/>
                <a:ea typeface="Lora"/>
                <a:cs typeface="Lora"/>
                <a:sym typeface="Lora"/>
              </a:rPr>
              <a:t>Árbol de decisión</a:t>
            </a:r>
            <a:endParaRPr sz="1100">
              <a:latin typeface="Lora"/>
              <a:ea typeface="Lora"/>
              <a:cs typeface="Lora"/>
              <a:sym typeface="Lora"/>
            </a:endParaRPr>
          </a:p>
          <a:p>
            <a:pPr indent="-331587" lvl="0" marL="457200" rtl="0" algn="just">
              <a:lnSpc>
                <a:spcPct val="115000"/>
              </a:lnSpc>
              <a:spcBef>
                <a:spcPts val="0"/>
              </a:spcBef>
              <a:spcAft>
                <a:spcPts val="0"/>
              </a:spcAft>
              <a:buSzPts val="1622"/>
              <a:buFont typeface="Lora"/>
              <a:buChar char="●"/>
            </a:pPr>
            <a:r>
              <a:rPr lang="es" sz="1100">
                <a:latin typeface="Lora"/>
                <a:ea typeface="Lora"/>
                <a:cs typeface="Lora"/>
                <a:sym typeface="Lora"/>
              </a:rPr>
              <a:t>Random Forest</a:t>
            </a:r>
            <a:endParaRPr/>
          </a:p>
          <a:p>
            <a:pPr indent="-331587" lvl="0" marL="457200" rtl="0" algn="just">
              <a:lnSpc>
                <a:spcPct val="125000"/>
              </a:lnSpc>
              <a:spcBef>
                <a:spcPts val="0"/>
              </a:spcBef>
              <a:spcAft>
                <a:spcPts val="0"/>
              </a:spcAft>
              <a:buSzPts val="1622"/>
              <a:buFont typeface="Lora"/>
              <a:buChar char="●"/>
            </a:pPr>
            <a:r>
              <a:rPr lang="es" sz="1100">
                <a:latin typeface="Lora"/>
                <a:ea typeface="Lora"/>
                <a:cs typeface="Lora"/>
                <a:sym typeface="Lora"/>
              </a:rPr>
              <a:t>K-Nearest-Neighbor</a:t>
            </a:r>
            <a:endParaRPr sz="1100">
              <a:latin typeface="Lora"/>
              <a:ea typeface="Lora"/>
              <a:cs typeface="Lora"/>
              <a:sym typeface="Lo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p35"/>
          <p:cNvPicPr preferRelativeResize="0"/>
          <p:nvPr/>
        </p:nvPicPr>
        <p:blipFill rotWithShape="1">
          <a:blip r:embed="rId3">
            <a:alphaModFix amt="21000"/>
          </a:blip>
          <a:srcRect b="2714" l="-110" r="-109" t="9718"/>
          <a:stretch/>
        </p:blipFill>
        <p:spPr>
          <a:xfrm>
            <a:off x="0" y="0"/>
            <a:ext cx="9144000" cy="5143500"/>
          </a:xfrm>
          <a:prstGeom prst="rect">
            <a:avLst/>
          </a:prstGeom>
          <a:noFill/>
          <a:ln>
            <a:noFill/>
          </a:ln>
        </p:spPr>
      </p:pic>
      <p:sp>
        <p:nvSpPr>
          <p:cNvPr id="316" name="Google Shape;316;p35"/>
          <p:cNvSpPr txBox="1"/>
          <p:nvPr>
            <p:ph type="title"/>
          </p:nvPr>
        </p:nvSpPr>
        <p:spPr>
          <a:xfrm>
            <a:off x="235500" y="555600"/>
            <a:ext cx="843300" cy="75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17" name="Google Shape;317;p35"/>
          <p:cNvSpPr txBox="1"/>
          <p:nvPr>
            <p:ph idx="1" type="body"/>
          </p:nvPr>
        </p:nvSpPr>
        <p:spPr>
          <a:xfrm>
            <a:off x="235500" y="1389600"/>
            <a:ext cx="8789100" cy="36501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SzPct val="93189"/>
              <a:buNone/>
            </a:pPr>
            <a:r>
              <a:rPr lang="es" sz="1800">
                <a:latin typeface="Lora"/>
                <a:ea typeface="Lora"/>
                <a:cs typeface="Lora"/>
                <a:sym typeface="Lora"/>
              </a:rPr>
              <a:t>Mediante un Árbol de decisión, vamos a representar gráficamente posibles soluciones a una decisión basadas en ciertas condiciones. Repartiendo las observaciones en función de sus atributos y prediciendo así el valor de la variable respuesta.</a:t>
            </a:r>
            <a:endParaRPr/>
          </a:p>
          <a:p>
            <a:pPr indent="0" lvl="0" marL="0" rtl="0" algn="ctr">
              <a:lnSpc>
                <a:spcPct val="115000"/>
              </a:lnSpc>
              <a:spcBef>
                <a:spcPts val="0"/>
              </a:spcBef>
              <a:spcAft>
                <a:spcPts val="0"/>
              </a:spcAft>
              <a:buSzPct val="93189"/>
              <a:buNone/>
            </a:pPr>
            <a:r>
              <a:t/>
            </a:r>
            <a:endParaRPr sz="1800">
              <a:latin typeface="Lora"/>
              <a:ea typeface="Lora"/>
              <a:cs typeface="Lora"/>
              <a:sym typeface="Lora"/>
            </a:endParaRPr>
          </a:p>
          <a:p>
            <a:pPr indent="0" lvl="0" marL="0" rtl="0" algn="ctr">
              <a:lnSpc>
                <a:spcPct val="115000"/>
              </a:lnSpc>
              <a:spcBef>
                <a:spcPts val="0"/>
              </a:spcBef>
              <a:spcAft>
                <a:spcPts val="0"/>
              </a:spcAft>
              <a:buSzPct val="93189"/>
              <a:buNone/>
            </a:pPr>
            <a:r>
              <a:rPr lang="es" sz="1800">
                <a:latin typeface="Lora"/>
                <a:ea typeface="Lora"/>
                <a:cs typeface="Lora"/>
                <a:sym typeface="Lora"/>
              </a:rPr>
              <a:t>Los modelos fueron aplicados para cada uno de los 3 productos</a:t>
            </a:r>
            <a:endParaRPr sz="1800" u="sng">
              <a:latin typeface="Lora"/>
              <a:ea typeface="Lora"/>
              <a:cs typeface="Lora"/>
              <a:sym typeface="Lora"/>
            </a:endParaRPr>
          </a:p>
          <a:p>
            <a:pPr indent="0" lvl="0" marL="0" rtl="0" algn="l">
              <a:lnSpc>
                <a:spcPct val="115000"/>
              </a:lnSpc>
              <a:spcBef>
                <a:spcPts val="1200"/>
              </a:spcBef>
              <a:spcAft>
                <a:spcPts val="0"/>
              </a:spcAft>
              <a:buSzPct val="93189"/>
              <a:buNone/>
            </a:pPr>
            <a:r>
              <a:rPr lang="es" sz="1800" u="sng">
                <a:latin typeface="Lora"/>
                <a:ea typeface="Lora"/>
                <a:cs typeface="Lora"/>
                <a:sym typeface="Lora"/>
              </a:rPr>
              <a:t>PASOS</a:t>
            </a:r>
            <a:endParaRPr sz="1800" u="sng">
              <a:latin typeface="Lora"/>
              <a:ea typeface="Lora"/>
              <a:cs typeface="Lora"/>
              <a:sym typeface="Lora"/>
            </a:endParaRPr>
          </a:p>
          <a:p>
            <a:pPr indent="-342900" lvl="0" marL="469900" rtl="0" algn="l">
              <a:lnSpc>
                <a:spcPct val="115000"/>
              </a:lnSpc>
              <a:spcBef>
                <a:spcPts val="1200"/>
              </a:spcBef>
              <a:spcAft>
                <a:spcPts val="0"/>
              </a:spcAft>
              <a:buSzPct val="129032"/>
              <a:buFont typeface="Arial"/>
              <a:buAutoNum type="arabicParenR"/>
            </a:pPr>
            <a:r>
              <a:rPr lang="es" sz="1600">
                <a:latin typeface="Lora"/>
                <a:ea typeface="Lora"/>
                <a:cs typeface="Lora"/>
                <a:sym typeface="Lora"/>
              </a:rPr>
              <a:t>Se buscaron cuáles son los clientes más rentables para cada producto → </a:t>
            </a:r>
            <a:r>
              <a:rPr i="1" lang="es" sz="1600">
                <a:latin typeface="Lora"/>
                <a:ea typeface="Lora"/>
                <a:cs typeface="Lora"/>
                <a:sym typeface="Lora"/>
              </a:rPr>
              <a:t>Supuesto: un cliente es rentable cuando tiene POINT_RENTABLE entre 8 y 10</a:t>
            </a:r>
            <a:endParaRPr i="1" sz="1600">
              <a:latin typeface="Lora"/>
              <a:ea typeface="Lora"/>
              <a:cs typeface="Lora"/>
              <a:sym typeface="Lora"/>
            </a:endParaRPr>
          </a:p>
          <a:p>
            <a:pPr indent="-260350" lvl="0" marL="800100" rtl="0" algn="l">
              <a:lnSpc>
                <a:spcPct val="115000"/>
              </a:lnSpc>
              <a:spcBef>
                <a:spcPts val="1200"/>
              </a:spcBef>
              <a:spcAft>
                <a:spcPts val="0"/>
              </a:spcAft>
              <a:buSzPct val="104838"/>
              <a:buFont typeface="Arial"/>
              <a:buNone/>
            </a:pPr>
            <a:r>
              <a:t/>
            </a:r>
            <a:endParaRPr i="1" sz="1600">
              <a:latin typeface="Lora"/>
              <a:ea typeface="Lora"/>
              <a:cs typeface="Lora"/>
              <a:sym typeface="Lora"/>
            </a:endParaRPr>
          </a:p>
          <a:p>
            <a:pPr indent="-342900" lvl="0" marL="469900" rtl="0" algn="l">
              <a:lnSpc>
                <a:spcPct val="115000"/>
              </a:lnSpc>
              <a:spcBef>
                <a:spcPts val="1200"/>
              </a:spcBef>
              <a:spcAft>
                <a:spcPts val="0"/>
              </a:spcAft>
              <a:buSzPct val="129032"/>
              <a:buFont typeface="Arial"/>
              <a:buAutoNum type="arabicParenR"/>
            </a:pPr>
            <a:r>
              <a:rPr lang="es" sz="1600">
                <a:latin typeface="Lora"/>
                <a:ea typeface="Lora"/>
                <a:cs typeface="Lora"/>
                <a:sym typeface="Lora"/>
              </a:rPr>
              <a:t>Se separaron en variable ‘x’ e ‘y’ → Eliminamos del dataset la variable a predecir </a:t>
            </a:r>
            <a:r>
              <a:rPr i="1" lang="es" sz="1600">
                <a:latin typeface="Lora"/>
                <a:ea typeface="Lora"/>
                <a:cs typeface="Lora"/>
                <a:sym typeface="Lora"/>
              </a:rPr>
              <a:t>POINT_RENTABLE </a:t>
            </a:r>
            <a:r>
              <a:rPr lang="es" sz="1600">
                <a:latin typeface="Lora"/>
                <a:ea typeface="Lora"/>
                <a:cs typeface="Lora"/>
                <a:sym typeface="Lora"/>
              </a:rPr>
              <a:t>(x) y la definimos como Target (y)</a:t>
            </a:r>
            <a:endParaRPr sz="1600">
              <a:latin typeface="Lora"/>
              <a:ea typeface="Lora"/>
              <a:cs typeface="Lora"/>
              <a:sym typeface="Lora"/>
            </a:endParaRPr>
          </a:p>
          <a:p>
            <a:pPr indent="-260350" lvl="0" marL="800100" rtl="0" algn="l">
              <a:lnSpc>
                <a:spcPct val="115000"/>
              </a:lnSpc>
              <a:spcBef>
                <a:spcPts val="1200"/>
              </a:spcBef>
              <a:spcAft>
                <a:spcPts val="0"/>
              </a:spcAft>
              <a:buSzPct val="104838"/>
              <a:buFont typeface="Arial"/>
              <a:buNone/>
            </a:pPr>
            <a:r>
              <a:t/>
            </a:r>
            <a:endParaRPr sz="1600">
              <a:latin typeface="Lora"/>
              <a:ea typeface="Lora"/>
              <a:cs typeface="Lora"/>
              <a:sym typeface="Lora"/>
            </a:endParaRPr>
          </a:p>
          <a:p>
            <a:pPr indent="-342900" lvl="0" marL="469900" rtl="0" algn="l">
              <a:lnSpc>
                <a:spcPct val="115000"/>
              </a:lnSpc>
              <a:spcBef>
                <a:spcPts val="1200"/>
              </a:spcBef>
              <a:spcAft>
                <a:spcPts val="0"/>
              </a:spcAft>
              <a:buSzPct val="129032"/>
              <a:buFont typeface="Arial"/>
              <a:buAutoNum type="arabicParenR"/>
            </a:pPr>
            <a:r>
              <a:rPr lang="es" sz="1600">
                <a:latin typeface="Lora"/>
                <a:ea typeface="Lora"/>
                <a:cs typeface="Lora"/>
                <a:sym typeface="Lora"/>
              </a:rPr>
              <a:t>Separamos entre train y test → Asignamos 20% y 80% respectivamente</a:t>
            </a:r>
            <a:endParaRPr sz="1100"/>
          </a:p>
        </p:txBody>
      </p:sp>
      <p:sp>
        <p:nvSpPr>
          <p:cNvPr id="318" name="Google Shape;318;p35"/>
          <p:cNvSpPr txBox="1"/>
          <p:nvPr>
            <p:ph type="title"/>
          </p:nvPr>
        </p:nvSpPr>
        <p:spPr>
          <a:xfrm>
            <a:off x="1154925" y="633900"/>
            <a:ext cx="5307600" cy="755700"/>
          </a:xfrm>
          <a:prstGeom prst="rect">
            <a:avLst/>
          </a:prstGeom>
          <a:noFill/>
          <a:ln>
            <a:noFill/>
          </a:ln>
        </p:spPr>
        <p:txBody>
          <a:bodyPr anchorCtr="0" anchor="t" bIns="91425" lIns="91425" spcFirstLastPara="1" rIns="91425" wrap="square" tIns="91425">
            <a:normAutofit/>
          </a:bodyPr>
          <a:lstStyle/>
          <a:p>
            <a:pPr indent="-393700" lvl="0" marL="457200" rtl="0" algn="l">
              <a:lnSpc>
                <a:spcPct val="100000"/>
              </a:lnSpc>
              <a:spcBef>
                <a:spcPts val="0"/>
              </a:spcBef>
              <a:spcAft>
                <a:spcPts val="0"/>
              </a:spcAft>
              <a:buSzPts val="2600"/>
              <a:buFont typeface="Lora"/>
              <a:buAutoNum type="arabicParenR"/>
            </a:pPr>
            <a:r>
              <a:rPr lang="es" sz="2600">
                <a:latin typeface="Lora"/>
                <a:ea typeface="Lora"/>
                <a:cs typeface="Lora"/>
                <a:sym typeface="Lora"/>
              </a:rPr>
              <a:t>ÁRBOL DE DECISIÓN: </a:t>
            </a:r>
            <a:endParaRPr>
              <a:latin typeface="Oswald SemiBold"/>
              <a:ea typeface="Oswald SemiBold"/>
              <a:cs typeface="Oswald SemiBold"/>
              <a:sym typeface="Oswald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p36"/>
          <p:cNvPicPr preferRelativeResize="0"/>
          <p:nvPr/>
        </p:nvPicPr>
        <p:blipFill rotWithShape="1">
          <a:blip r:embed="rId3">
            <a:alphaModFix amt="21000"/>
          </a:blip>
          <a:srcRect b="2714" l="-110" r="-109" t="9718"/>
          <a:stretch/>
        </p:blipFill>
        <p:spPr>
          <a:xfrm>
            <a:off x="0" y="0"/>
            <a:ext cx="9144000" cy="5143500"/>
          </a:xfrm>
          <a:prstGeom prst="rect">
            <a:avLst/>
          </a:prstGeom>
          <a:noFill/>
          <a:ln>
            <a:noFill/>
          </a:ln>
        </p:spPr>
      </p:pic>
      <p:sp>
        <p:nvSpPr>
          <p:cNvPr id="324" name="Google Shape;324;p36"/>
          <p:cNvSpPr txBox="1"/>
          <p:nvPr>
            <p:ph type="title"/>
          </p:nvPr>
        </p:nvSpPr>
        <p:spPr>
          <a:xfrm>
            <a:off x="235500" y="555600"/>
            <a:ext cx="843300" cy="75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25" name="Google Shape;325;p36"/>
          <p:cNvSpPr txBox="1"/>
          <p:nvPr>
            <p:ph type="title"/>
          </p:nvPr>
        </p:nvSpPr>
        <p:spPr>
          <a:xfrm>
            <a:off x="1154925" y="633900"/>
            <a:ext cx="5307600" cy="755700"/>
          </a:xfrm>
          <a:prstGeom prst="rect">
            <a:avLst/>
          </a:prstGeom>
          <a:noFill/>
          <a:ln>
            <a:noFill/>
          </a:ln>
        </p:spPr>
        <p:txBody>
          <a:bodyPr anchorCtr="0" anchor="t" bIns="91425" lIns="91425" spcFirstLastPara="1" rIns="91425" wrap="square" tIns="91425">
            <a:normAutofit/>
          </a:bodyPr>
          <a:lstStyle/>
          <a:p>
            <a:pPr indent="-393700" lvl="0" marL="457200" rtl="0" algn="l">
              <a:lnSpc>
                <a:spcPct val="100000"/>
              </a:lnSpc>
              <a:spcBef>
                <a:spcPts val="0"/>
              </a:spcBef>
              <a:spcAft>
                <a:spcPts val="0"/>
              </a:spcAft>
              <a:buSzPts val="2600"/>
              <a:buFont typeface="Lora"/>
              <a:buAutoNum type="arabicParenR"/>
            </a:pPr>
            <a:r>
              <a:rPr lang="es" sz="2600">
                <a:latin typeface="Lora"/>
                <a:ea typeface="Lora"/>
                <a:cs typeface="Lora"/>
                <a:sym typeface="Lora"/>
              </a:rPr>
              <a:t>ÁRBOL DE DECISIÓN</a:t>
            </a:r>
            <a:endParaRPr>
              <a:latin typeface="Oswald SemiBold"/>
              <a:ea typeface="Oswald SemiBold"/>
              <a:cs typeface="Oswald SemiBold"/>
              <a:sym typeface="Oswald SemiBold"/>
            </a:endParaRPr>
          </a:p>
        </p:txBody>
      </p:sp>
      <p:sp>
        <p:nvSpPr>
          <p:cNvPr id="326" name="Google Shape;326;p36"/>
          <p:cNvSpPr txBox="1"/>
          <p:nvPr>
            <p:ph idx="1" type="body"/>
          </p:nvPr>
        </p:nvSpPr>
        <p:spPr>
          <a:xfrm>
            <a:off x="235500" y="1450375"/>
            <a:ext cx="8789100" cy="35592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87837"/>
              <a:buNone/>
            </a:pPr>
            <a:r>
              <a:rPr lang="es" sz="1600">
                <a:latin typeface="Lora"/>
                <a:ea typeface="Lora"/>
                <a:cs typeface="Lora"/>
                <a:sym typeface="Lora"/>
              </a:rPr>
              <a:t>4) Entrenamos el modelo, calculamos el accuracy y obtenemos: </a:t>
            </a:r>
            <a:endParaRPr sz="1600">
              <a:latin typeface="Lora"/>
              <a:ea typeface="Lora"/>
              <a:cs typeface="Lora"/>
              <a:sym typeface="Lora"/>
            </a:endParaRPr>
          </a:p>
          <a:p>
            <a:pPr indent="-322580" lvl="0" marL="1371600" rtl="0" algn="l">
              <a:lnSpc>
                <a:spcPct val="115000"/>
              </a:lnSpc>
              <a:spcBef>
                <a:spcPts val="1200"/>
              </a:spcBef>
              <a:spcAft>
                <a:spcPts val="0"/>
              </a:spcAft>
              <a:buSzPct val="100000"/>
              <a:buFont typeface="Lora"/>
              <a:buChar char="●"/>
            </a:pPr>
            <a:r>
              <a:rPr lang="es" sz="1600">
                <a:latin typeface="Lora"/>
                <a:ea typeface="Lora"/>
                <a:cs typeface="Lora"/>
                <a:sym typeface="Lora"/>
              </a:rPr>
              <a:t>% de aciertos sobre set de entrenamiento y evaluación</a:t>
            </a:r>
            <a:endParaRPr sz="1600">
              <a:latin typeface="Lora"/>
              <a:ea typeface="Lora"/>
              <a:cs typeface="Lora"/>
              <a:sym typeface="Lora"/>
            </a:endParaRPr>
          </a:p>
          <a:p>
            <a:pPr indent="-322580" lvl="0" marL="1371600" rtl="0" algn="l">
              <a:lnSpc>
                <a:spcPct val="115000"/>
              </a:lnSpc>
              <a:spcBef>
                <a:spcPts val="0"/>
              </a:spcBef>
              <a:spcAft>
                <a:spcPts val="0"/>
              </a:spcAft>
              <a:buSzPct val="100000"/>
              <a:buFont typeface="Lora"/>
              <a:buChar char="●"/>
            </a:pPr>
            <a:r>
              <a:rPr lang="es" sz="1600">
                <a:latin typeface="Lora"/>
                <a:ea typeface="Lora"/>
                <a:cs typeface="Lora"/>
                <a:sym typeface="Lora"/>
              </a:rPr>
              <a:t>% Precisión</a:t>
            </a:r>
            <a:endParaRPr sz="1600">
              <a:latin typeface="Lora"/>
              <a:ea typeface="Lora"/>
              <a:cs typeface="Lora"/>
              <a:sym typeface="Lora"/>
            </a:endParaRPr>
          </a:p>
          <a:p>
            <a:pPr indent="-322580" lvl="0" marL="1371600" rtl="0" algn="l">
              <a:lnSpc>
                <a:spcPct val="115000"/>
              </a:lnSpc>
              <a:spcBef>
                <a:spcPts val="0"/>
              </a:spcBef>
              <a:spcAft>
                <a:spcPts val="0"/>
              </a:spcAft>
              <a:buSzPct val="100000"/>
              <a:buFont typeface="Lora"/>
              <a:buChar char="●"/>
            </a:pPr>
            <a:r>
              <a:rPr lang="es" sz="1600">
                <a:latin typeface="Lora"/>
                <a:ea typeface="Lora"/>
                <a:cs typeface="Lora"/>
                <a:sym typeface="Lora"/>
              </a:rPr>
              <a:t>% Recall (sensibilidad) → </a:t>
            </a:r>
            <a:r>
              <a:rPr i="1" lang="es" sz="1600">
                <a:latin typeface="Lora"/>
                <a:ea typeface="Lora"/>
                <a:cs typeface="Lora"/>
                <a:sym typeface="Lora"/>
              </a:rPr>
              <a:t>Verdaderos positivos</a:t>
            </a:r>
            <a:endParaRPr i="1" sz="1600">
              <a:latin typeface="Lora"/>
              <a:ea typeface="Lora"/>
              <a:cs typeface="Lora"/>
              <a:sym typeface="Lora"/>
            </a:endParaRPr>
          </a:p>
          <a:p>
            <a:pPr indent="-322580" lvl="0" marL="1371600" rtl="0" algn="l">
              <a:lnSpc>
                <a:spcPct val="115000"/>
              </a:lnSpc>
              <a:spcBef>
                <a:spcPts val="0"/>
              </a:spcBef>
              <a:spcAft>
                <a:spcPts val="0"/>
              </a:spcAft>
              <a:buSzPct val="100000"/>
              <a:buFont typeface="Lora"/>
              <a:buChar char="●"/>
            </a:pPr>
            <a:r>
              <a:rPr lang="es" sz="1600">
                <a:latin typeface="Lora"/>
                <a:ea typeface="Lora"/>
                <a:cs typeface="Lora"/>
                <a:sym typeface="Lora"/>
              </a:rPr>
              <a:t>% F1 score</a:t>
            </a:r>
            <a:endParaRPr sz="1600">
              <a:latin typeface="Lora"/>
              <a:ea typeface="Lora"/>
              <a:cs typeface="Lora"/>
              <a:sym typeface="Lora"/>
            </a:endParaRPr>
          </a:p>
          <a:p>
            <a:pPr indent="0" lvl="0" marL="0" rtl="0" algn="l">
              <a:lnSpc>
                <a:spcPct val="115000"/>
              </a:lnSpc>
              <a:spcBef>
                <a:spcPts val="1200"/>
              </a:spcBef>
              <a:spcAft>
                <a:spcPts val="0"/>
              </a:spcAft>
              <a:buSzPct val="87837"/>
              <a:buNone/>
            </a:pPr>
            <a:r>
              <a:rPr lang="es" sz="1600" u="sng">
                <a:latin typeface="Lora"/>
                <a:ea typeface="Lora"/>
                <a:cs typeface="Lora"/>
                <a:sym typeface="Lora"/>
              </a:rPr>
              <a:t>Resultado producto Autos:</a:t>
            </a:r>
            <a:endParaRPr sz="1600" u="sng">
              <a:latin typeface="Lora"/>
              <a:ea typeface="Lora"/>
              <a:cs typeface="Lora"/>
              <a:sym typeface="Lora"/>
            </a:endParaRPr>
          </a:p>
          <a:p>
            <a:pPr indent="0" lvl="0" marL="0" rtl="0" algn="l">
              <a:lnSpc>
                <a:spcPct val="100000"/>
              </a:lnSpc>
              <a:spcBef>
                <a:spcPts val="1200"/>
              </a:spcBef>
              <a:spcAft>
                <a:spcPts val="0"/>
              </a:spcAft>
              <a:buSzPct val="92704"/>
              <a:buNone/>
            </a:pPr>
            <a:r>
              <a:rPr lang="es" sz="1516">
                <a:latin typeface="Courier New"/>
                <a:ea typeface="Courier New"/>
                <a:cs typeface="Courier New"/>
                <a:sym typeface="Courier New"/>
              </a:rPr>
              <a:t>% de aciertos sobre el set de entrenamiento: 0.899916</a:t>
            </a:r>
            <a:endParaRPr sz="1516">
              <a:latin typeface="Courier New"/>
              <a:ea typeface="Courier New"/>
              <a:cs typeface="Courier New"/>
              <a:sym typeface="Courier New"/>
            </a:endParaRPr>
          </a:p>
          <a:p>
            <a:pPr indent="0" lvl="0" marL="0" rtl="0" algn="l">
              <a:lnSpc>
                <a:spcPct val="100000"/>
              </a:lnSpc>
              <a:spcBef>
                <a:spcPts val="1200"/>
              </a:spcBef>
              <a:spcAft>
                <a:spcPts val="0"/>
              </a:spcAft>
              <a:buSzPct val="92704"/>
              <a:buNone/>
            </a:pPr>
            <a:r>
              <a:rPr lang="es" sz="1516">
                <a:latin typeface="Courier New"/>
                <a:ea typeface="Courier New"/>
                <a:cs typeface="Courier New"/>
                <a:sym typeface="Courier New"/>
              </a:rPr>
              <a:t>% de aciertos sobre el set de evaluación: 0.894932</a:t>
            </a:r>
            <a:endParaRPr sz="1516">
              <a:latin typeface="Courier New"/>
              <a:ea typeface="Courier New"/>
              <a:cs typeface="Courier New"/>
              <a:sym typeface="Courier New"/>
            </a:endParaRPr>
          </a:p>
          <a:p>
            <a:pPr indent="0" lvl="0" marL="0" rtl="0" algn="l">
              <a:lnSpc>
                <a:spcPct val="100000"/>
              </a:lnSpc>
              <a:spcBef>
                <a:spcPts val="1200"/>
              </a:spcBef>
              <a:spcAft>
                <a:spcPts val="0"/>
              </a:spcAft>
              <a:buSzPct val="92704"/>
              <a:buNone/>
            </a:pPr>
            <a:r>
              <a:rPr lang="es" sz="1516">
                <a:latin typeface="Courier New"/>
                <a:ea typeface="Courier New"/>
                <a:cs typeface="Courier New"/>
                <a:sym typeface="Courier New"/>
              </a:rPr>
              <a:t>Precision : 0.875594</a:t>
            </a:r>
            <a:endParaRPr sz="1516">
              <a:latin typeface="Courier New"/>
              <a:ea typeface="Courier New"/>
              <a:cs typeface="Courier New"/>
              <a:sym typeface="Courier New"/>
            </a:endParaRPr>
          </a:p>
          <a:p>
            <a:pPr indent="0" lvl="0" marL="0" rtl="0" algn="l">
              <a:lnSpc>
                <a:spcPct val="100000"/>
              </a:lnSpc>
              <a:spcBef>
                <a:spcPts val="1200"/>
              </a:spcBef>
              <a:spcAft>
                <a:spcPts val="0"/>
              </a:spcAft>
              <a:buSzPct val="92704"/>
              <a:buNone/>
            </a:pPr>
            <a:r>
              <a:rPr lang="es" sz="1516">
                <a:latin typeface="Courier New"/>
                <a:ea typeface="Courier New"/>
                <a:cs typeface="Courier New"/>
                <a:sym typeface="Courier New"/>
              </a:rPr>
              <a:t>Recall: 0.902115</a:t>
            </a:r>
            <a:endParaRPr sz="1516">
              <a:latin typeface="Courier New"/>
              <a:ea typeface="Courier New"/>
              <a:cs typeface="Courier New"/>
              <a:sym typeface="Courier New"/>
            </a:endParaRPr>
          </a:p>
          <a:p>
            <a:pPr indent="0" lvl="0" marL="0" rtl="0" algn="l">
              <a:lnSpc>
                <a:spcPct val="100000"/>
              </a:lnSpc>
              <a:spcBef>
                <a:spcPts val="1200"/>
              </a:spcBef>
              <a:spcAft>
                <a:spcPts val="1200"/>
              </a:spcAft>
              <a:buSzPct val="92704"/>
              <a:buNone/>
            </a:pPr>
            <a:r>
              <a:rPr lang="es" sz="1516">
                <a:latin typeface="Courier New"/>
                <a:ea typeface="Courier New"/>
                <a:cs typeface="Courier New"/>
                <a:sym typeface="Courier New"/>
              </a:rPr>
              <a:t>F1 Score : 0.888657</a:t>
            </a:r>
            <a:endParaRPr sz="1816">
              <a:latin typeface="Lora"/>
              <a:ea typeface="Lora"/>
              <a:cs typeface="Lora"/>
              <a:sym typeface="Lo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37"/>
          <p:cNvPicPr preferRelativeResize="0"/>
          <p:nvPr/>
        </p:nvPicPr>
        <p:blipFill rotWithShape="1">
          <a:blip r:embed="rId3">
            <a:alphaModFix amt="21000"/>
          </a:blip>
          <a:srcRect b="2714" l="-110" r="-109" t="9718"/>
          <a:stretch/>
        </p:blipFill>
        <p:spPr>
          <a:xfrm>
            <a:off x="0" y="0"/>
            <a:ext cx="9144000" cy="5143500"/>
          </a:xfrm>
          <a:prstGeom prst="rect">
            <a:avLst/>
          </a:prstGeom>
          <a:noFill/>
          <a:ln>
            <a:noFill/>
          </a:ln>
        </p:spPr>
      </p:pic>
      <p:sp>
        <p:nvSpPr>
          <p:cNvPr id="332" name="Google Shape;332;p37"/>
          <p:cNvSpPr txBox="1"/>
          <p:nvPr>
            <p:ph type="title"/>
          </p:nvPr>
        </p:nvSpPr>
        <p:spPr>
          <a:xfrm>
            <a:off x="235500" y="555600"/>
            <a:ext cx="843300" cy="75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33" name="Google Shape;333;p37"/>
          <p:cNvSpPr txBox="1"/>
          <p:nvPr>
            <p:ph idx="1" type="body"/>
          </p:nvPr>
        </p:nvSpPr>
        <p:spPr>
          <a:xfrm>
            <a:off x="159300" y="1769200"/>
            <a:ext cx="4487400" cy="33165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SzPct val="95588"/>
              <a:buNone/>
            </a:pPr>
            <a:r>
              <a:rPr lang="es" sz="1600">
                <a:latin typeface="Lora"/>
                <a:ea typeface="Lora"/>
                <a:cs typeface="Lora"/>
                <a:sym typeface="Lora"/>
              </a:rPr>
              <a:t>5) Creamos la matriz de confusión</a:t>
            </a:r>
            <a:endParaRPr sz="1600" u="sng">
              <a:latin typeface="Lora"/>
              <a:ea typeface="Lora"/>
              <a:cs typeface="Lora"/>
              <a:sym typeface="Lora"/>
            </a:endParaRPr>
          </a:p>
          <a:p>
            <a:pPr indent="0" lvl="0" marL="0" rtl="0" algn="ctr">
              <a:lnSpc>
                <a:spcPct val="115000"/>
              </a:lnSpc>
              <a:spcBef>
                <a:spcPts val="1200"/>
              </a:spcBef>
              <a:spcAft>
                <a:spcPts val="0"/>
              </a:spcAft>
              <a:buSzPct val="95588"/>
              <a:buNone/>
            </a:pPr>
            <a:r>
              <a:t/>
            </a:r>
            <a:endParaRPr i="1" sz="1600" u="sng">
              <a:latin typeface="Lora"/>
              <a:ea typeface="Lora"/>
              <a:cs typeface="Lora"/>
              <a:sym typeface="Lora"/>
            </a:endParaRPr>
          </a:p>
          <a:p>
            <a:pPr indent="0" lvl="0" marL="0" rtl="0" algn="ctr">
              <a:lnSpc>
                <a:spcPct val="115000"/>
              </a:lnSpc>
              <a:spcBef>
                <a:spcPts val="1200"/>
              </a:spcBef>
              <a:spcAft>
                <a:spcPts val="0"/>
              </a:spcAft>
              <a:buSzPct val="101960"/>
              <a:buNone/>
            </a:pPr>
            <a:r>
              <a:rPr i="1" lang="es" sz="1500" u="sng">
                <a:latin typeface="Lora"/>
                <a:ea typeface="Lora"/>
                <a:cs typeface="Lora"/>
                <a:sym typeface="Lora"/>
              </a:rPr>
              <a:t>MATRIZ DE CONFUSIÓN</a:t>
            </a:r>
            <a:endParaRPr i="1" sz="1500" u="sng">
              <a:latin typeface="Lora"/>
              <a:ea typeface="Lora"/>
              <a:cs typeface="Lora"/>
              <a:sym typeface="Lora"/>
            </a:endParaRPr>
          </a:p>
          <a:p>
            <a:pPr indent="0" lvl="0" marL="0" rtl="0" algn="just">
              <a:lnSpc>
                <a:spcPct val="115000"/>
              </a:lnSpc>
              <a:spcBef>
                <a:spcPts val="1200"/>
              </a:spcBef>
              <a:spcAft>
                <a:spcPts val="0"/>
              </a:spcAft>
              <a:buSzPct val="101960"/>
              <a:buNone/>
            </a:pPr>
            <a:r>
              <a:rPr lang="es" sz="1500">
                <a:latin typeface="Lora"/>
                <a:ea typeface="Lora"/>
                <a:cs typeface="Lora"/>
                <a:sym typeface="Lora"/>
              </a:rPr>
              <a:t>Es una herramienta que valora que tan bueno es un modelo de clasificación basado en aprendizaje automático, representando en una tabla el número de predicciones correctas e incorrectas, para evaluar el rendimiento del modelo. </a:t>
            </a:r>
            <a:endParaRPr sz="1500">
              <a:latin typeface="Lora"/>
              <a:ea typeface="Lora"/>
              <a:cs typeface="Lora"/>
              <a:sym typeface="Lora"/>
            </a:endParaRPr>
          </a:p>
          <a:p>
            <a:pPr indent="0" lvl="0" marL="0" rtl="0" algn="just">
              <a:lnSpc>
                <a:spcPct val="115000"/>
              </a:lnSpc>
              <a:spcBef>
                <a:spcPts val="1200"/>
              </a:spcBef>
              <a:spcAft>
                <a:spcPts val="1200"/>
              </a:spcAft>
              <a:buSzPct val="101960"/>
              <a:buNone/>
            </a:pPr>
            <a:r>
              <a:rPr lang="es" sz="1500">
                <a:latin typeface="Lora"/>
                <a:ea typeface="Lora"/>
                <a:cs typeface="Lora"/>
                <a:sym typeface="Lora"/>
              </a:rPr>
              <a:t>Sirve para mostrar de forma explícita cuándo una clase es confundida con otra, lo cual nos permite trabajar de forma separada con distintos tipos de error</a:t>
            </a:r>
            <a:endParaRPr sz="1500">
              <a:latin typeface="Lora"/>
              <a:ea typeface="Lora"/>
              <a:cs typeface="Lora"/>
              <a:sym typeface="Lora"/>
            </a:endParaRPr>
          </a:p>
        </p:txBody>
      </p:sp>
      <p:sp>
        <p:nvSpPr>
          <p:cNvPr id="334" name="Google Shape;334;p37"/>
          <p:cNvSpPr txBox="1"/>
          <p:nvPr>
            <p:ph type="title"/>
          </p:nvPr>
        </p:nvSpPr>
        <p:spPr>
          <a:xfrm>
            <a:off x="1154925" y="633900"/>
            <a:ext cx="5307600" cy="755700"/>
          </a:xfrm>
          <a:prstGeom prst="rect">
            <a:avLst/>
          </a:prstGeom>
          <a:noFill/>
          <a:ln>
            <a:noFill/>
          </a:ln>
        </p:spPr>
        <p:txBody>
          <a:bodyPr anchorCtr="0" anchor="t" bIns="91425" lIns="91425" spcFirstLastPara="1" rIns="91425" wrap="square" tIns="91425">
            <a:normAutofit/>
          </a:bodyPr>
          <a:lstStyle/>
          <a:p>
            <a:pPr indent="-393700" lvl="0" marL="457200" rtl="0" algn="l">
              <a:lnSpc>
                <a:spcPct val="100000"/>
              </a:lnSpc>
              <a:spcBef>
                <a:spcPts val="0"/>
              </a:spcBef>
              <a:spcAft>
                <a:spcPts val="0"/>
              </a:spcAft>
              <a:buSzPts val="2600"/>
              <a:buFont typeface="Lora"/>
              <a:buAutoNum type="arabicParenR"/>
            </a:pPr>
            <a:r>
              <a:rPr lang="es" sz="2600">
                <a:latin typeface="Lora"/>
                <a:ea typeface="Lora"/>
                <a:cs typeface="Lora"/>
                <a:sym typeface="Lora"/>
              </a:rPr>
              <a:t>ÁRBOL DE DECISIÓN</a:t>
            </a:r>
            <a:endParaRPr>
              <a:latin typeface="Oswald SemiBold"/>
              <a:ea typeface="Oswald SemiBold"/>
              <a:cs typeface="Oswald SemiBold"/>
              <a:sym typeface="Oswald SemiBold"/>
            </a:endParaRPr>
          </a:p>
        </p:txBody>
      </p:sp>
      <p:pic>
        <p:nvPicPr>
          <p:cNvPr id="335" name="Google Shape;335;p37"/>
          <p:cNvPicPr preferRelativeResize="0"/>
          <p:nvPr/>
        </p:nvPicPr>
        <p:blipFill rotWithShape="1">
          <a:blip r:embed="rId4">
            <a:alphaModFix/>
          </a:blip>
          <a:srcRect b="0" l="0" r="0" t="0"/>
          <a:stretch/>
        </p:blipFill>
        <p:spPr>
          <a:xfrm>
            <a:off x="4848050" y="1769200"/>
            <a:ext cx="4058225" cy="3168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38"/>
          <p:cNvPicPr preferRelativeResize="0"/>
          <p:nvPr/>
        </p:nvPicPr>
        <p:blipFill rotWithShape="1">
          <a:blip r:embed="rId3">
            <a:alphaModFix amt="21000"/>
          </a:blip>
          <a:srcRect b="2714" l="-110" r="-109" t="9718"/>
          <a:stretch/>
        </p:blipFill>
        <p:spPr>
          <a:xfrm>
            <a:off x="0" y="0"/>
            <a:ext cx="9144000" cy="5143500"/>
          </a:xfrm>
          <a:prstGeom prst="rect">
            <a:avLst/>
          </a:prstGeom>
          <a:noFill/>
          <a:ln>
            <a:noFill/>
          </a:ln>
        </p:spPr>
      </p:pic>
      <p:sp>
        <p:nvSpPr>
          <p:cNvPr id="341" name="Google Shape;341;p38"/>
          <p:cNvSpPr txBox="1"/>
          <p:nvPr>
            <p:ph type="title"/>
          </p:nvPr>
        </p:nvSpPr>
        <p:spPr>
          <a:xfrm>
            <a:off x="235500" y="555600"/>
            <a:ext cx="843300" cy="75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42" name="Google Shape;342;p38"/>
          <p:cNvSpPr txBox="1"/>
          <p:nvPr>
            <p:ph type="title"/>
          </p:nvPr>
        </p:nvSpPr>
        <p:spPr>
          <a:xfrm>
            <a:off x="1154925" y="633900"/>
            <a:ext cx="5307600" cy="755700"/>
          </a:xfrm>
          <a:prstGeom prst="rect">
            <a:avLst/>
          </a:prstGeom>
          <a:noFill/>
          <a:ln>
            <a:noFill/>
          </a:ln>
        </p:spPr>
        <p:txBody>
          <a:bodyPr anchorCtr="0" anchor="t" bIns="91425" lIns="91425" spcFirstLastPara="1" rIns="91425" wrap="square" tIns="91425">
            <a:normAutofit/>
          </a:bodyPr>
          <a:lstStyle/>
          <a:p>
            <a:pPr indent="-393700" lvl="0" marL="457200" rtl="0" algn="l">
              <a:lnSpc>
                <a:spcPct val="100000"/>
              </a:lnSpc>
              <a:spcBef>
                <a:spcPts val="0"/>
              </a:spcBef>
              <a:spcAft>
                <a:spcPts val="0"/>
              </a:spcAft>
              <a:buSzPts val="2600"/>
              <a:buFont typeface="Lora"/>
              <a:buAutoNum type="arabicParenR"/>
            </a:pPr>
            <a:r>
              <a:rPr lang="es" sz="2600">
                <a:latin typeface="Lora"/>
                <a:ea typeface="Lora"/>
                <a:cs typeface="Lora"/>
                <a:sym typeface="Lora"/>
              </a:rPr>
              <a:t>ÁRBOL DE DECISIÓN</a:t>
            </a:r>
            <a:endParaRPr>
              <a:latin typeface="Oswald SemiBold"/>
              <a:ea typeface="Oswald SemiBold"/>
              <a:cs typeface="Oswald SemiBold"/>
              <a:sym typeface="Oswald SemiBold"/>
            </a:endParaRPr>
          </a:p>
        </p:txBody>
      </p:sp>
      <p:sp>
        <p:nvSpPr>
          <p:cNvPr id="343" name="Google Shape;343;p38"/>
          <p:cNvSpPr txBox="1"/>
          <p:nvPr>
            <p:ph idx="1" type="body"/>
          </p:nvPr>
        </p:nvSpPr>
        <p:spPr>
          <a:xfrm>
            <a:off x="235500" y="1611425"/>
            <a:ext cx="4021500" cy="3411300"/>
          </a:xfrm>
          <a:prstGeom prst="rect">
            <a:avLst/>
          </a:prstGeom>
          <a:noFill/>
          <a:ln>
            <a:noFill/>
          </a:ln>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1300"/>
              <a:buNone/>
            </a:pPr>
            <a:r>
              <a:rPr lang="es" sz="1600">
                <a:latin typeface="Lora"/>
                <a:ea typeface="Lora"/>
                <a:cs typeface="Lora"/>
                <a:sym typeface="Lora"/>
              </a:rPr>
              <a:t>6) Construimos la curva de ROC - </a:t>
            </a:r>
            <a:r>
              <a:rPr i="1" lang="es" sz="1600">
                <a:latin typeface="Lora"/>
                <a:ea typeface="Lora"/>
                <a:cs typeface="Lora"/>
                <a:sym typeface="Lora"/>
              </a:rPr>
              <a:t>Receiver Operating Characteristic</a:t>
            </a:r>
            <a:endParaRPr i="1" sz="1600">
              <a:latin typeface="Lora"/>
              <a:ea typeface="Lora"/>
              <a:cs typeface="Lora"/>
              <a:sym typeface="Lora"/>
            </a:endParaRPr>
          </a:p>
          <a:p>
            <a:pPr indent="0" lvl="0" marL="0" rtl="0" algn="ctr">
              <a:lnSpc>
                <a:spcPct val="105000"/>
              </a:lnSpc>
              <a:spcBef>
                <a:spcPts val="1200"/>
              </a:spcBef>
              <a:spcAft>
                <a:spcPts val="0"/>
              </a:spcAft>
              <a:buSzPts val="1300"/>
              <a:buNone/>
            </a:pPr>
            <a:r>
              <a:t/>
            </a:r>
            <a:endParaRPr i="1" sz="1600" u="sng">
              <a:latin typeface="Lora"/>
              <a:ea typeface="Lora"/>
              <a:cs typeface="Lora"/>
              <a:sym typeface="Lora"/>
            </a:endParaRPr>
          </a:p>
          <a:p>
            <a:pPr indent="0" lvl="0" marL="0" rtl="0" algn="ctr">
              <a:lnSpc>
                <a:spcPct val="105000"/>
              </a:lnSpc>
              <a:spcBef>
                <a:spcPts val="1200"/>
              </a:spcBef>
              <a:spcAft>
                <a:spcPts val="0"/>
              </a:spcAft>
              <a:buSzPts val="1300"/>
              <a:buNone/>
            </a:pPr>
            <a:r>
              <a:rPr i="1" lang="es" sz="1500" u="sng">
                <a:latin typeface="Lora"/>
                <a:ea typeface="Lora"/>
                <a:cs typeface="Lora"/>
                <a:sym typeface="Lora"/>
              </a:rPr>
              <a:t>CURVA DE ROC</a:t>
            </a:r>
            <a:endParaRPr i="1" sz="1500" u="sng">
              <a:latin typeface="Lora"/>
              <a:ea typeface="Lora"/>
              <a:cs typeface="Lora"/>
              <a:sym typeface="Lora"/>
            </a:endParaRPr>
          </a:p>
          <a:p>
            <a:pPr indent="0" lvl="0" marL="0" rtl="0" algn="l">
              <a:lnSpc>
                <a:spcPct val="105000"/>
              </a:lnSpc>
              <a:spcBef>
                <a:spcPts val="1200"/>
              </a:spcBef>
              <a:spcAft>
                <a:spcPts val="0"/>
              </a:spcAft>
              <a:buSzPts val="1300"/>
              <a:buNone/>
            </a:pPr>
            <a:r>
              <a:rPr lang="es" sz="1500">
                <a:latin typeface="Lora"/>
                <a:ea typeface="Lora"/>
                <a:cs typeface="Lora"/>
                <a:sym typeface="Lora"/>
              </a:rPr>
              <a:t>Ilustra la sensibilidad y especificidad de cada uno de los posibles puntos de corte de un test diagnóstico cuya escala de medición es continua, representando gráficamente el desempeño del modelo</a:t>
            </a:r>
            <a:endParaRPr i="1" sz="1600" u="sng">
              <a:latin typeface="Lora"/>
              <a:ea typeface="Lora"/>
              <a:cs typeface="Lora"/>
              <a:sym typeface="Lora"/>
            </a:endParaRPr>
          </a:p>
        </p:txBody>
      </p:sp>
      <p:pic>
        <p:nvPicPr>
          <p:cNvPr id="344" name="Google Shape;344;p38"/>
          <p:cNvPicPr preferRelativeResize="0"/>
          <p:nvPr/>
        </p:nvPicPr>
        <p:blipFill rotWithShape="1">
          <a:blip r:embed="rId4">
            <a:alphaModFix/>
          </a:blip>
          <a:srcRect b="0" l="0" r="0" t="0"/>
          <a:stretch/>
        </p:blipFill>
        <p:spPr>
          <a:xfrm>
            <a:off x="4395200" y="1611550"/>
            <a:ext cx="4560750" cy="3411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39"/>
          <p:cNvPicPr preferRelativeResize="0"/>
          <p:nvPr/>
        </p:nvPicPr>
        <p:blipFill rotWithShape="1">
          <a:blip r:embed="rId3">
            <a:alphaModFix amt="21000"/>
          </a:blip>
          <a:srcRect b="2714" l="-110" r="-109" t="9718"/>
          <a:stretch/>
        </p:blipFill>
        <p:spPr>
          <a:xfrm>
            <a:off x="0" y="0"/>
            <a:ext cx="9144000" cy="5143500"/>
          </a:xfrm>
          <a:prstGeom prst="rect">
            <a:avLst/>
          </a:prstGeom>
          <a:noFill/>
          <a:ln>
            <a:noFill/>
          </a:ln>
        </p:spPr>
      </p:pic>
      <p:sp>
        <p:nvSpPr>
          <p:cNvPr id="350" name="Google Shape;350;p39"/>
          <p:cNvSpPr txBox="1"/>
          <p:nvPr>
            <p:ph type="title"/>
          </p:nvPr>
        </p:nvSpPr>
        <p:spPr>
          <a:xfrm>
            <a:off x="235500" y="555600"/>
            <a:ext cx="843300" cy="75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51" name="Google Shape;351;p39"/>
          <p:cNvSpPr txBox="1"/>
          <p:nvPr>
            <p:ph type="title"/>
          </p:nvPr>
        </p:nvSpPr>
        <p:spPr>
          <a:xfrm>
            <a:off x="1154925" y="633900"/>
            <a:ext cx="5307600" cy="755700"/>
          </a:xfrm>
          <a:prstGeom prst="rect">
            <a:avLst/>
          </a:prstGeom>
          <a:noFill/>
          <a:ln>
            <a:noFill/>
          </a:ln>
        </p:spPr>
        <p:txBody>
          <a:bodyPr anchorCtr="0" anchor="t" bIns="91425" lIns="91425" spcFirstLastPara="1" rIns="91425" wrap="square" tIns="91425">
            <a:normAutofit/>
          </a:bodyPr>
          <a:lstStyle/>
          <a:p>
            <a:pPr indent="-393700" lvl="0" marL="457200" rtl="0" algn="l">
              <a:lnSpc>
                <a:spcPct val="100000"/>
              </a:lnSpc>
              <a:spcBef>
                <a:spcPts val="0"/>
              </a:spcBef>
              <a:spcAft>
                <a:spcPts val="0"/>
              </a:spcAft>
              <a:buSzPts val="2600"/>
              <a:buFont typeface="Lora"/>
              <a:buAutoNum type="arabicParenR"/>
            </a:pPr>
            <a:r>
              <a:rPr lang="es" sz="2600">
                <a:latin typeface="Lora"/>
                <a:ea typeface="Lora"/>
                <a:cs typeface="Lora"/>
                <a:sym typeface="Lora"/>
              </a:rPr>
              <a:t>ÁRBOL DE DECISIÓN</a:t>
            </a:r>
            <a:endParaRPr>
              <a:latin typeface="Oswald SemiBold"/>
              <a:ea typeface="Oswald SemiBold"/>
              <a:cs typeface="Oswald SemiBold"/>
              <a:sym typeface="Oswald SemiBold"/>
            </a:endParaRPr>
          </a:p>
        </p:txBody>
      </p:sp>
      <p:sp>
        <p:nvSpPr>
          <p:cNvPr id="352" name="Google Shape;352;p39"/>
          <p:cNvSpPr txBox="1"/>
          <p:nvPr>
            <p:ph idx="1" type="body"/>
          </p:nvPr>
        </p:nvSpPr>
        <p:spPr>
          <a:xfrm>
            <a:off x="235500" y="1463825"/>
            <a:ext cx="8789100" cy="3558900"/>
          </a:xfrm>
          <a:prstGeom prst="rect">
            <a:avLst/>
          </a:prstGeom>
          <a:noFill/>
          <a:ln>
            <a:noFill/>
          </a:ln>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1300"/>
              <a:buNone/>
            </a:pPr>
            <a:r>
              <a:rPr lang="es" sz="1600">
                <a:latin typeface="Lora"/>
                <a:ea typeface="Lora"/>
                <a:cs typeface="Lora"/>
                <a:sym typeface="Lora"/>
              </a:rPr>
              <a:t>7) Graficamos la importancia de las características</a:t>
            </a:r>
            <a:endParaRPr sz="1600">
              <a:latin typeface="Lora"/>
              <a:ea typeface="Lora"/>
              <a:cs typeface="Lora"/>
              <a:sym typeface="Lora"/>
            </a:endParaRPr>
          </a:p>
          <a:p>
            <a:pPr indent="0" lvl="0" marL="0" rtl="0" algn="l">
              <a:lnSpc>
                <a:spcPct val="105000"/>
              </a:lnSpc>
              <a:spcBef>
                <a:spcPts val="1200"/>
              </a:spcBef>
              <a:spcAft>
                <a:spcPts val="1200"/>
              </a:spcAft>
              <a:buSzPts val="1300"/>
              <a:buNone/>
            </a:pPr>
            <a:r>
              <a:rPr lang="es" sz="1500">
                <a:latin typeface="Lora"/>
                <a:ea typeface="Lora"/>
                <a:cs typeface="Lora"/>
                <a:sym typeface="Lora"/>
              </a:rPr>
              <a:t>Para mejor visualización de los resultados, se aplicó la condición de tomar solamente las features que tengan un grado de importancia mayor a 0.001:</a:t>
            </a:r>
            <a:endParaRPr sz="1500">
              <a:latin typeface="Lora"/>
              <a:ea typeface="Lora"/>
              <a:cs typeface="Lora"/>
              <a:sym typeface="Lora"/>
            </a:endParaRPr>
          </a:p>
        </p:txBody>
      </p:sp>
      <p:pic>
        <p:nvPicPr>
          <p:cNvPr id="353" name="Google Shape;353;p39"/>
          <p:cNvPicPr preferRelativeResize="0"/>
          <p:nvPr/>
        </p:nvPicPr>
        <p:blipFill rotWithShape="1">
          <a:blip r:embed="rId4">
            <a:alphaModFix/>
          </a:blip>
          <a:srcRect b="0" l="0" r="0" t="0"/>
          <a:stretch/>
        </p:blipFill>
        <p:spPr>
          <a:xfrm>
            <a:off x="2279029" y="2571750"/>
            <a:ext cx="4585934" cy="2450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40"/>
          <p:cNvPicPr preferRelativeResize="0"/>
          <p:nvPr/>
        </p:nvPicPr>
        <p:blipFill rotWithShape="1">
          <a:blip r:embed="rId3">
            <a:alphaModFix amt="21000"/>
          </a:blip>
          <a:srcRect b="2714" l="-110" r="-109" t="9718"/>
          <a:stretch/>
        </p:blipFill>
        <p:spPr>
          <a:xfrm>
            <a:off x="0" y="0"/>
            <a:ext cx="9144000" cy="5143500"/>
          </a:xfrm>
          <a:prstGeom prst="rect">
            <a:avLst/>
          </a:prstGeom>
          <a:noFill/>
          <a:ln>
            <a:noFill/>
          </a:ln>
        </p:spPr>
      </p:pic>
      <p:sp>
        <p:nvSpPr>
          <p:cNvPr id="359" name="Google Shape;359;p40"/>
          <p:cNvSpPr txBox="1"/>
          <p:nvPr>
            <p:ph type="title"/>
          </p:nvPr>
        </p:nvSpPr>
        <p:spPr>
          <a:xfrm>
            <a:off x="235500" y="555600"/>
            <a:ext cx="843300" cy="75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60" name="Google Shape;360;p40"/>
          <p:cNvSpPr txBox="1"/>
          <p:nvPr>
            <p:ph type="title"/>
          </p:nvPr>
        </p:nvSpPr>
        <p:spPr>
          <a:xfrm>
            <a:off x="1154925" y="633900"/>
            <a:ext cx="5307600" cy="755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s" sz="2600">
                <a:latin typeface="Lora"/>
                <a:ea typeface="Lora"/>
                <a:cs typeface="Lora"/>
                <a:sym typeface="Lora"/>
              </a:rPr>
              <a:t>2)  RANDOM FOREST</a:t>
            </a:r>
            <a:endParaRPr>
              <a:latin typeface="Oswald SemiBold"/>
              <a:ea typeface="Oswald SemiBold"/>
              <a:cs typeface="Oswald SemiBold"/>
              <a:sym typeface="Oswald SemiBold"/>
            </a:endParaRPr>
          </a:p>
        </p:txBody>
      </p:sp>
      <p:sp>
        <p:nvSpPr>
          <p:cNvPr id="361" name="Google Shape;361;p40"/>
          <p:cNvSpPr txBox="1"/>
          <p:nvPr>
            <p:ph idx="1" type="body"/>
          </p:nvPr>
        </p:nvSpPr>
        <p:spPr>
          <a:xfrm>
            <a:off x="235500" y="1463825"/>
            <a:ext cx="8789100" cy="3558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87837"/>
              <a:buNone/>
            </a:pPr>
            <a:r>
              <a:rPr lang="es" sz="1600">
                <a:latin typeface="Lora"/>
                <a:ea typeface="Lora"/>
                <a:cs typeface="Lora"/>
                <a:sym typeface="Lora"/>
              </a:rPr>
              <a:t>Mediante un Random Forest, creamos un grupo de modelos predictivos que permiten alcanzar una mejor precisión y estabilidad del modelo. Se combinan todos los resultados de los modelos lo que nos da un resultado final y, de esta forma, obtenemos una predicción que generaliza mejor.</a:t>
            </a:r>
            <a:endParaRPr/>
          </a:p>
          <a:p>
            <a:pPr indent="0" lvl="0" marL="0" rtl="0" algn="l">
              <a:lnSpc>
                <a:spcPct val="115000"/>
              </a:lnSpc>
              <a:spcBef>
                <a:spcPts val="0"/>
              </a:spcBef>
              <a:spcAft>
                <a:spcPts val="0"/>
              </a:spcAft>
              <a:buSzPct val="87837"/>
              <a:buNone/>
            </a:pPr>
            <a:r>
              <a:t/>
            </a:r>
            <a:endParaRPr sz="1600">
              <a:latin typeface="Lora"/>
              <a:ea typeface="Lora"/>
              <a:cs typeface="Lora"/>
              <a:sym typeface="Lora"/>
            </a:endParaRPr>
          </a:p>
          <a:p>
            <a:pPr indent="0" lvl="0" marL="0" rtl="0" algn="l">
              <a:lnSpc>
                <a:spcPct val="115000"/>
              </a:lnSpc>
              <a:spcBef>
                <a:spcPts val="0"/>
              </a:spcBef>
              <a:spcAft>
                <a:spcPts val="0"/>
              </a:spcAft>
              <a:buSzPct val="87837"/>
              <a:buNone/>
            </a:pPr>
            <a:r>
              <a:rPr lang="es" sz="1600">
                <a:latin typeface="Lora"/>
                <a:ea typeface="Lora"/>
                <a:cs typeface="Lora"/>
                <a:sym typeface="Lora"/>
              </a:rPr>
              <a:t>1) Se buscaron cuáles son los clientes más rentables para cada producto → </a:t>
            </a:r>
            <a:r>
              <a:rPr i="1" lang="es" sz="1600">
                <a:latin typeface="Lora"/>
                <a:ea typeface="Lora"/>
                <a:cs typeface="Lora"/>
                <a:sym typeface="Lora"/>
              </a:rPr>
              <a:t>Supuesto: un cliente es rentable cuando tiene POINT_RENTABLE entre 8 y 10</a:t>
            </a:r>
            <a:endParaRPr i="1" sz="1600">
              <a:latin typeface="Lora"/>
              <a:ea typeface="Lora"/>
              <a:cs typeface="Lora"/>
              <a:sym typeface="Lora"/>
            </a:endParaRPr>
          </a:p>
          <a:p>
            <a:pPr indent="0" lvl="0" marL="457200" rtl="0" algn="l">
              <a:lnSpc>
                <a:spcPct val="115000"/>
              </a:lnSpc>
              <a:spcBef>
                <a:spcPts val="1200"/>
              </a:spcBef>
              <a:spcAft>
                <a:spcPts val="0"/>
              </a:spcAft>
              <a:buSzPct val="87837"/>
              <a:buNone/>
            </a:pPr>
            <a:r>
              <a:t/>
            </a:r>
            <a:endParaRPr i="1" sz="1600">
              <a:latin typeface="Lora"/>
              <a:ea typeface="Lora"/>
              <a:cs typeface="Lora"/>
              <a:sym typeface="Lora"/>
            </a:endParaRPr>
          </a:p>
          <a:p>
            <a:pPr indent="0" lvl="0" marL="0" rtl="0" algn="l">
              <a:lnSpc>
                <a:spcPct val="115000"/>
              </a:lnSpc>
              <a:spcBef>
                <a:spcPts val="1200"/>
              </a:spcBef>
              <a:spcAft>
                <a:spcPts val="0"/>
              </a:spcAft>
              <a:buSzPct val="87837"/>
              <a:buNone/>
            </a:pPr>
            <a:r>
              <a:rPr lang="es" sz="1600">
                <a:latin typeface="Lora"/>
                <a:ea typeface="Lora"/>
                <a:cs typeface="Lora"/>
                <a:sym typeface="Lora"/>
              </a:rPr>
              <a:t>2) Se separaron en variable ‘x’ e ‘y’ → Eliminamos del dataset la variable a predecir </a:t>
            </a:r>
            <a:r>
              <a:rPr i="1" lang="es" sz="1600">
                <a:latin typeface="Lora"/>
                <a:ea typeface="Lora"/>
                <a:cs typeface="Lora"/>
                <a:sym typeface="Lora"/>
              </a:rPr>
              <a:t>POINT_RENTABLE </a:t>
            </a:r>
            <a:r>
              <a:rPr lang="es" sz="1600">
                <a:latin typeface="Lora"/>
                <a:ea typeface="Lora"/>
                <a:cs typeface="Lora"/>
                <a:sym typeface="Lora"/>
              </a:rPr>
              <a:t>(x) y la definimos como Target (y)</a:t>
            </a:r>
            <a:endParaRPr sz="1600">
              <a:latin typeface="Lora"/>
              <a:ea typeface="Lora"/>
              <a:cs typeface="Lora"/>
              <a:sym typeface="Lora"/>
            </a:endParaRPr>
          </a:p>
          <a:p>
            <a:pPr indent="0" lvl="0" marL="457200" rtl="0" algn="l">
              <a:lnSpc>
                <a:spcPct val="115000"/>
              </a:lnSpc>
              <a:spcBef>
                <a:spcPts val="1200"/>
              </a:spcBef>
              <a:spcAft>
                <a:spcPts val="0"/>
              </a:spcAft>
              <a:buSzPct val="87837"/>
              <a:buNone/>
            </a:pPr>
            <a:r>
              <a:t/>
            </a:r>
            <a:endParaRPr sz="1600">
              <a:latin typeface="Lora"/>
              <a:ea typeface="Lora"/>
              <a:cs typeface="Lora"/>
              <a:sym typeface="Lora"/>
            </a:endParaRPr>
          </a:p>
          <a:p>
            <a:pPr indent="0" lvl="0" marL="0" rtl="0" algn="l">
              <a:lnSpc>
                <a:spcPct val="115000"/>
              </a:lnSpc>
              <a:spcBef>
                <a:spcPts val="1200"/>
              </a:spcBef>
              <a:spcAft>
                <a:spcPts val="1200"/>
              </a:spcAft>
              <a:buSzPct val="87837"/>
              <a:buNone/>
            </a:pPr>
            <a:r>
              <a:rPr lang="es" sz="1600">
                <a:latin typeface="Lora"/>
                <a:ea typeface="Lora"/>
                <a:cs typeface="Lora"/>
                <a:sym typeface="Lora"/>
              </a:rPr>
              <a:t>3) Separamos entre train y test → Asigamos 20% y 80% respectivamente</a:t>
            </a:r>
            <a:endParaRPr sz="1600">
              <a:latin typeface="Lora"/>
              <a:ea typeface="Lora"/>
              <a:cs typeface="Lora"/>
              <a:sym typeface="Lo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41"/>
          <p:cNvPicPr preferRelativeResize="0"/>
          <p:nvPr/>
        </p:nvPicPr>
        <p:blipFill rotWithShape="1">
          <a:blip r:embed="rId3">
            <a:alphaModFix amt="21000"/>
          </a:blip>
          <a:srcRect b="2714" l="-110" r="-109" t="9718"/>
          <a:stretch/>
        </p:blipFill>
        <p:spPr>
          <a:xfrm>
            <a:off x="0" y="0"/>
            <a:ext cx="9144000" cy="5143500"/>
          </a:xfrm>
          <a:prstGeom prst="rect">
            <a:avLst/>
          </a:prstGeom>
          <a:noFill/>
          <a:ln>
            <a:noFill/>
          </a:ln>
        </p:spPr>
      </p:pic>
      <p:sp>
        <p:nvSpPr>
          <p:cNvPr id="367" name="Google Shape;367;p41"/>
          <p:cNvSpPr txBox="1"/>
          <p:nvPr>
            <p:ph type="title"/>
          </p:nvPr>
        </p:nvSpPr>
        <p:spPr>
          <a:xfrm>
            <a:off x="235500" y="555600"/>
            <a:ext cx="843300" cy="75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68" name="Google Shape;368;p41"/>
          <p:cNvSpPr txBox="1"/>
          <p:nvPr>
            <p:ph type="title"/>
          </p:nvPr>
        </p:nvSpPr>
        <p:spPr>
          <a:xfrm>
            <a:off x="1154925" y="633900"/>
            <a:ext cx="5307600" cy="755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s" sz="2600">
                <a:latin typeface="Lora"/>
                <a:ea typeface="Lora"/>
                <a:cs typeface="Lora"/>
                <a:sym typeface="Lora"/>
              </a:rPr>
              <a:t>2)  RANDOM FOREST</a:t>
            </a:r>
            <a:endParaRPr>
              <a:latin typeface="Oswald SemiBold"/>
              <a:ea typeface="Oswald SemiBold"/>
              <a:cs typeface="Oswald SemiBold"/>
              <a:sym typeface="Oswald SemiBold"/>
            </a:endParaRPr>
          </a:p>
        </p:txBody>
      </p:sp>
      <p:sp>
        <p:nvSpPr>
          <p:cNvPr id="369" name="Google Shape;369;p41"/>
          <p:cNvSpPr txBox="1"/>
          <p:nvPr>
            <p:ph idx="1" type="body"/>
          </p:nvPr>
        </p:nvSpPr>
        <p:spPr>
          <a:xfrm>
            <a:off x="235500" y="1463825"/>
            <a:ext cx="8789100" cy="35589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5000"/>
              </a:lnSpc>
              <a:spcBef>
                <a:spcPts val="0"/>
              </a:spcBef>
              <a:spcAft>
                <a:spcPts val="0"/>
              </a:spcAft>
              <a:buSzPts val="1300"/>
              <a:buNone/>
            </a:pPr>
            <a:r>
              <a:rPr lang="es" sz="1600">
                <a:latin typeface="Lora"/>
                <a:ea typeface="Lora"/>
                <a:cs typeface="Lora"/>
                <a:sym typeface="Lora"/>
              </a:rPr>
              <a:t>4) Realizamos el </a:t>
            </a:r>
            <a:r>
              <a:rPr i="1" lang="es" sz="1600">
                <a:latin typeface="Lora"/>
                <a:ea typeface="Lora"/>
                <a:cs typeface="Lora"/>
                <a:sym typeface="Lora"/>
              </a:rPr>
              <a:t>Hypertuning </a:t>
            </a:r>
            <a:r>
              <a:rPr lang="es" sz="1600">
                <a:latin typeface="Lora"/>
                <a:ea typeface="Lora"/>
                <a:cs typeface="Lora"/>
                <a:sym typeface="Lora"/>
              </a:rPr>
              <a:t>utilizando Grid Search para OPTIMIZAR los parametros.</a:t>
            </a:r>
            <a:endParaRPr i="1" sz="1600">
              <a:latin typeface="Lora"/>
              <a:ea typeface="Lora"/>
              <a:cs typeface="Lora"/>
              <a:sym typeface="Lora"/>
            </a:endParaRPr>
          </a:p>
          <a:p>
            <a:pPr indent="0" lvl="0" marL="0" rtl="0" algn="ctr">
              <a:lnSpc>
                <a:spcPct val="105000"/>
              </a:lnSpc>
              <a:spcBef>
                <a:spcPts val="1200"/>
              </a:spcBef>
              <a:spcAft>
                <a:spcPts val="0"/>
              </a:spcAft>
              <a:buSzPts val="1300"/>
              <a:buNone/>
            </a:pPr>
            <a:r>
              <a:t/>
            </a:r>
            <a:endParaRPr i="1" sz="1600" u="sng">
              <a:latin typeface="Lora"/>
              <a:ea typeface="Lora"/>
              <a:cs typeface="Lora"/>
              <a:sym typeface="Lora"/>
            </a:endParaRPr>
          </a:p>
          <a:p>
            <a:pPr indent="0" lvl="0" marL="0" rtl="0" algn="ctr">
              <a:lnSpc>
                <a:spcPct val="105000"/>
              </a:lnSpc>
              <a:spcBef>
                <a:spcPts val="1200"/>
              </a:spcBef>
              <a:spcAft>
                <a:spcPts val="0"/>
              </a:spcAft>
              <a:buSzPts val="1300"/>
              <a:buNone/>
            </a:pPr>
            <a:r>
              <a:rPr i="1" lang="es" sz="1500" u="sng">
                <a:latin typeface="Lora"/>
                <a:ea typeface="Lora"/>
                <a:cs typeface="Lora"/>
                <a:sym typeface="Lora"/>
              </a:rPr>
              <a:t>HYPERTUNING EN RANDOM FOREST</a:t>
            </a:r>
            <a:endParaRPr i="1" sz="1500" u="sng">
              <a:latin typeface="Lora"/>
              <a:ea typeface="Lora"/>
              <a:cs typeface="Lora"/>
              <a:sym typeface="Lora"/>
            </a:endParaRPr>
          </a:p>
          <a:p>
            <a:pPr indent="0" lvl="0" marL="0" rtl="0" algn="l">
              <a:lnSpc>
                <a:spcPct val="105000"/>
              </a:lnSpc>
              <a:spcBef>
                <a:spcPts val="1200"/>
              </a:spcBef>
              <a:spcAft>
                <a:spcPts val="0"/>
              </a:spcAft>
              <a:buSzPts val="1300"/>
              <a:buNone/>
            </a:pPr>
            <a:r>
              <a:rPr lang="es" sz="1500">
                <a:latin typeface="Lora"/>
                <a:ea typeface="Lora"/>
                <a:cs typeface="Lora"/>
                <a:sym typeface="Lora"/>
              </a:rPr>
              <a:t>Los hiper-parámetros incluyen la cantidad de árboles de decisión en el bosque y la cantidad de características consideradas por cada árbol al dividir un nodo. </a:t>
            </a:r>
            <a:endParaRPr sz="1500">
              <a:latin typeface="Lora"/>
              <a:ea typeface="Lora"/>
              <a:cs typeface="Lora"/>
              <a:sym typeface="Lora"/>
            </a:endParaRPr>
          </a:p>
          <a:p>
            <a:pPr indent="0" lvl="0" marL="0" rtl="0" algn="l">
              <a:lnSpc>
                <a:spcPct val="105000"/>
              </a:lnSpc>
              <a:spcBef>
                <a:spcPts val="1200"/>
              </a:spcBef>
              <a:spcAft>
                <a:spcPts val="0"/>
              </a:spcAft>
              <a:buSzPts val="1300"/>
              <a:buNone/>
            </a:pPr>
            <a:r>
              <a:rPr lang="es" sz="1500">
                <a:latin typeface="Lora"/>
                <a:ea typeface="Lora"/>
                <a:cs typeface="Lora"/>
                <a:sym typeface="Lora"/>
              </a:rPr>
              <a:t>El ajuste de hiper-parámetros se basa más en los resultados experimentales que en la teoría y, por lo tanto, el mejor método para determinar la configuración óptima es probar muchas combinaciones diferentes para evaluar el rendimiento de cada modelo</a:t>
            </a:r>
            <a:endParaRPr sz="1500">
              <a:latin typeface="Lora"/>
              <a:ea typeface="Lora"/>
              <a:cs typeface="Lora"/>
              <a:sym typeface="Lora"/>
            </a:endParaRPr>
          </a:p>
          <a:p>
            <a:pPr indent="457200" lvl="0" marL="0" rtl="0" algn="l">
              <a:lnSpc>
                <a:spcPct val="105000"/>
              </a:lnSpc>
              <a:spcBef>
                <a:spcPts val="1200"/>
              </a:spcBef>
              <a:spcAft>
                <a:spcPts val="0"/>
              </a:spcAft>
              <a:buSzPts val="1300"/>
              <a:buNone/>
            </a:pPr>
            <a:r>
              <a:rPr lang="es" sz="1600">
                <a:latin typeface="Lora"/>
                <a:ea typeface="Lora"/>
                <a:cs typeface="Lora"/>
                <a:sym typeface="Lora"/>
              </a:rPr>
              <a:t>4.1)  Definimos los parámetros de búsqueda:</a:t>
            </a:r>
            <a:endParaRPr sz="1600">
              <a:latin typeface="Lora"/>
              <a:ea typeface="Lora"/>
              <a:cs typeface="Lora"/>
              <a:sym typeface="Lora"/>
            </a:endParaRPr>
          </a:p>
          <a:p>
            <a:pPr indent="-330200" lvl="0" marL="1371600" rtl="0" algn="l">
              <a:lnSpc>
                <a:spcPct val="105000"/>
              </a:lnSpc>
              <a:spcBef>
                <a:spcPts val="1200"/>
              </a:spcBef>
              <a:spcAft>
                <a:spcPts val="0"/>
              </a:spcAft>
              <a:buSzPts val="1600"/>
              <a:buFont typeface="Lora"/>
              <a:buChar char="●"/>
            </a:pPr>
            <a:r>
              <a:rPr lang="es" sz="1600">
                <a:latin typeface="Lora"/>
                <a:ea typeface="Lora"/>
                <a:cs typeface="Lora"/>
                <a:sym typeface="Lora"/>
              </a:rPr>
              <a:t>n_estimators → [ 100, 200]</a:t>
            </a:r>
            <a:endParaRPr sz="1600">
              <a:latin typeface="Lora"/>
              <a:ea typeface="Lora"/>
              <a:cs typeface="Lora"/>
              <a:sym typeface="Lora"/>
            </a:endParaRPr>
          </a:p>
          <a:p>
            <a:pPr indent="0" lvl="0" marL="457200" rtl="0" algn="l">
              <a:lnSpc>
                <a:spcPct val="105000"/>
              </a:lnSpc>
              <a:spcBef>
                <a:spcPts val="0"/>
              </a:spcBef>
              <a:spcAft>
                <a:spcPts val="0"/>
              </a:spcAft>
              <a:buNone/>
            </a:pPr>
            <a:r>
              <a:t/>
            </a:r>
            <a:endParaRPr i="1" sz="1500">
              <a:latin typeface="Lora"/>
              <a:ea typeface="Lora"/>
              <a:cs typeface="Lora"/>
              <a:sym typeface="Lo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000"/>
                                        <p:tgtEl>
                                          <p:spTgt spid="36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000"/>
                                        <p:tgtEl>
                                          <p:spTgt spid="3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15"/>
          <p:cNvPicPr preferRelativeResize="0"/>
          <p:nvPr/>
        </p:nvPicPr>
        <p:blipFill rotWithShape="1">
          <a:blip r:embed="rId3">
            <a:alphaModFix amt="21000"/>
          </a:blip>
          <a:srcRect b="2714" l="-110" r="-109" t="9718"/>
          <a:stretch/>
        </p:blipFill>
        <p:spPr>
          <a:xfrm>
            <a:off x="0" y="0"/>
            <a:ext cx="9144000" cy="5143500"/>
          </a:xfrm>
          <a:prstGeom prst="rect">
            <a:avLst/>
          </a:prstGeom>
          <a:noFill/>
          <a:ln>
            <a:noFill/>
          </a:ln>
        </p:spPr>
      </p:pic>
      <p:sp>
        <p:nvSpPr>
          <p:cNvPr id="148" name="Google Shape;148;p15"/>
          <p:cNvSpPr txBox="1"/>
          <p:nvPr/>
        </p:nvSpPr>
        <p:spPr>
          <a:xfrm>
            <a:off x="228300" y="1248000"/>
            <a:ext cx="8729100" cy="221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r>
              <a:rPr b="1" i="1" lang="es" sz="3300" u="none" cap="none" strike="noStrike">
                <a:solidFill>
                  <a:schemeClr val="lt1"/>
                </a:solidFill>
                <a:latin typeface="Lora"/>
                <a:ea typeface="Lora"/>
                <a:cs typeface="Lora"/>
                <a:sym typeface="Lora"/>
              </a:rPr>
              <a:t>¿ES POSIBLE PREDECIR CUÁL ES EL MEJOR PRODUCTO QUE LE PODEMOS OFRECER A UN NUEVO CLIENTE EN BASE A SUS CARACTERÍSTICAS?</a:t>
            </a:r>
            <a:endParaRPr b="1" i="1" sz="3300" u="none" cap="none" strike="noStrike">
              <a:solidFill>
                <a:schemeClr val="lt1"/>
              </a:solidFill>
              <a:latin typeface="Lora"/>
              <a:ea typeface="Lora"/>
              <a:cs typeface="Lora"/>
              <a:sym typeface="Lo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pic>
        <p:nvPicPr>
          <p:cNvPr id="374" name="Google Shape;374;p42"/>
          <p:cNvPicPr preferRelativeResize="0"/>
          <p:nvPr/>
        </p:nvPicPr>
        <p:blipFill rotWithShape="1">
          <a:blip r:embed="rId3">
            <a:alphaModFix amt="21000"/>
          </a:blip>
          <a:srcRect b="2714" l="-110" r="-109" t="9718"/>
          <a:stretch/>
        </p:blipFill>
        <p:spPr>
          <a:xfrm>
            <a:off x="0" y="0"/>
            <a:ext cx="9144000" cy="5143500"/>
          </a:xfrm>
          <a:prstGeom prst="rect">
            <a:avLst/>
          </a:prstGeom>
          <a:noFill/>
          <a:ln>
            <a:noFill/>
          </a:ln>
        </p:spPr>
      </p:pic>
      <p:sp>
        <p:nvSpPr>
          <p:cNvPr id="375" name="Google Shape;375;p42"/>
          <p:cNvSpPr txBox="1"/>
          <p:nvPr>
            <p:ph type="title"/>
          </p:nvPr>
        </p:nvSpPr>
        <p:spPr>
          <a:xfrm>
            <a:off x="235500" y="555600"/>
            <a:ext cx="843300" cy="75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76" name="Google Shape;376;p42"/>
          <p:cNvSpPr txBox="1"/>
          <p:nvPr>
            <p:ph type="title"/>
          </p:nvPr>
        </p:nvSpPr>
        <p:spPr>
          <a:xfrm>
            <a:off x="1154925" y="633900"/>
            <a:ext cx="5307600" cy="755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s" sz="2600">
                <a:latin typeface="Lora"/>
                <a:ea typeface="Lora"/>
                <a:cs typeface="Lora"/>
                <a:sym typeface="Lora"/>
              </a:rPr>
              <a:t>2)  RANDOM FOREST</a:t>
            </a:r>
            <a:endParaRPr>
              <a:latin typeface="Oswald SemiBold"/>
              <a:ea typeface="Oswald SemiBold"/>
              <a:cs typeface="Oswald SemiBold"/>
              <a:sym typeface="Oswald SemiBold"/>
            </a:endParaRPr>
          </a:p>
        </p:txBody>
      </p:sp>
      <p:sp>
        <p:nvSpPr>
          <p:cNvPr id="377" name="Google Shape;377;p42"/>
          <p:cNvSpPr txBox="1"/>
          <p:nvPr>
            <p:ph idx="1" type="body"/>
          </p:nvPr>
        </p:nvSpPr>
        <p:spPr>
          <a:xfrm>
            <a:off x="235500" y="1463825"/>
            <a:ext cx="8789100" cy="35589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05000"/>
              </a:lnSpc>
              <a:spcBef>
                <a:spcPts val="0"/>
              </a:spcBef>
              <a:spcAft>
                <a:spcPts val="0"/>
              </a:spcAft>
              <a:buSzPct val="87837"/>
              <a:buNone/>
            </a:pPr>
            <a:r>
              <a:rPr lang="es" sz="1600">
                <a:latin typeface="Lora"/>
                <a:ea typeface="Lora"/>
                <a:cs typeface="Lora"/>
                <a:sym typeface="Lora"/>
              </a:rPr>
              <a:t>5) Entrenamos el modelo, calculamos el accuracy y obtenemos: </a:t>
            </a:r>
            <a:endParaRPr sz="1600">
              <a:latin typeface="Lora"/>
              <a:ea typeface="Lora"/>
              <a:cs typeface="Lora"/>
              <a:sym typeface="Lora"/>
            </a:endParaRPr>
          </a:p>
          <a:p>
            <a:pPr indent="-323850" lvl="0" marL="1371600" rtl="0" algn="l">
              <a:lnSpc>
                <a:spcPct val="105000"/>
              </a:lnSpc>
              <a:spcBef>
                <a:spcPts val="1200"/>
              </a:spcBef>
              <a:spcAft>
                <a:spcPts val="0"/>
              </a:spcAft>
              <a:buSzPct val="108108"/>
              <a:buFont typeface="Lora"/>
              <a:buChar char="●"/>
            </a:pPr>
            <a:r>
              <a:rPr lang="es" sz="1500">
                <a:latin typeface="Lora"/>
                <a:ea typeface="Lora"/>
                <a:cs typeface="Lora"/>
                <a:sym typeface="Lora"/>
              </a:rPr>
              <a:t> % de aciertos sobre set de entrenamiento y evaluación</a:t>
            </a:r>
            <a:endParaRPr sz="1500">
              <a:latin typeface="Lora"/>
              <a:ea typeface="Lora"/>
              <a:cs typeface="Lora"/>
              <a:sym typeface="Lora"/>
            </a:endParaRPr>
          </a:p>
          <a:p>
            <a:pPr indent="-323850" lvl="0" marL="1371600" rtl="0" algn="l">
              <a:lnSpc>
                <a:spcPct val="105000"/>
              </a:lnSpc>
              <a:spcBef>
                <a:spcPts val="0"/>
              </a:spcBef>
              <a:spcAft>
                <a:spcPts val="0"/>
              </a:spcAft>
              <a:buSzPct val="108108"/>
              <a:buFont typeface="Lora"/>
              <a:buChar char="●"/>
            </a:pPr>
            <a:r>
              <a:rPr lang="es" sz="1500">
                <a:latin typeface="Lora"/>
                <a:ea typeface="Lora"/>
                <a:cs typeface="Lora"/>
                <a:sym typeface="Lora"/>
              </a:rPr>
              <a:t>% Precisión</a:t>
            </a:r>
            <a:endParaRPr sz="1500">
              <a:latin typeface="Lora"/>
              <a:ea typeface="Lora"/>
              <a:cs typeface="Lora"/>
              <a:sym typeface="Lora"/>
            </a:endParaRPr>
          </a:p>
          <a:p>
            <a:pPr indent="-323850" lvl="0" marL="1371600" rtl="0" algn="l">
              <a:lnSpc>
                <a:spcPct val="105000"/>
              </a:lnSpc>
              <a:spcBef>
                <a:spcPts val="0"/>
              </a:spcBef>
              <a:spcAft>
                <a:spcPts val="0"/>
              </a:spcAft>
              <a:buSzPct val="108108"/>
              <a:buFont typeface="Lora"/>
              <a:buChar char="●"/>
            </a:pPr>
            <a:r>
              <a:rPr lang="es" sz="1500">
                <a:latin typeface="Lora"/>
                <a:ea typeface="Lora"/>
                <a:cs typeface="Lora"/>
                <a:sym typeface="Lora"/>
              </a:rPr>
              <a:t>% Recall (sensibilidad) → Verdaderos positivos</a:t>
            </a:r>
            <a:endParaRPr sz="1500">
              <a:latin typeface="Lora"/>
              <a:ea typeface="Lora"/>
              <a:cs typeface="Lora"/>
              <a:sym typeface="Lora"/>
            </a:endParaRPr>
          </a:p>
          <a:p>
            <a:pPr indent="-323850" lvl="0" marL="1371600" rtl="0" algn="l">
              <a:lnSpc>
                <a:spcPct val="105000"/>
              </a:lnSpc>
              <a:spcBef>
                <a:spcPts val="0"/>
              </a:spcBef>
              <a:spcAft>
                <a:spcPts val="0"/>
              </a:spcAft>
              <a:buSzPct val="108108"/>
              <a:buFont typeface="Lora"/>
              <a:buChar char="●"/>
            </a:pPr>
            <a:r>
              <a:rPr lang="es" sz="1500">
                <a:latin typeface="Lora"/>
                <a:ea typeface="Lora"/>
                <a:cs typeface="Lora"/>
                <a:sym typeface="Lora"/>
              </a:rPr>
              <a:t>% F1 score</a:t>
            </a:r>
            <a:endParaRPr sz="1500">
              <a:latin typeface="Lora"/>
              <a:ea typeface="Lora"/>
              <a:cs typeface="Lora"/>
              <a:sym typeface="Lora"/>
            </a:endParaRPr>
          </a:p>
          <a:p>
            <a:pPr indent="0" lvl="0" marL="0" rtl="0" algn="l">
              <a:lnSpc>
                <a:spcPct val="105000"/>
              </a:lnSpc>
              <a:spcBef>
                <a:spcPts val="1200"/>
              </a:spcBef>
              <a:spcAft>
                <a:spcPts val="0"/>
              </a:spcAft>
              <a:buSzPct val="100386"/>
              <a:buNone/>
            </a:pPr>
            <a:r>
              <a:rPr lang="es" sz="1400" u="sng">
                <a:latin typeface="Lora"/>
                <a:ea typeface="Lora"/>
                <a:cs typeface="Lora"/>
                <a:sym typeface="Lora"/>
              </a:rPr>
              <a:t>Resultados producto Autos:</a:t>
            </a:r>
            <a:r>
              <a:rPr lang="es" sz="1400">
                <a:latin typeface="Lora"/>
                <a:ea typeface="Lora"/>
                <a:cs typeface="Lora"/>
                <a:sym typeface="Lora"/>
              </a:rPr>
              <a:t> </a:t>
            </a:r>
            <a:endParaRPr sz="1400">
              <a:latin typeface="Lora"/>
              <a:ea typeface="Lora"/>
              <a:cs typeface="Lora"/>
              <a:sym typeface="Lora"/>
            </a:endParaRPr>
          </a:p>
          <a:p>
            <a:pPr indent="0" lvl="0" marL="0" rtl="0" algn="l">
              <a:lnSpc>
                <a:spcPct val="100000"/>
              </a:lnSpc>
              <a:spcBef>
                <a:spcPts val="1200"/>
              </a:spcBef>
              <a:spcAft>
                <a:spcPts val="0"/>
              </a:spcAft>
              <a:buSzPct val="106793"/>
              <a:buNone/>
            </a:pPr>
            <a:r>
              <a:rPr lang="es" sz="1316">
                <a:latin typeface="Courier New"/>
                <a:ea typeface="Courier New"/>
                <a:cs typeface="Courier New"/>
                <a:sym typeface="Courier New"/>
              </a:rPr>
              <a:t>% de aciertos sobre el set de entrenamiento: 0.906445</a:t>
            </a:r>
            <a:endParaRPr sz="1316">
              <a:latin typeface="Courier New"/>
              <a:ea typeface="Courier New"/>
              <a:cs typeface="Courier New"/>
              <a:sym typeface="Courier New"/>
            </a:endParaRPr>
          </a:p>
          <a:p>
            <a:pPr indent="0" lvl="0" marL="0" rtl="0" algn="l">
              <a:lnSpc>
                <a:spcPct val="100000"/>
              </a:lnSpc>
              <a:spcBef>
                <a:spcPts val="1200"/>
              </a:spcBef>
              <a:spcAft>
                <a:spcPts val="0"/>
              </a:spcAft>
              <a:buSzPct val="106793"/>
              <a:buNone/>
            </a:pPr>
            <a:r>
              <a:rPr lang="es" sz="1316">
                <a:latin typeface="Courier New"/>
                <a:ea typeface="Courier New"/>
                <a:cs typeface="Courier New"/>
                <a:sym typeface="Courier New"/>
              </a:rPr>
              <a:t>% de aciertos sobre el set de evaluación: 0.897489</a:t>
            </a:r>
            <a:endParaRPr sz="1316">
              <a:latin typeface="Courier New"/>
              <a:ea typeface="Courier New"/>
              <a:cs typeface="Courier New"/>
              <a:sym typeface="Courier New"/>
            </a:endParaRPr>
          </a:p>
          <a:p>
            <a:pPr indent="0" lvl="0" marL="0" rtl="0" algn="l">
              <a:lnSpc>
                <a:spcPct val="100000"/>
              </a:lnSpc>
              <a:spcBef>
                <a:spcPts val="1200"/>
              </a:spcBef>
              <a:spcAft>
                <a:spcPts val="0"/>
              </a:spcAft>
              <a:buSzPct val="106793"/>
              <a:buNone/>
            </a:pPr>
            <a:r>
              <a:rPr lang="es" sz="1316">
                <a:latin typeface="Courier New"/>
                <a:ea typeface="Courier New"/>
                <a:cs typeface="Courier New"/>
                <a:sym typeface="Courier New"/>
              </a:rPr>
              <a:t>Precision: 0.865254</a:t>
            </a:r>
            <a:endParaRPr sz="1316">
              <a:latin typeface="Courier New"/>
              <a:ea typeface="Courier New"/>
              <a:cs typeface="Courier New"/>
              <a:sym typeface="Courier New"/>
            </a:endParaRPr>
          </a:p>
          <a:p>
            <a:pPr indent="0" lvl="0" marL="0" rtl="0" algn="l">
              <a:lnSpc>
                <a:spcPct val="100000"/>
              </a:lnSpc>
              <a:spcBef>
                <a:spcPts val="1200"/>
              </a:spcBef>
              <a:spcAft>
                <a:spcPts val="0"/>
              </a:spcAft>
              <a:buSzPct val="106793"/>
              <a:buNone/>
            </a:pPr>
            <a:r>
              <a:rPr lang="es" sz="1316">
                <a:latin typeface="Courier New"/>
                <a:ea typeface="Courier New"/>
                <a:cs typeface="Courier New"/>
                <a:sym typeface="Courier New"/>
              </a:rPr>
              <a:t>Recall: 0.922356</a:t>
            </a:r>
            <a:endParaRPr sz="1316">
              <a:latin typeface="Courier New"/>
              <a:ea typeface="Courier New"/>
              <a:cs typeface="Courier New"/>
              <a:sym typeface="Courier New"/>
            </a:endParaRPr>
          </a:p>
          <a:p>
            <a:pPr indent="0" lvl="0" marL="0" rtl="0" algn="l">
              <a:lnSpc>
                <a:spcPct val="100000"/>
              </a:lnSpc>
              <a:spcBef>
                <a:spcPts val="1200"/>
              </a:spcBef>
              <a:spcAft>
                <a:spcPts val="1200"/>
              </a:spcAft>
              <a:buSzPct val="106793"/>
              <a:buNone/>
            </a:pPr>
            <a:r>
              <a:rPr lang="es" sz="1316">
                <a:latin typeface="Courier New"/>
                <a:ea typeface="Courier New"/>
                <a:cs typeface="Courier New"/>
                <a:sym typeface="Courier New"/>
              </a:rPr>
              <a:t>F1 Score: 0.892893</a:t>
            </a:r>
            <a:endParaRPr sz="1400">
              <a:latin typeface="Lora"/>
              <a:ea typeface="Lora"/>
              <a:cs typeface="Lora"/>
              <a:sym typeface="Lo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43"/>
          <p:cNvPicPr preferRelativeResize="0"/>
          <p:nvPr/>
        </p:nvPicPr>
        <p:blipFill rotWithShape="1">
          <a:blip r:embed="rId3">
            <a:alphaModFix amt="21000"/>
          </a:blip>
          <a:srcRect b="2714" l="-110" r="-109" t="9718"/>
          <a:stretch/>
        </p:blipFill>
        <p:spPr>
          <a:xfrm>
            <a:off x="0" y="0"/>
            <a:ext cx="9144000" cy="5143500"/>
          </a:xfrm>
          <a:prstGeom prst="rect">
            <a:avLst/>
          </a:prstGeom>
          <a:noFill/>
          <a:ln>
            <a:noFill/>
          </a:ln>
        </p:spPr>
      </p:pic>
      <p:sp>
        <p:nvSpPr>
          <p:cNvPr id="383" name="Google Shape;383;p43"/>
          <p:cNvSpPr txBox="1"/>
          <p:nvPr>
            <p:ph type="title"/>
          </p:nvPr>
        </p:nvSpPr>
        <p:spPr>
          <a:xfrm>
            <a:off x="235500" y="555600"/>
            <a:ext cx="843300" cy="75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84" name="Google Shape;384;p43"/>
          <p:cNvSpPr txBox="1"/>
          <p:nvPr>
            <p:ph type="title"/>
          </p:nvPr>
        </p:nvSpPr>
        <p:spPr>
          <a:xfrm>
            <a:off x="1154925" y="633900"/>
            <a:ext cx="5307600" cy="755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s" sz="2600">
                <a:latin typeface="Lora"/>
                <a:ea typeface="Lora"/>
                <a:cs typeface="Lora"/>
                <a:sym typeface="Lora"/>
              </a:rPr>
              <a:t>2)  RANDOM FOREST</a:t>
            </a:r>
            <a:endParaRPr>
              <a:latin typeface="Oswald SemiBold"/>
              <a:ea typeface="Oswald SemiBold"/>
              <a:cs typeface="Oswald SemiBold"/>
              <a:sym typeface="Oswald SemiBold"/>
            </a:endParaRPr>
          </a:p>
        </p:txBody>
      </p:sp>
      <p:sp>
        <p:nvSpPr>
          <p:cNvPr id="385" name="Google Shape;385;p43"/>
          <p:cNvSpPr txBox="1"/>
          <p:nvPr>
            <p:ph idx="1" type="body"/>
          </p:nvPr>
        </p:nvSpPr>
        <p:spPr>
          <a:xfrm>
            <a:off x="540300" y="1598100"/>
            <a:ext cx="4336500" cy="2700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s" sz="1600">
                <a:latin typeface="Lora"/>
                <a:ea typeface="Lora"/>
                <a:cs typeface="Lora"/>
                <a:sym typeface="Lora"/>
              </a:rPr>
              <a:t>6) Creamos la matriz de confusión</a:t>
            </a:r>
            <a:endParaRPr sz="1600">
              <a:latin typeface="Lora"/>
              <a:ea typeface="Lora"/>
              <a:cs typeface="Lora"/>
              <a:sym typeface="Lora"/>
            </a:endParaRPr>
          </a:p>
          <a:p>
            <a:pPr indent="0" lvl="0" marL="0" rtl="0" algn="l">
              <a:lnSpc>
                <a:spcPct val="115000"/>
              </a:lnSpc>
              <a:spcBef>
                <a:spcPts val="1200"/>
              </a:spcBef>
              <a:spcAft>
                <a:spcPts val="0"/>
              </a:spcAft>
              <a:buSzPts val="1300"/>
              <a:buNone/>
            </a:pPr>
            <a:r>
              <a:t/>
            </a:r>
            <a:endParaRPr sz="1600">
              <a:latin typeface="Lora"/>
              <a:ea typeface="Lora"/>
              <a:cs typeface="Lora"/>
              <a:sym typeface="Lora"/>
            </a:endParaRPr>
          </a:p>
          <a:p>
            <a:pPr indent="0" lvl="0" marL="0" rtl="0" algn="l">
              <a:lnSpc>
                <a:spcPct val="115000"/>
              </a:lnSpc>
              <a:spcBef>
                <a:spcPts val="1200"/>
              </a:spcBef>
              <a:spcAft>
                <a:spcPts val="0"/>
              </a:spcAft>
              <a:buSzPts val="1300"/>
              <a:buNone/>
            </a:pPr>
            <a:r>
              <a:t/>
            </a:r>
            <a:endParaRPr sz="1600">
              <a:latin typeface="Lora"/>
              <a:ea typeface="Lora"/>
              <a:cs typeface="Lora"/>
              <a:sym typeface="Lora"/>
            </a:endParaRPr>
          </a:p>
          <a:p>
            <a:pPr indent="0" lvl="0" marL="0" rtl="0" algn="l">
              <a:lnSpc>
                <a:spcPct val="115000"/>
              </a:lnSpc>
              <a:spcBef>
                <a:spcPts val="1200"/>
              </a:spcBef>
              <a:spcAft>
                <a:spcPts val="0"/>
              </a:spcAft>
              <a:buSzPts val="1300"/>
              <a:buNone/>
            </a:pPr>
            <a:r>
              <a:t/>
            </a:r>
            <a:endParaRPr b="1" sz="1600">
              <a:latin typeface="Lora"/>
              <a:ea typeface="Lora"/>
              <a:cs typeface="Lora"/>
              <a:sym typeface="Lora"/>
            </a:endParaRPr>
          </a:p>
          <a:p>
            <a:pPr indent="0" lvl="0" marL="0" rtl="0" algn="l">
              <a:lnSpc>
                <a:spcPct val="105000"/>
              </a:lnSpc>
              <a:spcBef>
                <a:spcPts val="1200"/>
              </a:spcBef>
              <a:spcAft>
                <a:spcPts val="1200"/>
              </a:spcAft>
              <a:buSzPts val="1300"/>
              <a:buNone/>
            </a:pPr>
            <a:r>
              <a:t/>
            </a:r>
            <a:endParaRPr sz="1600">
              <a:latin typeface="Lora"/>
              <a:ea typeface="Lora"/>
              <a:cs typeface="Lora"/>
              <a:sym typeface="Lora"/>
            </a:endParaRPr>
          </a:p>
        </p:txBody>
      </p:sp>
      <p:pic>
        <p:nvPicPr>
          <p:cNvPr id="386" name="Google Shape;386;p43"/>
          <p:cNvPicPr preferRelativeResize="0"/>
          <p:nvPr/>
        </p:nvPicPr>
        <p:blipFill rotWithShape="1">
          <a:blip r:embed="rId4">
            <a:alphaModFix/>
          </a:blip>
          <a:srcRect b="0" l="0" r="0" t="0"/>
          <a:stretch/>
        </p:blipFill>
        <p:spPr>
          <a:xfrm>
            <a:off x="540400" y="2068150"/>
            <a:ext cx="3600862" cy="2922625"/>
          </a:xfrm>
          <a:prstGeom prst="rect">
            <a:avLst/>
          </a:prstGeom>
          <a:noFill/>
          <a:ln>
            <a:noFill/>
          </a:ln>
        </p:spPr>
      </p:pic>
      <p:sp>
        <p:nvSpPr>
          <p:cNvPr id="387" name="Google Shape;387;p43"/>
          <p:cNvSpPr txBox="1"/>
          <p:nvPr/>
        </p:nvSpPr>
        <p:spPr>
          <a:xfrm>
            <a:off x="4953000" y="1598100"/>
            <a:ext cx="4667700" cy="837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chemeClr val="lt1"/>
                </a:solidFill>
                <a:latin typeface="Lora"/>
                <a:ea typeface="Lora"/>
                <a:cs typeface="Lora"/>
                <a:sym typeface="Lora"/>
              </a:rPr>
              <a:t>7) Construimos la curva de ROC</a:t>
            </a:r>
            <a:endParaRPr b="0" i="1" sz="1600" u="none" cap="none" strike="noStrike">
              <a:solidFill>
                <a:schemeClr val="lt1"/>
              </a:solidFill>
              <a:latin typeface="Lora"/>
              <a:ea typeface="Lora"/>
              <a:cs typeface="Lora"/>
              <a:sym typeface="Lora"/>
            </a:endParaRPr>
          </a:p>
          <a:p>
            <a:pPr indent="0" lvl="0" marL="0" marR="0" rtl="0" algn="l">
              <a:lnSpc>
                <a:spcPct val="115000"/>
              </a:lnSpc>
              <a:spcBef>
                <a:spcPts val="1200"/>
              </a:spcBef>
              <a:spcAft>
                <a:spcPts val="120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388" name="Google Shape;388;p43"/>
          <p:cNvPicPr preferRelativeResize="0"/>
          <p:nvPr/>
        </p:nvPicPr>
        <p:blipFill rotWithShape="1">
          <a:blip r:embed="rId5">
            <a:alphaModFix/>
          </a:blip>
          <a:srcRect b="0" l="0" r="0" t="0"/>
          <a:stretch/>
        </p:blipFill>
        <p:spPr>
          <a:xfrm>
            <a:off x="4750726" y="2068150"/>
            <a:ext cx="4009099" cy="2922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44"/>
          <p:cNvPicPr preferRelativeResize="0"/>
          <p:nvPr/>
        </p:nvPicPr>
        <p:blipFill rotWithShape="1">
          <a:blip r:embed="rId3">
            <a:alphaModFix amt="21000"/>
          </a:blip>
          <a:srcRect b="2714" l="-110" r="-109" t="9718"/>
          <a:stretch/>
        </p:blipFill>
        <p:spPr>
          <a:xfrm>
            <a:off x="0" y="0"/>
            <a:ext cx="9144000" cy="5143500"/>
          </a:xfrm>
          <a:prstGeom prst="rect">
            <a:avLst/>
          </a:prstGeom>
          <a:noFill/>
          <a:ln>
            <a:noFill/>
          </a:ln>
        </p:spPr>
      </p:pic>
      <p:sp>
        <p:nvSpPr>
          <p:cNvPr id="394" name="Google Shape;394;p44"/>
          <p:cNvSpPr txBox="1"/>
          <p:nvPr>
            <p:ph type="title"/>
          </p:nvPr>
        </p:nvSpPr>
        <p:spPr>
          <a:xfrm>
            <a:off x="235500" y="555600"/>
            <a:ext cx="843300" cy="75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95" name="Google Shape;395;p44"/>
          <p:cNvSpPr txBox="1"/>
          <p:nvPr>
            <p:ph type="title"/>
          </p:nvPr>
        </p:nvSpPr>
        <p:spPr>
          <a:xfrm>
            <a:off x="1154925" y="633900"/>
            <a:ext cx="5307600" cy="755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s" sz="2600">
                <a:latin typeface="Lora"/>
                <a:ea typeface="Lora"/>
                <a:cs typeface="Lora"/>
                <a:sym typeface="Lora"/>
              </a:rPr>
              <a:t>3) K-NEAREST NEIGHBOR (KNN)</a:t>
            </a:r>
            <a:endParaRPr>
              <a:latin typeface="Oswald SemiBold"/>
              <a:ea typeface="Oswald SemiBold"/>
              <a:cs typeface="Oswald SemiBold"/>
              <a:sym typeface="Oswald SemiBold"/>
            </a:endParaRPr>
          </a:p>
        </p:txBody>
      </p:sp>
      <p:sp>
        <p:nvSpPr>
          <p:cNvPr id="396" name="Google Shape;396;p44"/>
          <p:cNvSpPr txBox="1"/>
          <p:nvPr>
            <p:ph idx="1" type="body"/>
          </p:nvPr>
        </p:nvSpPr>
        <p:spPr>
          <a:xfrm>
            <a:off x="265820" y="1598100"/>
            <a:ext cx="8729329" cy="3282244"/>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s" sz="1500">
                <a:latin typeface="Lora"/>
                <a:ea typeface="Lora"/>
                <a:cs typeface="Lora"/>
                <a:sym typeface="Lora"/>
              </a:rPr>
              <a:t>Es un método que simplemente busca en las observaciones más cercanas a la que se está tratando de predecir y clasifica el punto de interés basado en la mayoría de los datos que le rodean</a:t>
            </a:r>
            <a:endParaRPr/>
          </a:p>
          <a:p>
            <a:pPr indent="0" lvl="0" marL="0" rtl="0" algn="l">
              <a:lnSpc>
                <a:spcPct val="115000"/>
              </a:lnSpc>
              <a:spcBef>
                <a:spcPts val="0"/>
              </a:spcBef>
              <a:spcAft>
                <a:spcPts val="0"/>
              </a:spcAft>
              <a:buSzPts val="1300"/>
              <a:buNone/>
            </a:pPr>
            <a:r>
              <a:t/>
            </a:r>
            <a:endParaRPr sz="1500">
              <a:latin typeface="Lora"/>
              <a:ea typeface="Lora"/>
              <a:cs typeface="Lora"/>
              <a:sym typeface="Lora"/>
            </a:endParaRPr>
          </a:p>
          <a:p>
            <a:pPr indent="0" lvl="0" marL="0" rtl="0" algn="l">
              <a:lnSpc>
                <a:spcPct val="115000"/>
              </a:lnSpc>
              <a:spcBef>
                <a:spcPts val="0"/>
              </a:spcBef>
              <a:spcAft>
                <a:spcPts val="0"/>
              </a:spcAft>
              <a:buSzPts val="1300"/>
              <a:buNone/>
            </a:pPr>
            <a:r>
              <a:rPr lang="es" sz="1400">
                <a:latin typeface="Lora"/>
                <a:ea typeface="Lora"/>
                <a:cs typeface="Lora"/>
                <a:sym typeface="Lora"/>
              </a:rPr>
              <a:t>1) Se buscaron cuáles son los clientes más rentables para cada producto → </a:t>
            </a:r>
            <a:r>
              <a:rPr i="1" lang="es" sz="1400">
                <a:latin typeface="Lora"/>
                <a:ea typeface="Lora"/>
                <a:cs typeface="Lora"/>
                <a:sym typeface="Lora"/>
              </a:rPr>
              <a:t>Supuesto: un cliente es rentable cuando tiene POINT_RENTABLE entre 9 y 10</a:t>
            </a:r>
            <a:endParaRPr/>
          </a:p>
          <a:p>
            <a:pPr indent="0" lvl="0" marL="0" rtl="0" algn="l">
              <a:lnSpc>
                <a:spcPct val="115000"/>
              </a:lnSpc>
              <a:spcBef>
                <a:spcPts val="0"/>
              </a:spcBef>
              <a:spcAft>
                <a:spcPts val="0"/>
              </a:spcAft>
              <a:buSzPts val="1300"/>
              <a:buNone/>
            </a:pPr>
            <a:r>
              <a:t/>
            </a:r>
            <a:endParaRPr sz="1500">
              <a:latin typeface="Lora"/>
              <a:ea typeface="Lora"/>
              <a:cs typeface="Lora"/>
              <a:sym typeface="Lora"/>
            </a:endParaRPr>
          </a:p>
          <a:p>
            <a:pPr indent="0" lvl="0" marL="0" rtl="0" algn="l">
              <a:lnSpc>
                <a:spcPct val="115000"/>
              </a:lnSpc>
              <a:spcBef>
                <a:spcPts val="0"/>
              </a:spcBef>
              <a:spcAft>
                <a:spcPts val="0"/>
              </a:spcAft>
              <a:buSzPts val="1300"/>
              <a:buNone/>
            </a:pPr>
            <a:r>
              <a:rPr lang="es" sz="1500">
                <a:latin typeface="Lora"/>
                <a:ea typeface="Lora"/>
                <a:cs typeface="Lora"/>
                <a:sym typeface="Lora"/>
              </a:rPr>
              <a:t>2) </a:t>
            </a:r>
            <a:r>
              <a:rPr lang="es" sz="1400">
                <a:latin typeface="Lora"/>
                <a:ea typeface="Lora"/>
                <a:cs typeface="Lora"/>
                <a:sym typeface="Lora"/>
              </a:rPr>
              <a:t>Creamos nuestro X e y de entrada y los sets de entrenamiento y test:</a:t>
            </a:r>
            <a:endParaRPr/>
          </a:p>
          <a:p>
            <a:pPr indent="0" lvl="0" marL="146050" rtl="0" algn="l">
              <a:lnSpc>
                <a:spcPct val="115000"/>
              </a:lnSpc>
              <a:spcBef>
                <a:spcPts val="0"/>
              </a:spcBef>
              <a:spcAft>
                <a:spcPts val="0"/>
              </a:spcAft>
              <a:buSzPts val="1300"/>
              <a:buNone/>
            </a:pPr>
            <a:r>
              <a:rPr lang="es" sz="1000">
                <a:latin typeface="Courier New"/>
                <a:ea typeface="Courier New"/>
                <a:cs typeface="Courier New"/>
                <a:sym typeface="Courier New"/>
              </a:rPr>
              <a:t>X = df_prod_autos_KNN[['EDAD', 'ANTIGUEDAD_CLIENTE',  'SEGMENTO',  'ANTIGUEDAD_POLIZA', 'EDAD_CONTRATACION', 'SUBCANAL', 'CANAL', 'POINT_CONFIABLE', 'POINT_DIGITAL' ,'SCORE_INTERNO', 'SCORE_EXTERNO']].values  </a:t>
            </a:r>
            <a:endParaRPr/>
          </a:p>
          <a:p>
            <a:pPr indent="0" lvl="0" marL="146050" rtl="0" algn="l">
              <a:lnSpc>
                <a:spcPct val="115000"/>
              </a:lnSpc>
              <a:spcBef>
                <a:spcPts val="0"/>
              </a:spcBef>
              <a:spcAft>
                <a:spcPts val="0"/>
              </a:spcAft>
              <a:buSzPts val="1300"/>
              <a:buNone/>
            </a:pPr>
            <a:r>
              <a:t/>
            </a:r>
            <a:endParaRPr sz="1000">
              <a:latin typeface="Courier New"/>
              <a:ea typeface="Courier New"/>
              <a:cs typeface="Courier New"/>
              <a:sym typeface="Courier New"/>
            </a:endParaRPr>
          </a:p>
          <a:p>
            <a:pPr indent="0" lvl="0" marL="146050" rtl="0" algn="l">
              <a:lnSpc>
                <a:spcPct val="115000"/>
              </a:lnSpc>
              <a:spcBef>
                <a:spcPts val="0"/>
              </a:spcBef>
              <a:spcAft>
                <a:spcPts val="0"/>
              </a:spcAft>
              <a:buSzPts val="1300"/>
              <a:buNone/>
            </a:pPr>
            <a:r>
              <a:rPr lang="es" sz="1000">
                <a:latin typeface="Courier New"/>
                <a:ea typeface="Courier New"/>
                <a:cs typeface="Courier New"/>
                <a:sym typeface="Courier New"/>
              </a:rPr>
              <a:t>y = df_prod_autos_KNN['POINT_RENTABLE'].values</a:t>
            </a:r>
            <a:endParaRPr sz="1100">
              <a:latin typeface="Lora"/>
              <a:ea typeface="Lora"/>
              <a:cs typeface="Lora"/>
              <a:sym typeface="Lora"/>
            </a:endParaRPr>
          </a:p>
          <a:p>
            <a:pPr indent="0" lvl="0" marL="0" rtl="0" algn="l">
              <a:lnSpc>
                <a:spcPct val="115000"/>
              </a:lnSpc>
              <a:spcBef>
                <a:spcPts val="0"/>
              </a:spcBef>
              <a:spcAft>
                <a:spcPts val="0"/>
              </a:spcAft>
              <a:buSzPts val="1300"/>
              <a:buNone/>
            </a:pPr>
            <a:r>
              <a:t/>
            </a:r>
            <a:endParaRPr sz="1500">
              <a:latin typeface="Lora"/>
              <a:ea typeface="Lora"/>
              <a:cs typeface="Lora"/>
              <a:sym typeface="Lora"/>
            </a:endParaRPr>
          </a:p>
          <a:p>
            <a:pPr indent="0" lvl="0" marL="0" rtl="0" algn="l">
              <a:lnSpc>
                <a:spcPct val="115000"/>
              </a:lnSpc>
              <a:spcBef>
                <a:spcPts val="0"/>
              </a:spcBef>
              <a:spcAft>
                <a:spcPts val="0"/>
              </a:spcAft>
              <a:buSzPts val="1300"/>
              <a:buNone/>
            </a:pPr>
            <a:r>
              <a:t/>
            </a:r>
            <a:endParaRPr sz="1500">
              <a:latin typeface="Lora"/>
              <a:ea typeface="Lora"/>
              <a:cs typeface="Lora"/>
              <a:sym typeface="Lora"/>
            </a:endParaRPr>
          </a:p>
          <a:p>
            <a:pPr indent="0" lvl="0" marL="0" rtl="0" algn="l">
              <a:lnSpc>
                <a:spcPct val="115000"/>
              </a:lnSpc>
              <a:spcBef>
                <a:spcPts val="0"/>
              </a:spcBef>
              <a:spcAft>
                <a:spcPts val="0"/>
              </a:spcAft>
              <a:buSzPts val="1300"/>
              <a:buNone/>
            </a:pPr>
            <a:r>
              <a:t/>
            </a:r>
            <a:endParaRPr sz="1500">
              <a:latin typeface="Lora"/>
              <a:ea typeface="Lora"/>
              <a:cs typeface="Lora"/>
              <a:sym typeface="Lora"/>
            </a:endParaRPr>
          </a:p>
          <a:p>
            <a:pPr indent="0" lvl="0" marL="0" rtl="0" algn="l">
              <a:lnSpc>
                <a:spcPct val="115000"/>
              </a:lnSpc>
              <a:spcBef>
                <a:spcPts val="1200"/>
              </a:spcBef>
              <a:spcAft>
                <a:spcPts val="0"/>
              </a:spcAft>
              <a:buSzPts val="1300"/>
              <a:buNone/>
            </a:pPr>
            <a:r>
              <a:t/>
            </a:r>
            <a:endParaRPr sz="1600">
              <a:latin typeface="Lora"/>
              <a:ea typeface="Lora"/>
              <a:cs typeface="Lora"/>
              <a:sym typeface="Lora"/>
            </a:endParaRPr>
          </a:p>
          <a:p>
            <a:pPr indent="0" lvl="0" marL="0" rtl="0" algn="l">
              <a:lnSpc>
                <a:spcPct val="115000"/>
              </a:lnSpc>
              <a:spcBef>
                <a:spcPts val="1200"/>
              </a:spcBef>
              <a:spcAft>
                <a:spcPts val="0"/>
              </a:spcAft>
              <a:buSzPts val="1300"/>
              <a:buNone/>
            </a:pPr>
            <a:r>
              <a:t/>
            </a:r>
            <a:endParaRPr b="1" sz="1600">
              <a:latin typeface="Lora"/>
              <a:ea typeface="Lora"/>
              <a:cs typeface="Lora"/>
              <a:sym typeface="Lora"/>
            </a:endParaRPr>
          </a:p>
          <a:p>
            <a:pPr indent="0" lvl="0" marL="0" rtl="0" algn="l">
              <a:lnSpc>
                <a:spcPct val="105000"/>
              </a:lnSpc>
              <a:spcBef>
                <a:spcPts val="1200"/>
              </a:spcBef>
              <a:spcAft>
                <a:spcPts val="1200"/>
              </a:spcAft>
              <a:buSzPts val="1300"/>
              <a:buNone/>
            </a:pPr>
            <a:r>
              <a:t/>
            </a:r>
            <a:endParaRPr sz="1600">
              <a:latin typeface="Lora"/>
              <a:ea typeface="Lora"/>
              <a:cs typeface="Lora"/>
              <a:sym typeface="Lo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pic>
        <p:nvPicPr>
          <p:cNvPr id="401" name="Google Shape;401;p45"/>
          <p:cNvPicPr preferRelativeResize="0"/>
          <p:nvPr/>
        </p:nvPicPr>
        <p:blipFill rotWithShape="1">
          <a:blip r:embed="rId3">
            <a:alphaModFix amt="21000"/>
          </a:blip>
          <a:srcRect b="2714" l="-110" r="-109" t="9718"/>
          <a:stretch/>
        </p:blipFill>
        <p:spPr>
          <a:xfrm>
            <a:off x="0" y="0"/>
            <a:ext cx="9144000" cy="5143500"/>
          </a:xfrm>
          <a:prstGeom prst="rect">
            <a:avLst/>
          </a:prstGeom>
          <a:noFill/>
          <a:ln>
            <a:noFill/>
          </a:ln>
        </p:spPr>
      </p:pic>
      <p:sp>
        <p:nvSpPr>
          <p:cNvPr id="402" name="Google Shape;402;p45"/>
          <p:cNvSpPr txBox="1"/>
          <p:nvPr>
            <p:ph type="title"/>
          </p:nvPr>
        </p:nvSpPr>
        <p:spPr>
          <a:xfrm>
            <a:off x="235500" y="555600"/>
            <a:ext cx="843300" cy="75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403" name="Google Shape;403;p45"/>
          <p:cNvSpPr txBox="1"/>
          <p:nvPr>
            <p:ph type="title"/>
          </p:nvPr>
        </p:nvSpPr>
        <p:spPr>
          <a:xfrm>
            <a:off x="1154925" y="633900"/>
            <a:ext cx="5307600" cy="755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s" sz="2600">
                <a:latin typeface="Lora"/>
                <a:ea typeface="Lora"/>
                <a:cs typeface="Lora"/>
                <a:sym typeface="Lora"/>
              </a:rPr>
              <a:t>3) K-NEAREST NEIGHBOR (KNN)</a:t>
            </a:r>
            <a:endParaRPr>
              <a:latin typeface="Oswald SemiBold"/>
              <a:ea typeface="Oswald SemiBold"/>
              <a:cs typeface="Oswald SemiBold"/>
              <a:sym typeface="Oswald SemiBold"/>
            </a:endParaRPr>
          </a:p>
        </p:txBody>
      </p:sp>
      <p:sp>
        <p:nvSpPr>
          <p:cNvPr id="404" name="Google Shape;404;p45"/>
          <p:cNvSpPr txBox="1"/>
          <p:nvPr>
            <p:ph idx="1" type="body"/>
          </p:nvPr>
        </p:nvSpPr>
        <p:spPr>
          <a:xfrm>
            <a:off x="327648" y="1389600"/>
            <a:ext cx="8316621" cy="3282244"/>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300"/>
              <a:buNone/>
            </a:pPr>
            <a:r>
              <a:rPr lang="es" sz="1400">
                <a:latin typeface="Lora"/>
                <a:ea typeface="Lora"/>
                <a:cs typeface="Lora"/>
                <a:sym typeface="Lora"/>
              </a:rPr>
              <a:t>3) Se busca obtener un máximo de 10 grupos. </a:t>
            </a:r>
            <a:endParaRPr sz="1400">
              <a:latin typeface="Lora"/>
              <a:ea typeface="Lora"/>
              <a:cs typeface="Lora"/>
              <a:sym typeface="Lora"/>
            </a:endParaRPr>
          </a:p>
          <a:p>
            <a:pPr indent="0" lvl="0" marL="0" rtl="0" algn="l">
              <a:lnSpc>
                <a:spcPct val="115000"/>
              </a:lnSpc>
              <a:spcBef>
                <a:spcPts val="0"/>
              </a:spcBef>
              <a:spcAft>
                <a:spcPts val="0"/>
              </a:spcAft>
              <a:buSzPts val="1300"/>
              <a:buNone/>
            </a:pPr>
            <a:r>
              <a:rPr lang="es" sz="1400">
                <a:latin typeface="Lora"/>
                <a:ea typeface="Lora"/>
                <a:cs typeface="Lora"/>
                <a:sym typeface="Lora"/>
              </a:rPr>
              <a:t>Para OPTIMIZAR el modelo, vamos a buscar qué ‘k’ &lt; 11 tiene mejor </a:t>
            </a:r>
            <a:r>
              <a:rPr i="1" lang="es" sz="1400">
                <a:latin typeface="Lora"/>
                <a:ea typeface="Lora"/>
                <a:cs typeface="Lora"/>
                <a:sym typeface="Lora"/>
              </a:rPr>
              <a:t>accuracy. </a:t>
            </a:r>
            <a:r>
              <a:rPr lang="es" sz="1400">
                <a:latin typeface="Lora"/>
                <a:ea typeface="Lora"/>
                <a:cs typeface="Lora"/>
                <a:sym typeface="Lora"/>
              </a:rPr>
              <a:t>El resultado logrado fue k=9</a:t>
            </a:r>
            <a:r>
              <a:rPr i="1" lang="es" sz="1400">
                <a:latin typeface="Lora"/>
                <a:ea typeface="Lora"/>
                <a:cs typeface="Lora"/>
                <a:sym typeface="Lora"/>
              </a:rPr>
              <a:t>:</a:t>
            </a:r>
            <a:endParaRPr/>
          </a:p>
          <a:p>
            <a:pPr indent="0" lvl="0" marL="0" rtl="0" algn="l">
              <a:lnSpc>
                <a:spcPct val="115000"/>
              </a:lnSpc>
              <a:spcBef>
                <a:spcPts val="0"/>
              </a:spcBef>
              <a:spcAft>
                <a:spcPts val="0"/>
              </a:spcAft>
              <a:buSzPts val="1300"/>
              <a:buNone/>
            </a:pPr>
            <a:r>
              <a:t/>
            </a:r>
            <a:endParaRPr i="1" sz="1400">
              <a:latin typeface="Lora"/>
              <a:ea typeface="Lora"/>
              <a:cs typeface="Lora"/>
              <a:sym typeface="Lora"/>
            </a:endParaRPr>
          </a:p>
          <a:p>
            <a:pPr indent="0" lvl="0" marL="0" rtl="0" algn="l">
              <a:lnSpc>
                <a:spcPct val="115000"/>
              </a:lnSpc>
              <a:spcBef>
                <a:spcPts val="0"/>
              </a:spcBef>
              <a:spcAft>
                <a:spcPts val="0"/>
              </a:spcAft>
              <a:buSzPts val="1300"/>
              <a:buNone/>
            </a:pPr>
            <a:r>
              <a:t/>
            </a:r>
            <a:endParaRPr i="1" sz="1400">
              <a:latin typeface="Lora"/>
              <a:ea typeface="Lora"/>
              <a:cs typeface="Lora"/>
              <a:sym typeface="Lora"/>
            </a:endParaRPr>
          </a:p>
          <a:p>
            <a:pPr indent="0" lvl="0" marL="0" rtl="0" algn="l">
              <a:lnSpc>
                <a:spcPct val="115000"/>
              </a:lnSpc>
              <a:spcBef>
                <a:spcPts val="0"/>
              </a:spcBef>
              <a:spcAft>
                <a:spcPts val="0"/>
              </a:spcAft>
              <a:buSzPts val="1300"/>
              <a:buNone/>
            </a:pPr>
            <a:r>
              <a:t/>
            </a:r>
            <a:endParaRPr sz="1500">
              <a:latin typeface="Lora"/>
              <a:ea typeface="Lora"/>
              <a:cs typeface="Lora"/>
              <a:sym typeface="Lora"/>
            </a:endParaRPr>
          </a:p>
          <a:p>
            <a:pPr indent="0" lvl="0" marL="0" rtl="0" algn="l">
              <a:lnSpc>
                <a:spcPct val="115000"/>
              </a:lnSpc>
              <a:spcBef>
                <a:spcPts val="0"/>
              </a:spcBef>
              <a:spcAft>
                <a:spcPts val="0"/>
              </a:spcAft>
              <a:buSzPts val="1300"/>
              <a:buNone/>
            </a:pPr>
            <a:r>
              <a:t/>
            </a:r>
            <a:endParaRPr sz="1500">
              <a:latin typeface="Lora"/>
              <a:ea typeface="Lora"/>
              <a:cs typeface="Lora"/>
              <a:sym typeface="Lora"/>
            </a:endParaRPr>
          </a:p>
          <a:p>
            <a:pPr indent="0" lvl="0" marL="0" rtl="0" algn="l">
              <a:lnSpc>
                <a:spcPct val="115000"/>
              </a:lnSpc>
              <a:spcBef>
                <a:spcPts val="0"/>
              </a:spcBef>
              <a:spcAft>
                <a:spcPts val="0"/>
              </a:spcAft>
              <a:buSzPts val="1300"/>
              <a:buNone/>
            </a:pPr>
            <a:r>
              <a:t/>
            </a:r>
            <a:endParaRPr sz="1500">
              <a:latin typeface="Lora"/>
              <a:ea typeface="Lora"/>
              <a:cs typeface="Lora"/>
              <a:sym typeface="Lora"/>
            </a:endParaRPr>
          </a:p>
          <a:p>
            <a:pPr indent="0" lvl="0" marL="0" rtl="0" algn="l">
              <a:lnSpc>
                <a:spcPct val="115000"/>
              </a:lnSpc>
              <a:spcBef>
                <a:spcPts val="1200"/>
              </a:spcBef>
              <a:spcAft>
                <a:spcPts val="0"/>
              </a:spcAft>
              <a:buSzPts val="1300"/>
              <a:buNone/>
            </a:pPr>
            <a:r>
              <a:t/>
            </a:r>
            <a:endParaRPr sz="1600">
              <a:latin typeface="Lora"/>
              <a:ea typeface="Lora"/>
              <a:cs typeface="Lora"/>
              <a:sym typeface="Lora"/>
            </a:endParaRPr>
          </a:p>
          <a:p>
            <a:pPr indent="0" lvl="0" marL="0" rtl="0" algn="l">
              <a:lnSpc>
                <a:spcPct val="115000"/>
              </a:lnSpc>
              <a:spcBef>
                <a:spcPts val="1200"/>
              </a:spcBef>
              <a:spcAft>
                <a:spcPts val="0"/>
              </a:spcAft>
              <a:buSzPts val="1300"/>
              <a:buNone/>
            </a:pPr>
            <a:r>
              <a:t/>
            </a:r>
            <a:endParaRPr b="1" sz="1600">
              <a:latin typeface="Lora"/>
              <a:ea typeface="Lora"/>
              <a:cs typeface="Lora"/>
              <a:sym typeface="Lora"/>
            </a:endParaRPr>
          </a:p>
          <a:p>
            <a:pPr indent="0" lvl="0" marL="0" rtl="0" algn="l">
              <a:lnSpc>
                <a:spcPct val="105000"/>
              </a:lnSpc>
              <a:spcBef>
                <a:spcPts val="1200"/>
              </a:spcBef>
              <a:spcAft>
                <a:spcPts val="1200"/>
              </a:spcAft>
              <a:buSzPts val="1300"/>
              <a:buNone/>
            </a:pPr>
            <a:r>
              <a:t/>
            </a:r>
            <a:endParaRPr sz="1600">
              <a:latin typeface="Lora"/>
              <a:ea typeface="Lora"/>
              <a:cs typeface="Lora"/>
              <a:sym typeface="Lora"/>
            </a:endParaRPr>
          </a:p>
        </p:txBody>
      </p:sp>
      <p:pic>
        <p:nvPicPr>
          <p:cNvPr id="405" name="Google Shape;405;p45"/>
          <p:cNvPicPr preferRelativeResize="0"/>
          <p:nvPr/>
        </p:nvPicPr>
        <p:blipFill rotWithShape="1">
          <a:blip r:embed="rId4">
            <a:alphaModFix/>
          </a:blip>
          <a:srcRect b="0" l="0" r="42482" t="0"/>
          <a:stretch/>
        </p:blipFill>
        <p:spPr>
          <a:xfrm>
            <a:off x="1557196" y="2239000"/>
            <a:ext cx="2627025" cy="2692525"/>
          </a:xfrm>
          <a:prstGeom prst="rect">
            <a:avLst/>
          </a:prstGeom>
          <a:noFill/>
          <a:ln>
            <a:noFill/>
          </a:ln>
        </p:spPr>
      </p:pic>
      <p:sp>
        <p:nvSpPr>
          <p:cNvPr id="406" name="Google Shape;406;p45"/>
          <p:cNvSpPr txBox="1"/>
          <p:nvPr/>
        </p:nvSpPr>
        <p:spPr>
          <a:xfrm>
            <a:off x="5091405" y="2830667"/>
            <a:ext cx="3487478" cy="8002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 sz="1400" u="sng" cap="none" strike="noStrike">
                <a:solidFill>
                  <a:schemeClr val="lt1"/>
                </a:solidFill>
                <a:latin typeface="Lora"/>
                <a:ea typeface="Lora"/>
                <a:cs typeface="Lora"/>
                <a:sym typeface="Lora"/>
              </a:rPr>
              <a:t>Resultados</a:t>
            </a:r>
            <a:r>
              <a:rPr b="0" i="0" lang="es" sz="1400" u="none" cap="none" strike="noStrike">
                <a:solidFill>
                  <a:schemeClr val="lt1"/>
                </a:solidFill>
                <a:latin typeface="Lora"/>
                <a:ea typeface="Lora"/>
                <a:cs typeface="Lora"/>
                <a:sym typeface="Lora"/>
              </a:rPr>
              <a:t>:</a:t>
            </a:r>
            <a:endParaRPr/>
          </a:p>
          <a:p>
            <a:pPr indent="0" lvl="0" marL="0" marR="0" rtl="0" algn="l">
              <a:lnSpc>
                <a:spcPct val="100000"/>
              </a:lnSpc>
              <a:spcBef>
                <a:spcPts val="0"/>
              </a:spcBef>
              <a:spcAft>
                <a:spcPts val="0"/>
              </a:spcAft>
              <a:buNone/>
            </a:pPr>
            <a:r>
              <a:t/>
            </a:r>
            <a:endParaRPr b="0" i="0" sz="10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s" sz="1100" u="none" cap="none" strike="noStrike">
                <a:solidFill>
                  <a:schemeClr val="lt1"/>
                </a:solidFill>
                <a:latin typeface="Courier New"/>
                <a:ea typeface="Courier New"/>
                <a:cs typeface="Courier New"/>
                <a:sym typeface="Courier New"/>
              </a:rPr>
              <a:t>Accuracy on training set: 0.9075 </a:t>
            </a:r>
            <a:endParaRPr/>
          </a:p>
          <a:p>
            <a:pPr indent="0" lvl="0" marL="0" marR="0" rtl="0" algn="l">
              <a:lnSpc>
                <a:spcPct val="100000"/>
              </a:lnSpc>
              <a:spcBef>
                <a:spcPts val="0"/>
              </a:spcBef>
              <a:spcAft>
                <a:spcPts val="0"/>
              </a:spcAft>
              <a:buNone/>
            </a:pPr>
            <a:r>
              <a:rPr b="0" i="0" lang="es" sz="1100" u="none" cap="none" strike="noStrike">
                <a:solidFill>
                  <a:schemeClr val="lt1"/>
                </a:solidFill>
                <a:latin typeface="Courier New"/>
                <a:ea typeface="Courier New"/>
                <a:cs typeface="Courier New"/>
                <a:sym typeface="Courier New"/>
              </a:rPr>
              <a:t>Accuracy on test set: 0.8863</a:t>
            </a:r>
            <a:endParaRPr b="0" i="0" sz="1100" u="none" cap="none" strike="noStrike">
              <a:solidFill>
                <a:schemeClr val="lt1"/>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pic>
        <p:nvPicPr>
          <p:cNvPr id="411" name="Google Shape;411;p46"/>
          <p:cNvPicPr preferRelativeResize="0"/>
          <p:nvPr/>
        </p:nvPicPr>
        <p:blipFill rotWithShape="1">
          <a:blip r:embed="rId3">
            <a:alphaModFix amt="21000"/>
          </a:blip>
          <a:srcRect b="2714" l="-110" r="-109" t="9718"/>
          <a:stretch/>
        </p:blipFill>
        <p:spPr>
          <a:xfrm>
            <a:off x="0" y="0"/>
            <a:ext cx="9144000" cy="5143500"/>
          </a:xfrm>
          <a:prstGeom prst="rect">
            <a:avLst/>
          </a:prstGeom>
          <a:noFill/>
          <a:ln>
            <a:noFill/>
          </a:ln>
        </p:spPr>
      </p:pic>
      <p:sp>
        <p:nvSpPr>
          <p:cNvPr id="412" name="Google Shape;412;p46"/>
          <p:cNvSpPr txBox="1"/>
          <p:nvPr>
            <p:ph type="title"/>
          </p:nvPr>
        </p:nvSpPr>
        <p:spPr>
          <a:xfrm>
            <a:off x="235500" y="555600"/>
            <a:ext cx="843300" cy="75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413" name="Google Shape;413;p46"/>
          <p:cNvSpPr txBox="1"/>
          <p:nvPr>
            <p:ph type="title"/>
          </p:nvPr>
        </p:nvSpPr>
        <p:spPr>
          <a:xfrm>
            <a:off x="1154925" y="633900"/>
            <a:ext cx="5307600" cy="755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s" sz="2600">
                <a:latin typeface="Lora"/>
                <a:ea typeface="Lora"/>
                <a:cs typeface="Lora"/>
                <a:sym typeface="Lora"/>
              </a:rPr>
              <a:t>3) K-NEAREST NEIGHBOR (KNN)</a:t>
            </a:r>
            <a:endParaRPr>
              <a:latin typeface="Oswald SemiBold"/>
              <a:ea typeface="Oswald SemiBold"/>
              <a:cs typeface="Oswald SemiBold"/>
              <a:sym typeface="Oswald SemiBold"/>
            </a:endParaRPr>
          </a:p>
        </p:txBody>
      </p:sp>
      <p:sp>
        <p:nvSpPr>
          <p:cNvPr id="414" name="Google Shape;414;p46"/>
          <p:cNvSpPr txBox="1"/>
          <p:nvPr>
            <p:ph idx="1" type="body"/>
          </p:nvPr>
        </p:nvSpPr>
        <p:spPr>
          <a:xfrm>
            <a:off x="320565" y="1370362"/>
            <a:ext cx="3730444" cy="3282244"/>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300"/>
              <a:buNone/>
            </a:pPr>
            <a:r>
              <a:rPr lang="es" sz="1600">
                <a:latin typeface="Lora"/>
                <a:ea typeface="Lora"/>
                <a:cs typeface="Lora"/>
                <a:sym typeface="Lora"/>
              </a:rPr>
              <a:t>4) </a:t>
            </a:r>
            <a:r>
              <a:rPr lang="es" sz="1400">
                <a:latin typeface="Lora"/>
                <a:ea typeface="Lora"/>
                <a:cs typeface="Lora"/>
                <a:sym typeface="Lora"/>
              </a:rPr>
              <a:t>Creamos la matriz de confusión</a:t>
            </a:r>
            <a:endParaRPr sz="1400">
              <a:latin typeface="Lora"/>
              <a:ea typeface="Lora"/>
              <a:cs typeface="Lora"/>
              <a:sym typeface="Lora"/>
            </a:endParaRPr>
          </a:p>
          <a:p>
            <a:pPr indent="0" lvl="0" marL="0" rtl="0" algn="l">
              <a:lnSpc>
                <a:spcPct val="115000"/>
              </a:lnSpc>
              <a:spcBef>
                <a:spcPts val="1200"/>
              </a:spcBef>
              <a:spcAft>
                <a:spcPts val="0"/>
              </a:spcAft>
              <a:buSzPts val="1300"/>
              <a:buNone/>
            </a:pPr>
            <a:r>
              <a:t/>
            </a:r>
            <a:endParaRPr sz="1400">
              <a:latin typeface="Lora"/>
              <a:ea typeface="Lora"/>
              <a:cs typeface="Lora"/>
              <a:sym typeface="Lora"/>
            </a:endParaRPr>
          </a:p>
          <a:p>
            <a:pPr indent="0" lvl="0" marL="0" rtl="0" algn="l">
              <a:lnSpc>
                <a:spcPct val="115000"/>
              </a:lnSpc>
              <a:spcBef>
                <a:spcPts val="1200"/>
              </a:spcBef>
              <a:spcAft>
                <a:spcPts val="0"/>
              </a:spcAft>
              <a:buSzPts val="1300"/>
              <a:buNone/>
            </a:pPr>
            <a:r>
              <a:t/>
            </a:r>
            <a:endParaRPr sz="1400">
              <a:latin typeface="Lora"/>
              <a:ea typeface="Lora"/>
              <a:cs typeface="Lora"/>
              <a:sym typeface="Lora"/>
            </a:endParaRPr>
          </a:p>
          <a:p>
            <a:pPr indent="0" lvl="0" marL="0" rtl="0" algn="l">
              <a:lnSpc>
                <a:spcPct val="115000"/>
              </a:lnSpc>
              <a:spcBef>
                <a:spcPts val="1200"/>
              </a:spcBef>
              <a:spcAft>
                <a:spcPts val="0"/>
              </a:spcAft>
              <a:buSzPts val="1300"/>
              <a:buNone/>
            </a:pPr>
            <a:r>
              <a:t/>
            </a:r>
            <a:endParaRPr sz="1400">
              <a:latin typeface="Lora"/>
              <a:ea typeface="Lora"/>
              <a:cs typeface="Lora"/>
              <a:sym typeface="Lora"/>
            </a:endParaRPr>
          </a:p>
          <a:p>
            <a:pPr indent="0" lvl="0" marL="0" rtl="0" algn="l">
              <a:lnSpc>
                <a:spcPct val="115000"/>
              </a:lnSpc>
              <a:spcBef>
                <a:spcPts val="1200"/>
              </a:spcBef>
              <a:spcAft>
                <a:spcPts val="0"/>
              </a:spcAft>
              <a:buSzPts val="1300"/>
              <a:buNone/>
            </a:pPr>
            <a:r>
              <a:t/>
            </a:r>
            <a:endParaRPr b="1" sz="1600">
              <a:latin typeface="Lora"/>
              <a:ea typeface="Lora"/>
              <a:cs typeface="Lora"/>
              <a:sym typeface="Lora"/>
            </a:endParaRPr>
          </a:p>
          <a:p>
            <a:pPr indent="0" lvl="0" marL="0" rtl="0" algn="l">
              <a:lnSpc>
                <a:spcPct val="105000"/>
              </a:lnSpc>
              <a:spcBef>
                <a:spcPts val="1200"/>
              </a:spcBef>
              <a:spcAft>
                <a:spcPts val="1200"/>
              </a:spcAft>
              <a:buSzPts val="1300"/>
              <a:buNone/>
            </a:pPr>
            <a:r>
              <a:t/>
            </a:r>
            <a:endParaRPr sz="1600">
              <a:latin typeface="Lora"/>
              <a:ea typeface="Lora"/>
              <a:cs typeface="Lora"/>
              <a:sym typeface="Lora"/>
            </a:endParaRPr>
          </a:p>
        </p:txBody>
      </p:sp>
      <p:pic>
        <p:nvPicPr>
          <p:cNvPr id="415" name="Google Shape;415;p46"/>
          <p:cNvPicPr preferRelativeResize="0"/>
          <p:nvPr/>
        </p:nvPicPr>
        <p:blipFill rotWithShape="1">
          <a:blip r:embed="rId4">
            <a:alphaModFix/>
          </a:blip>
          <a:srcRect b="0" l="0" r="0" t="0"/>
          <a:stretch/>
        </p:blipFill>
        <p:spPr>
          <a:xfrm>
            <a:off x="425068" y="2126062"/>
            <a:ext cx="3055110" cy="2526544"/>
          </a:xfrm>
          <a:prstGeom prst="rect">
            <a:avLst/>
          </a:prstGeom>
          <a:noFill/>
          <a:ln>
            <a:noFill/>
          </a:ln>
        </p:spPr>
      </p:pic>
      <p:sp>
        <p:nvSpPr>
          <p:cNvPr id="416" name="Google Shape;416;p46"/>
          <p:cNvSpPr txBox="1"/>
          <p:nvPr/>
        </p:nvSpPr>
        <p:spPr>
          <a:xfrm>
            <a:off x="4465345" y="1451542"/>
            <a:ext cx="43365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 sz="1400" u="none" cap="none" strike="noStrike">
                <a:solidFill>
                  <a:schemeClr val="lt1"/>
                </a:solidFill>
                <a:latin typeface="Lora"/>
                <a:ea typeface="Lora"/>
                <a:cs typeface="Lora"/>
                <a:sym typeface="Lora"/>
              </a:rPr>
              <a:t>5) Construimos la curva de ROC </a:t>
            </a:r>
            <a:endParaRPr/>
          </a:p>
        </p:txBody>
      </p:sp>
      <p:pic>
        <p:nvPicPr>
          <p:cNvPr id="417" name="Google Shape;417;p46"/>
          <p:cNvPicPr preferRelativeResize="0"/>
          <p:nvPr/>
        </p:nvPicPr>
        <p:blipFill rotWithShape="1">
          <a:blip r:embed="rId5">
            <a:alphaModFix/>
          </a:blip>
          <a:srcRect b="0" l="0" r="0" t="0"/>
          <a:stretch/>
        </p:blipFill>
        <p:spPr>
          <a:xfrm>
            <a:off x="4545142" y="2152591"/>
            <a:ext cx="4356037" cy="24787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p47"/>
          <p:cNvPicPr preferRelativeResize="0"/>
          <p:nvPr/>
        </p:nvPicPr>
        <p:blipFill rotWithShape="1">
          <a:blip r:embed="rId3">
            <a:alphaModFix amt="21000"/>
          </a:blip>
          <a:srcRect b="2714" l="-110" r="-109" t="9718"/>
          <a:stretch/>
        </p:blipFill>
        <p:spPr>
          <a:xfrm>
            <a:off x="0" y="0"/>
            <a:ext cx="9144000" cy="5143500"/>
          </a:xfrm>
          <a:prstGeom prst="rect">
            <a:avLst/>
          </a:prstGeom>
          <a:noFill/>
          <a:ln>
            <a:noFill/>
          </a:ln>
        </p:spPr>
      </p:pic>
      <p:sp>
        <p:nvSpPr>
          <p:cNvPr id="423" name="Google Shape;423;p47"/>
          <p:cNvSpPr txBox="1"/>
          <p:nvPr>
            <p:ph type="title"/>
          </p:nvPr>
        </p:nvSpPr>
        <p:spPr>
          <a:xfrm>
            <a:off x="235500" y="555600"/>
            <a:ext cx="843300" cy="75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424" name="Google Shape;424;p47"/>
          <p:cNvSpPr txBox="1"/>
          <p:nvPr>
            <p:ph type="title"/>
          </p:nvPr>
        </p:nvSpPr>
        <p:spPr>
          <a:xfrm>
            <a:off x="1154925" y="633900"/>
            <a:ext cx="5307600" cy="755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s" sz="2600">
                <a:latin typeface="Lora"/>
                <a:ea typeface="Lora"/>
                <a:cs typeface="Lora"/>
                <a:sym typeface="Lora"/>
              </a:rPr>
              <a:t>3) K-NEAREST NEIGHBOR (KNN)</a:t>
            </a:r>
            <a:endParaRPr>
              <a:latin typeface="Oswald SemiBold"/>
              <a:ea typeface="Oswald SemiBold"/>
              <a:cs typeface="Oswald SemiBold"/>
              <a:sym typeface="Oswald SemiBold"/>
            </a:endParaRPr>
          </a:p>
        </p:txBody>
      </p:sp>
      <p:sp>
        <p:nvSpPr>
          <p:cNvPr id="425" name="Google Shape;425;p47"/>
          <p:cNvSpPr txBox="1"/>
          <p:nvPr>
            <p:ph idx="1" type="body"/>
          </p:nvPr>
        </p:nvSpPr>
        <p:spPr>
          <a:xfrm>
            <a:off x="235500" y="1699973"/>
            <a:ext cx="8738379" cy="2797602"/>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t/>
            </a:r>
            <a:endParaRPr sz="1400">
              <a:latin typeface="Lora"/>
              <a:ea typeface="Lora"/>
              <a:cs typeface="Lora"/>
              <a:sym typeface="Lora"/>
            </a:endParaRPr>
          </a:p>
          <a:p>
            <a:pPr indent="0" lvl="0" marL="0" rtl="0" algn="l">
              <a:lnSpc>
                <a:spcPct val="115000"/>
              </a:lnSpc>
              <a:spcBef>
                <a:spcPts val="0"/>
              </a:spcBef>
              <a:spcAft>
                <a:spcPts val="0"/>
              </a:spcAft>
              <a:buSzPts val="1300"/>
              <a:buNone/>
            </a:pPr>
            <a:r>
              <a:rPr lang="es" sz="1400">
                <a:latin typeface="Lora"/>
                <a:ea typeface="Lora"/>
                <a:cs typeface="Lora"/>
                <a:sym typeface="Lora"/>
              </a:rPr>
              <a:t>6) Y el reporte sobre el conjunto de test, que nos detalla los aciertos y fallos</a:t>
            </a:r>
            <a:endParaRPr/>
          </a:p>
          <a:p>
            <a:pPr indent="0" lvl="0" marL="0" rtl="0" algn="l">
              <a:lnSpc>
                <a:spcPct val="115000"/>
              </a:lnSpc>
              <a:spcBef>
                <a:spcPts val="0"/>
              </a:spcBef>
              <a:spcAft>
                <a:spcPts val="0"/>
              </a:spcAft>
              <a:buSzPts val="1300"/>
              <a:buNone/>
            </a:pPr>
            <a:r>
              <a:t/>
            </a:r>
            <a:endParaRPr sz="1400">
              <a:latin typeface="Lora"/>
              <a:ea typeface="Lora"/>
              <a:cs typeface="Lora"/>
              <a:sym typeface="Lora"/>
            </a:endParaRPr>
          </a:p>
          <a:p>
            <a:pPr indent="0" lvl="0" marL="0" rtl="0" algn="l">
              <a:lnSpc>
                <a:spcPct val="115000"/>
              </a:lnSpc>
              <a:spcBef>
                <a:spcPts val="0"/>
              </a:spcBef>
              <a:spcAft>
                <a:spcPts val="0"/>
              </a:spcAft>
              <a:buSzPts val="1300"/>
              <a:buNone/>
            </a:pPr>
            <a:r>
              <a:rPr lang="es" sz="1400" u="sng">
                <a:latin typeface="Lora"/>
                <a:ea typeface="Lora"/>
                <a:cs typeface="Lora"/>
                <a:sym typeface="Lora"/>
              </a:rPr>
              <a:t>Resultado producto Autos:</a:t>
            </a:r>
            <a:endParaRPr sz="1400">
              <a:latin typeface="Lora"/>
              <a:ea typeface="Lora"/>
              <a:cs typeface="Lora"/>
              <a:sym typeface="Lora"/>
            </a:endParaRPr>
          </a:p>
          <a:p>
            <a:pPr indent="0" lvl="0" marL="0" rtl="0" algn="l">
              <a:lnSpc>
                <a:spcPct val="115000"/>
              </a:lnSpc>
              <a:spcBef>
                <a:spcPts val="1200"/>
              </a:spcBef>
              <a:spcAft>
                <a:spcPts val="0"/>
              </a:spcAft>
              <a:buSzPts val="1300"/>
              <a:buNone/>
            </a:pPr>
            <a:r>
              <a:rPr lang="es" sz="1200">
                <a:latin typeface="Courier New"/>
                <a:ea typeface="Courier New"/>
                <a:cs typeface="Courier New"/>
                <a:sym typeface="Courier New"/>
              </a:rPr>
              <a:t>% de aciertos sobre el set de entrenamiento: 0.907516 </a:t>
            </a:r>
            <a:endParaRPr/>
          </a:p>
          <a:p>
            <a:pPr indent="0" lvl="0" marL="0" rtl="0" algn="l">
              <a:lnSpc>
                <a:spcPct val="115000"/>
              </a:lnSpc>
              <a:spcBef>
                <a:spcPts val="1200"/>
              </a:spcBef>
              <a:spcAft>
                <a:spcPts val="0"/>
              </a:spcAft>
              <a:buSzPts val="1300"/>
              <a:buNone/>
            </a:pPr>
            <a:r>
              <a:rPr lang="es" sz="1200">
                <a:latin typeface="Courier New"/>
                <a:ea typeface="Courier New"/>
                <a:cs typeface="Courier New"/>
                <a:sym typeface="Courier New"/>
              </a:rPr>
              <a:t>% de aciertos sobre el set de evaluación: 0.886344 </a:t>
            </a:r>
            <a:endParaRPr/>
          </a:p>
          <a:p>
            <a:pPr indent="0" lvl="0" marL="0" rtl="0" algn="l">
              <a:lnSpc>
                <a:spcPct val="115000"/>
              </a:lnSpc>
              <a:spcBef>
                <a:spcPts val="1200"/>
              </a:spcBef>
              <a:spcAft>
                <a:spcPts val="0"/>
              </a:spcAft>
              <a:buSzPts val="1300"/>
              <a:buNone/>
            </a:pPr>
            <a:r>
              <a:rPr lang="es" sz="1200">
                <a:latin typeface="Courier New"/>
                <a:ea typeface="Courier New"/>
                <a:cs typeface="Courier New"/>
                <a:sym typeface="Courier New"/>
              </a:rPr>
              <a:t>Precision : 0.880081 Recall: 0.874353</a:t>
            </a:r>
            <a:endParaRPr/>
          </a:p>
          <a:p>
            <a:pPr indent="0" lvl="0" marL="0" rtl="0" algn="l">
              <a:lnSpc>
                <a:spcPct val="115000"/>
              </a:lnSpc>
              <a:spcBef>
                <a:spcPts val="1200"/>
              </a:spcBef>
              <a:spcAft>
                <a:spcPts val="0"/>
              </a:spcAft>
              <a:buSzPts val="1300"/>
              <a:buNone/>
            </a:pPr>
            <a:r>
              <a:rPr lang="es" sz="1200">
                <a:latin typeface="Courier New"/>
                <a:ea typeface="Courier New"/>
                <a:cs typeface="Courier New"/>
                <a:sym typeface="Courier New"/>
              </a:rPr>
              <a:t>F1 Score : 0.877208</a:t>
            </a:r>
            <a:endParaRPr sz="12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000"/>
                                        <p:tgtEl>
                                          <p:spTgt spid="42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pic>
        <p:nvPicPr>
          <p:cNvPr id="430" name="Google Shape;430;p48"/>
          <p:cNvPicPr preferRelativeResize="0"/>
          <p:nvPr/>
        </p:nvPicPr>
        <p:blipFill rotWithShape="1">
          <a:blip r:embed="rId3">
            <a:alphaModFix amt="21000"/>
          </a:blip>
          <a:srcRect b="2714" l="-110" r="-109" t="9718"/>
          <a:stretch/>
        </p:blipFill>
        <p:spPr>
          <a:xfrm>
            <a:off x="0" y="0"/>
            <a:ext cx="9144000" cy="5143500"/>
          </a:xfrm>
          <a:prstGeom prst="rect">
            <a:avLst/>
          </a:prstGeom>
          <a:noFill/>
          <a:ln>
            <a:noFill/>
          </a:ln>
        </p:spPr>
      </p:pic>
      <p:sp>
        <p:nvSpPr>
          <p:cNvPr id="431" name="Google Shape;431;p48"/>
          <p:cNvSpPr txBox="1"/>
          <p:nvPr>
            <p:ph type="title"/>
          </p:nvPr>
        </p:nvSpPr>
        <p:spPr>
          <a:xfrm>
            <a:off x="235500" y="555600"/>
            <a:ext cx="995700" cy="75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 sz="4600">
                <a:latin typeface="Oswald SemiBold"/>
                <a:ea typeface="Oswald SemiBold"/>
                <a:cs typeface="Oswald SemiBold"/>
                <a:sym typeface="Oswald SemiBold"/>
              </a:rPr>
              <a:t>06</a:t>
            </a:r>
            <a:endParaRPr sz="4600">
              <a:latin typeface="Oswald SemiBold"/>
              <a:ea typeface="Oswald SemiBold"/>
              <a:cs typeface="Oswald SemiBold"/>
              <a:sym typeface="Oswald SemiBold"/>
            </a:endParaRPr>
          </a:p>
        </p:txBody>
      </p:sp>
      <p:sp>
        <p:nvSpPr>
          <p:cNvPr id="432" name="Google Shape;432;p48"/>
          <p:cNvSpPr txBox="1"/>
          <p:nvPr>
            <p:ph type="title"/>
          </p:nvPr>
        </p:nvSpPr>
        <p:spPr>
          <a:xfrm>
            <a:off x="1068091" y="598132"/>
            <a:ext cx="7714401" cy="75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
                <a:latin typeface="Lora"/>
                <a:ea typeface="Lora"/>
                <a:cs typeface="Lora"/>
                <a:sym typeface="Lora"/>
              </a:rPr>
              <a:t>ÁRBOL DE DECISIÓN vs. RANDOM FOREST vs. KNN</a:t>
            </a:r>
            <a:endParaRPr>
              <a:latin typeface="Oswald SemiBold"/>
              <a:ea typeface="Oswald SemiBold"/>
              <a:cs typeface="Oswald SemiBold"/>
              <a:sym typeface="Oswald SemiBold"/>
            </a:endParaRPr>
          </a:p>
        </p:txBody>
      </p:sp>
      <p:sp>
        <p:nvSpPr>
          <p:cNvPr id="433" name="Google Shape;433;p48"/>
          <p:cNvSpPr txBox="1"/>
          <p:nvPr>
            <p:ph idx="1" type="body"/>
          </p:nvPr>
        </p:nvSpPr>
        <p:spPr>
          <a:xfrm>
            <a:off x="188850" y="1311300"/>
            <a:ext cx="8820600" cy="3743225"/>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1200"/>
              </a:spcBef>
              <a:spcAft>
                <a:spcPts val="0"/>
              </a:spcAft>
              <a:buSzPts val="1300"/>
              <a:buNone/>
            </a:pPr>
            <a:r>
              <a:rPr lang="es" sz="1400">
                <a:latin typeface="Lora"/>
                <a:ea typeface="Lora"/>
                <a:cs typeface="Lora"/>
                <a:sym typeface="Lora"/>
              </a:rPr>
              <a:t>Optimizamos el modelo KNN para descubrir qué ‘K’ nos arroja mejores resultados y en base a eso hacer la comparativa:</a:t>
            </a:r>
            <a:endParaRPr/>
          </a:p>
          <a:p>
            <a:pPr indent="0" lvl="0" marL="0" rtl="0" algn="l">
              <a:lnSpc>
                <a:spcPct val="115000"/>
              </a:lnSpc>
              <a:spcBef>
                <a:spcPts val="1200"/>
              </a:spcBef>
              <a:spcAft>
                <a:spcPts val="0"/>
              </a:spcAft>
              <a:buSzPts val="1300"/>
              <a:buNone/>
            </a:pPr>
            <a:r>
              <a:t/>
            </a:r>
            <a:endParaRPr sz="1400">
              <a:latin typeface="Lora"/>
              <a:ea typeface="Lora"/>
              <a:cs typeface="Lora"/>
              <a:sym typeface="Lora"/>
            </a:endParaRPr>
          </a:p>
          <a:p>
            <a:pPr indent="0" lvl="0" marL="0" rtl="0" algn="l">
              <a:lnSpc>
                <a:spcPct val="115000"/>
              </a:lnSpc>
              <a:spcBef>
                <a:spcPts val="1200"/>
              </a:spcBef>
              <a:spcAft>
                <a:spcPts val="0"/>
              </a:spcAft>
              <a:buSzPts val="1300"/>
              <a:buNone/>
            </a:pPr>
            <a:r>
              <a:t/>
            </a:r>
            <a:endParaRPr sz="1400">
              <a:latin typeface="Lora"/>
              <a:ea typeface="Lora"/>
              <a:cs typeface="Lora"/>
              <a:sym typeface="Lora"/>
            </a:endParaRPr>
          </a:p>
          <a:p>
            <a:pPr indent="0" lvl="0" marL="0" rtl="0" algn="l">
              <a:lnSpc>
                <a:spcPct val="115000"/>
              </a:lnSpc>
              <a:spcBef>
                <a:spcPts val="1200"/>
              </a:spcBef>
              <a:spcAft>
                <a:spcPts val="0"/>
              </a:spcAft>
              <a:buSzPts val="1300"/>
              <a:buNone/>
            </a:pPr>
            <a:r>
              <a:t/>
            </a:r>
            <a:endParaRPr sz="1400">
              <a:latin typeface="Lora"/>
              <a:ea typeface="Lora"/>
              <a:cs typeface="Lora"/>
              <a:sym typeface="Lora"/>
            </a:endParaRPr>
          </a:p>
          <a:p>
            <a:pPr indent="0" lvl="0" marL="0" rtl="0" algn="l">
              <a:lnSpc>
                <a:spcPct val="115000"/>
              </a:lnSpc>
              <a:spcBef>
                <a:spcPts val="1200"/>
              </a:spcBef>
              <a:spcAft>
                <a:spcPts val="0"/>
              </a:spcAft>
              <a:buSzPts val="1300"/>
              <a:buNone/>
            </a:pPr>
            <a:r>
              <a:t/>
            </a:r>
            <a:endParaRPr sz="1400">
              <a:latin typeface="Lora"/>
              <a:ea typeface="Lora"/>
              <a:cs typeface="Lora"/>
              <a:sym typeface="Lora"/>
            </a:endParaRPr>
          </a:p>
          <a:p>
            <a:pPr indent="0" lvl="0" marL="0" rtl="0" algn="l">
              <a:lnSpc>
                <a:spcPct val="115000"/>
              </a:lnSpc>
              <a:spcBef>
                <a:spcPts val="1200"/>
              </a:spcBef>
              <a:spcAft>
                <a:spcPts val="0"/>
              </a:spcAft>
              <a:buSzPts val="1300"/>
              <a:buNone/>
            </a:pPr>
            <a:r>
              <a:rPr lang="es" sz="1400">
                <a:latin typeface="Lora"/>
                <a:ea typeface="Lora"/>
                <a:cs typeface="Lora"/>
                <a:sym typeface="Lora"/>
              </a:rPr>
              <a:t>Observamos que a pesar de optimizar el modelo, los niveles de cada métrica siguen siendo más bajos en su mayoría, respecto a los otros dos, por lo tanto decidimos descartarlo.</a:t>
            </a:r>
            <a:endParaRPr/>
          </a:p>
          <a:p>
            <a:pPr indent="0" lvl="0" marL="0" rtl="0" algn="l">
              <a:lnSpc>
                <a:spcPct val="115000"/>
              </a:lnSpc>
              <a:spcBef>
                <a:spcPts val="1200"/>
              </a:spcBef>
              <a:spcAft>
                <a:spcPts val="0"/>
              </a:spcAft>
              <a:buSzPts val="1300"/>
              <a:buNone/>
            </a:pPr>
            <a:r>
              <a:rPr lang="es" sz="1400">
                <a:latin typeface="Lora"/>
                <a:ea typeface="Lora"/>
                <a:cs typeface="Lora"/>
                <a:sym typeface="Lora"/>
              </a:rPr>
              <a:t>El modelo </a:t>
            </a:r>
            <a:r>
              <a:rPr i="1" lang="es" sz="1400">
                <a:latin typeface="Lora"/>
                <a:ea typeface="Lora"/>
                <a:cs typeface="Lora"/>
                <a:sym typeface="Lora"/>
              </a:rPr>
              <a:t>Random Forest </a:t>
            </a:r>
            <a:r>
              <a:rPr lang="es" sz="1400">
                <a:latin typeface="Lora"/>
                <a:ea typeface="Lora"/>
                <a:cs typeface="Lora"/>
                <a:sym typeface="Lora"/>
              </a:rPr>
              <a:t>demostró levemente mejores resultados en casi todas las métricas para los tres productos, salvo en la precisión. Esta menor precisión se asocia con mayor cantidad de falsos positivos - error de tipo I.</a:t>
            </a:r>
            <a:endParaRPr/>
          </a:p>
        </p:txBody>
      </p:sp>
      <p:pic>
        <p:nvPicPr>
          <p:cNvPr id="434" name="Google Shape;434;p48"/>
          <p:cNvPicPr preferRelativeResize="0"/>
          <p:nvPr/>
        </p:nvPicPr>
        <p:blipFill rotWithShape="1">
          <a:blip r:embed="rId4">
            <a:alphaModFix/>
          </a:blip>
          <a:srcRect b="0" l="0" r="0" t="0"/>
          <a:stretch/>
        </p:blipFill>
        <p:spPr>
          <a:xfrm>
            <a:off x="123917" y="2150778"/>
            <a:ext cx="8908500" cy="13068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000"/>
                                        <p:tgtEl>
                                          <p:spTgt spid="43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000"/>
                                        <p:tgtEl>
                                          <p:spTgt spid="4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pic>
        <p:nvPicPr>
          <p:cNvPr id="439" name="Google Shape;439;p49"/>
          <p:cNvPicPr preferRelativeResize="0"/>
          <p:nvPr/>
        </p:nvPicPr>
        <p:blipFill rotWithShape="1">
          <a:blip r:embed="rId3">
            <a:alphaModFix amt="21000"/>
          </a:blip>
          <a:srcRect b="2714" l="-110" r="-110" t="9719"/>
          <a:stretch/>
        </p:blipFill>
        <p:spPr>
          <a:xfrm>
            <a:off x="0" y="0"/>
            <a:ext cx="9144000" cy="5143500"/>
          </a:xfrm>
          <a:prstGeom prst="rect">
            <a:avLst/>
          </a:prstGeom>
          <a:noFill/>
          <a:ln>
            <a:noFill/>
          </a:ln>
        </p:spPr>
      </p:pic>
      <p:sp>
        <p:nvSpPr>
          <p:cNvPr id="440" name="Google Shape;440;p49"/>
          <p:cNvSpPr txBox="1"/>
          <p:nvPr>
            <p:ph type="title"/>
          </p:nvPr>
        </p:nvSpPr>
        <p:spPr>
          <a:xfrm>
            <a:off x="235500" y="555600"/>
            <a:ext cx="995700" cy="75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 sz="4600">
                <a:latin typeface="Oswald SemiBold"/>
                <a:ea typeface="Oswald SemiBold"/>
                <a:cs typeface="Oswald SemiBold"/>
                <a:sym typeface="Oswald SemiBold"/>
              </a:rPr>
              <a:t>07</a:t>
            </a:r>
            <a:endParaRPr sz="4600">
              <a:latin typeface="Oswald SemiBold"/>
              <a:ea typeface="Oswald SemiBold"/>
              <a:cs typeface="Oswald SemiBold"/>
              <a:sym typeface="Oswald SemiBold"/>
            </a:endParaRPr>
          </a:p>
        </p:txBody>
      </p:sp>
      <p:sp>
        <p:nvSpPr>
          <p:cNvPr id="441" name="Google Shape;441;p49"/>
          <p:cNvSpPr txBox="1"/>
          <p:nvPr>
            <p:ph type="title"/>
          </p:nvPr>
        </p:nvSpPr>
        <p:spPr>
          <a:xfrm>
            <a:off x="1068091" y="598132"/>
            <a:ext cx="7714500" cy="75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
                <a:latin typeface="Lora"/>
                <a:ea typeface="Lora"/>
                <a:cs typeface="Lora"/>
                <a:sym typeface="Lora"/>
              </a:rPr>
              <a:t>MEJORA DE MODELO </a:t>
            </a:r>
            <a:r>
              <a:rPr lang="es">
                <a:latin typeface="Lora"/>
                <a:ea typeface="Lora"/>
                <a:cs typeface="Lora"/>
                <a:sym typeface="Lora"/>
              </a:rPr>
              <a:t>RANDOM FOREST </a:t>
            </a:r>
            <a:endParaRPr>
              <a:latin typeface="Oswald SemiBold"/>
              <a:ea typeface="Oswald SemiBold"/>
              <a:cs typeface="Oswald SemiBold"/>
              <a:sym typeface="Oswald SemiBold"/>
            </a:endParaRPr>
          </a:p>
        </p:txBody>
      </p:sp>
      <p:sp>
        <p:nvSpPr>
          <p:cNvPr id="442" name="Google Shape;442;p49"/>
          <p:cNvSpPr txBox="1"/>
          <p:nvPr>
            <p:ph idx="1" type="body"/>
          </p:nvPr>
        </p:nvSpPr>
        <p:spPr>
          <a:xfrm>
            <a:off x="188850" y="1311300"/>
            <a:ext cx="8820600" cy="3743100"/>
          </a:xfrm>
          <a:prstGeom prst="rect">
            <a:avLst/>
          </a:prstGeom>
          <a:noFill/>
          <a:ln>
            <a:noFill/>
          </a:ln>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1300"/>
              <a:buNone/>
            </a:pPr>
            <a:r>
              <a:rPr lang="es" sz="1100">
                <a:latin typeface="Lora"/>
                <a:ea typeface="Lora"/>
                <a:cs typeface="Lora"/>
                <a:sym typeface="Lora"/>
              </a:rPr>
              <a:t>Realizamos el </a:t>
            </a:r>
            <a:r>
              <a:rPr i="1" lang="es" sz="1100">
                <a:latin typeface="Lora"/>
                <a:ea typeface="Lora"/>
                <a:cs typeface="Lora"/>
                <a:sym typeface="Lora"/>
              </a:rPr>
              <a:t>Hypertuning </a:t>
            </a:r>
            <a:r>
              <a:rPr lang="es" sz="1100">
                <a:latin typeface="Lora"/>
                <a:ea typeface="Lora"/>
                <a:cs typeface="Lora"/>
                <a:sym typeface="Lora"/>
              </a:rPr>
              <a:t>utilizando Grid Search para optimizar el parámetro de números de árboles incluido en el modelo (n_estimators).</a:t>
            </a:r>
            <a:endParaRPr sz="1100">
              <a:latin typeface="Lora"/>
              <a:ea typeface="Lora"/>
              <a:cs typeface="Lora"/>
              <a:sym typeface="Lora"/>
            </a:endParaRPr>
          </a:p>
          <a:p>
            <a:pPr indent="0" lvl="0" marL="0" rtl="0" algn="l">
              <a:lnSpc>
                <a:spcPct val="105000"/>
              </a:lnSpc>
              <a:spcBef>
                <a:spcPts val="0"/>
              </a:spcBef>
              <a:spcAft>
                <a:spcPts val="0"/>
              </a:spcAft>
              <a:buSzPts val="1300"/>
              <a:buNone/>
            </a:pPr>
            <a:r>
              <a:rPr lang="es" sz="1100">
                <a:latin typeface="Lora"/>
                <a:ea typeface="Lora"/>
                <a:cs typeface="Lora"/>
                <a:sym typeface="Lora"/>
              </a:rPr>
              <a:t>Para continuar optimizando el modelo se utilizó el método K-Fold Cross-Validation, dividiendo el conjunto en datos en 5 (n_splits=5):</a:t>
            </a:r>
            <a:endParaRPr sz="1100">
              <a:latin typeface="Lora"/>
              <a:ea typeface="Lora"/>
              <a:cs typeface="Lora"/>
              <a:sym typeface="Lora"/>
            </a:endParaRPr>
          </a:p>
          <a:p>
            <a:pPr indent="0" lvl="0" marL="0" rtl="0" algn="l">
              <a:lnSpc>
                <a:spcPct val="105000"/>
              </a:lnSpc>
              <a:spcBef>
                <a:spcPts val="0"/>
              </a:spcBef>
              <a:spcAft>
                <a:spcPts val="0"/>
              </a:spcAft>
              <a:buSzPts val="1300"/>
              <a:buNone/>
            </a:pPr>
            <a:r>
              <a:rPr lang="es" sz="1100">
                <a:latin typeface="Lora"/>
                <a:ea typeface="Lora"/>
                <a:cs typeface="Lora"/>
                <a:sym typeface="Lora"/>
              </a:rPr>
              <a:t>Iteramos 5 veces:</a:t>
            </a:r>
            <a:endParaRPr sz="1100">
              <a:latin typeface="Lora"/>
              <a:ea typeface="Lora"/>
              <a:cs typeface="Lora"/>
              <a:sym typeface="Lora"/>
            </a:endParaRPr>
          </a:p>
          <a:p>
            <a:pPr indent="-298450" lvl="0" marL="457200" rtl="0" algn="l">
              <a:lnSpc>
                <a:spcPct val="105000"/>
              </a:lnSpc>
              <a:spcBef>
                <a:spcPts val="0"/>
              </a:spcBef>
              <a:spcAft>
                <a:spcPts val="0"/>
              </a:spcAft>
              <a:buSzPts val="1100"/>
              <a:buFont typeface="Lora"/>
              <a:buChar char="●"/>
            </a:pPr>
            <a:r>
              <a:rPr lang="es" sz="1100">
                <a:latin typeface="Lora"/>
                <a:ea typeface="Lora"/>
                <a:cs typeface="Lora"/>
                <a:sym typeface="Lora"/>
              </a:rPr>
              <a:t>Apartaremos 1/5 de muestras.</a:t>
            </a:r>
            <a:endParaRPr sz="1100">
              <a:latin typeface="Lora"/>
              <a:ea typeface="Lora"/>
              <a:cs typeface="Lora"/>
              <a:sym typeface="Lora"/>
            </a:endParaRPr>
          </a:p>
          <a:p>
            <a:pPr indent="-298450" lvl="0" marL="457200" rtl="0" algn="l">
              <a:lnSpc>
                <a:spcPct val="105000"/>
              </a:lnSpc>
              <a:spcBef>
                <a:spcPts val="0"/>
              </a:spcBef>
              <a:spcAft>
                <a:spcPts val="0"/>
              </a:spcAft>
              <a:buSzPts val="1100"/>
              <a:buFont typeface="Lora"/>
              <a:buChar char="●"/>
            </a:pPr>
            <a:r>
              <a:rPr lang="es" sz="1100">
                <a:latin typeface="Lora"/>
                <a:ea typeface="Lora"/>
                <a:cs typeface="Lora"/>
                <a:sym typeface="Lora"/>
              </a:rPr>
              <a:t>Entrenamos al modelo con el restante 4/5 de muestras.</a:t>
            </a:r>
            <a:endParaRPr sz="1100">
              <a:latin typeface="Lora"/>
              <a:ea typeface="Lora"/>
              <a:cs typeface="Lora"/>
              <a:sym typeface="Lora"/>
            </a:endParaRPr>
          </a:p>
          <a:p>
            <a:pPr indent="-298450" lvl="0" marL="457200" rtl="0" algn="l">
              <a:lnSpc>
                <a:spcPct val="105000"/>
              </a:lnSpc>
              <a:spcBef>
                <a:spcPts val="0"/>
              </a:spcBef>
              <a:spcAft>
                <a:spcPts val="0"/>
              </a:spcAft>
              <a:buSzPts val="1100"/>
              <a:buFont typeface="Lora"/>
              <a:buChar char="●"/>
            </a:pPr>
            <a:r>
              <a:rPr lang="es" sz="1100">
                <a:latin typeface="Lora"/>
                <a:ea typeface="Lora"/>
                <a:cs typeface="Lora"/>
                <a:sym typeface="Lora"/>
              </a:rPr>
              <a:t>Mediremos el accuracy obtenido la ⅕ apartada.</a:t>
            </a:r>
            <a:endParaRPr sz="1100">
              <a:latin typeface="Lora"/>
              <a:ea typeface="Lora"/>
              <a:cs typeface="Lora"/>
              <a:sym typeface="Lora"/>
            </a:endParaRPr>
          </a:p>
          <a:p>
            <a:pPr indent="0" lvl="0" marL="0" rtl="0" algn="l">
              <a:lnSpc>
                <a:spcPct val="105000"/>
              </a:lnSpc>
              <a:spcBef>
                <a:spcPts val="0"/>
              </a:spcBef>
              <a:spcAft>
                <a:spcPts val="0"/>
              </a:spcAft>
              <a:buSzPts val="1300"/>
              <a:buNone/>
            </a:pPr>
            <a:r>
              <a:rPr lang="es" sz="1100">
                <a:latin typeface="Lora"/>
                <a:ea typeface="Lora"/>
                <a:cs typeface="Lora"/>
                <a:sym typeface="Lora"/>
              </a:rPr>
              <a:t>Esto quiere decir que hacemos 5 entrenamientos independientes. El Accuracy final será el promedio de las 5 accuracies anteriores.</a:t>
            </a:r>
            <a:endParaRPr sz="1100">
              <a:latin typeface="Lora"/>
              <a:ea typeface="Lora"/>
              <a:cs typeface="Lora"/>
              <a:sym typeface="Lora"/>
            </a:endParaRPr>
          </a:p>
          <a:p>
            <a:pPr indent="0" lvl="0" marL="0" rtl="0" algn="l">
              <a:lnSpc>
                <a:spcPct val="105000"/>
              </a:lnSpc>
              <a:spcBef>
                <a:spcPts val="0"/>
              </a:spcBef>
              <a:spcAft>
                <a:spcPts val="0"/>
              </a:spcAft>
              <a:buSzPts val="1300"/>
              <a:buNone/>
            </a:pPr>
            <a:r>
              <a:t/>
            </a:r>
            <a:endParaRPr sz="1100">
              <a:latin typeface="Lora"/>
              <a:ea typeface="Lora"/>
              <a:cs typeface="Lora"/>
              <a:sym typeface="Lora"/>
            </a:endParaRPr>
          </a:p>
          <a:p>
            <a:pPr indent="0" lvl="0" marL="0" rtl="0" algn="l">
              <a:lnSpc>
                <a:spcPct val="105000"/>
              </a:lnSpc>
              <a:spcBef>
                <a:spcPts val="0"/>
              </a:spcBef>
              <a:spcAft>
                <a:spcPts val="0"/>
              </a:spcAft>
              <a:buSzPts val="1300"/>
              <a:buNone/>
            </a:pPr>
            <a:r>
              <a:rPr lang="es" sz="1100">
                <a:latin typeface="Lora"/>
                <a:ea typeface="Lora"/>
                <a:cs typeface="Lora"/>
                <a:sym typeface="Lora"/>
              </a:rPr>
              <a:t>También aplicamos el método de Stratified K-Fold Cross-Validation, que se diferencia del anterior ya que la división del conjunto de datos tiene en cuenta mantener equilibradas las clases.</a:t>
            </a:r>
            <a:endParaRPr sz="1100">
              <a:latin typeface="Lora"/>
              <a:ea typeface="Lora"/>
              <a:cs typeface="Lora"/>
              <a:sym typeface="Lora"/>
            </a:endParaRPr>
          </a:p>
          <a:p>
            <a:pPr indent="0" lvl="0" marL="0" rtl="0" algn="l">
              <a:lnSpc>
                <a:spcPct val="105000"/>
              </a:lnSpc>
              <a:spcBef>
                <a:spcPts val="0"/>
              </a:spcBef>
              <a:spcAft>
                <a:spcPts val="0"/>
              </a:spcAft>
              <a:buSzPts val="1300"/>
              <a:buNone/>
            </a:pPr>
            <a:r>
              <a:t/>
            </a:r>
            <a:endParaRPr sz="1100">
              <a:latin typeface="Lora"/>
              <a:ea typeface="Lora"/>
              <a:cs typeface="Lora"/>
              <a:sym typeface="Lora"/>
            </a:endParaRPr>
          </a:p>
          <a:p>
            <a:pPr indent="0" lvl="0" marL="0" rtl="0" algn="l">
              <a:lnSpc>
                <a:spcPct val="105000"/>
              </a:lnSpc>
              <a:spcBef>
                <a:spcPts val="0"/>
              </a:spcBef>
              <a:spcAft>
                <a:spcPts val="0"/>
              </a:spcAft>
              <a:buSzPts val="1300"/>
              <a:buNone/>
            </a:pPr>
            <a:r>
              <a:t/>
            </a:r>
            <a:endParaRPr sz="1100">
              <a:latin typeface="Lora"/>
              <a:ea typeface="Lora"/>
              <a:cs typeface="Lora"/>
              <a:sym typeface="Lora"/>
            </a:endParaRPr>
          </a:p>
          <a:p>
            <a:pPr indent="0" lvl="0" marL="0" rtl="0" algn="l">
              <a:lnSpc>
                <a:spcPct val="105000"/>
              </a:lnSpc>
              <a:spcBef>
                <a:spcPts val="0"/>
              </a:spcBef>
              <a:spcAft>
                <a:spcPts val="0"/>
              </a:spcAft>
              <a:buSzPts val="1300"/>
              <a:buNone/>
            </a:pPr>
            <a:r>
              <a:t/>
            </a:r>
            <a:endParaRPr sz="1100">
              <a:latin typeface="Lora"/>
              <a:ea typeface="Lora"/>
              <a:cs typeface="Lora"/>
              <a:sym typeface="Lora"/>
            </a:endParaRPr>
          </a:p>
          <a:p>
            <a:pPr indent="0" lvl="0" marL="0" rtl="0" algn="l">
              <a:lnSpc>
                <a:spcPct val="105000"/>
              </a:lnSpc>
              <a:spcBef>
                <a:spcPts val="0"/>
              </a:spcBef>
              <a:spcAft>
                <a:spcPts val="0"/>
              </a:spcAft>
              <a:buSzPts val="1300"/>
              <a:buNone/>
            </a:pPr>
            <a:r>
              <a:t/>
            </a:r>
            <a:endParaRPr sz="1100">
              <a:latin typeface="Lora"/>
              <a:ea typeface="Lora"/>
              <a:cs typeface="Lora"/>
              <a:sym typeface="Lora"/>
            </a:endParaRPr>
          </a:p>
          <a:p>
            <a:pPr indent="0" lvl="0" marL="0" rtl="0" algn="l">
              <a:lnSpc>
                <a:spcPct val="105000"/>
              </a:lnSpc>
              <a:spcBef>
                <a:spcPts val="0"/>
              </a:spcBef>
              <a:spcAft>
                <a:spcPts val="0"/>
              </a:spcAft>
              <a:buSzPts val="1300"/>
              <a:buNone/>
            </a:pPr>
            <a:r>
              <a:t/>
            </a:r>
            <a:endParaRPr sz="1100">
              <a:latin typeface="Lora"/>
              <a:ea typeface="Lora"/>
              <a:cs typeface="Lora"/>
              <a:sym typeface="Lora"/>
            </a:endParaRPr>
          </a:p>
          <a:p>
            <a:pPr indent="0" lvl="0" marL="0" rtl="0" algn="l">
              <a:lnSpc>
                <a:spcPct val="105000"/>
              </a:lnSpc>
              <a:spcBef>
                <a:spcPts val="0"/>
              </a:spcBef>
              <a:spcAft>
                <a:spcPts val="0"/>
              </a:spcAft>
              <a:buSzPts val="1300"/>
              <a:buNone/>
            </a:pPr>
            <a:r>
              <a:t/>
            </a:r>
            <a:endParaRPr sz="1100">
              <a:latin typeface="Lora"/>
              <a:ea typeface="Lora"/>
              <a:cs typeface="Lora"/>
              <a:sym typeface="Lora"/>
            </a:endParaRPr>
          </a:p>
          <a:p>
            <a:pPr indent="0" lvl="0" marL="0" rtl="0" algn="l">
              <a:lnSpc>
                <a:spcPct val="105000"/>
              </a:lnSpc>
              <a:spcBef>
                <a:spcPts val="0"/>
              </a:spcBef>
              <a:spcAft>
                <a:spcPts val="0"/>
              </a:spcAft>
              <a:buSzPts val="1300"/>
              <a:buNone/>
            </a:pPr>
            <a:r>
              <a:rPr lang="es" sz="1100">
                <a:latin typeface="Lora"/>
                <a:ea typeface="Lora"/>
                <a:cs typeface="Lora"/>
                <a:sym typeface="Lora"/>
              </a:rPr>
              <a:t>Se puede observar que K-Fold y Stratified K-Fold tienen % de aciertos muy similares entre sí.</a:t>
            </a:r>
            <a:endParaRPr sz="1100">
              <a:latin typeface="Lora"/>
              <a:ea typeface="Lora"/>
              <a:cs typeface="Lora"/>
              <a:sym typeface="Lora"/>
            </a:endParaRPr>
          </a:p>
          <a:p>
            <a:pPr indent="0" lvl="0" marL="0" rtl="0" algn="l">
              <a:lnSpc>
                <a:spcPct val="105000"/>
              </a:lnSpc>
              <a:spcBef>
                <a:spcPts val="0"/>
              </a:spcBef>
              <a:spcAft>
                <a:spcPts val="0"/>
              </a:spcAft>
              <a:buSzPts val="1300"/>
              <a:buNone/>
            </a:pPr>
            <a:r>
              <a:rPr lang="es" sz="1100">
                <a:latin typeface="Lora"/>
                <a:ea typeface="Lora"/>
                <a:cs typeface="Lora"/>
                <a:sym typeface="Lora"/>
              </a:rPr>
              <a:t>Además, son más cercanos al % de aciertos del set de evaluación, que lo que es el modelo original. </a:t>
            </a:r>
            <a:endParaRPr sz="1100">
              <a:latin typeface="Lora"/>
              <a:ea typeface="Lora"/>
              <a:cs typeface="Lora"/>
              <a:sym typeface="Lora"/>
            </a:endParaRPr>
          </a:p>
          <a:p>
            <a:pPr indent="0" lvl="0" marL="0" rtl="0" algn="l">
              <a:lnSpc>
                <a:spcPct val="105000"/>
              </a:lnSpc>
              <a:spcBef>
                <a:spcPts val="0"/>
              </a:spcBef>
              <a:spcAft>
                <a:spcPts val="0"/>
              </a:spcAft>
              <a:buSzPts val="1300"/>
              <a:buNone/>
            </a:pPr>
            <a:r>
              <a:rPr lang="es" sz="1100">
                <a:latin typeface="Lora"/>
                <a:ea typeface="Lora"/>
                <a:cs typeface="Lora"/>
                <a:sym typeface="Lora"/>
              </a:rPr>
              <a:t>Stratified K-Fold es el más cercano al set de evaluación.</a:t>
            </a:r>
            <a:endParaRPr sz="1100">
              <a:latin typeface="Lora"/>
              <a:ea typeface="Lora"/>
              <a:cs typeface="Lora"/>
              <a:sym typeface="Lora"/>
            </a:endParaRPr>
          </a:p>
        </p:txBody>
      </p:sp>
      <p:pic>
        <p:nvPicPr>
          <p:cNvPr id="443" name="Google Shape;443;p49"/>
          <p:cNvPicPr preferRelativeResize="0"/>
          <p:nvPr/>
        </p:nvPicPr>
        <p:blipFill>
          <a:blip r:embed="rId4">
            <a:alphaModFix/>
          </a:blip>
          <a:stretch>
            <a:fillRect/>
          </a:stretch>
        </p:blipFill>
        <p:spPr>
          <a:xfrm>
            <a:off x="1012388" y="3386838"/>
            <a:ext cx="6753225" cy="866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000"/>
                                        <p:tgtEl>
                                          <p:spTgt spid="44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000"/>
                                        <p:tgtEl>
                                          <p:spTgt spid="4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16"/>
          <p:cNvPicPr preferRelativeResize="0"/>
          <p:nvPr/>
        </p:nvPicPr>
        <p:blipFill rotWithShape="1">
          <a:blip r:embed="rId3">
            <a:alphaModFix amt="21000"/>
          </a:blip>
          <a:srcRect b="2714" l="-110" r="-109" t="9718"/>
          <a:stretch/>
        </p:blipFill>
        <p:spPr>
          <a:xfrm>
            <a:off x="0" y="0"/>
            <a:ext cx="9144000" cy="5143500"/>
          </a:xfrm>
          <a:prstGeom prst="rect">
            <a:avLst/>
          </a:prstGeom>
          <a:noFill/>
          <a:ln>
            <a:noFill/>
          </a:ln>
        </p:spPr>
      </p:pic>
      <p:sp>
        <p:nvSpPr>
          <p:cNvPr id="154" name="Google Shape;154;p16"/>
          <p:cNvSpPr txBox="1"/>
          <p:nvPr>
            <p:ph type="title"/>
          </p:nvPr>
        </p:nvSpPr>
        <p:spPr>
          <a:xfrm>
            <a:off x="1080625" y="545375"/>
            <a:ext cx="4612500" cy="600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s" sz="2700">
                <a:latin typeface="Lora"/>
                <a:ea typeface="Lora"/>
                <a:cs typeface="Lora"/>
                <a:sym typeface="Lora"/>
              </a:rPr>
              <a:t>PRESENTACIÓN DE DATOS</a:t>
            </a:r>
            <a:endParaRPr sz="2700">
              <a:latin typeface="Lora"/>
              <a:ea typeface="Lora"/>
              <a:cs typeface="Lora"/>
              <a:sym typeface="Lora"/>
            </a:endParaRPr>
          </a:p>
        </p:txBody>
      </p:sp>
      <p:sp>
        <p:nvSpPr>
          <p:cNvPr id="155" name="Google Shape;155;p16"/>
          <p:cNvSpPr txBox="1"/>
          <p:nvPr>
            <p:ph idx="1" type="body"/>
          </p:nvPr>
        </p:nvSpPr>
        <p:spPr>
          <a:xfrm>
            <a:off x="429750" y="1820450"/>
            <a:ext cx="8272800" cy="2853000"/>
          </a:xfrm>
          <a:prstGeom prst="rect">
            <a:avLst/>
          </a:prstGeom>
          <a:noFill/>
          <a:ln>
            <a:noFill/>
          </a:ln>
        </p:spPr>
        <p:txBody>
          <a:bodyPr anchorCtr="0" anchor="t" bIns="91425" lIns="91425" spcFirstLastPara="1" rIns="91425" wrap="square" tIns="91425">
            <a:normAutofit lnSpcReduction="10000"/>
          </a:bodyPr>
          <a:lstStyle/>
          <a:p>
            <a:pPr indent="0" lvl="0" marL="0" rtl="0" algn="ctr">
              <a:lnSpc>
                <a:spcPct val="115000"/>
              </a:lnSpc>
              <a:spcBef>
                <a:spcPts val="0"/>
              </a:spcBef>
              <a:spcAft>
                <a:spcPts val="0"/>
              </a:spcAft>
              <a:buSzPts val="1300"/>
              <a:buNone/>
            </a:pPr>
            <a:r>
              <a:rPr lang="es" sz="1900">
                <a:latin typeface="Lora Medium"/>
                <a:ea typeface="Lora Medium"/>
                <a:cs typeface="Lora Medium"/>
                <a:sym typeface="Lora Medium"/>
              </a:rPr>
              <a:t>El archivo </a:t>
            </a:r>
            <a:r>
              <a:rPr i="1" lang="es" sz="1900">
                <a:solidFill>
                  <a:schemeClr val="hlink"/>
                </a:solidFill>
                <a:uFill>
                  <a:noFill/>
                </a:uFill>
                <a:latin typeface="Lora Medium"/>
                <a:ea typeface="Lora Medium"/>
                <a:cs typeface="Lora Medium"/>
                <a:sym typeface="Lora Medium"/>
                <a:hlinkClick r:id="rId4"/>
              </a:rPr>
              <a:t>Vigentes_dataset_100.xlsx</a:t>
            </a:r>
            <a:r>
              <a:rPr lang="es" sz="1900">
                <a:latin typeface="Lora Medium"/>
                <a:ea typeface="Lora Medium"/>
                <a:cs typeface="Lora Medium"/>
                <a:sym typeface="Lora Medium"/>
              </a:rPr>
              <a:t> contiene las pólizas vigentes a junio 2022 de los tres principales productos de una empresa de banca-seguros de la Argentina:</a:t>
            </a:r>
            <a:endParaRPr sz="1900">
              <a:latin typeface="Lora Medium"/>
              <a:ea typeface="Lora Medium"/>
              <a:cs typeface="Lora Medium"/>
              <a:sym typeface="Lora Medium"/>
            </a:endParaRPr>
          </a:p>
          <a:p>
            <a:pPr indent="-349250" lvl="0" marL="457200" rtl="0" algn="ctr">
              <a:lnSpc>
                <a:spcPct val="115000"/>
              </a:lnSpc>
              <a:spcBef>
                <a:spcPts val="1200"/>
              </a:spcBef>
              <a:spcAft>
                <a:spcPts val="0"/>
              </a:spcAft>
              <a:buSzPts val="1900"/>
              <a:buFont typeface="Lora Medium"/>
              <a:buAutoNum type="alphaUcParenR"/>
            </a:pPr>
            <a:r>
              <a:rPr lang="es" sz="1900">
                <a:latin typeface="Lora Medium"/>
                <a:ea typeface="Lora Medium"/>
                <a:cs typeface="Lora Medium"/>
                <a:sym typeface="Lora Medium"/>
              </a:rPr>
              <a:t>Autos</a:t>
            </a:r>
            <a:endParaRPr sz="1900">
              <a:latin typeface="Lora Medium"/>
              <a:ea typeface="Lora Medium"/>
              <a:cs typeface="Lora Medium"/>
              <a:sym typeface="Lora Medium"/>
            </a:endParaRPr>
          </a:p>
          <a:p>
            <a:pPr indent="-349250" lvl="0" marL="457200" rtl="0" algn="ctr">
              <a:lnSpc>
                <a:spcPct val="115000"/>
              </a:lnSpc>
              <a:spcBef>
                <a:spcPts val="0"/>
              </a:spcBef>
              <a:spcAft>
                <a:spcPts val="0"/>
              </a:spcAft>
              <a:buSzPts val="1900"/>
              <a:buFont typeface="Lora Medium"/>
              <a:buAutoNum type="alphaUcParenR"/>
            </a:pPr>
            <a:r>
              <a:rPr lang="es" sz="1900">
                <a:latin typeface="Lora Medium"/>
                <a:ea typeface="Lora Medium"/>
                <a:cs typeface="Lora Medium"/>
                <a:sym typeface="Lora Medium"/>
              </a:rPr>
              <a:t>Vivienda</a:t>
            </a:r>
            <a:endParaRPr sz="1900">
              <a:latin typeface="Lora Medium"/>
              <a:ea typeface="Lora Medium"/>
              <a:cs typeface="Lora Medium"/>
              <a:sym typeface="Lora Medium"/>
            </a:endParaRPr>
          </a:p>
          <a:p>
            <a:pPr indent="-349250" lvl="0" marL="457200" rtl="0" algn="ctr">
              <a:lnSpc>
                <a:spcPct val="115000"/>
              </a:lnSpc>
              <a:spcBef>
                <a:spcPts val="0"/>
              </a:spcBef>
              <a:spcAft>
                <a:spcPts val="0"/>
              </a:spcAft>
              <a:buSzPts val="1900"/>
              <a:buFont typeface="Lora Medium"/>
              <a:buAutoNum type="alphaUcParenR"/>
            </a:pPr>
            <a:r>
              <a:rPr lang="es" sz="1900">
                <a:latin typeface="Lora Medium"/>
                <a:ea typeface="Lora Medium"/>
                <a:cs typeface="Lora Medium"/>
                <a:sym typeface="Lora Medium"/>
              </a:rPr>
              <a:t>Accidentes Personales</a:t>
            </a:r>
            <a:endParaRPr sz="1900">
              <a:latin typeface="Lora Medium"/>
              <a:ea typeface="Lora Medium"/>
              <a:cs typeface="Lora Medium"/>
              <a:sym typeface="Lora Medium"/>
            </a:endParaRPr>
          </a:p>
          <a:p>
            <a:pPr indent="0" lvl="0" marL="0" rtl="0" algn="ctr">
              <a:lnSpc>
                <a:spcPct val="115000"/>
              </a:lnSpc>
              <a:spcBef>
                <a:spcPts val="1200"/>
              </a:spcBef>
              <a:spcAft>
                <a:spcPts val="1200"/>
              </a:spcAft>
              <a:buSzPts val="1300"/>
              <a:buNone/>
            </a:pPr>
            <a:r>
              <a:rPr lang="es" sz="1900">
                <a:latin typeface="Lora Medium"/>
                <a:ea typeface="Lora Medium"/>
                <a:cs typeface="Lora Medium"/>
                <a:sym typeface="Lora Medium"/>
              </a:rPr>
              <a:t> junto a las características más importantes de cada cliente</a:t>
            </a:r>
            <a:endParaRPr sz="1900">
              <a:latin typeface="Lora Medium"/>
              <a:ea typeface="Lora Medium"/>
              <a:cs typeface="Lora Medium"/>
              <a:sym typeface="Lora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17"/>
          <p:cNvPicPr preferRelativeResize="0"/>
          <p:nvPr/>
        </p:nvPicPr>
        <p:blipFill rotWithShape="1">
          <a:blip r:embed="rId3">
            <a:alphaModFix amt="21000"/>
          </a:blip>
          <a:srcRect b="2714" l="-110" r="-109" t="9718"/>
          <a:stretch/>
        </p:blipFill>
        <p:spPr>
          <a:xfrm>
            <a:off x="0" y="0"/>
            <a:ext cx="9144000" cy="5143500"/>
          </a:xfrm>
          <a:prstGeom prst="rect">
            <a:avLst/>
          </a:prstGeom>
          <a:noFill/>
          <a:ln>
            <a:noFill/>
          </a:ln>
        </p:spPr>
      </p:pic>
      <p:sp>
        <p:nvSpPr>
          <p:cNvPr id="161" name="Google Shape;161;p17"/>
          <p:cNvSpPr txBox="1"/>
          <p:nvPr/>
        </p:nvSpPr>
        <p:spPr>
          <a:xfrm>
            <a:off x="2074350" y="1916100"/>
            <a:ext cx="4995300" cy="1200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r>
              <a:rPr b="1" i="1" lang="es" sz="3300" u="none" cap="none" strike="noStrike">
                <a:solidFill>
                  <a:schemeClr val="lt1"/>
                </a:solidFill>
                <a:latin typeface="Lora"/>
                <a:ea typeface="Lora"/>
                <a:cs typeface="Lora"/>
                <a:sym typeface="Lora"/>
              </a:rPr>
              <a:t>VEAMOS LOS PASOS REALIZADOS</a:t>
            </a:r>
            <a:endParaRPr b="1" i="1" sz="3300" u="none" cap="none" strike="noStrike">
              <a:solidFill>
                <a:schemeClr val="lt1"/>
              </a:solidFill>
              <a:latin typeface="Lora"/>
              <a:ea typeface="Lora"/>
              <a:cs typeface="Lora"/>
              <a:sym typeface="Lo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18"/>
          <p:cNvPicPr preferRelativeResize="0"/>
          <p:nvPr/>
        </p:nvPicPr>
        <p:blipFill rotWithShape="1">
          <a:blip r:embed="rId3">
            <a:alphaModFix amt="21000"/>
          </a:blip>
          <a:srcRect b="2714" l="-110" r="-109" t="9718"/>
          <a:stretch/>
        </p:blipFill>
        <p:spPr>
          <a:xfrm>
            <a:off x="0" y="0"/>
            <a:ext cx="9144000" cy="5143500"/>
          </a:xfrm>
          <a:prstGeom prst="rect">
            <a:avLst/>
          </a:prstGeom>
          <a:noFill/>
          <a:ln>
            <a:noFill/>
          </a:ln>
        </p:spPr>
      </p:pic>
      <p:sp>
        <p:nvSpPr>
          <p:cNvPr id="167" name="Google Shape;167;p18"/>
          <p:cNvSpPr txBox="1"/>
          <p:nvPr>
            <p:ph type="title"/>
          </p:nvPr>
        </p:nvSpPr>
        <p:spPr>
          <a:xfrm>
            <a:off x="311700" y="555600"/>
            <a:ext cx="767100" cy="75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 sz="4800">
                <a:latin typeface="Oswald SemiBold"/>
                <a:ea typeface="Oswald SemiBold"/>
                <a:cs typeface="Oswald SemiBold"/>
                <a:sym typeface="Oswald SemiBold"/>
              </a:rPr>
              <a:t>01</a:t>
            </a:r>
            <a:endParaRPr sz="4800">
              <a:latin typeface="Oswald SemiBold"/>
              <a:ea typeface="Oswald SemiBold"/>
              <a:cs typeface="Oswald SemiBold"/>
              <a:sym typeface="Oswald SemiBold"/>
            </a:endParaRPr>
          </a:p>
        </p:txBody>
      </p:sp>
      <p:sp>
        <p:nvSpPr>
          <p:cNvPr id="168" name="Google Shape;168;p18"/>
          <p:cNvSpPr txBox="1"/>
          <p:nvPr>
            <p:ph idx="1" type="body"/>
          </p:nvPr>
        </p:nvSpPr>
        <p:spPr>
          <a:xfrm>
            <a:off x="145950" y="1577625"/>
            <a:ext cx="8852100" cy="3096000"/>
          </a:xfrm>
          <a:prstGeom prst="rect">
            <a:avLst/>
          </a:prstGeom>
          <a:noFill/>
          <a:ln>
            <a:noFill/>
          </a:ln>
        </p:spPr>
        <p:txBody>
          <a:bodyPr anchorCtr="0" anchor="t" bIns="91425" lIns="91425" spcFirstLastPara="1" rIns="91425" wrap="square" tIns="91425">
            <a:noAutofit/>
          </a:bodyPr>
          <a:lstStyle/>
          <a:p>
            <a:pPr indent="-336550" lvl="0" marL="457200" rtl="0" algn="l">
              <a:lnSpc>
                <a:spcPct val="130000"/>
              </a:lnSpc>
              <a:spcBef>
                <a:spcPts val="0"/>
              </a:spcBef>
              <a:spcAft>
                <a:spcPts val="0"/>
              </a:spcAft>
              <a:buSzPts val="1700"/>
              <a:buFont typeface="Lora"/>
              <a:buAutoNum type="arabicPeriod"/>
            </a:pPr>
            <a:r>
              <a:rPr lang="es" sz="1700">
                <a:latin typeface="Lora"/>
                <a:ea typeface="Lora"/>
                <a:cs typeface="Lora"/>
                <a:sym typeface="Lora"/>
              </a:rPr>
              <a:t>Verificamos las características de nuestras variables con  </a:t>
            </a:r>
            <a:r>
              <a:rPr i="1" lang="es" sz="1700">
                <a:latin typeface="Lora"/>
                <a:ea typeface="Lora"/>
                <a:cs typeface="Lora"/>
                <a:sym typeface="Lora"/>
              </a:rPr>
              <a:t>msno.matrix(df)</a:t>
            </a:r>
            <a:r>
              <a:rPr lang="es" sz="1700">
                <a:latin typeface="Lora"/>
                <a:ea typeface="Lora"/>
                <a:cs typeface="Lora"/>
                <a:sym typeface="Lora"/>
              </a:rPr>
              <a:t>  → Obtenemos un total de 28 columnas con información de cada uno de los registros</a:t>
            </a:r>
            <a:endParaRPr sz="1700">
              <a:latin typeface="Lora"/>
              <a:ea typeface="Lora"/>
              <a:cs typeface="Lora"/>
              <a:sym typeface="Lora"/>
            </a:endParaRPr>
          </a:p>
          <a:p>
            <a:pPr indent="-336550" lvl="0" marL="457200" rtl="0" algn="l">
              <a:lnSpc>
                <a:spcPct val="130000"/>
              </a:lnSpc>
              <a:spcBef>
                <a:spcPts val="0"/>
              </a:spcBef>
              <a:spcAft>
                <a:spcPts val="0"/>
              </a:spcAft>
              <a:buSzPts val="1700"/>
              <a:buFont typeface="Lora"/>
              <a:buAutoNum type="arabicPeriod"/>
            </a:pPr>
            <a:r>
              <a:rPr lang="es" sz="1700">
                <a:latin typeface="Lora"/>
                <a:ea typeface="Lora"/>
                <a:cs typeface="Lora"/>
                <a:sym typeface="Lora"/>
              </a:rPr>
              <a:t>Revisamos si existen registros nulos. Resultado → No posee registros inconsistentes y los datos nulos no son significativos</a:t>
            </a:r>
            <a:endParaRPr sz="1700">
              <a:latin typeface="Lora"/>
              <a:ea typeface="Lora"/>
              <a:cs typeface="Lora"/>
              <a:sym typeface="Lora"/>
            </a:endParaRPr>
          </a:p>
          <a:p>
            <a:pPr indent="-336550" lvl="0" marL="457200" rtl="0" algn="l">
              <a:lnSpc>
                <a:spcPct val="130000"/>
              </a:lnSpc>
              <a:spcBef>
                <a:spcPts val="0"/>
              </a:spcBef>
              <a:spcAft>
                <a:spcPts val="0"/>
              </a:spcAft>
              <a:buSzPts val="1700"/>
              <a:buFont typeface="Lora"/>
              <a:buAutoNum type="arabicPeriod"/>
            </a:pPr>
            <a:r>
              <a:rPr lang="es" sz="1700">
                <a:latin typeface="Lora"/>
                <a:ea typeface="Lora"/>
                <a:cs typeface="Lora"/>
                <a:sym typeface="Lora"/>
              </a:rPr>
              <a:t>Analizamos que nuestro dataset esté lo más prolijo y consistente posible → Empleamos limpieza y normalización de datos para lograr extraer información que genere valor y lograr así un análisis más preciso</a:t>
            </a:r>
            <a:endParaRPr sz="1700">
              <a:latin typeface="Lora"/>
              <a:ea typeface="Lora"/>
              <a:cs typeface="Lora"/>
              <a:sym typeface="Lora"/>
            </a:endParaRPr>
          </a:p>
          <a:p>
            <a:pPr indent="0" lvl="0" marL="0" rtl="0" algn="just">
              <a:lnSpc>
                <a:spcPct val="95000"/>
              </a:lnSpc>
              <a:spcBef>
                <a:spcPts val="1200"/>
              </a:spcBef>
              <a:spcAft>
                <a:spcPts val="0"/>
              </a:spcAft>
              <a:buSzPts val="935"/>
              <a:buNone/>
            </a:pPr>
            <a:r>
              <a:t/>
            </a:r>
            <a:endParaRPr sz="1405"/>
          </a:p>
          <a:p>
            <a:pPr indent="0" lvl="0" marL="0" rtl="0" algn="just">
              <a:lnSpc>
                <a:spcPct val="95000"/>
              </a:lnSpc>
              <a:spcBef>
                <a:spcPts val="1200"/>
              </a:spcBef>
              <a:spcAft>
                <a:spcPts val="1200"/>
              </a:spcAft>
              <a:buSzPts val="935"/>
              <a:buNone/>
            </a:pPr>
            <a:r>
              <a:t/>
            </a:r>
            <a:endParaRPr sz="1405"/>
          </a:p>
        </p:txBody>
      </p:sp>
      <p:sp>
        <p:nvSpPr>
          <p:cNvPr id="169" name="Google Shape;169;p18"/>
          <p:cNvSpPr txBox="1"/>
          <p:nvPr>
            <p:ph type="title"/>
          </p:nvPr>
        </p:nvSpPr>
        <p:spPr>
          <a:xfrm>
            <a:off x="1078725" y="555600"/>
            <a:ext cx="3738300" cy="755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s" sz="2700">
                <a:latin typeface="Lora"/>
                <a:ea typeface="Lora"/>
                <a:cs typeface="Lora"/>
                <a:sym typeface="Lora"/>
              </a:rPr>
              <a:t>DATA WRANGLING</a:t>
            </a:r>
            <a:endParaRPr sz="2700">
              <a:latin typeface="Lora"/>
              <a:ea typeface="Lora"/>
              <a:cs typeface="Lora"/>
              <a:sym typeface="Lo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19"/>
          <p:cNvPicPr preferRelativeResize="0"/>
          <p:nvPr/>
        </p:nvPicPr>
        <p:blipFill rotWithShape="1">
          <a:blip r:embed="rId3">
            <a:alphaModFix amt="21000"/>
          </a:blip>
          <a:srcRect b="2714" l="-110" r="-109" t="9718"/>
          <a:stretch/>
        </p:blipFill>
        <p:spPr>
          <a:xfrm>
            <a:off x="0" y="0"/>
            <a:ext cx="9144000" cy="5143500"/>
          </a:xfrm>
          <a:prstGeom prst="rect">
            <a:avLst/>
          </a:prstGeom>
          <a:noFill/>
          <a:ln>
            <a:noFill/>
          </a:ln>
        </p:spPr>
      </p:pic>
      <p:sp>
        <p:nvSpPr>
          <p:cNvPr id="175" name="Google Shape;175;p19"/>
          <p:cNvSpPr txBox="1"/>
          <p:nvPr>
            <p:ph type="title"/>
          </p:nvPr>
        </p:nvSpPr>
        <p:spPr>
          <a:xfrm>
            <a:off x="1119025" y="564675"/>
            <a:ext cx="3738300" cy="755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s" sz="2700">
                <a:latin typeface="Lora"/>
                <a:ea typeface="Lora"/>
                <a:cs typeface="Lora"/>
                <a:sym typeface="Lora"/>
              </a:rPr>
              <a:t>DATA WRANGLING</a:t>
            </a:r>
            <a:endParaRPr sz="2700">
              <a:latin typeface="Lora"/>
              <a:ea typeface="Lora"/>
              <a:cs typeface="Lora"/>
              <a:sym typeface="Lora"/>
            </a:endParaRPr>
          </a:p>
        </p:txBody>
      </p:sp>
      <p:sp>
        <p:nvSpPr>
          <p:cNvPr id="176" name="Google Shape;176;p19"/>
          <p:cNvSpPr txBox="1"/>
          <p:nvPr>
            <p:ph type="title"/>
          </p:nvPr>
        </p:nvSpPr>
        <p:spPr>
          <a:xfrm>
            <a:off x="311700" y="555600"/>
            <a:ext cx="767100" cy="75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 sz="4800">
                <a:latin typeface="Oswald SemiBold"/>
                <a:ea typeface="Oswald SemiBold"/>
                <a:cs typeface="Oswald SemiBold"/>
                <a:sym typeface="Oswald SemiBold"/>
              </a:rPr>
              <a:t>01</a:t>
            </a:r>
            <a:endParaRPr sz="4800">
              <a:latin typeface="Oswald SemiBold"/>
              <a:ea typeface="Oswald SemiBold"/>
              <a:cs typeface="Oswald SemiBold"/>
              <a:sym typeface="Oswald SemiBold"/>
            </a:endParaRPr>
          </a:p>
        </p:txBody>
      </p:sp>
      <p:sp>
        <p:nvSpPr>
          <p:cNvPr id="177" name="Google Shape;177;p19"/>
          <p:cNvSpPr txBox="1"/>
          <p:nvPr/>
        </p:nvSpPr>
        <p:spPr>
          <a:xfrm>
            <a:off x="1329525" y="1302650"/>
            <a:ext cx="4029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8" name="Google Shape;178;p19"/>
          <p:cNvSpPr txBox="1"/>
          <p:nvPr/>
        </p:nvSpPr>
        <p:spPr>
          <a:xfrm>
            <a:off x="1119025" y="1320375"/>
            <a:ext cx="6996900" cy="12138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800"/>
              <a:buFont typeface="Arial"/>
              <a:buNone/>
            </a:pPr>
            <a:r>
              <a:rPr b="0" i="0" lang="es" sz="1800" u="none" cap="none" strike="noStrike">
                <a:solidFill>
                  <a:schemeClr val="lt1"/>
                </a:solidFill>
                <a:latin typeface="Courier New"/>
                <a:ea typeface="Courier New"/>
                <a:cs typeface="Courier New"/>
                <a:sym typeface="Courier New"/>
              </a:rPr>
              <a:t>  </a:t>
            </a:r>
            <a:endParaRPr b="0" i="0" sz="1800" u="none" cap="none" strike="noStrike">
              <a:solidFill>
                <a:schemeClr val="lt1"/>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800"/>
              <a:buFont typeface="Arial"/>
              <a:buNone/>
            </a:pPr>
            <a:r>
              <a:rPr b="0" i="0" lang="es" sz="1800" u="none" cap="none" strike="noStrike">
                <a:solidFill>
                  <a:schemeClr val="lt1"/>
                </a:solidFill>
                <a:latin typeface="Courier New"/>
                <a:ea typeface="Courier New"/>
                <a:cs typeface="Courier New"/>
                <a:sym typeface="Courier New"/>
              </a:rPr>
              <a:t>msno.matrix(df)</a:t>
            </a:r>
            <a:endParaRPr b="0" i="0" sz="1800" u="none" cap="none" strike="noStrike">
              <a:solidFill>
                <a:schemeClr val="lt1"/>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800"/>
              <a:buFont typeface="Arial"/>
              <a:buNone/>
            </a:pPr>
            <a:r>
              <a:rPr b="0" i="1" lang="es" sz="1800" u="none" cap="none" strike="noStrike">
                <a:solidFill>
                  <a:schemeClr val="lt1"/>
                </a:solidFill>
                <a:latin typeface="Lora"/>
                <a:ea typeface="Lora"/>
                <a:cs typeface="Lora"/>
                <a:sym typeface="Lora"/>
              </a:rPr>
              <a:t>→ Columnas que componen el Dataset:</a:t>
            </a:r>
            <a:endParaRPr b="0" i="1" sz="1800" u="none" cap="none" strike="noStrike">
              <a:solidFill>
                <a:schemeClr val="lt1"/>
              </a:solidFill>
              <a:latin typeface="Lora"/>
              <a:ea typeface="Lora"/>
              <a:cs typeface="Lora"/>
              <a:sym typeface="Lora"/>
            </a:endParaRPr>
          </a:p>
        </p:txBody>
      </p:sp>
      <p:pic>
        <p:nvPicPr>
          <p:cNvPr id="179" name="Google Shape;179;p19"/>
          <p:cNvPicPr preferRelativeResize="0"/>
          <p:nvPr/>
        </p:nvPicPr>
        <p:blipFill rotWithShape="1">
          <a:blip r:embed="rId4">
            <a:alphaModFix/>
          </a:blip>
          <a:srcRect b="0" l="0" r="0" t="0"/>
          <a:stretch/>
        </p:blipFill>
        <p:spPr>
          <a:xfrm>
            <a:off x="178575" y="2708600"/>
            <a:ext cx="8774525" cy="1176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0"/>
          <p:cNvPicPr preferRelativeResize="0"/>
          <p:nvPr/>
        </p:nvPicPr>
        <p:blipFill rotWithShape="1">
          <a:blip r:embed="rId3">
            <a:alphaModFix amt="21000"/>
          </a:blip>
          <a:srcRect b="2714" l="-110" r="-109" t="9718"/>
          <a:stretch/>
        </p:blipFill>
        <p:spPr>
          <a:xfrm>
            <a:off x="0" y="0"/>
            <a:ext cx="9144000" cy="5143500"/>
          </a:xfrm>
          <a:prstGeom prst="rect">
            <a:avLst/>
          </a:prstGeom>
          <a:noFill/>
          <a:ln>
            <a:noFill/>
          </a:ln>
        </p:spPr>
      </p:pic>
      <p:sp>
        <p:nvSpPr>
          <p:cNvPr id="185" name="Google Shape;185;p20"/>
          <p:cNvSpPr txBox="1"/>
          <p:nvPr>
            <p:ph type="title"/>
          </p:nvPr>
        </p:nvSpPr>
        <p:spPr>
          <a:xfrm>
            <a:off x="235500" y="555600"/>
            <a:ext cx="964200" cy="75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 sz="4600">
                <a:latin typeface="Oswald SemiBold"/>
                <a:ea typeface="Oswald SemiBold"/>
                <a:cs typeface="Oswald SemiBold"/>
                <a:sym typeface="Oswald SemiBold"/>
              </a:rPr>
              <a:t>02</a:t>
            </a:r>
            <a:endParaRPr sz="4600">
              <a:latin typeface="Oswald SemiBold"/>
              <a:ea typeface="Oswald SemiBold"/>
              <a:cs typeface="Oswald SemiBold"/>
              <a:sym typeface="Oswald SemiBold"/>
            </a:endParaRPr>
          </a:p>
        </p:txBody>
      </p:sp>
      <p:sp>
        <p:nvSpPr>
          <p:cNvPr id="186" name="Google Shape;186;p20"/>
          <p:cNvSpPr txBox="1"/>
          <p:nvPr>
            <p:ph idx="1" type="body"/>
          </p:nvPr>
        </p:nvSpPr>
        <p:spPr>
          <a:xfrm>
            <a:off x="137250" y="1758950"/>
            <a:ext cx="8869500" cy="2892300"/>
          </a:xfrm>
          <a:prstGeom prst="rect">
            <a:avLst/>
          </a:prstGeom>
          <a:noFill/>
          <a:ln>
            <a:noFill/>
          </a:ln>
        </p:spPr>
        <p:txBody>
          <a:bodyPr anchorCtr="0" anchor="t" bIns="91425" lIns="91425" spcFirstLastPara="1" rIns="91425" wrap="square" tIns="91425">
            <a:normAutofit/>
          </a:bodyPr>
          <a:lstStyle/>
          <a:p>
            <a:pPr indent="0" lvl="0" marL="457200" rtl="0" algn="l">
              <a:lnSpc>
                <a:spcPct val="150000"/>
              </a:lnSpc>
              <a:spcBef>
                <a:spcPts val="0"/>
              </a:spcBef>
              <a:spcAft>
                <a:spcPts val="0"/>
              </a:spcAft>
              <a:buSzPts val="1300"/>
              <a:buNone/>
            </a:pPr>
            <a:r>
              <a:rPr lang="es" sz="1700">
                <a:latin typeface="Lora"/>
                <a:ea typeface="Lora"/>
                <a:cs typeface="Lora"/>
                <a:sym typeface="Lora"/>
              </a:rPr>
              <a:t>Realizamos un </a:t>
            </a:r>
            <a:r>
              <a:rPr i="1" lang="es" sz="1700">
                <a:latin typeface="Lora"/>
                <a:ea typeface="Lora"/>
                <a:cs typeface="Lora"/>
                <a:sym typeface="Lora"/>
              </a:rPr>
              <a:t>HeatMap</a:t>
            </a:r>
            <a:r>
              <a:rPr lang="es" sz="1700">
                <a:latin typeface="Lora"/>
                <a:ea typeface="Lora"/>
                <a:cs typeface="Lora"/>
                <a:sym typeface="Lora"/>
              </a:rPr>
              <a:t> de las variables para ver la relación entre cada una  de estas:</a:t>
            </a:r>
            <a:endParaRPr sz="1700">
              <a:latin typeface="Lora"/>
              <a:ea typeface="Lora"/>
              <a:cs typeface="Lora"/>
              <a:sym typeface="Lora"/>
            </a:endParaRPr>
          </a:p>
          <a:p>
            <a:pPr indent="457200" lvl="0" marL="0" rtl="0" algn="just">
              <a:lnSpc>
                <a:spcPct val="135714"/>
              </a:lnSpc>
              <a:spcBef>
                <a:spcPts val="1200"/>
              </a:spcBef>
              <a:spcAft>
                <a:spcPts val="0"/>
              </a:spcAft>
              <a:buSzPts val="1300"/>
              <a:buNone/>
            </a:pPr>
            <a:r>
              <a:rPr lang="es" sz="1500">
                <a:latin typeface="Courier New"/>
                <a:ea typeface="Courier New"/>
                <a:cs typeface="Courier New"/>
                <a:sym typeface="Courier New"/>
              </a:rPr>
              <a:t>plt.rcParams['figure.figsize'] = (13, 8)</a:t>
            </a:r>
            <a:endParaRPr sz="1500">
              <a:latin typeface="Courier New"/>
              <a:ea typeface="Courier New"/>
              <a:cs typeface="Courier New"/>
              <a:sym typeface="Courier New"/>
            </a:endParaRPr>
          </a:p>
          <a:p>
            <a:pPr indent="457200" lvl="0" marL="0" rtl="0" algn="just">
              <a:lnSpc>
                <a:spcPct val="135714"/>
              </a:lnSpc>
              <a:spcBef>
                <a:spcPts val="0"/>
              </a:spcBef>
              <a:spcAft>
                <a:spcPts val="0"/>
              </a:spcAft>
              <a:buSzPts val="1300"/>
              <a:buNone/>
            </a:pPr>
            <a:r>
              <a:rPr lang="es" sz="1500">
                <a:latin typeface="Courier New"/>
                <a:ea typeface="Courier New"/>
                <a:cs typeface="Courier New"/>
                <a:sym typeface="Courier New"/>
              </a:rPr>
              <a:t>sns.heatmap(df.corr(), annot = True, cmap = 'YlGnBu')</a:t>
            </a:r>
            <a:endParaRPr sz="1500">
              <a:latin typeface="Courier New"/>
              <a:ea typeface="Courier New"/>
              <a:cs typeface="Courier New"/>
              <a:sym typeface="Courier New"/>
            </a:endParaRPr>
          </a:p>
          <a:p>
            <a:pPr indent="457200" lvl="0" marL="0" rtl="0" algn="just">
              <a:lnSpc>
                <a:spcPct val="135714"/>
              </a:lnSpc>
              <a:spcBef>
                <a:spcPts val="0"/>
              </a:spcBef>
              <a:spcAft>
                <a:spcPts val="0"/>
              </a:spcAft>
              <a:buSzPts val="1300"/>
              <a:buNone/>
            </a:pPr>
            <a:r>
              <a:rPr lang="es" sz="1500">
                <a:latin typeface="Courier New"/>
                <a:ea typeface="Courier New"/>
                <a:cs typeface="Courier New"/>
                <a:sym typeface="Courier New"/>
              </a:rPr>
              <a:t>plt.title('Correlacion de variables', fontsize = 20)</a:t>
            </a:r>
            <a:endParaRPr sz="1500">
              <a:latin typeface="Courier New"/>
              <a:ea typeface="Courier New"/>
              <a:cs typeface="Courier New"/>
              <a:sym typeface="Courier New"/>
            </a:endParaRPr>
          </a:p>
          <a:p>
            <a:pPr indent="457200" lvl="0" marL="0" rtl="0" algn="just">
              <a:lnSpc>
                <a:spcPct val="135714"/>
              </a:lnSpc>
              <a:spcBef>
                <a:spcPts val="0"/>
              </a:spcBef>
              <a:spcAft>
                <a:spcPts val="0"/>
              </a:spcAft>
              <a:buSzPts val="1300"/>
              <a:buNone/>
            </a:pPr>
            <a:r>
              <a:rPr lang="es" sz="1500">
                <a:latin typeface="Courier New"/>
                <a:ea typeface="Courier New"/>
                <a:cs typeface="Courier New"/>
                <a:sym typeface="Courier New"/>
              </a:rPr>
              <a:t>plt.show()</a:t>
            </a:r>
            <a:endParaRPr sz="750">
              <a:solidFill>
                <a:srgbClr val="000000"/>
              </a:solidFill>
              <a:highlight>
                <a:srgbClr val="FFFFFE"/>
              </a:highlight>
              <a:latin typeface="Courier New"/>
              <a:ea typeface="Courier New"/>
              <a:cs typeface="Courier New"/>
              <a:sym typeface="Courier New"/>
            </a:endParaRPr>
          </a:p>
          <a:p>
            <a:pPr indent="0" lvl="0" marL="0" rtl="0" algn="just">
              <a:lnSpc>
                <a:spcPct val="115000"/>
              </a:lnSpc>
              <a:spcBef>
                <a:spcPts val="0"/>
              </a:spcBef>
              <a:spcAft>
                <a:spcPts val="1200"/>
              </a:spcAft>
              <a:buSzPts val="1300"/>
              <a:buNone/>
            </a:pPr>
            <a:r>
              <a:t/>
            </a:r>
            <a:endParaRPr sz="1200"/>
          </a:p>
        </p:txBody>
      </p:sp>
      <p:sp>
        <p:nvSpPr>
          <p:cNvPr id="187" name="Google Shape;187;p20"/>
          <p:cNvSpPr txBox="1"/>
          <p:nvPr>
            <p:ph type="title"/>
          </p:nvPr>
        </p:nvSpPr>
        <p:spPr>
          <a:xfrm>
            <a:off x="1078725" y="557700"/>
            <a:ext cx="7399800" cy="75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2700">
                <a:latin typeface="Lora"/>
                <a:ea typeface="Lora"/>
                <a:cs typeface="Lora"/>
                <a:sym typeface="Lora"/>
              </a:rPr>
              <a:t>ANÁLISIS EXPLORATORIO DE DATOS (</a:t>
            </a:r>
            <a:r>
              <a:rPr b="1" lang="es" sz="2700">
                <a:latin typeface="Lora"/>
                <a:ea typeface="Lora"/>
                <a:cs typeface="Lora"/>
                <a:sym typeface="Lora"/>
              </a:rPr>
              <a:t>EDA</a:t>
            </a:r>
            <a:r>
              <a:rPr lang="es" sz="2700">
                <a:latin typeface="Lora"/>
                <a:ea typeface="Lora"/>
                <a:cs typeface="Lora"/>
                <a:sym typeface="Lora"/>
              </a:rPr>
              <a:t>)</a:t>
            </a:r>
            <a:endParaRPr sz="2700">
              <a:latin typeface="Lora"/>
              <a:ea typeface="Lora"/>
              <a:cs typeface="Lora"/>
              <a:sym typeface="Lo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1"/>
          <p:cNvPicPr preferRelativeResize="0"/>
          <p:nvPr/>
        </p:nvPicPr>
        <p:blipFill rotWithShape="1">
          <a:blip r:embed="rId3">
            <a:alphaModFix amt="21000"/>
          </a:blip>
          <a:srcRect b="2714" l="-110" r="-109" t="9718"/>
          <a:stretch/>
        </p:blipFill>
        <p:spPr>
          <a:xfrm>
            <a:off x="0" y="0"/>
            <a:ext cx="9144000" cy="5143500"/>
          </a:xfrm>
          <a:prstGeom prst="rect">
            <a:avLst/>
          </a:prstGeom>
          <a:noFill/>
          <a:ln>
            <a:noFill/>
          </a:ln>
        </p:spPr>
      </p:pic>
      <p:sp>
        <p:nvSpPr>
          <p:cNvPr id="193" name="Google Shape;193;p21"/>
          <p:cNvSpPr txBox="1"/>
          <p:nvPr>
            <p:ph type="title"/>
          </p:nvPr>
        </p:nvSpPr>
        <p:spPr>
          <a:xfrm>
            <a:off x="235500" y="555600"/>
            <a:ext cx="964200" cy="75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 sz="4600">
                <a:latin typeface="Oswald SemiBold"/>
                <a:ea typeface="Oswald SemiBold"/>
                <a:cs typeface="Oswald SemiBold"/>
                <a:sym typeface="Oswald SemiBold"/>
              </a:rPr>
              <a:t>02</a:t>
            </a:r>
            <a:endParaRPr sz="4600">
              <a:latin typeface="Oswald SemiBold"/>
              <a:ea typeface="Oswald SemiBold"/>
              <a:cs typeface="Oswald SemiBold"/>
              <a:sym typeface="Oswald SemiBold"/>
            </a:endParaRPr>
          </a:p>
        </p:txBody>
      </p:sp>
      <p:sp>
        <p:nvSpPr>
          <p:cNvPr id="194" name="Google Shape;194;p21"/>
          <p:cNvSpPr txBox="1"/>
          <p:nvPr>
            <p:ph type="title"/>
          </p:nvPr>
        </p:nvSpPr>
        <p:spPr>
          <a:xfrm>
            <a:off x="1078725" y="557700"/>
            <a:ext cx="7399800" cy="75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2700">
                <a:latin typeface="Lora"/>
                <a:ea typeface="Lora"/>
                <a:cs typeface="Lora"/>
                <a:sym typeface="Lora"/>
              </a:rPr>
              <a:t>ANÁLISIS EXPLORATORIO DE DATOS (EDA)</a:t>
            </a:r>
            <a:endParaRPr sz="2700">
              <a:latin typeface="Lora"/>
              <a:ea typeface="Lora"/>
              <a:cs typeface="Lora"/>
              <a:sym typeface="Lora"/>
            </a:endParaRPr>
          </a:p>
        </p:txBody>
      </p:sp>
      <p:pic>
        <p:nvPicPr>
          <p:cNvPr id="195" name="Google Shape;195;p21"/>
          <p:cNvPicPr preferRelativeResize="0"/>
          <p:nvPr/>
        </p:nvPicPr>
        <p:blipFill rotWithShape="1">
          <a:blip r:embed="rId4">
            <a:alphaModFix/>
          </a:blip>
          <a:srcRect b="0" l="0" r="0" t="0"/>
          <a:stretch/>
        </p:blipFill>
        <p:spPr>
          <a:xfrm>
            <a:off x="1806688" y="1132375"/>
            <a:ext cx="5530624" cy="3934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