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489" r:id="rId5"/>
    <p:sldId id="1523" r:id="rId6"/>
    <p:sldId id="1541" r:id="rId7"/>
    <p:sldId id="562" r:id="rId8"/>
    <p:sldId id="1538" r:id="rId9"/>
    <p:sldId id="1542"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7382" autoAdjust="0"/>
  </p:normalViewPr>
  <p:slideViewPr>
    <p:cSldViewPr>
      <p:cViewPr varScale="1">
        <p:scale>
          <a:sx n="91" d="100"/>
          <a:sy n="91" d="100"/>
        </p:scale>
        <p:origin x="38" y="6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7312F737-3B87-4FF6-8BA1-1CE7166CA455}"/>
    <pc:docChg chg="modSld">
      <pc:chgData name="Derek Tellin (Neal Analytics LLC)" userId="639ebb88-8477-4061-aae4-20c81c1b937b" providerId="ADAL" clId="{7312F737-3B87-4FF6-8BA1-1CE7166CA455}" dt="2018-11-13T00:32:39.711" v="5" actId="20577"/>
      <pc:docMkLst>
        <pc:docMk/>
      </pc:docMkLst>
      <pc:sldChg chg="modSp">
        <pc:chgData name="Derek Tellin (Neal Analytics LLC)" userId="639ebb88-8477-4061-aae4-20c81c1b937b" providerId="ADAL" clId="{7312F737-3B87-4FF6-8BA1-1CE7166CA455}" dt="2018-11-13T00:32:39.711" v="5" actId="20577"/>
        <pc:sldMkLst>
          <pc:docMk/>
          <pc:sldMk cId="1140389734" sldId="1489"/>
        </pc:sldMkLst>
        <pc:spChg chg="mod">
          <ac:chgData name="Derek Tellin (Neal Analytics LLC)" userId="639ebb88-8477-4061-aae4-20c81c1b937b" providerId="ADAL" clId="{7312F737-3B87-4FF6-8BA1-1CE7166CA455}" dt="2018-11-13T00:32:39.711" v="5"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10/1/2020 11:37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10/1/2020 11:37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10/1/2020 11:37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10/1/2020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10/1/2020 11:37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teradata.com/" TargetMode="External"/><Relationship Id="rId2" Type="http://schemas.openxmlformats.org/officeDocument/2006/relationships/hyperlink" Target="http://community.teradata.com/" TargetMode="External"/><Relationship Id="rId1" Type="http://schemas.openxmlformats.org/officeDocument/2006/relationships/slideLayout" Target="../slideLayouts/slideLayout2.xml"/><Relationship Id="rId4" Type="http://schemas.openxmlformats.org/officeDocument/2006/relationships/hyperlink" Target="https://microsoft.sharepoint.com/teams/sqlaa/jumpstart/Shared%20Documents/Forms/AllItems.aspx?id=/teams/sqlaa/jumpstart/Shared%20Documents/Jumpstart-Artifacts/Team%20Process/Platform%20Knowledge/Teradata/Teradata%20Manuals&amp;newTargetListUrl=/teams/sqlaa/jumpstart/Shared%20Documents&amp;viewpath=/teams/sqlaa/jumpstart/Shared%20Documents/Forms/AllItem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1211262"/>
            <a:ext cx="4937760" cy="2743201"/>
          </a:xfrm>
        </p:spPr>
        <p:txBody>
          <a:bodyPr/>
          <a:lstStyle/>
          <a:p>
            <a:r>
              <a:rPr lang="en-US" dirty="0"/>
              <a:t>Data SQL Ninja Engineering Program Tooling</a:t>
            </a:r>
          </a:p>
        </p:txBody>
      </p:sp>
      <p:sp>
        <p:nvSpPr>
          <p:cNvPr id="3" name="Text Placeholder 2"/>
          <p:cNvSpPr>
            <a:spLocks noGrp="1"/>
          </p:cNvSpPr>
          <p:nvPr>
            <p:ph type="body" sz="quarter" idx="14"/>
          </p:nvPr>
        </p:nvSpPr>
        <p:spPr>
          <a:xfrm>
            <a:off x="273050" y="3650876"/>
            <a:ext cx="4937760" cy="1412694"/>
          </a:xfrm>
        </p:spPr>
        <p:txBody>
          <a:bodyPr>
            <a:spAutoFit/>
          </a:bodyPr>
          <a:lstStyle/>
          <a:p>
            <a:pPr lvl="0"/>
            <a:r>
              <a:rPr lang="en-US" sz="2800" dirty="0">
                <a:solidFill>
                  <a:schemeClr val="bg1">
                    <a:lumMod val="50000"/>
                  </a:schemeClr>
                </a:solidFill>
                <a:latin typeface="+mn-lt"/>
              </a:rPr>
              <a:t>Teradata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1000" dirty="0"/>
          </a:p>
        </p:txBody>
      </p:sp>
      <p:sp>
        <p:nvSpPr>
          <p:cNvPr id="4" name="TextBox 3">
            <a:extLst>
              <a:ext uri="{FF2B5EF4-FFF2-40B4-BE49-F238E27FC236}">
                <a16:creationId xmlns:a16="http://schemas.microsoft.com/office/drawing/2014/main" id="{25176073-5694-468F-A6E5-7DC63203DED0}"/>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SQL Ninja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1"/>
            <a:ext cx="8534399" cy="5516882"/>
          </a:xfrm>
        </p:spPr>
        <p:txBody>
          <a:bodyPr/>
          <a:lstStyle/>
          <a:p>
            <a:pPr marL="571500" indent="-571500">
              <a:buFont typeface="Arial" panose="020B0604020202020204" pitchFamily="34" charset="0"/>
              <a:buChar char="•"/>
            </a:pPr>
            <a:r>
              <a:rPr lang="en-US" sz="2400" dirty="0"/>
              <a:t>An inventory scripts that collects information from a Teradata system about databases, objects, columns and space at database and table level</a:t>
            </a:r>
          </a:p>
          <a:p>
            <a:pPr marL="0" indent="0">
              <a:buNone/>
            </a:pPr>
            <a:endParaRPr lang="en-US" sz="2400" dirty="0"/>
          </a:p>
          <a:p>
            <a:pPr marL="571500" indent="-571500">
              <a:buFont typeface="Arial" panose="020B0604020202020204" pitchFamily="34" charset="0"/>
              <a:buChar char="•"/>
            </a:pPr>
            <a:r>
              <a:rPr lang="en-US" sz="2400" dirty="0"/>
              <a:t>Scripts are ran from an ODBC client (e.g., SQL Assistant), JDBC client (e.g., Teradata Studio) or native BTEQ client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Output can be exported to .csv file by adjusting the configuration of the client used to run the scripts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Teradata migration workshops and assessments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810E23B5-475E-4DF9-90AD-7DA38ECD6205}"/>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SQL Ninja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302355" y="1561780"/>
            <a:ext cx="3886199" cy="3360920"/>
          </a:xfrm>
        </p:spPr>
        <p:txBody>
          <a:bodyPr/>
          <a:lstStyle/>
          <a:p>
            <a:pPr lvl="1"/>
            <a:r>
              <a:rPr lang="en-US" sz="2400" dirty="0"/>
              <a:t>Journals</a:t>
            </a:r>
          </a:p>
          <a:p>
            <a:pPr lvl="1"/>
            <a:r>
              <a:rPr lang="en-US" sz="2400" dirty="0"/>
              <a:t>Foreign server objects</a:t>
            </a:r>
          </a:p>
          <a:p>
            <a:pPr lvl="1"/>
            <a:r>
              <a:rPr lang="en-US" sz="2400" dirty="0"/>
              <a:t>Table operators</a:t>
            </a:r>
          </a:p>
          <a:p>
            <a:pPr lvl="1"/>
            <a:r>
              <a:rPr lang="en-US" sz="2400" dirty="0"/>
              <a:t>Macros</a:t>
            </a:r>
          </a:p>
          <a:p>
            <a:pPr lvl="1"/>
            <a:r>
              <a:rPr lang="en-US" sz="2400" dirty="0"/>
              <a:t>User-defined types</a:t>
            </a:r>
          </a:p>
          <a:p>
            <a:pPr lvl="1"/>
            <a:r>
              <a:rPr lang="en-US" sz="2400" dirty="0"/>
              <a:t>Views</a:t>
            </a:r>
          </a:p>
          <a:p>
            <a:pPr lvl="1"/>
            <a:r>
              <a:rPr lang="en-US" sz="2400" dirty="0"/>
              <a:t>Authorizations</a:t>
            </a:r>
          </a:p>
          <a:p>
            <a:pPr lvl="1"/>
            <a:r>
              <a:rPr lang="en-US" sz="2400" dirty="0"/>
              <a:t>GLOP sets</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 Placeholder 2">
            <a:extLst>
              <a:ext uri="{FF2B5EF4-FFF2-40B4-BE49-F238E27FC236}">
                <a16:creationId xmlns:a16="http://schemas.microsoft.com/office/drawing/2014/main" id="{6581FFDF-1F73-4C92-8A68-318877F5E108}"/>
              </a:ext>
            </a:extLst>
          </p:cNvPr>
          <p:cNvSpPr txBox="1">
            <a:spLocks/>
          </p:cNvSpPr>
          <p:nvPr/>
        </p:nvSpPr>
        <p:spPr>
          <a:xfrm>
            <a:off x="427038" y="1561780"/>
            <a:ext cx="3886199" cy="3767185"/>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Databases</a:t>
            </a:r>
          </a:p>
          <a:p>
            <a:pPr lvl="1"/>
            <a:r>
              <a:rPr lang="en-US" sz="2400" dirty="0"/>
              <a:t>Tables</a:t>
            </a:r>
          </a:p>
          <a:p>
            <a:pPr lvl="1"/>
            <a:r>
              <a:rPr lang="en-US" sz="2400" dirty="0"/>
              <a:t>Columns</a:t>
            </a:r>
          </a:p>
          <a:p>
            <a:pPr lvl="1"/>
            <a:r>
              <a:rPr lang="en-US" sz="2400" dirty="0"/>
              <a:t>Functions</a:t>
            </a:r>
          </a:p>
          <a:p>
            <a:pPr lvl="1"/>
            <a:r>
              <a:rPr lang="en-US" sz="2400" dirty="0"/>
              <a:t>JAR</a:t>
            </a:r>
          </a:p>
          <a:p>
            <a:pPr lvl="1"/>
            <a:r>
              <a:rPr lang="en-US" sz="2400" dirty="0"/>
              <a:t>Stored procedures</a:t>
            </a:r>
          </a:p>
          <a:p>
            <a:pPr lvl="1"/>
            <a:r>
              <a:rPr lang="en-US" sz="2400" dirty="0"/>
              <a:t>Triggers</a:t>
            </a:r>
          </a:p>
          <a:p>
            <a:pPr lvl="1"/>
            <a:r>
              <a:rPr lang="en-US" sz="2400" dirty="0"/>
              <a:t>Methods</a:t>
            </a:r>
          </a:p>
          <a:p>
            <a:pPr lvl="1"/>
            <a:r>
              <a:rPr lang="en-US" sz="2400" dirty="0"/>
              <a:t>Indexes</a:t>
            </a:r>
          </a:p>
        </p:txBody>
      </p:sp>
      <p:sp>
        <p:nvSpPr>
          <p:cNvPr id="6" name="TextBox 5">
            <a:extLst>
              <a:ext uri="{FF2B5EF4-FFF2-40B4-BE49-F238E27FC236}">
                <a16:creationId xmlns:a16="http://schemas.microsoft.com/office/drawing/2014/main" id="{2D73EBE7-31BC-4329-85C5-AECAB0D0977D}"/>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SQL Ninja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defTabSz="1243192">
              <a:spcBef>
                <a:spcPts val="1632"/>
              </a:spcBef>
              <a:spcAft>
                <a:spcPts val="816"/>
              </a:spcAft>
              <a:buSzTx/>
              <a:defRPr/>
            </a:pPr>
            <a:r>
              <a:rPr lang="en-US" sz="2040">
                <a:solidFill>
                  <a:schemeClr val="tx1"/>
                </a:solidFill>
              </a:rPr>
              <a:t>Run </a:t>
            </a:r>
            <a:r>
              <a:rPr lang="en-US" sz="2040" dirty="0">
                <a:solidFill>
                  <a:schemeClr val="tx1"/>
                </a:solidFill>
              </a:rPr>
              <a:t>the scripts from an ODBC client (e.g., SQL Assistant), JDBC client (e.g., Teradata Studio) or native BTEQ client</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read rights on DBC user</a:t>
            </a:r>
          </a:p>
          <a:p>
            <a:pPr defTabSz="1243192">
              <a:spcBef>
                <a:spcPts val="1632"/>
              </a:spcBef>
              <a:spcAft>
                <a:spcPts val="816"/>
              </a:spcAft>
              <a:buSzTx/>
              <a:defRPr/>
            </a:pPr>
            <a:r>
              <a:rPr lang="en-US" sz="2040" dirty="0">
                <a:solidFill>
                  <a:schemeClr val="tx1"/>
                </a:solidFill>
              </a:rPr>
              <a:t>Execute every query one after another in a client. Configure the output to download the data to a .csv file.</a:t>
            </a:r>
          </a:p>
        </p:txBody>
      </p:sp>
      <p:sp>
        <p:nvSpPr>
          <p:cNvPr id="2" name="Title 1">
            <a:extLst>
              <a:ext uri="{FF2B5EF4-FFF2-40B4-BE49-F238E27FC236}">
                <a16:creationId xmlns:a16="http://schemas.microsoft.com/office/drawing/2014/main" id="{ACF1B4AD-E441-4161-A44B-12B4DB536067}"/>
              </a:ext>
            </a:extLst>
          </p:cNvPr>
          <p:cNvSpPr>
            <a:spLocks noGrp="1"/>
          </p:cNvSpPr>
          <p:nvPr>
            <p:ph type="title"/>
          </p:nvPr>
        </p:nvSpPr>
        <p:spPr/>
        <p:txBody>
          <a:bodyPr/>
          <a:lstStyle/>
          <a:p>
            <a:r>
              <a:rPr lang="en-GB" dirty="0"/>
              <a:t>Running the Scripts</a:t>
            </a:r>
          </a:p>
        </p:txBody>
      </p:sp>
      <p:sp>
        <p:nvSpPr>
          <p:cNvPr id="3" name="Slide Number Placeholder 2"/>
          <p:cNvSpPr>
            <a:spLocks noGrp="1"/>
          </p:cNvSpPr>
          <p:nvPr>
            <p:ph type="sldNum" sz="quarter" idx="4294967295"/>
          </p:nvPr>
        </p:nvSpPr>
        <p:spPr>
          <a:xfrm>
            <a:off x="9534525" y="6483350"/>
            <a:ext cx="2901950" cy="371475"/>
          </a:xfrm>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5" name="TextBox 4">
            <a:extLst>
              <a:ext uri="{FF2B5EF4-FFF2-40B4-BE49-F238E27FC236}">
                <a16:creationId xmlns:a16="http://schemas.microsoft.com/office/drawing/2014/main" id="{52FAE452-328D-46B4-A3CC-06FCC7DEE22E}"/>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SQL Ninja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1C2868C7-2031-4762-9AC9-C12B0FF2DA01}"/>
              </a:ext>
            </a:extLst>
          </p:cNvPr>
          <p:cNvPicPr>
            <a:picLocks noChangeAspect="1"/>
          </p:cNvPicPr>
          <p:nvPr/>
        </p:nvPicPr>
        <p:blipFill>
          <a:blip r:embed="rId3"/>
          <a:stretch>
            <a:fillRect/>
          </a:stretch>
        </p:blipFill>
        <p:spPr>
          <a:xfrm>
            <a:off x="2300032" y="980757"/>
            <a:ext cx="6737605" cy="6013767"/>
          </a:xfrm>
          <a:prstGeom prst="rect">
            <a:avLst/>
          </a:prstGeom>
        </p:spPr>
      </p:pic>
      <p:sp>
        <p:nvSpPr>
          <p:cNvPr id="5" name="TextBox 4">
            <a:extLst>
              <a:ext uri="{FF2B5EF4-FFF2-40B4-BE49-F238E27FC236}">
                <a16:creationId xmlns:a16="http://schemas.microsoft.com/office/drawing/2014/main" id="{608DCF8D-2374-4EF4-8D62-BEAB159698C8}"/>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SQL Ninja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23CE-4FB1-4971-8319-47AD122AC566}"/>
              </a:ext>
            </a:extLst>
          </p:cNvPr>
          <p:cNvSpPr>
            <a:spLocks noGrp="1"/>
          </p:cNvSpPr>
          <p:nvPr>
            <p:ph type="body" sz="quarter" idx="10"/>
          </p:nvPr>
        </p:nvSpPr>
        <p:spPr>
          <a:xfrm>
            <a:off x="274702" y="1211287"/>
            <a:ext cx="11888787" cy="3397853"/>
          </a:xfrm>
        </p:spPr>
        <p:txBody>
          <a:bodyPr/>
          <a:lstStyle/>
          <a:p>
            <a:r>
              <a:rPr lang="en-GB">
                <a:hlinkClick r:id="rId2"/>
              </a:rPr>
              <a:t>Teradata Communities</a:t>
            </a:r>
            <a:r>
              <a:rPr lang="en-GB"/>
              <a:t> – Blogs, discussion, download JDBC driver and Teradata Studio</a:t>
            </a:r>
          </a:p>
          <a:p>
            <a:r>
              <a:rPr lang="en-GB">
                <a:hlinkClick r:id="rId3"/>
              </a:rPr>
              <a:t>Teradata Documentation</a:t>
            </a:r>
            <a:r>
              <a:rPr lang="en-GB"/>
              <a:t> – Official Teradata site with documentation of all their products, including the database and clients</a:t>
            </a:r>
          </a:p>
          <a:p>
            <a:r>
              <a:rPr lang="en-GB">
                <a:hlinkClick r:id="rId4"/>
              </a:rPr>
              <a:t>Teradata Manuals in DMJ Program Sharepoint</a:t>
            </a:r>
            <a:endParaRPr lang="en-GB"/>
          </a:p>
        </p:txBody>
      </p:sp>
      <p:sp>
        <p:nvSpPr>
          <p:cNvPr id="3" name="Title 2">
            <a:extLst>
              <a:ext uri="{FF2B5EF4-FFF2-40B4-BE49-F238E27FC236}">
                <a16:creationId xmlns:a16="http://schemas.microsoft.com/office/drawing/2014/main" id="{0EA63ED1-623D-4DC6-B63B-125487F2958D}"/>
              </a:ext>
            </a:extLst>
          </p:cNvPr>
          <p:cNvSpPr>
            <a:spLocks noGrp="1"/>
          </p:cNvSpPr>
          <p:nvPr>
            <p:ph type="title"/>
          </p:nvPr>
        </p:nvSpPr>
        <p:spPr/>
        <p:txBody>
          <a:bodyPr/>
          <a:lstStyle/>
          <a:p>
            <a:r>
              <a:rPr lang="en-GB"/>
              <a:t>Bibliography</a:t>
            </a:r>
          </a:p>
        </p:txBody>
      </p:sp>
      <p:sp>
        <p:nvSpPr>
          <p:cNvPr id="4" name="TextBox 3">
            <a:extLst>
              <a:ext uri="{FF2B5EF4-FFF2-40B4-BE49-F238E27FC236}">
                <a16:creationId xmlns:a16="http://schemas.microsoft.com/office/drawing/2014/main" id="{FAAF0A22-0705-4A8E-AB42-31B96D6B2235}"/>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SQL Ninja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098887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650</TotalTime>
  <Words>508</Words>
  <Application>Microsoft Office PowerPoint</Application>
  <PresentationFormat>Custom</PresentationFormat>
  <Paragraphs>62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Semilight</vt:lpstr>
      <vt:lpstr>Wingdings</vt:lpstr>
      <vt:lpstr>WHITE TEMPLATE</vt:lpstr>
      <vt:lpstr>Data SQL Ninja Engineering Program Tooling</vt:lpstr>
      <vt:lpstr>Overview of Scripts</vt:lpstr>
      <vt:lpstr>Objects and Schema Items Inventoried</vt:lpstr>
      <vt:lpstr>Running the Scripts</vt:lpstr>
      <vt:lpstr>Code Snippet</vt:lpstr>
      <vt:lpstr>Bibliography</vt:lpstr>
    </vt:vector>
  </TitlesOfParts>
  <Manager>Boudewijn van der Zwan</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Inventory Scripts - Overview and Guidance</dc:title>
  <dc:subject>Teradata Inventory Scripts - Overview and Guidance</dc:subject>
  <dc:creator>Celia Muriel</dc:creator>
  <cp:keywords/>
  <dc:description/>
  <cp:lastModifiedBy>Ashish Agarwal</cp:lastModifiedBy>
  <cp:revision>49</cp:revision>
  <dcterms:created xsi:type="dcterms:W3CDTF">2018-02-15T21:49:22Z</dcterms:created>
  <dcterms:modified xsi:type="dcterms:W3CDTF">2020-10-01T06:07:46Z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