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489" r:id="rId5"/>
    <p:sldId id="1523" r:id="rId6"/>
    <p:sldId id="1537" r:id="rId7"/>
    <p:sldId id="1539" r:id="rId8"/>
    <p:sldId id="1538" r:id="rId9"/>
    <p:sldId id="1540" r:id="rId10"/>
    <p:sldId id="1541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107C10"/>
    <a:srgbClr val="737373"/>
    <a:srgbClr val="FFFFFF"/>
    <a:srgbClr val="000000"/>
    <a:srgbClr val="D83B01"/>
    <a:srgbClr val="353535"/>
    <a:srgbClr val="FF8C00"/>
    <a:srgbClr val="FFB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7382" autoAdjust="0"/>
  </p:normalViewPr>
  <p:slideViewPr>
    <p:cSldViewPr>
      <p:cViewPr varScale="1">
        <p:scale>
          <a:sx n="89" d="100"/>
          <a:sy n="89" d="100"/>
        </p:scale>
        <p:origin x="38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10/1/2020 10:59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10/1/2020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02D9-83CD-46BF-86F2-7CE8855D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41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1744662"/>
            <a:ext cx="4937760" cy="2209801"/>
          </a:xfrm>
        </p:spPr>
        <p:txBody>
          <a:bodyPr/>
          <a:lstStyle/>
          <a:p>
            <a:r>
              <a:rPr lang="en-US" dirty="0"/>
              <a:t>Data SQL Ninja Engineering Program 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54463"/>
            <a:ext cx="4937760" cy="1246495"/>
          </a:xfr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Workload Assessment Tool</a:t>
            </a:r>
          </a:p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Overview and Guidance</a:t>
            </a:r>
          </a:p>
          <a:p>
            <a:pPr lvl="0"/>
            <a:endParaRPr lang="en-US" sz="1000" dirty="0"/>
          </a:p>
          <a:p>
            <a:pPr lvl="0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C4CFA-03C2-4DFF-B2A6-760A8F576CAC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409380"/>
            <a:ext cx="8534399" cy="46222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Provides suggested “best fit” target platforms, cloud readiness and application/database remediation level for a given workload 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Calculation is based on a set of 41 questions across 12 categories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Each of the 41 questions has a prescribed set of possible answers based on drop-down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Built using Excel and VBA.  Provides a simple, one-click calculation and report generation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Greatly helps to accelerate large estate assessments by providing automated and uniform target platform decision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Generated report can be placed into assessment findings decks for migration assessment engagements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Can provided structured approach and process for customer migration workshops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Overview of Tool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74393-D10B-4D29-A63C-3991C707711A}"/>
              </a:ext>
            </a:extLst>
          </p:cNvPr>
          <p:cNvGrpSpPr/>
          <p:nvPr/>
        </p:nvGrpSpPr>
        <p:grpSpPr>
          <a:xfrm>
            <a:off x="9190037" y="2506662"/>
            <a:ext cx="2357666" cy="2538145"/>
            <a:chOff x="9934441" y="5284599"/>
            <a:chExt cx="721597" cy="7768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AE1F6-E882-496B-ACFC-A7FCE7F5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34441" y="5284599"/>
              <a:ext cx="81772" cy="7768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1DBBE1-AE93-4F0D-BD8C-3916B407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077352" y="5284599"/>
              <a:ext cx="88587" cy="7700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07A858-8C25-4389-BCE4-1C3C713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0214634" y="5284599"/>
              <a:ext cx="81772" cy="7155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C33F28-8B8D-40F6-9C1F-97E2B1D2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0343638" y="5284599"/>
              <a:ext cx="88587" cy="6473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29E941-F96E-4CBB-8E0A-CACFCD25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0444793" y="5284599"/>
              <a:ext cx="211245" cy="59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EE8148-7A9D-499E-AE8B-3D5F7B13608B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341790"/>
            <a:ext cx="8839199" cy="511216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400" dirty="0"/>
              <a:t>Target platforms considered include:</a:t>
            </a:r>
          </a:p>
          <a:p>
            <a:pPr marL="228600" lvl="1" indent="0">
              <a:buNone/>
            </a:pPr>
            <a:endParaRPr lang="en-US" sz="1400" b="1" dirty="0"/>
          </a:p>
          <a:p>
            <a:pPr marL="228600" lvl="1" indent="0">
              <a:buNone/>
            </a:pPr>
            <a:r>
              <a:rPr lang="en-US" sz="1400" b="1" dirty="0"/>
              <a:t>On-Premises</a:t>
            </a:r>
          </a:p>
          <a:p>
            <a:pPr lvl="1"/>
            <a:r>
              <a:rPr lang="en-US" sz="1400" dirty="0"/>
              <a:t>SQL Server</a:t>
            </a:r>
          </a:p>
          <a:p>
            <a:pPr lvl="1"/>
            <a:r>
              <a:rPr lang="en-US" sz="1400" dirty="0"/>
              <a:t>SQL Server On Linux</a:t>
            </a:r>
          </a:p>
          <a:p>
            <a:pPr marL="228600" lvl="1" indent="0">
              <a:buNone/>
            </a:pPr>
            <a:r>
              <a:rPr lang="en-US" sz="1400" b="1" dirty="0"/>
              <a:t>Azure</a:t>
            </a:r>
          </a:p>
          <a:p>
            <a:pPr lvl="1"/>
            <a:r>
              <a:rPr lang="en-US" sz="1400" dirty="0"/>
              <a:t>SQL Server IaaS</a:t>
            </a:r>
          </a:p>
          <a:p>
            <a:pPr lvl="1"/>
            <a:r>
              <a:rPr lang="en-US" sz="1400" dirty="0"/>
              <a:t>SQL Server On Linux IaaS</a:t>
            </a:r>
          </a:p>
          <a:p>
            <a:pPr lvl="1"/>
            <a:r>
              <a:rPr lang="en-US" sz="1400" dirty="0"/>
              <a:t>Azure SQL DB</a:t>
            </a:r>
          </a:p>
          <a:p>
            <a:pPr lvl="1"/>
            <a:r>
              <a:rPr lang="en-US" sz="1400" dirty="0"/>
              <a:t>Azure SQL DB – Elastic Pools</a:t>
            </a:r>
          </a:p>
          <a:p>
            <a:pPr lvl="1"/>
            <a:r>
              <a:rPr lang="en-US" sz="1400" dirty="0"/>
              <a:t>Azure SQL Managed Instance</a:t>
            </a:r>
          </a:p>
          <a:p>
            <a:pPr lvl="1"/>
            <a:r>
              <a:rPr lang="en-US" sz="1400" dirty="0"/>
              <a:t>Azure SQL Data Warehouse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Application and Database Level of Remediation Levels include: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Very Simple:</a:t>
            </a:r>
            <a:r>
              <a:rPr lang="en-US" sz="1400" dirty="0"/>
              <a:t> App and database can be moved into target workload with minimal translation and re-write</a:t>
            </a:r>
          </a:p>
          <a:p>
            <a:pPr lvl="1"/>
            <a:r>
              <a:rPr lang="en-US" sz="1400" b="1" dirty="0"/>
              <a:t>Simple:</a:t>
            </a:r>
            <a:r>
              <a:rPr lang="en-US" sz="1400" dirty="0"/>
              <a:t> Some application code updates and database object conversion</a:t>
            </a:r>
          </a:p>
          <a:p>
            <a:pPr lvl="1"/>
            <a:r>
              <a:rPr lang="en-US" sz="1400" b="1" dirty="0"/>
              <a:t>Moderate:</a:t>
            </a:r>
            <a:r>
              <a:rPr lang="en-US" sz="1400" dirty="0"/>
              <a:t> Data Access Layer re-work on application, non-trivial database object conversion</a:t>
            </a:r>
          </a:p>
          <a:p>
            <a:pPr lvl="1"/>
            <a:r>
              <a:rPr lang="en-US" sz="1400" b="1" dirty="0"/>
              <a:t>Extensive:</a:t>
            </a:r>
            <a:r>
              <a:rPr lang="en-US" sz="1400" dirty="0"/>
              <a:t> Substantial application code re-writing and data access layer code updates.  Plus substantial database object conversion and translation.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Report Considerations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B233D-9712-401A-8787-D1A1198B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58329"/>
            <a:ext cx="2438672" cy="3143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F9552-4C0D-4625-A7D7-5184AA5374BD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10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621051"/>
            <a:ext cx="8458199" cy="48320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For each workload, at the start of the calculation process, it is assumed any platform is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Each question will impact the predicted feasibility of each target platform and update the overall feasibility of a given target platform for a given workload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same logic is used for remediation as well.  The tool assumes at the start that the workload will be a lift and shift, then as it runs through the question analysis, the overall remediation will be increased based on the answers to certain questions.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lower the number, the more feasible that platform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Calculated numbers range from 0 (most feasible) to 3 (least feasible)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Calculation Methodology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1767D1-C2CF-4E41-BA37-0267A471C673}"/>
              </a:ext>
            </a:extLst>
          </p:cNvPr>
          <p:cNvGrpSpPr/>
          <p:nvPr/>
        </p:nvGrpSpPr>
        <p:grpSpPr>
          <a:xfrm>
            <a:off x="9647237" y="2430462"/>
            <a:ext cx="1524000" cy="2971800"/>
            <a:chOff x="6276981" y="1336678"/>
            <a:chExt cx="511176" cy="957264"/>
          </a:xfrm>
        </p:grpSpPr>
        <p:sp>
          <p:nvSpPr>
            <p:cNvPr id="5" name="Freeform 588">
              <a:extLst>
                <a:ext uri="{FF2B5EF4-FFF2-40B4-BE49-F238E27FC236}">
                  <a16:creationId xmlns:a16="http://schemas.microsoft.com/office/drawing/2014/main" id="{EBAB3D84-1BFB-4CF7-A2DD-DDA7E14B9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7956" y="1584328"/>
              <a:ext cx="120650" cy="120650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89">
              <a:extLst>
                <a:ext uri="{FF2B5EF4-FFF2-40B4-BE49-F238E27FC236}">
                  <a16:creationId xmlns:a16="http://schemas.microsoft.com/office/drawing/2014/main" id="{D571D368-40C7-4460-A07F-7CA447D2E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31" y="1768479"/>
              <a:ext cx="363538" cy="361951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590">
              <a:extLst>
                <a:ext uri="{FF2B5EF4-FFF2-40B4-BE49-F238E27FC236}">
                  <a16:creationId xmlns:a16="http://schemas.microsoft.com/office/drawing/2014/main" id="{477DA9BE-5902-4E99-B7D6-0645F57B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356" y="1336678"/>
              <a:ext cx="169863" cy="1698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91">
              <a:extLst>
                <a:ext uri="{FF2B5EF4-FFF2-40B4-BE49-F238E27FC236}">
                  <a16:creationId xmlns:a16="http://schemas.microsoft.com/office/drawing/2014/main" id="{81DE26D2-A8AA-4CAC-8359-13A7CD4E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81" y="1622428"/>
              <a:ext cx="212725" cy="2111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92">
              <a:extLst>
                <a:ext uri="{FF2B5EF4-FFF2-40B4-BE49-F238E27FC236}">
                  <a16:creationId xmlns:a16="http://schemas.microsoft.com/office/drawing/2014/main" id="{A8682834-3D66-424F-8056-640CC7C01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6" y="1492253"/>
              <a:ext cx="182563" cy="184150"/>
            </a:xfrm>
            <a:custGeom>
              <a:avLst/>
              <a:gdLst>
                <a:gd name="T0" fmla="*/ 25 w 53"/>
                <a:gd name="T1" fmla="*/ 1 h 54"/>
                <a:gd name="T2" fmla="*/ 1 w 53"/>
                <a:gd name="T3" fmla="*/ 29 h 54"/>
                <a:gd name="T4" fmla="*/ 28 w 53"/>
                <a:gd name="T5" fmla="*/ 53 h 54"/>
                <a:gd name="T6" fmla="*/ 52 w 53"/>
                <a:gd name="T7" fmla="*/ 25 h 54"/>
                <a:gd name="T8" fmla="*/ 25 w 53"/>
                <a:gd name="T9" fmla="*/ 1 h 54"/>
                <a:gd name="T10" fmla="*/ 27 w 53"/>
                <a:gd name="T11" fmla="*/ 39 h 54"/>
                <a:gd name="T12" fmla="*/ 14 w 53"/>
                <a:gd name="T13" fmla="*/ 28 h 54"/>
                <a:gd name="T14" fmla="*/ 26 w 53"/>
                <a:gd name="T15" fmla="*/ 15 h 54"/>
                <a:gd name="T16" fmla="*/ 39 w 53"/>
                <a:gd name="T17" fmla="*/ 26 h 54"/>
                <a:gd name="T18" fmla="*/ 27 w 53"/>
                <a:gd name="T1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5" y="1"/>
                  </a:moveTo>
                  <a:cubicBezTo>
                    <a:pt x="10" y="2"/>
                    <a:pt x="0" y="14"/>
                    <a:pt x="1" y="29"/>
                  </a:cubicBezTo>
                  <a:cubicBezTo>
                    <a:pt x="2" y="43"/>
                    <a:pt x="14" y="54"/>
                    <a:pt x="28" y="53"/>
                  </a:cubicBezTo>
                  <a:cubicBezTo>
                    <a:pt x="42" y="52"/>
                    <a:pt x="53" y="39"/>
                    <a:pt x="52" y="25"/>
                  </a:cubicBezTo>
                  <a:cubicBezTo>
                    <a:pt x="51" y="11"/>
                    <a:pt x="39" y="0"/>
                    <a:pt x="25" y="1"/>
                  </a:cubicBezTo>
                  <a:close/>
                  <a:moveTo>
                    <a:pt x="27" y="39"/>
                  </a:moveTo>
                  <a:cubicBezTo>
                    <a:pt x="20" y="40"/>
                    <a:pt x="15" y="34"/>
                    <a:pt x="14" y="28"/>
                  </a:cubicBezTo>
                  <a:cubicBezTo>
                    <a:pt x="14" y="21"/>
                    <a:pt x="19" y="15"/>
                    <a:pt x="26" y="15"/>
                  </a:cubicBezTo>
                  <a:cubicBezTo>
                    <a:pt x="32" y="14"/>
                    <a:pt x="38" y="19"/>
                    <a:pt x="39" y="26"/>
                  </a:cubicBezTo>
                  <a:cubicBezTo>
                    <a:pt x="39" y="33"/>
                    <a:pt x="34" y="39"/>
                    <a:pt x="27" y="3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93">
              <a:extLst>
                <a:ext uri="{FF2B5EF4-FFF2-40B4-BE49-F238E27FC236}">
                  <a16:creationId xmlns:a16="http://schemas.microsoft.com/office/drawing/2014/main" id="{5718B438-5789-42B2-987E-D7A01146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81" y="1476378"/>
              <a:ext cx="30163" cy="50800"/>
            </a:xfrm>
            <a:custGeom>
              <a:avLst/>
              <a:gdLst>
                <a:gd name="T0" fmla="*/ 9 w 9"/>
                <a:gd name="T1" fmla="*/ 13 h 15"/>
                <a:gd name="T2" fmla="*/ 7 w 9"/>
                <a:gd name="T3" fmla="*/ 15 h 15"/>
                <a:gd name="T4" fmla="*/ 2 w 9"/>
                <a:gd name="T5" fmla="*/ 15 h 15"/>
                <a:gd name="T6" fmla="*/ 0 w 9"/>
                <a:gd name="T7" fmla="*/ 13 h 15"/>
                <a:gd name="T8" fmla="*/ 1 w 9"/>
                <a:gd name="T9" fmla="*/ 2 h 15"/>
                <a:gd name="T10" fmla="*/ 3 w 9"/>
                <a:gd name="T11" fmla="*/ 0 h 15"/>
                <a:gd name="T12" fmla="*/ 4 w 9"/>
                <a:gd name="T13" fmla="*/ 0 h 15"/>
                <a:gd name="T14" fmla="*/ 6 w 9"/>
                <a:gd name="T15" fmla="*/ 2 h 15"/>
                <a:gd name="T16" fmla="*/ 9 w 9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9" y="14"/>
                    <a:pt x="8" y="15"/>
                    <a:pt x="7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94">
              <a:extLst>
                <a:ext uri="{FF2B5EF4-FFF2-40B4-BE49-F238E27FC236}">
                  <a16:creationId xmlns:a16="http://schemas.microsoft.com/office/drawing/2014/main" id="{0AA7BC4C-7E1A-4CFC-8DD6-6DD8D9F4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31" y="1639891"/>
              <a:ext cx="30163" cy="53975"/>
            </a:xfrm>
            <a:custGeom>
              <a:avLst/>
              <a:gdLst>
                <a:gd name="T0" fmla="*/ 0 w 9"/>
                <a:gd name="T1" fmla="*/ 3 h 16"/>
                <a:gd name="T2" fmla="*/ 2 w 9"/>
                <a:gd name="T3" fmla="*/ 1 h 16"/>
                <a:gd name="T4" fmla="*/ 7 w 9"/>
                <a:gd name="T5" fmla="*/ 0 h 16"/>
                <a:gd name="T6" fmla="*/ 9 w 9"/>
                <a:gd name="T7" fmla="*/ 2 h 16"/>
                <a:gd name="T8" fmla="*/ 8 w 9"/>
                <a:gd name="T9" fmla="*/ 14 h 16"/>
                <a:gd name="T10" fmla="*/ 6 w 9"/>
                <a:gd name="T11" fmla="*/ 16 h 16"/>
                <a:gd name="T12" fmla="*/ 5 w 9"/>
                <a:gd name="T13" fmla="*/ 16 h 16"/>
                <a:gd name="T14" fmla="*/ 3 w 9"/>
                <a:gd name="T15" fmla="*/ 14 h 16"/>
                <a:gd name="T16" fmla="*/ 0 w 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3" y="1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95">
              <a:extLst>
                <a:ext uri="{FF2B5EF4-FFF2-40B4-BE49-F238E27FC236}">
                  <a16:creationId xmlns:a16="http://schemas.microsoft.com/office/drawing/2014/main" id="{F6A05334-A519-489D-8365-E1F6DC8F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9" y="1571628"/>
              <a:ext cx="55563" cy="33338"/>
            </a:xfrm>
            <a:custGeom>
              <a:avLst/>
              <a:gdLst>
                <a:gd name="T0" fmla="*/ 13 w 16"/>
                <a:gd name="T1" fmla="*/ 1 h 10"/>
                <a:gd name="T2" fmla="*/ 16 w 16"/>
                <a:gd name="T3" fmla="*/ 2 h 10"/>
                <a:gd name="T4" fmla="*/ 16 w 16"/>
                <a:gd name="T5" fmla="*/ 8 h 10"/>
                <a:gd name="T6" fmla="*/ 14 w 16"/>
                <a:gd name="T7" fmla="*/ 10 h 10"/>
                <a:gd name="T8" fmla="*/ 3 w 16"/>
                <a:gd name="T9" fmla="*/ 9 h 10"/>
                <a:gd name="T10" fmla="*/ 0 w 16"/>
                <a:gd name="T11" fmla="*/ 7 h 10"/>
                <a:gd name="T12" fmla="*/ 0 w 16"/>
                <a:gd name="T13" fmla="*/ 5 h 10"/>
                <a:gd name="T14" fmla="*/ 2 w 16"/>
                <a:gd name="T15" fmla="*/ 3 h 10"/>
                <a:gd name="T16" fmla="*/ 13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3" y="1"/>
                  </a:move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96">
              <a:extLst>
                <a:ext uri="{FF2B5EF4-FFF2-40B4-BE49-F238E27FC236}">
                  <a16:creationId xmlns:a16="http://schemas.microsoft.com/office/drawing/2014/main" id="{24A8C5BB-4A90-44FE-BEA4-EA398405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94" y="1565278"/>
              <a:ext cx="55563" cy="30163"/>
            </a:xfrm>
            <a:custGeom>
              <a:avLst/>
              <a:gdLst>
                <a:gd name="T0" fmla="*/ 2 w 16"/>
                <a:gd name="T1" fmla="*/ 9 h 9"/>
                <a:gd name="T2" fmla="*/ 0 w 16"/>
                <a:gd name="T3" fmla="*/ 7 h 9"/>
                <a:gd name="T4" fmla="*/ 0 w 16"/>
                <a:gd name="T5" fmla="*/ 2 h 9"/>
                <a:gd name="T6" fmla="*/ 2 w 16"/>
                <a:gd name="T7" fmla="*/ 0 h 9"/>
                <a:gd name="T8" fmla="*/ 13 w 16"/>
                <a:gd name="T9" fmla="*/ 1 h 9"/>
                <a:gd name="T10" fmla="*/ 15 w 16"/>
                <a:gd name="T11" fmla="*/ 3 h 9"/>
                <a:gd name="T12" fmla="*/ 15 w 16"/>
                <a:gd name="T13" fmla="*/ 4 h 9"/>
                <a:gd name="T14" fmla="*/ 14 w 16"/>
                <a:gd name="T15" fmla="*/ 7 h 9"/>
                <a:gd name="T16" fmla="*/ 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2" y="9"/>
                  </a:moveTo>
                  <a:cubicBezTo>
                    <a:pt x="1" y="9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5" y="7"/>
                    <a:pt x="14" y="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7">
              <a:extLst>
                <a:ext uri="{FF2B5EF4-FFF2-40B4-BE49-F238E27FC236}">
                  <a16:creationId xmlns:a16="http://schemas.microsoft.com/office/drawing/2014/main" id="{375AECBD-9701-4B5B-92B4-46A1029B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1" y="1506541"/>
              <a:ext cx="52388" cy="50800"/>
            </a:xfrm>
            <a:custGeom>
              <a:avLst/>
              <a:gdLst>
                <a:gd name="T0" fmla="*/ 14 w 15"/>
                <a:gd name="T1" fmla="*/ 7 h 15"/>
                <a:gd name="T2" fmla="*/ 15 w 15"/>
                <a:gd name="T3" fmla="*/ 10 h 15"/>
                <a:gd name="T4" fmla="*/ 11 w 15"/>
                <a:gd name="T5" fmla="*/ 14 h 15"/>
                <a:gd name="T6" fmla="*/ 8 w 15"/>
                <a:gd name="T7" fmla="*/ 14 h 15"/>
                <a:gd name="T8" fmla="*/ 1 w 15"/>
                <a:gd name="T9" fmla="*/ 5 h 15"/>
                <a:gd name="T10" fmla="*/ 1 w 15"/>
                <a:gd name="T11" fmla="*/ 2 h 15"/>
                <a:gd name="T12" fmla="*/ 2 w 15"/>
                <a:gd name="T13" fmla="*/ 1 h 15"/>
                <a:gd name="T14" fmla="*/ 5 w 15"/>
                <a:gd name="T15" fmla="*/ 1 h 15"/>
                <a:gd name="T16" fmla="*/ 14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15" y="8"/>
                    <a:pt x="15" y="9"/>
                    <a:pt x="1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5"/>
                    <a:pt x="8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598">
              <a:extLst>
                <a:ext uri="{FF2B5EF4-FFF2-40B4-BE49-F238E27FC236}">
                  <a16:creationId xmlns:a16="http://schemas.microsoft.com/office/drawing/2014/main" id="{B5BB3626-010A-4B7A-A9C3-F01FBFF6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82" y="1612903"/>
              <a:ext cx="53975" cy="47625"/>
            </a:xfrm>
            <a:custGeom>
              <a:avLst/>
              <a:gdLst>
                <a:gd name="T0" fmla="*/ 2 w 16"/>
                <a:gd name="T1" fmla="*/ 8 h 14"/>
                <a:gd name="T2" fmla="*/ 1 w 16"/>
                <a:gd name="T3" fmla="*/ 5 h 14"/>
                <a:gd name="T4" fmla="*/ 5 w 16"/>
                <a:gd name="T5" fmla="*/ 1 h 14"/>
                <a:gd name="T6" fmla="*/ 7 w 16"/>
                <a:gd name="T7" fmla="*/ 1 h 14"/>
                <a:gd name="T8" fmla="*/ 15 w 16"/>
                <a:gd name="T9" fmla="*/ 9 h 14"/>
                <a:gd name="T10" fmla="*/ 15 w 16"/>
                <a:gd name="T11" fmla="*/ 13 h 14"/>
                <a:gd name="T12" fmla="*/ 14 w 16"/>
                <a:gd name="T13" fmla="*/ 13 h 14"/>
                <a:gd name="T14" fmla="*/ 11 w 16"/>
                <a:gd name="T15" fmla="*/ 14 h 14"/>
                <a:gd name="T16" fmla="*/ 2 w 16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2" y="8"/>
                  </a:moveTo>
                  <a:cubicBezTo>
                    <a:pt x="1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4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99">
              <a:extLst>
                <a:ext uri="{FF2B5EF4-FFF2-40B4-BE49-F238E27FC236}">
                  <a16:creationId xmlns:a16="http://schemas.microsoft.com/office/drawing/2014/main" id="{D89842BF-EE73-4D13-90EF-D0739443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44" y="1619253"/>
              <a:ext cx="47625" cy="50800"/>
            </a:xfrm>
            <a:custGeom>
              <a:avLst/>
              <a:gdLst>
                <a:gd name="T0" fmla="*/ 7 w 14"/>
                <a:gd name="T1" fmla="*/ 1 h 15"/>
                <a:gd name="T2" fmla="*/ 9 w 14"/>
                <a:gd name="T3" fmla="*/ 1 h 15"/>
                <a:gd name="T4" fmla="*/ 13 w 14"/>
                <a:gd name="T5" fmla="*/ 4 h 15"/>
                <a:gd name="T6" fmla="*/ 13 w 14"/>
                <a:gd name="T7" fmla="*/ 7 h 15"/>
                <a:gd name="T8" fmla="*/ 5 w 14"/>
                <a:gd name="T9" fmla="*/ 14 h 15"/>
                <a:gd name="T10" fmla="*/ 2 w 14"/>
                <a:gd name="T11" fmla="*/ 14 h 15"/>
                <a:gd name="T12" fmla="*/ 1 w 14"/>
                <a:gd name="T13" fmla="*/ 14 h 15"/>
                <a:gd name="T14" fmla="*/ 0 w 14"/>
                <a:gd name="T15" fmla="*/ 11 h 15"/>
                <a:gd name="T16" fmla="*/ 7 w 14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"/>
                  </a:moveTo>
                  <a:cubicBezTo>
                    <a:pt x="7" y="0"/>
                    <a:pt x="9" y="0"/>
                    <a:pt x="9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6"/>
                    <a:pt x="13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00">
              <a:extLst>
                <a:ext uri="{FF2B5EF4-FFF2-40B4-BE49-F238E27FC236}">
                  <a16:creationId xmlns:a16="http://schemas.microsoft.com/office/drawing/2014/main" id="{BAA24913-9CDE-4C70-97C2-1BB321C9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6" y="1500191"/>
              <a:ext cx="47625" cy="50800"/>
            </a:xfrm>
            <a:custGeom>
              <a:avLst/>
              <a:gdLst>
                <a:gd name="T0" fmla="*/ 7 w 14"/>
                <a:gd name="T1" fmla="*/ 14 h 15"/>
                <a:gd name="T2" fmla="*/ 4 w 14"/>
                <a:gd name="T3" fmla="*/ 14 h 15"/>
                <a:gd name="T4" fmla="*/ 0 w 14"/>
                <a:gd name="T5" fmla="*/ 10 h 15"/>
                <a:gd name="T6" fmla="*/ 0 w 14"/>
                <a:gd name="T7" fmla="*/ 8 h 15"/>
                <a:gd name="T8" fmla="*/ 9 w 14"/>
                <a:gd name="T9" fmla="*/ 0 h 15"/>
                <a:gd name="T10" fmla="*/ 12 w 14"/>
                <a:gd name="T11" fmla="*/ 0 h 15"/>
                <a:gd name="T12" fmla="*/ 13 w 14"/>
                <a:gd name="T13" fmla="*/ 1 h 15"/>
                <a:gd name="T14" fmla="*/ 13 w 14"/>
                <a:gd name="T15" fmla="*/ 4 h 15"/>
                <a:gd name="T16" fmla="*/ 7 w 1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4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01">
              <a:extLst>
                <a:ext uri="{FF2B5EF4-FFF2-40B4-BE49-F238E27FC236}">
                  <a16:creationId xmlns:a16="http://schemas.microsoft.com/office/drawing/2014/main" id="{0209A769-C33B-49A4-88B3-E8BF9E221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1" y="1482728"/>
              <a:ext cx="44450" cy="57150"/>
            </a:xfrm>
            <a:custGeom>
              <a:avLst/>
              <a:gdLst>
                <a:gd name="T0" fmla="*/ 12 w 13"/>
                <a:gd name="T1" fmla="*/ 11 h 17"/>
                <a:gd name="T2" fmla="*/ 11 w 13"/>
                <a:gd name="T3" fmla="*/ 14 h 17"/>
                <a:gd name="T4" fmla="*/ 6 w 13"/>
                <a:gd name="T5" fmla="*/ 16 h 17"/>
                <a:gd name="T6" fmla="*/ 4 w 13"/>
                <a:gd name="T7" fmla="*/ 15 h 17"/>
                <a:gd name="T8" fmla="*/ 0 w 13"/>
                <a:gd name="T9" fmla="*/ 4 h 17"/>
                <a:gd name="T10" fmla="*/ 1 w 13"/>
                <a:gd name="T11" fmla="*/ 1 h 17"/>
                <a:gd name="T12" fmla="*/ 3 w 13"/>
                <a:gd name="T13" fmla="*/ 1 h 17"/>
                <a:gd name="T14" fmla="*/ 5 w 13"/>
                <a:gd name="T15" fmla="*/ 2 h 17"/>
                <a:gd name="T16" fmla="*/ 12 w 13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1"/>
                  </a:moveTo>
                  <a:cubicBezTo>
                    <a:pt x="13" y="12"/>
                    <a:pt x="12" y="13"/>
                    <a:pt x="11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02">
              <a:extLst>
                <a:ext uri="{FF2B5EF4-FFF2-40B4-BE49-F238E27FC236}">
                  <a16:creationId xmlns:a16="http://schemas.microsoft.com/office/drawing/2014/main" id="{97254478-F745-412E-BEFC-9FBA236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44" y="1628778"/>
              <a:ext cx="44450" cy="5556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3 h 16"/>
                <a:gd name="T4" fmla="*/ 6 w 13"/>
                <a:gd name="T5" fmla="*/ 1 h 16"/>
                <a:gd name="T6" fmla="*/ 9 w 13"/>
                <a:gd name="T7" fmla="*/ 2 h 16"/>
                <a:gd name="T8" fmla="*/ 13 w 13"/>
                <a:gd name="T9" fmla="*/ 12 h 16"/>
                <a:gd name="T10" fmla="*/ 11 w 13"/>
                <a:gd name="T11" fmla="*/ 15 h 16"/>
                <a:gd name="T12" fmla="*/ 10 w 13"/>
                <a:gd name="T13" fmla="*/ 16 h 16"/>
                <a:gd name="T14" fmla="*/ 7 w 13"/>
                <a:gd name="T15" fmla="*/ 15 h 16"/>
                <a:gd name="T16" fmla="*/ 1 w 13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0" y="5"/>
                    <a:pt x="0" y="3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2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03">
              <a:extLst>
                <a:ext uri="{FF2B5EF4-FFF2-40B4-BE49-F238E27FC236}">
                  <a16:creationId xmlns:a16="http://schemas.microsoft.com/office/drawing/2014/main" id="{A2EDFEE4-2456-42E6-BEBA-671E878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31" y="1598616"/>
              <a:ext cx="53975" cy="41275"/>
            </a:xfrm>
            <a:custGeom>
              <a:avLst/>
              <a:gdLst>
                <a:gd name="T0" fmla="*/ 11 w 16"/>
                <a:gd name="T1" fmla="*/ 0 h 12"/>
                <a:gd name="T2" fmla="*/ 13 w 16"/>
                <a:gd name="T3" fmla="*/ 1 h 12"/>
                <a:gd name="T4" fmla="*/ 16 w 16"/>
                <a:gd name="T5" fmla="*/ 6 h 12"/>
                <a:gd name="T6" fmla="*/ 15 w 16"/>
                <a:gd name="T7" fmla="*/ 8 h 12"/>
                <a:gd name="T8" fmla="*/ 4 w 16"/>
                <a:gd name="T9" fmla="*/ 12 h 12"/>
                <a:gd name="T10" fmla="*/ 1 w 16"/>
                <a:gd name="T11" fmla="*/ 11 h 12"/>
                <a:gd name="T12" fmla="*/ 1 w 16"/>
                <a:gd name="T13" fmla="*/ 10 h 12"/>
                <a:gd name="T14" fmla="*/ 1 w 16"/>
                <a:gd name="T15" fmla="*/ 7 h 12"/>
                <a:gd name="T16" fmla="*/ 11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12" y="0"/>
                    <a:pt x="13" y="0"/>
                    <a:pt x="13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2" y="12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04">
              <a:extLst>
                <a:ext uri="{FF2B5EF4-FFF2-40B4-BE49-F238E27FC236}">
                  <a16:creationId xmlns:a16="http://schemas.microsoft.com/office/drawing/2014/main" id="{4F479388-7EFE-4300-9234-FCBB4C5B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9" y="1527178"/>
              <a:ext cx="53975" cy="44450"/>
            </a:xfrm>
            <a:custGeom>
              <a:avLst/>
              <a:gdLst>
                <a:gd name="T0" fmla="*/ 5 w 16"/>
                <a:gd name="T1" fmla="*/ 12 h 13"/>
                <a:gd name="T2" fmla="*/ 3 w 16"/>
                <a:gd name="T3" fmla="*/ 12 h 13"/>
                <a:gd name="T4" fmla="*/ 0 w 16"/>
                <a:gd name="T5" fmla="*/ 7 h 13"/>
                <a:gd name="T6" fmla="*/ 1 w 16"/>
                <a:gd name="T7" fmla="*/ 4 h 13"/>
                <a:gd name="T8" fmla="*/ 12 w 16"/>
                <a:gd name="T9" fmla="*/ 1 h 13"/>
                <a:gd name="T10" fmla="*/ 15 w 16"/>
                <a:gd name="T11" fmla="*/ 2 h 13"/>
                <a:gd name="T12" fmla="*/ 15 w 16"/>
                <a:gd name="T13" fmla="*/ 3 h 13"/>
                <a:gd name="T14" fmla="*/ 15 w 16"/>
                <a:gd name="T15" fmla="*/ 6 h 13"/>
                <a:gd name="T16" fmla="*/ 5 w 16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5" y="12"/>
                  </a:moveTo>
                  <a:cubicBezTo>
                    <a:pt x="4" y="13"/>
                    <a:pt x="3" y="13"/>
                    <a:pt x="3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5" y="5"/>
                    <a:pt x="15" y="6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05">
              <a:extLst>
                <a:ext uri="{FF2B5EF4-FFF2-40B4-BE49-F238E27FC236}">
                  <a16:creationId xmlns:a16="http://schemas.microsoft.com/office/drawing/2014/main" id="{1FA62AC8-CD49-4BB0-A7B3-AB49CB581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94" y="1539878"/>
              <a:ext cx="58738" cy="41275"/>
            </a:xfrm>
            <a:custGeom>
              <a:avLst/>
              <a:gdLst>
                <a:gd name="T0" fmla="*/ 15 w 17"/>
                <a:gd name="T1" fmla="*/ 3 h 12"/>
                <a:gd name="T2" fmla="*/ 16 w 17"/>
                <a:gd name="T3" fmla="*/ 5 h 12"/>
                <a:gd name="T4" fmla="*/ 15 w 17"/>
                <a:gd name="T5" fmla="*/ 10 h 12"/>
                <a:gd name="T6" fmla="*/ 12 w 17"/>
                <a:gd name="T7" fmla="*/ 11 h 12"/>
                <a:gd name="T8" fmla="*/ 2 w 17"/>
                <a:gd name="T9" fmla="*/ 6 h 12"/>
                <a:gd name="T10" fmla="*/ 1 w 17"/>
                <a:gd name="T11" fmla="*/ 3 h 12"/>
                <a:gd name="T12" fmla="*/ 1 w 17"/>
                <a:gd name="T13" fmla="*/ 2 h 12"/>
                <a:gd name="T14" fmla="*/ 4 w 17"/>
                <a:gd name="T15" fmla="*/ 1 h 12"/>
                <a:gd name="T16" fmla="*/ 15 w 1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5" y="3"/>
                  </a:moveTo>
                  <a:cubicBezTo>
                    <a:pt x="16" y="3"/>
                    <a:pt x="17" y="4"/>
                    <a:pt x="16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2"/>
                    <a:pt x="12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06">
              <a:extLst>
                <a:ext uri="{FF2B5EF4-FFF2-40B4-BE49-F238E27FC236}">
                  <a16:creationId xmlns:a16="http://schemas.microsoft.com/office/drawing/2014/main" id="{2B842BAA-8E97-459D-A6C1-45BDA11C9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44" y="1589091"/>
              <a:ext cx="53975" cy="36513"/>
            </a:xfrm>
            <a:custGeom>
              <a:avLst/>
              <a:gdLst>
                <a:gd name="T0" fmla="*/ 2 w 16"/>
                <a:gd name="T1" fmla="*/ 9 h 11"/>
                <a:gd name="T2" fmla="*/ 0 w 16"/>
                <a:gd name="T3" fmla="*/ 7 h 11"/>
                <a:gd name="T4" fmla="*/ 2 w 16"/>
                <a:gd name="T5" fmla="*/ 1 h 11"/>
                <a:gd name="T6" fmla="*/ 5 w 16"/>
                <a:gd name="T7" fmla="*/ 0 h 11"/>
                <a:gd name="T8" fmla="*/ 15 w 16"/>
                <a:gd name="T9" fmla="*/ 6 h 11"/>
                <a:gd name="T10" fmla="*/ 16 w 16"/>
                <a:gd name="T11" fmla="*/ 8 h 11"/>
                <a:gd name="T12" fmla="*/ 16 w 16"/>
                <a:gd name="T13" fmla="*/ 9 h 11"/>
                <a:gd name="T14" fmla="*/ 13 w 16"/>
                <a:gd name="T15" fmla="*/ 11 h 11"/>
                <a:gd name="T16" fmla="*/ 2 w 1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4" y="11"/>
                    <a:pt x="13" y="11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08">
              <a:extLst>
                <a:ext uri="{FF2B5EF4-FFF2-40B4-BE49-F238E27FC236}">
                  <a16:creationId xmlns:a16="http://schemas.microsoft.com/office/drawing/2014/main" id="{DACFC471-9C05-4061-B0FE-2094BE7B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81" y="1631953"/>
              <a:ext cx="38100" cy="58738"/>
            </a:xfrm>
            <a:custGeom>
              <a:avLst/>
              <a:gdLst>
                <a:gd name="T0" fmla="*/ 2 w 11"/>
                <a:gd name="T1" fmla="*/ 2 h 17"/>
                <a:gd name="T2" fmla="*/ 5 w 11"/>
                <a:gd name="T3" fmla="*/ 1 h 17"/>
                <a:gd name="T4" fmla="*/ 10 w 11"/>
                <a:gd name="T5" fmla="*/ 3 h 17"/>
                <a:gd name="T6" fmla="*/ 11 w 11"/>
                <a:gd name="T7" fmla="*/ 5 h 17"/>
                <a:gd name="T8" fmla="*/ 6 w 11"/>
                <a:gd name="T9" fmla="*/ 15 h 17"/>
                <a:gd name="T10" fmla="*/ 3 w 11"/>
                <a:gd name="T11" fmla="*/ 16 h 17"/>
                <a:gd name="T12" fmla="*/ 2 w 11"/>
                <a:gd name="T13" fmla="*/ 16 h 17"/>
                <a:gd name="T14" fmla="*/ 0 w 11"/>
                <a:gd name="T15" fmla="*/ 13 h 17"/>
                <a:gd name="T16" fmla="*/ 2 w 11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2" y="2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09">
              <a:extLst>
                <a:ext uri="{FF2B5EF4-FFF2-40B4-BE49-F238E27FC236}">
                  <a16:creationId xmlns:a16="http://schemas.microsoft.com/office/drawing/2014/main" id="{4562ACB5-376F-4C8C-BEB0-52F4B99B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94" y="1479553"/>
              <a:ext cx="36513" cy="53975"/>
            </a:xfrm>
            <a:custGeom>
              <a:avLst/>
              <a:gdLst>
                <a:gd name="T0" fmla="*/ 9 w 11"/>
                <a:gd name="T1" fmla="*/ 14 h 16"/>
                <a:gd name="T2" fmla="*/ 6 w 11"/>
                <a:gd name="T3" fmla="*/ 16 h 16"/>
                <a:gd name="T4" fmla="*/ 1 w 11"/>
                <a:gd name="T5" fmla="*/ 14 h 16"/>
                <a:gd name="T6" fmla="*/ 0 w 11"/>
                <a:gd name="T7" fmla="*/ 12 h 16"/>
                <a:gd name="T8" fmla="*/ 5 w 11"/>
                <a:gd name="T9" fmla="*/ 1 h 16"/>
                <a:gd name="T10" fmla="*/ 8 w 11"/>
                <a:gd name="T11" fmla="*/ 0 h 16"/>
                <a:gd name="T12" fmla="*/ 9 w 11"/>
                <a:gd name="T13" fmla="*/ 1 h 16"/>
                <a:gd name="T14" fmla="*/ 11 w 11"/>
                <a:gd name="T15" fmla="*/ 3 h 16"/>
                <a:gd name="T16" fmla="*/ 9 w 11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9" y="14"/>
                  </a:moveTo>
                  <a:cubicBezTo>
                    <a:pt x="8" y="16"/>
                    <a:pt x="7" y="16"/>
                    <a:pt x="6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10">
              <a:extLst>
                <a:ext uri="{FF2B5EF4-FFF2-40B4-BE49-F238E27FC236}">
                  <a16:creationId xmlns:a16="http://schemas.microsoft.com/office/drawing/2014/main" id="{D82110F1-B5C1-45BF-BD47-98518F19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31" y="1949454"/>
              <a:ext cx="411163" cy="344488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11">
              <a:extLst>
                <a:ext uri="{FF2B5EF4-FFF2-40B4-BE49-F238E27FC236}">
                  <a16:creationId xmlns:a16="http://schemas.microsoft.com/office/drawing/2014/main" id="{838150C5-8BF2-46E7-8C46-6E8D3D79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81" y="2020891"/>
              <a:ext cx="53975" cy="100013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612">
              <a:extLst>
                <a:ext uri="{FF2B5EF4-FFF2-40B4-BE49-F238E27FC236}">
                  <a16:creationId xmlns:a16="http://schemas.microsoft.com/office/drawing/2014/main" id="{937765B0-084B-4E15-9393-4BC369F1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6" y="2014541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4FE44A-26B8-4927-888A-E86B0A8C64C6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1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Question Sheet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42C9B-C53E-4604-ADC9-8F19AF7C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" y="2058305"/>
            <a:ext cx="11308303" cy="28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82B8C-B44A-4E4E-8330-CDB0574A0117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00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Automated Findings Report Dashboard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87D4-5FFC-4D29-9807-F07D9F3F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3" y="1668462"/>
            <a:ext cx="11717928" cy="389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17E12-FCFE-4B2E-ACE0-B23571DEC084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42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Get Tool Here</a:t>
            </a:r>
            <a:br>
              <a:rPr lang="en-US" dirty="0"/>
            </a:br>
            <a:r>
              <a:rPr lang="en-US" sz="2400" dirty="0"/>
              <a:t>Obtain Tool from Embedded Link Below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B710E0-F7E7-40DC-A924-1D2BD2D9D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4245"/>
              </p:ext>
            </p:extLst>
          </p:nvPr>
        </p:nvGraphicFramePr>
        <p:xfrm>
          <a:off x="3903663" y="1762125"/>
          <a:ext cx="3879850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showAsIcon="1" r:id="rId4" imgW="380982" imgH="788599" progId="Excel.SheetMacroEnabled.12">
                  <p:embed/>
                </p:oleObj>
              </mc:Choice>
              <mc:Fallback>
                <p:oleObj name="Macro-Enabled Worksheet" showAsIcon="1" r:id="rId4" imgW="380982" imgH="788599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8B710E0-F7E7-40DC-A924-1D2BD2D9D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3663" y="1762125"/>
                        <a:ext cx="3879850" cy="537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F67FAB-A990-43D0-8B56-18B7975C4638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480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10" ma:contentTypeDescription="Create a new document." ma:contentTypeScope="" ma:versionID="8c37f2265097ab2a1a8ca6511293cc1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922c1d919ec7206f465f09fbb4121d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38F74-B976-4101-955D-1A3C117F4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053a332-7d8e-488d-aba6-ad6dfa6b0f2d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6e4f6676-91ee-47a5-8164-c59c33586ba7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600</TotalTime>
  <Words>612</Words>
  <Application>Microsoft Office PowerPoint</Application>
  <PresentationFormat>Custom</PresentationFormat>
  <Paragraphs>78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Segoe UI</vt:lpstr>
      <vt:lpstr>Segoe UI Light</vt:lpstr>
      <vt:lpstr>Segoe UI Semilight</vt:lpstr>
      <vt:lpstr>Wingdings</vt:lpstr>
      <vt:lpstr>WHITE TEMPLATE</vt:lpstr>
      <vt:lpstr>Macro-Enabled Worksheet</vt:lpstr>
      <vt:lpstr>Data SQL Ninja Engineering Program Tooling</vt:lpstr>
      <vt:lpstr>Overview of Tool</vt:lpstr>
      <vt:lpstr>Report Considerations</vt:lpstr>
      <vt:lpstr>Calculation Methodology</vt:lpstr>
      <vt:lpstr>Question Sheet Example Screen Shot</vt:lpstr>
      <vt:lpstr>Automated Findings Report Dashboard Example Screen Shot</vt:lpstr>
      <vt:lpstr>Get Tool Here Obtain Tool from Embedded Link Below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Jonathon Frost</dc:creator>
  <cp:keywords/>
  <dc:description>Template: _x000d_
Formatting: _x000d_
Audience Type:</dc:description>
  <cp:lastModifiedBy>Ashish Agarwal</cp:lastModifiedBy>
  <cp:revision>33</cp:revision>
  <dcterms:created xsi:type="dcterms:W3CDTF">2018-02-15T21:49:22Z</dcterms:created>
  <dcterms:modified xsi:type="dcterms:W3CDTF">2020-10-01T05:31:02Z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jfrost@microsoft.com</vt:lpwstr>
  </property>
  <property fmtid="{D5CDD505-2E9C-101B-9397-08002B2CF9AE}" pid="14" name="MSIP_Label_f42aa342-8706-4288-bd11-ebb85995028c_SetDate">
    <vt:lpwstr>2018-02-15T21:49:32.1043686Z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