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300" r:id="rId7"/>
  </p:sldMasterIdLst>
  <p:notesMasterIdLst>
    <p:notesMasterId r:id="rId21"/>
  </p:notesMasterIdLst>
  <p:handoutMasterIdLst>
    <p:handoutMasterId r:id="rId22"/>
  </p:handoutMasterIdLst>
  <p:sldIdLst>
    <p:sldId id="547" r:id="rId8"/>
    <p:sldId id="555" r:id="rId9"/>
    <p:sldId id="576" r:id="rId10"/>
    <p:sldId id="559" r:id="rId11"/>
    <p:sldId id="550" r:id="rId12"/>
    <p:sldId id="560" r:id="rId13"/>
    <p:sldId id="574" r:id="rId14"/>
    <p:sldId id="575" r:id="rId15"/>
    <p:sldId id="564" r:id="rId16"/>
    <p:sldId id="566" r:id="rId17"/>
    <p:sldId id="565" r:id="rId18"/>
    <p:sldId id="569" r:id="rId19"/>
    <p:sldId id="540" r:id="rId20"/>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 y="48"/>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2BB5BA2E-F5A1-4C09-9023-B0FFD1A2C084}"/>
    <pc:docChg chg="modSld">
      <pc:chgData name="Derek Tellin (Neal Analytics LLC)" userId="639ebb88-8477-4061-aae4-20c81c1b937b" providerId="ADAL" clId="{2BB5BA2E-F5A1-4C09-9023-B0FFD1A2C084}" dt="2018-11-13T00:29:59.706" v="3" actId="20577"/>
      <pc:docMkLst>
        <pc:docMk/>
      </pc:docMkLst>
      <pc:sldChg chg="modSp">
        <pc:chgData name="Derek Tellin (Neal Analytics LLC)" userId="639ebb88-8477-4061-aae4-20c81c1b937b" providerId="ADAL" clId="{2BB5BA2E-F5A1-4C09-9023-B0FFD1A2C084}" dt="2018-11-13T00:29:59.706" v="3" actId="20577"/>
        <pc:sldMkLst>
          <pc:docMk/>
          <pc:sldMk cId="1280259793" sldId="547"/>
        </pc:sldMkLst>
        <pc:spChg chg="mod">
          <ac:chgData name="Derek Tellin (Neal Analytics LLC)" userId="639ebb88-8477-4061-aae4-20c81c1b937b" providerId="ADAL" clId="{2BB5BA2E-F5A1-4C09-9023-B0FFD1A2C084}" dt="2018-11-13T00:29:59.706" v="3" actId="20577"/>
          <ac:spMkLst>
            <pc:docMk/>
            <pc:sldMk cId="1280259793" sldId="547"/>
            <ac:spMk id="19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10/1/2020</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10/1/2020</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18.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4.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027"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theme" Target="../theme/theme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30" y="183049"/>
            <a:ext cx="6497234" cy="731838"/>
          </a:xfrm>
        </p:spPr>
        <p:txBody>
          <a:bodyPr/>
          <a:lstStyle/>
          <a:p>
            <a:r>
              <a:rPr lang="en-US" sz="4800"/>
              <a:t>IBM DB2 Pre-SSMA Query Guidance</a:t>
            </a:r>
          </a:p>
        </p:txBody>
      </p:sp>
      <p:sp>
        <p:nvSpPr>
          <p:cNvPr id="199" name="Title 1"/>
          <p:cNvSpPr txBox="1">
            <a:spLocks/>
          </p:cNvSpPr>
          <p:nvPr/>
        </p:nvSpPr>
        <p:spPr>
          <a:xfrm>
            <a:off x="264978" y="4998450"/>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sz="1400" dirty="0"/>
          </a:p>
          <a:p>
            <a:endParaRPr lang="en-US" sz="1400" dirty="0"/>
          </a:p>
          <a:p>
            <a:endParaRPr lang="en-US" sz="1400" dirty="0"/>
          </a:p>
          <a:p>
            <a:endParaRPr lang="en-US" sz="1400" b="1" dirty="0"/>
          </a:p>
          <a:p>
            <a:endParaRPr lang="en-US" sz="1400" b="1" dirty="0"/>
          </a:p>
          <a:p>
            <a:endParaRPr lang="en-US" sz="1400" b="1" dirty="0"/>
          </a:p>
          <a:p>
            <a:endParaRPr lang="en-US" sz="1400" b="1" dirty="0"/>
          </a:p>
          <a:p>
            <a:endParaRPr lang="en-US" sz="1400" dirty="0"/>
          </a:p>
          <a:p>
            <a:r>
              <a:rPr lang="en-US" sz="1400" i="1" dirty="0"/>
              <a:t>March 2017</a:t>
            </a:r>
          </a:p>
          <a:p>
            <a:endParaRPr lang="en-US" sz="1400" dirty="0"/>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2051" name="Visio" r:id="rId3" imgW="1585952" imgH="1661271" progId="Visio.Drawing.15">
                  <p:embed/>
                </p:oleObj>
              </mc:Choice>
              <mc:Fallback>
                <p:oleObj name="Visio" r:id="rId3" imgW="1585952" imgH="1661271" progId="Visio.Drawing.15">
                  <p:embed/>
                  <p:pic>
                    <p:nvPicPr>
                      <p:cNvPr id="200" name="Object 199"/>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
        <p:nvSpPr>
          <p:cNvPr id="202" name="TextBox 201">
            <a:extLst>
              <a:ext uri="{FF2B5EF4-FFF2-40B4-BE49-F238E27FC236}">
                <a16:creationId xmlns:a16="http://schemas.microsoft.com/office/drawing/2014/main" id="{BCB10CAD-83FA-4869-B627-51AF0AECEC70}"/>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731837" y="1516062"/>
            <a:ext cx="10972800" cy="3970318"/>
          </a:xfrm>
          <a:prstGeom prst="rect">
            <a:avLst/>
          </a:prstGeom>
        </p:spPr>
        <p:txBody>
          <a:bodyPr wrap="square">
            <a:spAutoFit/>
          </a:bodyPr>
          <a:lstStyle/>
          <a:p>
            <a:r>
              <a:rPr lang="en-US">
                <a:latin typeface="Consolas" panose="020B0609020204030204" pitchFamily="49" charset="0"/>
              </a:rPr>
              <a:t>Linux,db2host,db2admin,DB2 v11.1.1.1,SAMPLE,DB2ADMIN,BLOB,1,1,1                                                                                                                                                                                                                                                                                                                                                                                                                                                                                                                                                                                                                                                                                                                                                                                                                                                                                                                                                                                                                                           Linux,db2host,db2admin,DB2 v11.1.1.1,SAMPLE,DB2ADMIN,CLOB,1,1,1                                                                                                                                                                                                                                                                                                                                                                                                                                                                                                                                                                                                                                                                                                                                                                                                                                                                                                                                                                                                                                           Linux,db2host,db2admin,DB2 v11.1.1.1,SAMPLE,SYSCAT,BLOB,4,1,1                                                                                                                                                                                                                                                                                                                                                                                                                                                                                                                                                                                                                                                                                                                                                                                                                                                                                                                                                                                                                                             Linux,db2host,db2admin,DB2 v11.1.1.1,SAMPLE,SYSCAT,CLOB,40,1,1                                                                                                                                                                                                                                                                                                                                                                                                                                                                                                                                                                                                                                                                                                                                                                                                                                                                                                                                                                                                                                            Linux,db2host,db2admin,DB2 v11.1.1.1,SAMPLE,SYSIBM,BLOB,57,1,1                                                                                                                                                                                                                                                                                                                                                                                                                                                                                                                                                                                                                                                                                                                                                                                                                                                                                                                                                                                                                                            Linux,db2host,db2admin,DB2 v11.1.1.1,SAMPLE,SYSIBM,CLOB,57,1,1                                                                                                                                                                                                                                                                                                                                                                                                                                                                                                                                                                                                                                                                                                                                                                                                                                                                                                                                                                                                                                            Linux,db2host,db2admin,DB2 v11.1.1.1,SAMPLE,SYSIBMADM,CLOB,13,1,1                                                                                                                                                                                                                                                                                                                                                                                                                                                                                                                                                                                                                                                                                                                                                                                                                                                                                                                                                                                                                                         Linux,db2host,db2admin,DB2 v11.1.1.1,SAMPLE,SYSTOOLS,BLOB,1,1,1                                                                                                                                                                                                                                                                                                                                                                                                                                                                                                                                                                                                                                                                                                                                                                                                                                                                                                                                                                                                                                           Linux,db2host,db2admin,DB2 v11.1.1.1,SAMPLE,DB2ADMIN,ALIAS,5,1,1                                                                                                                                                                                                                                                                                                                                                                                                                                                                                                                                                                                                                                                                                                                                                                                                                                                                                                               Linux,db2host,db2admin,DB2 v11.1.1.1,SAMPLE,SYSPUBLIC,ALIAS,1,1,1                                                                                                                                                                                                                                                                                                                                                                                                                                                                                                                                                                                                                                                                                                                                                                                                                                                                                                              Linux,db2host,db2admin,DB2 v11.1.1.1,SAMPLE,DB2ADMIN,MATERIALIZED QUERY TABLE,1,1,1                                                                                                                                                                                                                                                                                                                                                                                                                                                                                                                                                                                                                                                                                                                                                                                                                                                                                                               Linux,db2host,db2admin,DB2 v11.1.1.1,SAMPLE,DB2ADMIN,INDEX,27,1,1                                                                                                                                                                                                                                                                                                                                                                                                                                                                                                                                                                                                                                                                                                                                                                                                                                                                                                              Linux,db2host,db2admin,DB2 v11.1.1.1,SAMPLE,SYSIBM,INDEX,404,1,1                                                                                                                                                                                                                                                                                                                                                                                                                                                                                                                                                                                                                                                                                                                                                                                                                                                                                                               Linux,db2host,db2admin,DB2 v11.1.1.1,SAMPLE,SYSTOOLS,INDEX,3,1,1 </a:t>
            </a:r>
          </a:p>
        </p:txBody>
      </p:sp>
      <p:sp>
        <p:nvSpPr>
          <p:cNvPr id="6" name="TextBox 5">
            <a:extLst>
              <a:ext uri="{FF2B5EF4-FFF2-40B4-BE49-F238E27FC236}">
                <a16:creationId xmlns:a16="http://schemas.microsoft.com/office/drawing/2014/main" id="{E2F2C2E6-1E39-4DA1-A104-5D4B14A48370}"/>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pic>
        <p:nvPicPr>
          <p:cNvPr id="7" name="Picture 6"/>
          <p:cNvPicPr>
            <a:picLocks noChangeAspect="1"/>
          </p:cNvPicPr>
          <p:nvPr/>
        </p:nvPicPr>
        <p:blipFill>
          <a:blip r:embed="rId2"/>
          <a:stretch>
            <a:fillRect/>
          </a:stretch>
        </p:blipFill>
        <p:spPr>
          <a:xfrm>
            <a:off x="427037" y="1317896"/>
            <a:ext cx="11399837" cy="5164994"/>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0B36543-1478-4F13-924D-5DBB1BA022E7}"/>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8351456"/>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5" name="Picture 4"/>
          <p:cNvPicPr>
            <a:picLocks noChangeAspect="1"/>
          </p:cNvPicPr>
          <p:nvPr/>
        </p:nvPicPr>
        <p:blipFill>
          <a:blip r:embed="rId2"/>
          <a:stretch>
            <a:fillRect/>
          </a:stretch>
        </p:blipFill>
        <p:spPr>
          <a:xfrm>
            <a:off x="731837" y="1287462"/>
            <a:ext cx="11095037" cy="495748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EB3B112E-EFE3-47BB-A92F-9E5B4A2D7016}"/>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26138107"/>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
        <p:nvSpPr>
          <p:cNvPr id="2" name="TextBox 1">
            <a:extLst>
              <a:ext uri="{FF2B5EF4-FFF2-40B4-BE49-F238E27FC236}">
                <a16:creationId xmlns:a16="http://schemas.microsoft.com/office/drawing/2014/main" id="{F1563D76-ED68-403D-8497-B85AB87B6DD0}"/>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What is it?</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4000">
                <a:solidFill>
                  <a:schemeClr val="accent5">
                    <a:lumMod val="50000"/>
                    <a:lumOff val="50000"/>
                  </a:schemeClr>
                </a:solidFill>
              </a:rPr>
              <a:t>SQL query that hits IBM DB2 system tables </a:t>
            </a:r>
          </a:p>
          <a:p>
            <a:pPr lvl="1" defTabSz="1243431">
              <a:spcBef>
                <a:spcPts val="1632"/>
              </a:spcBef>
              <a:spcAft>
                <a:spcPts val="816"/>
              </a:spcAft>
              <a:buSzTx/>
              <a:defRPr/>
            </a:pPr>
            <a:r>
              <a:rPr lang="en-US">
                <a:solidFill>
                  <a:schemeClr val="accent5">
                    <a:lumMod val="50000"/>
                    <a:lumOff val="50000"/>
                  </a:schemeClr>
                </a:solidFill>
              </a:rPr>
              <a:t>So far, only tested so far on IBM DB2 LUW version 11.1</a:t>
            </a:r>
          </a:p>
          <a:p>
            <a:pPr lvl="1" defTabSz="1243431">
              <a:spcBef>
                <a:spcPts val="1632"/>
              </a:spcBef>
              <a:spcAft>
                <a:spcPts val="816"/>
              </a:spcAft>
              <a:buSzTx/>
              <a:defRPr/>
            </a:pPr>
            <a:r>
              <a:rPr lang="en-US">
                <a:solidFill>
                  <a:schemeClr val="accent5">
                    <a:lumMod val="50000"/>
                    <a:lumOff val="50000"/>
                  </a:schemeClr>
                </a:solidFill>
              </a:rPr>
              <a:t>Non-evasive query</a:t>
            </a:r>
          </a:p>
          <a:p>
            <a:pPr lvl="1" defTabSz="1243431">
              <a:spcBef>
                <a:spcPts val="1632"/>
              </a:spcBef>
              <a:spcAft>
                <a:spcPts val="816"/>
              </a:spcAft>
              <a:buSzTx/>
              <a:defRPr/>
            </a:pPr>
            <a:r>
              <a:rPr lang="en-US">
                <a:solidFill>
                  <a:schemeClr val="accent5">
                    <a:lumMod val="50000"/>
                    <a:lumOff val="50000"/>
                  </a:schemeClr>
                </a:solidFill>
              </a:rPr>
              <a:t>Count of objects by schema and object type</a:t>
            </a:r>
          </a:p>
          <a:p>
            <a:pPr lvl="1" defTabSz="1243431">
              <a:spcBef>
                <a:spcPts val="1632"/>
              </a:spcBef>
              <a:spcAft>
                <a:spcPts val="816"/>
              </a:spcAft>
              <a:buSzTx/>
              <a:defRPr/>
            </a:pPr>
            <a:r>
              <a:rPr lang="en-US">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a:solidFill>
                  <a:schemeClr val="accent5">
                    <a:lumMod val="50000"/>
                    <a:lumOff val="50000"/>
                  </a:schemeClr>
                </a:solidFill>
              </a:rPr>
              <a:t>Results are stored in a CSV</a:t>
            </a:r>
          </a:p>
          <a:p>
            <a:pPr marL="0" indent="0" defTabSz="1243431">
              <a:spcBef>
                <a:spcPts val="0"/>
              </a:spcBef>
              <a:buSzTx/>
              <a:buNone/>
              <a:defRPr/>
            </a:pPr>
            <a:endParaRPr lang="en-US" sz="6000">
              <a:solidFill>
                <a:schemeClr val="accent5">
                  <a:lumMod val="50000"/>
                  <a:lumOff val="50000"/>
                </a:schemeClr>
              </a:solidFill>
            </a:endParaRPr>
          </a:p>
        </p:txBody>
      </p:sp>
      <p:sp>
        <p:nvSpPr>
          <p:cNvPr id="2" name="TextBox 1">
            <a:extLst>
              <a:ext uri="{FF2B5EF4-FFF2-40B4-BE49-F238E27FC236}">
                <a16:creationId xmlns:a16="http://schemas.microsoft.com/office/drawing/2014/main" id="{7A41BB14-E047-49BB-AA7C-49DFD67E4041}"/>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6600">
                <a:solidFill>
                  <a:schemeClr val="accent5">
                    <a:lumMod val="50000"/>
                    <a:lumOff val="50000"/>
                  </a:schemeClr>
                </a:solidFill>
              </a:rPr>
              <a:t>Looking for testers and code reviewers!</a:t>
            </a:r>
          </a:p>
          <a:p>
            <a:pPr marL="0" indent="0" defTabSz="1243431">
              <a:spcBef>
                <a:spcPts val="0"/>
              </a:spcBef>
              <a:buSzTx/>
              <a:buNone/>
              <a:defRPr/>
            </a:pPr>
            <a:endParaRPr lang="en-US" sz="800">
              <a:solidFill>
                <a:schemeClr val="accent5">
                  <a:lumMod val="50000"/>
                  <a:lumOff val="50000"/>
                </a:schemeClr>
              </a:solidFill>
            </a:endParaRPr>
          </a:p>
          <a:p>
            <a:pPr defTabSz="1243431">
              <a:spcBef>
                <a:spcPts val="1632"/>
              </a:spcBef>
              <a:spcAft>
                <a:spcPts val="816"/>
              </a:spcAft>
              <a:buSzTx/>
              <a:defRPr/>
            </a:pPr>
            <a:r>
              <a:rPr lang="en-US" sz="2000">
                <a:solidFill>
                  <a:schemeClr val="accent5">
                    <a:lumMod val="50000"/>
                    <a:lumOff val="50000"/>
                  </a:schemeClr>
                </a:solidFill>
                <a:latin typeface="+mn-lt"/>
              </a:rPr>
              <a:t>Would like to test on other DB2 platforms and editions:</a:t>
            </a:r>
          </a:p>
          <a:p>
            <a:pPr lvl="1" defTabSz="1243431">
              <a:spcBef>
                <a:spcPts val="1632"/>
              </a:spcBef>
              <a:spcAft>
                <a:spcPts val="816"/>
              </a:spcAft>
              <a:buSzTx/>
              <a:defRPr/>
            </a:pPr>
            <a:r>
              <a:rPr lang="en-US" sz="2000">
                <a:solidFill>
                  <a:schemeClr val="accent5">
                    <a:lumMod val="50000"/>
                    <a:lumOff val="50000"/>
                  </a:schemeClr>
                </a:solidFill>
              </a:rPr>
              <a:t>DB2 </a:t>
            </a:r>
            <a:r>
              <a:rPr lang="en-US" sz="2000" err="1">
                <a:solidFill>
                  <a:schemeClr val="accent5">
                    <a:lumMod val="50000"/>
                    <a:lumOff val="50000"/>
                  </a:schemeClr>
                </a:solidFill>
              </a:rPr>
              <a:t>zOS</a:t>
            </a:r>
            <a:endParaRPr lang="en-US" sz="2000">
              <a:solidFill>
                <a:schemeClr val="accent5">
                  <a:lumMod val="50000"/>
                  <a:lumOff val="50000"/>
                </a:schemeClr>
              </a:solidFill>
            </a:endParaRPr>
          </a:p>
          <a:p>
            <a:pPr lvl="1" defTabSz="1243431">
              <a:spcBef>
                <a:spcPts val="1632"/>
              </a:spcBef>
              <a:spcAft>
                <a:spcPts val="816"/>
              </a:spcAft>
              <a:buSzTx/>
              <a:defRPr/>
            </a:pPr>
            <a:r>
              <a:rPr lang="en-US" sz="2000">
                <a:solidFill>
                  <a:schemeClr val="accent5">
                    <a:lumMod val="50000"/>
                    <a:lumOff val="50000"/>
                  </a:schemeClr>
                </a:solidFill>
              </a:rPr>
              <a:t>Versions prior to 11.1</a:t>
            </a:r>
          </a:p>
          <a:p>
            <a:pPr marL="0" indent="0" defTabSz="1243431">
              <a:spcBef>
                <a:spcPts val="0"/>
              </a:spcBef>
              <a:buSzTx/>
              <a:buNone/>
              <a:defRPr/>
            </a:pPr>
            <a:endParaRPr lang="en-US" sz="4800">
              <a:solidFill>
                <a:schemeClr val="accent5">
                  <a:lumMod val="50000"/>
                  <a:lumOff val="50000"/>
                </a:schemeClr>
              </a:solidFill>
            </a:endParaRPr>
          </a:p>
        </p:txBody>
      </p:sp>
      <p:sp>
        <p:nvSpPr>
          <p:cNvPr id="2" name="TextBox 1">
            <a:extLst>
              <a:ext uri="{FF2B5EF4-FFF2-40B4-BE49-F238E27FC236}">
                <a16:creationId xmlns:a16="http://schemas.microsoft.com/office/drawing/2014/main" id="{F85E7F89-2E46-41B4-87C1-D865B161E057}"/>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49268566"/>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4</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lnSpcReduction="10000"/>
          </a:bodyPr>
          <a:lstStyle/>
          <a:p>
            <a:pPr marL="0" indent="0" defTabSz="1243431">
              <a:spcBef>
                <a:spcPts val="0"/>
              </a:spcBef>
              <a:buSzTx/>
              <a:buNone/>
              <a:defRPr/>
            </a:pPr>
            <a:r>
              <a:rPr lang="en-US" sz="8000">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 (only a couple, working on adding more)</a:t>
            </a:r>
          </a:p>
          <a:p>
            <a:pPr marL="0" indent="0" defTabSz="1243431">
              <a:spcBef>
                <a:spcPts val="0"/>
              </a:spcBef>
              <a:buSzTx/>
              <a:buNone/>
              <a:defRPr/>
            </a:pPr>
            <a:endParaRPr lang="en-US" sz="6000">
              <a:solidFill>
                <a:schemeClr val="accent5">
                  <a:lumMod val="50000"/>
                  <a:lumOff val="50000"/>
                </a:schemeClr>
              </a:solidFill>
            </a:endParaRPr>
          </a:p>
        </p:txBody>
      </p:sp>
      <p:sp>
        <p:nvSpPr>
          <p:cNvPr id="2" name="TextBox 1">
            <a:extLst>
              <a:ext uri="{FF2B5EF4-FFF2-40B4-BE49-F238E27FC236}">
                <a16:creationId xmlns:a16="http://schemas.microsoft.com/office/drawing/2014/main" id="{368C0300-8E7B-413E-AD77-D1CC88C2C4ED}"/>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05369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Method</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Query 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Alias</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BLOB</a:t>
            </a:r>
          </a:p>
          <a:p>
            <a:pPr marL="342900" indent="-342900">
              <a:lnSpc>
                <a:spcPct val="90000"/>
              </a:lnSpc>
              <a:spcAft>
                <a:spcPts val="600"/>
              </a:spcAft>
              <a:buFont typeface="Arial" panose="020B0604020202020204" pitchFamily="34" charset="0"/>
              <a:buChar char="•"/>
            </a:pPr>
            <a:r>
              <a:rPr lang="en-US" sz="2400">
                <a:solidFill>
                  <a:srgbClr val="C00000"/>
                </a:solidFill>
              </a:rPr>
              <a:t>CLOB</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p:txBody>
      </p:sp>
      <p:sp>
        <p:nvSpPr>
          <p:cNvPr id="41" name="TextBox 40"/>
          <p:cNvSpPr txBox="1"/>
          <p:nvPr/>
        </p:nvSpPr>
        <p:spPr>
          <a:xfrm>
            <a:off x="7328897" y="754062"/>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
        <p:nvSpPr>
          <p:cNvPr id="3" name="TextBox 2">
            <a:extLst>
              <a:ext uri="{FF2B5EF4-FFF2-40B4-BE49-F238E27FC236}">
                <a16:creationId xmlns:a16="http://schemas.microsoft.com/office/drawing/2014/main" id="{1CA5FEE3-1BA3-4902-B751-2CDF0B6C1514}"/>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The query</a:t>
            </a:r>
          </a:p>
        </p:txBody>
      </p:sp>
      <p:sp>
        <p:nvSpPr>
          <p:cNvPr id="3" name="Rectangle 2"/>
          <p:cNvSpPr/>
          <p:nvPr/>
        </p:nvSpPr>
        <p:spPr>
          <a:xfrm>
            <a:off x="3017837" y="296862"/>
            <a:ext cx="8991600" cy="6694140"/>
          </a:xfrm>
          <a:prstGeom prst="rect">
            <a:avLst/>
          </a:prstGeom>
        </p:spPr>
        <p:txBody>
          <a:bodyPr wrap="square">
            <a:spAutoFit/>
          </a:bodyPr>
          <a:lstStyle/>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BLOB and CLOB</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p>
          <a:p>
            <a:endParaRPr lang="en-US" sz="1100">
              <a:solidFill>
                <a:srgbClr val="0000FF"/>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8000"/>
                </a:solidFill>
                <a:highlight>
                  <a:srgbClr val="FFFFFF"/>
                </a:highlight>
                <a:latin typeface="Consolas" panose="020B0609020204030204" pitchFamily="49" charset="0"/>
              </a:rPr>
              <a:t>columns</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where</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000000"/>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in</a:t>
            </a:r>
            <a:r>
              <a:rPr lang="en-US" sz="1100">
                <a:solidFill>
                  <a:srgbClr val="0000FF"/>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a:t>
            </a:r>
            <a:r>
              <a:rPr lang="en-US" sz="1100">
                <a:solidFill>
                  <a:srgbClr val="FF0000"/>
                </a:solidFill>
                <a:highlight>
                  <a:srgbClr val="FFFFFF"/>
                </a:highlight>
                <a:latin typeface="Consolas" panose="020B0609020204030204" pitchFamily="49" charset="0"/>
              </a:rPr>
              <a:t>'BLOB'</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'CLOB'</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typename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 TABLE PARTITIONS</a:t>
            </a:r>
            <a:endParaRPr lang="en-US" sz="1100">
              <a:solidFill>
                <a:srgbClr val="000000"/>
              </a:solidFill>
              <a:highlight>
                <a:srgbClr val="FFFFFF"/>
              </a:highlight>
              <a:latin typeface="Consolas" panose="020B0609020204030204" pitchFamily="49" charset="0"/>
            </a:endParaRPr>
          </a:p>
          <a:p>
            <a:r>
              <a:rPr lang="en-US" sz="1100">
                <a:solidFill>
                  <a:srgbClr val="00800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select</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000000"/>
                </a:solidFill>
                <a:highlight>
                  <a:srgbClr val="FFFFFF"/>
                </a:highlight>
                <a:latin typeface="Consolas" panose="020B0609020204030204" pitchFamily="49" charset="0"/>
              </a:rPr>
              <a:t>trim</a:t>
            </a:r>
            <a:r>
              <a:rPr lang="en-US" sz="1100">
                <a:solidFill>
                  <a:srgbClr val="808080"/>
                </a:solidFill>
                <a:highlight>
                  <a:srgbClr val="FFFFFF"/>
                </a:highlight>
                <a:latin typeface="Consolas" panose="020B0609020204030204" pitchFamily="49" charset="0"/>
              </a:rPr>
              <a:t>((</a:t>
            </a:r>
            <a:r>
              <a:rPr lang="en-US" sz="1100">
                <a:solidFill>
                  <a:srgbClr val="0000FF"/>
                </a:solidFill>
                <a:highlight>
                  <a:srgbClr val="FFFFFF"/>
                </a:highlight>
                <a:latin typeface="Consolas" panose="020B0609020204030204" pitchFamily="49" charset="0"/>
              </a:rPr>
              <a:t>SELECT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CURRENT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SERVER</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SYSIBM</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SYSDUMMY1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it-IT" sz="1100">
                <a:solidFill>
                  <a:srgbClr val="000000"/>
                </a:solidFill>
                <a:highlight>
                  <a:srgbClr val="FFFFFF"/>
                </a:highlight>
                <a:latin typeface="Consolas" panose="020B0609020204030204" pitchFamily="49" charset="0"/>
              </a:rPr>
              <a:t>trim</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v</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TABSCHEMA</a:t>
            </a:r>
            <a:r>
              <a:rPr lang="it-IT" sz="1100">
                <a:solidFill>
                  <a:srgbClr val="80808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r>
              <a:rPr lang="it-IT" sz="1100">
                <a:solidFill>
                  <a:srgbClr val="000000"/>
                </a:solidFill>
                <a:highlight>
                  <a:srgbClr val="FFFFFF"/>
                </a:highlight>
                <a:latin typeface="Consolas" panose="020B0609020204030204" pitchFamily="49" charset="0"/>
              </a:rPr>
              <a:t> </a:t>
            </a:r>
            <a:r>
              <a:rPr lang="it-IT" sz="1100">
                <a:solidFill>
                  <a:srgbClr val="FF0000"/>
                </a:solidFill>
                <a:highlight>
                  <a:srgbClr val="FFFFFF"/>
                </a:highlight>
                <a:latin typeface="Consolas" panose="020B0609020204030204" pitchFamily="49" charset="0"/>
              </a:rPr>
              <a:t>','</a:t>
            </a:r>
            <a:r>
              <a:rPr lang="it-IT" sz="1100">
                <a:solidFill>
                  <a:srgbClr val="000000"/>
                </a:solidFill>
                <a:highlight>
                  <a:srgbClr val="FFFFFF"/>
                </a:highlight>
                <a:latin typeface="Consolas" panose="020B0609020204030204" pitchFamily="49" charset="0"/>
              </a:rPr>
              <a:t> </a:t>
            </a:r>
            <a:r>
              <a:rPr lang="it-IT" sz="1100">
                <a:solidFill>
                  <a:srgbClr val="FF00FF"/>
                </a:solidFill>
                <a:highlight>
                  <a:srgbClr val="FFFFFF"/>
                </a:highlight>
                <a:latin typeface="Consolas" panose="020B0609020204030204" pitchFamily="49" charset="0"/>
              </a:rPr>
              <a:t>CONCAT</a:t>
            </a:r>
            <a:endParaRPr lang="it-IT" sz="1100">
              <a:solidFill>
                <a:srgbClr val="000000"/>
              </a:solidFill>
              <a:highlight>
                <a:srgbClr val="FFFFFF"/>
              </a:highlight>
              <a:latin typeface="Consolas" panose="020B0609020204030204" pitchFamily="49" charset="0"/>
            </a:endParaRPr>
          </a:p>
          <a:p>
            <a:r>
              <a:rPr lang="en-US" sz="1100">
                <a:solidFill>
                  <a:srgbClr val="FF0000"/>
                </a:solidFill>
                <a:highlight>
                  <a:srgbClr val="FFFFFF"/>
                </a:highlight>
                <a:latin typeface="Consolas" panose="020B0609020204030204" pitchFamily="49" charset="0"/>
              </a:rPr>
              <a:t>'TABLE PARTITION'</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endParaRPr lang="en-US" sz="1100">
              <a:solidFill>
                <a:srgbClr val="000000"/>
              </a:solidFill>
              <a:highlight>
                <a:srgbClr val="FFFFFF"/>
              </a:highlight>
              <a:latin typeface="Consolas" panose="020B0609020204030204" pitchFamily="49" charset="0"/>
            </a:endParaRPr>
          </a:p>
          <a:p>
            <a:r>
              <a:rPr lang="en-US" sz="1100">
                <a:solidFill>
                  <a:srgbClr val="FF00FF"/>
                </a:solidFill>
                <a:highlight>
                  <a:srgbClr val="FFFFFF"/>
                </a:highlight>
                <a:latin typeface="Consolas" panose="020B0609020204030204" pitchFamily="49" charset="0"/>
              </a:rPr>
              <a:t>COALESCE</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count</a:t>
            </a:r>
            <a:r>
              <a:rPr lang="en-US" sz="1100">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1</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FF"/>
                </a:solidFill>
                <a:highlight>
                  <a:srgbClr val="FFFFFF"/>
                </a:highlight>
                <a:latin typeface="Consolas" panose="020B0609020204030204" pitchFamily="49" charset="0"/>
              </a:rPr>
              <a:t>CONCAT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',1,1'</a:t>
            </a:r>
            <a:endParaRPr lang="en-US" sz="1100">
              <a:solidFill>
                <a:srgbClr val="000000"/>
              </a:solidFill>
              <a:highlight>
                <a:srgbClr val="FFFFFF"/>
              </a:highlight>
              <a:latin typeface="Consolas" panose="020B0609020204030204" pitchFamily="49" charset="0"/>
            </a:endParaRPr>
          </a:p>
          <a:p>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from</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syscat</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TABDETACHEDDEP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v</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ENV_GET_SYS_INFO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TABLE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SYSPROC</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ENV_GET_INST_INFO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as</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endParaRPr lang="en-US" sz="1100">
              <a:solidFill>
                <a:srgbClr val="000000"/>
              </a:solidFill>
              <a:highlight>
                <a:srgbClr val="FFFFFF"/>
              </a:highlight>
              <a:latin typeface="Consolas" panose="020B0609020204030204" pitchFamily="49" charset="0"/>
            </a:endParaRPr>
          </a:p>
          <a:p>
            <a:r>
              <a:rPr lang="en-US" sz="1100">
                <a:solidFill>
                  <a:srgbClr val="0000FF"/>
                </a:solidFill>
                <a:highlight>
                  <a:srgbClr val="FFFFFF"/>
                </a:highlight>
                <a:latin typeface="Consolas" panose="020B0609020204030204" pitchFamily="49" charset="0"/>
              </a:rPr>
              <a:t>group</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by</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OS_NAME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SERVICE_LEVEL</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i</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INST_NAME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e</a:t>
            </a:r>
            <a:r>
              <a:rPr lang="en-US" sz="1100" err="1">
                <a:solidFill>
                  <a:srgbClr val="808080"/>
                </a:solidFill>
                <a:highlight>
                  <a:srgbClr val="FFFFFF"/>
                </a:highlight>
                <a:latin typeface="Consolas" panose="020B0609020204030204" pitchFamily="49" charset="0"/>
              </a:rPr>
              <a:t>.</a:t>
            </a:r>
            <a:r>
              <a:rPr lang="en-US" sz="1100" err="1">
                <a:solidFill>
                  <a:srgbClr val="FF00FF"/>
                </a:solidFill>
                <a:highlight>
                  <a:srgbClr val="FFFFFF"/>
                </a:highlight>
                <a:latin typeface="Consolas" panose="020B0609020204030204" pitchFamily="49" charset="0"/>
              </a:rPr>
              <a:t>HOST_NAME</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err="1">
                <a:solidFill>
                  <a:srgbClr val="000000"/>
                </a:solidFill>
                <a:highlight>
                  <a:srgbClr val="FFFFFF"/>
                </a:highlight>
                <a:latin typeface="Consolas" panose="020B0609020204030204" pitchFamily="49" charset="0"/>
              </a:rPr>
              <a:t>v</a:t>
            </a:r>
            <a:r>
              <a:rPr lang="en-US" sz="1100" err="1">
                <a:solidFill>
                  <a:srgbClr val="808080"/>
                </a:solidFill>
                <a:highlight>
                  <a:srgbClr val="FFFFFF"/>
                </a:highlight>
                <a:latin typeface="Consolas" panose="020B0609020204030204" pitchFamily="49" charset="0"/>
              </a:rPr>
              <a:t>.</a:t>
            </a:r>
            <a:r>
              <a:rPr lang="en-US" sz="1100" err="1">
                <a:solidFill>
                  <a:srgbClr val="000000"/>
                </a:solidFill>
                <a:highlight>
                  <a:srgbClr val="FFFFFF"/>
                </a:highlight>
                <a:latin typeface="Consolas" panose="020B0609020204030204" pitchFamily="49" charset="0"/>
              </a:rPr>
              <a:t>TABSCHEMA</a:t>
            </a:r>
            <a:r>
              <a:rPr lang="en-US" sz="1100">
                <a:solidFill>
                  <a:srgbClr val="808080"/>
                </a:solidFill>
                <a:highlight>
                  <a:srgbClr val="FFFFFF"/>
                </a:highlight>
                <a:latin typeface="Consolas" panose="020B0609020204030204" pitchFamily="49" charset="0"/>
              </a:rPr>
              <a:t>;</a:t>
            </a:r>
            <a:endParaRPr lang="en-US" sz="1100"/>
          </a:p>
        </p:txBody>
      </p:sp>
      <p:sp>
        <p:nvSpPr>
          <p:cNvPr id="5" name="TextBox 4">
            <a:extLst>
              <a:ext uri="{FF2B5EF4-FFF2-40B4-BE49-F238E27FC236}">
                <a16:creationId xmlns:a16="http://schemas.microsoft.com/office/drawing/2014/main" id="{CD077138-7583-42E8-B330-7B70840A2C78}"/>
              </a:ext>
            </a:extLst>
          </p:cNvPr>
          <p:cNvSpPr txBox="1"/>
          <p:nvPr/>
        </p:nvSpPr>
        <p:spPr>
          <a:xfrm>
            <a:off x="8779854" y="6505160"/>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742731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More query</a:t>
            </a:r>
            <a:br>
              <a:rPr lang="en-US" sz="3600">
                <a:solidFill>
                  <a:schemeClr val="accent4">
                    <a:lumMod val="60000"/>
                    <a:lumOff val="40000"/>
                  </a:schemeClr>
                </a:solidFill>
              </a:rPr>
            </a:br>
            <a:r>
              <a:rPr lang="en-US" sz="3600">
                <a:solidFill>
                  <a:schemeClr val="accent4">
                    <a:lumMod val="60000"/>
                    <a:lumOff val="40000"/>
                  </a:schemeClr>
                </a:solidFill>
              </a:rPr>
              <a:t>(Partial code)</a:t>
            </a:r>
          </a:p>
        </p:txBody>
      </p:sp>
      <p:sp>
        <p:nvSpPr>
          <p:cNvPr id="3" name="Rectangle 2"/>
          <p:cNvSpPr/>
          <p:nvPr/>
        </p:nvSpPr>
        <p:spPr>
          <a:xfrm>
            <a:off x="3017837" y="121423"/>
            <a:ext cx="8991600" cy="7109639"/>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ALIASES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'ALIAS'</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MATERIALIZED QUERY TABLES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'MATERIALIZED QUERY TABLE'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'S'</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INDEXES</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'INDEX'</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COALESCE</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count</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',1,1'</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indexes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INDSCHEMA</a:t>
            </a:r>
            <a:r>
              <a:rPr lang="en-US" sz="800">
                <a:solidFill>
                  <a:srgbClr val="808080"/>
                </a:solidFill>
                <a:highlight>
                  <a:srgbClr val="FFFFFF"/>
                </a:highlight>
                <a:latin typeface="Consolas" panose="020B0609020204030204" pitchFamily="49" charset="0"/>
              </a:rPr>
              <a:t>;</a:t>
            </a:r>
            <a:endParaRPr lang="en-US" sz="800"/>
          </a:p>
        </p:txBody>
      </p:sp>
      <p:sp>
        <p:nvSpPr>
          <p:cNvPr id="5" name="TextBox 4">
            <a:extLst>
              <a:ext uri="{FF2B5EF4-FFF2-40B4-BE49-F238E27FC236}">
                <a16:creationId xmlns:a16="http://schemas.microsoft.com/office/drawing/2014/main" id="{B088ADD3-6ACF-482A-9180-053F8F635A8D}"/>
              </a:ext>
            </a:extLst>
          </p:cNvPr>
          <p:cNvSpPr txBox="1"/>
          <p:nvPr/>
        </p:nvSpPr>
        <p:spPr>
          <a:xfrm>
            <a:off x="9013317" y="6505160"/>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957317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3600">
                <a:solidFill>
                  <a:schemeClr val="accent4">
                    <a:lumMod val="60000"/>
                    <a:lumOff val="40000"/>
                  </a:schemeClr>
                </a:solidFill>
              </a:rPr>
              <a:t>Last part of</a:t>
            </a:r>
            <a:br>
              <a:rPr lang="en-US" sz="3600">
                <a:solidFill>
                  <a:schemeClr val="accent4">
                    <a:lumMod val="60000"/>
                    <a:lumOff val="40000"/>
                  </a:schemeClr>
                </a:solidFill>
              </a:rPr>
            </a:br>
            <a:r>
              <a:rPr lang="en-US" sz="3600">
                <a:solidFill>
                  <a:schemeClr val="accent4">
                    <a:lumMod val="60000"/>
                    <a:lumOff val="40000"/>
                  </a:schemeClr>
                </a:solidFill>
              </a:rPr>
              <a:t>query</a:t>
            </a:r>
          </a:p>
        </p:txBody>
      </p:sp>
      <p:sp>
        <p:nvSpPr>
          <p:cNvPr id="3" name="Rectangle 2"/>
          <p:cNvSpPr/>
          <p:nvPr/>
        </p:nvSpPr>
        <p:spPr>
          <a:xfrm>
            <a:off x="3017837" y="121423"/>
            <a:ext cx="8991600" cy="5509200"/>
          </a:xfrm>
          <a:prstGeom prst="rect">
            <a:avLst/>
          </a:prstGeom>
        </p:spPr>
        <p:txBody>
          <a:bodyPr wrap="square">
            <a:spAutoFit/>
          </a:bodyPr>
          <a:lstStyle/>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RAW DATA</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it-IT" sz="800">
                <a:solidFill>
                  <a:srgbClr val="FF0000"/>
                </a:solidFill>
                <a:highlight>
                  <a:srgbClr val="FFFFFF"/>
                </a:highlight>
                <a:latin typeface="Consolas" panose="020B0609020204030204" pitchFamily="49" charset="0"/>
              </a:rPr>
              <a:t>'RAW DATA (MB)'</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FF"/>
                </a:solidFill>
                <a:highlight>
                  <a:srgbClr val="FFFFFF"/>
                </a:highlight>
                <a:latin typeface="Consolas" panose="020B0609020204030204" pitchFamily="49" charset="0"/>
              </a:rPr>
              <a:t>round</a:t>
            </a:r>
            <a:r>
              <a:rPr lang="en-US" sz="800">
                <a:solidFill>
                  <a:srgbClr val="808080"/>
                </a:solidFill>
                <a:highlight>
                  <a:srgbClr val="FFFFFF"/>
                </a:highlight>
                <a:latin typeface="Consolas" panose="020B0609020204030204" pitchFamily="49" charset="0"/>
              </a:rPr>
              <a:t>((</a:t>
            </a:r>
            <a:r>
              <a:rPr lang="en-US" sz="800">
                <a:solidFill>
                  <a:srgbClr val="FF00FF"/>
                </a:solidFill>
                <a:highlight>
                  <a:srgbClr val="FFFFFF"/>
                </a:highlight>
                <a:latin typeface="Consolas" panose="020B0609020204030204" pitchFamily="49" charset="0"/>
              </a:rPr>
              <a:t>sum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0.000001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2</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group</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by</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TABSCHEMA</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 TABLE SIZING</a:t>
            </a:r>
            <a:endParaRPr lang="en-US" sz="800">
              <a:solidFill>
                <a:srgbClr val="000000"/>
              </a:solidFill>
              <a:highlight>
                <a:srgbClr val="FFFFFF"/>
              </a:highlight>
              <a:latin typeface="Consolas" panose="020B0609020204030204" pitchFamily="49" charset="0"/>
            </a:endParaRPr>
          </a:p>
          <a:p>
            <a:r>
              <a:rPr lang="en-US" sz="800">
                <a:solidFill>
                  <a:srgbClr val="00800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select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OS_NAME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e</a:t>
            </a:r>
            <a:r>
              <a:rPr lang="en-US" sz="800" err="1">
                <a:solidFill>
                  <a:srgbClr val="808080"/>
                </a:solidFill>
                <a:highlight>
                  <a:srgbClr val="FFFFFF"/>
                </a:highlight>
                <a:latin typeface="Consolas" panose="020B0609020204030204" pitchFamily="49" charset="0"/>
              </a:rPr>
              <a:t>.</a:t>
            </a:r>
            <a:r>
              <a:rPr lang="en-US" sz="800" err="1">
                <a:solidFill>
                  <a:srgbClr val="FF00FF"/>
                </a:solidFill>
                <a:highlight>
                  <a:srgbClr val="FFFFFF"/>
                </a:highlight>
                <a:latin typeface="Consolas" panose="020B0609020204030204" pitchFamily="49" charset="0"/>
              </a:rPr>
              <a:t>HOST_NAME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INST_NAME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i</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SERVICE_LEVEL</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000000"/>
                </a:solidFill>
                <a:highlight>
                  <a:srgbClr val="FFFFFF"/>
                </a:highlight>
                <a:latin typeface="Consolas" panose="020B0609020204030204" pitchFamily="49" charset="0"/>
              </a:rPr>
              <a:t>trim</a:t>
            </a:r>
            <a:r>
              <a:rPr lang="en-US" sz="800">
                <a:solidFill>
                  <a:srgbClr val="808080"/>
                </a:solidFill>
                <a:highlight>
                  <a:srgbClr val="FFFFFF"/>
                </a:highlight>
                <a:latin typeface="Consolas" panose="020B0609020204030204" pitchFamily="49" charset="0"/>
              </a:rPr>
              <a:t>((</a:t>
            </a:r>
            <a:r>
              <a:rPr lang="en-US" sz="800">
                <a:solidFill>
                  <a:srgbClr val="0000FF"/>
                </a:solidFill>
                <a:highlight>
                  <a:srgbClr val="FFFFFF"/>
                </a:highlight>
                <a:latin typeface="Consolas" panose="020B0609020204030204" pitchFamily="49" charset="0"/>
              </a:rPr>
              <a:t>SELECT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CURRENT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SERVER</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SYSIBM</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SYSDUMMY1</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it-IT" sz="800">
                <a:solidFill>
                  <a:srgbClr val="000000"/>
                </a:solidFill>
                <a:highlight>
                  <a:srgbClr val="FFFFFF"/>
                </a:highlight>
                <a:latin typeface="Consolas" panose="020B0609020204030204" pitchFamily="49" charset="0"/>
              </a:rPr>
              <a:t>trim</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v</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TABSCHEMA</a:t>
            </a:r>
            <a:r>
              <a:rPr lang="it-IT" sz="800">
                <a:solidFill>
                  <a:srgbClr val="80808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r>
              <a:rPr lang="it-IT" sz="800">
                <a:solidFill>
                  <a:srgbClr val="000000"/>
                </a:solidFill>
                <a:highlight>
                  <a:srgbClr val="FFFFFF"/>
                </a:highlight>
                <a:latin typeface="Consolas" panose="020B0609020204030204" pitchFamily="49" charset="0"/>
              </a:rPr>
              <a:t> </a:t>
            </a:r>
            <a:r>
              <a:rPr lang="it-IT" sz="800">
                <a:solidFill>
                  <a:srgbClr val="FF0000"/>
                </a:solidFill>
                <a:highlight>
                  <a:srgbClr val="FFFFFF"/>
                </a:highlight>
                <a:latin typeface="Consolas" panose="020B0609020204030204" pitchFamily="49" charset="0"/>
              </a:rPr>
              <a:t>','</a:t>
            </a:r>
            <a:r>
              <a:rPr lang="it-IT" sz="800">
                <a:solidFill>
                  <a:srgbClr val="000000"/>
                </a:solidFill>
                <a:highlight>
                  <a:srgbClr val="FFFFFF"/>
                </a:highlight>
                <a:latin typeface="Consolas" panose="020B0609020204030204" pitchFamily="49" charset="0"/>
              </a:rPr>
              <a:t> </a:t>
            </a:r>
            <a:r>
              <a:rPr lang="it-IT" sz="800">
                <a:solidFill>
                  <a:srgbClr val="FF00FF"/>
                </a:solidFill>
                <a:highlight>
                  <a:srgbClr val="FFFFFF"/>
                </a:highlight>
                <a:latin typeface="Consolas" panose="020B0609020204030204" pitchFamily="49" charset="0"/>
              </a:rPr>
              <a:t>CONCAT</a:t>
            </a:r>
            <a:endParaRPr lang="it-IT"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TABNAME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FF0000"/>
                </a:solidFill>
                <a:highlight>
                  <a:srgbClr val="FFFFFF"/>
                </a:highlight>
                <a:latin typeface="Consolas" panose="020B0609020204030204" pitchFamily="49" charset="0"/>
              </a:rPr>
              <a:t>'TABLE SIZING'</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FF"/>
                </a:solidFill>
                <a:highlight>
                  <a:srgbClr val="FFFFFF"/>
                </a:highlight>
                <a:latin typeface="Consolas" panose="020B0609020204030204" pitchFamily="49" charset="0"/>
              </a:rPr>
              <a:t>CONCAT</a:t>
            </a:r>
            <a:endParaRPr lang="en-US" sz="800">
              <a:solidFill>
                <a:srgbClr val="000000"/>
              </a:solidFill>
              <a:highlight>
                <a:srgbClr val="FFFFFF"/>
              </a:highlight>
              <a:latin typeface="Consolas" panose="020B0609020204030204" pitchFamily="49" charset="0"/>
            </a:endParaRPr>
          </a:p>
          <a:p>
            <a:r>
              <a:rPr lang="en-US" sz="800">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CARD</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00"/>
                </a:solidFill>
                <a:highlight>
                  <a:srgbClr val="FFFFFF"/>
                </a:highlight>
                <a:latin typeface="Consolas" panose="020B0609020204030204" pitchFamily="49" charset="0"/>
              </a:rPr>
              <a:t>AVGROWSIZE</a:t>
            </a:r>
            <a:r>
              <a:rPr lang="en-US" sz="800">
                <a:solidFill>
                  <a:srgbClr val="808080"/>
                </a:solidFill>
                <a:highlight>
                  <a:srgbClr val="FFFFFF"/>
                </a:highlight>
                <a:latin typeface="Consolas" panose="020B0609020204030204" pitchFamily="49" charset="0"/>
              </a:rPr>
              <a:t>)</a:t>
            </a:r>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from</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syscat</a:t>
            </a:r>
            <a:r>
              <a:rPr lang="en-US" sz="800" err="1">
                <a:solidFill>
                  <a:srgbClr val="808080"/>
                </a:solidFill>
                <a:highlight>
                  <a:srgbClr val="FFFFFF"/>
                </a:highlight>
                <a:latin typeface="Consolas" panose="020B0609020204030204" pitchFamily="49" charset="0"/>
              </a:rPr>
              <a:t>.</a:t>
            </a:r>
            <a:r>
              <a:rPr lang="en-US" sz="800" err="1">
                <a:solidFill>
                  <a:srgbClr val="008000"/>
                </a:solidFill>
                <a:highlight>
                  <a:srgbClr val="FFFFFF"/>
                </a:highlight>
                <a:latin typeface="Consolas" panose="020B0609020204030204" pitchFamily="49" charset="0"/>
              </a:rPr>
              <a:t>tables</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v</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ENV_GET_SYS_INFO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TABLE</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SYSPROC</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ENV_GET_INST_INFO</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0000FF"/>
                </a:solidFill>
                <a:highlight>
                  <a:srgbClr val="FFFFFF"/>
                </a:highlight>
                <a:latin typeface="Consolas" panose="020B0609020204030204" pitchFamily="49" charset="0"/>
              </a:rPr>
              <a:t>as</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i</a:t>
            </a:r>
            <a:endParaRPr lang="en-US" sz="800">
              <a:solidFill>
                <a:srgbClr val="000000"/>
              </a:solidFill>
              <a:highlight>
                <a:srgbClr val="FFFFFF"/>
              </a:highlight>
              <a:latin typeface="Consolas" panose="020B0609020204030204" pitchFamily="49" charset="0"/>
            </a:endParaRPr>
          </a:p>
          <a:p>
            <a:r>
              <a:rPr lang="en-US" sz="800">
                <a:solidFill>
                  <a:srgbClr val="0000FF"/>
                </a:solidFill>
                <a:highlight>
                  <a:srgbClr val="FFFFFF"/>
                </a:highlight>
                <a:latin typeface="Consolas" panose="020B0609020204030204" pitchFamily="49" charset="0"/>
              </a:rPr>
              <a:t>where</a:t>
            </a:r>
            <a:r>
              <a:rPr lang="en-US" sz="800">
                <a:solidFill>
                  <a:srgbClr val="000000"/>
                </a:solidFill>
                <a:highlight>
                  <a:srgbClr val="FFFFFF"/>
                </a:highlight>
                <a:latin typeface="Consolas" panose="020B0609020204030204" pitchFamily="49" charset="0"/>
              </a:rPr>
              <a:t> </a:t>
            </a:r>
            <a:r>
              <a:rPr lang="en-US" sz="800" err="1">
                <a:solidFill>
                  <a:srgbClr val="000000"/>
                </a:solidFill>
                <a:highlight>
                  <a:srgbClr val="FFFFFF"/>
                </a:highlight>
                <a:latin typeface="Consolas" panose="020B0609020204030204" pitchFamily="49" charset="0"/>
              </a:rPr>
              <a:t>v</a:t>
            </a:r>
            <a:r>
              <a:rPr lang="en-US" sz="800" err="1">
                <a:solidFill>
                  <a:srgbClr val="808080"/>
                </a:solidFill>
                <a:highlight>
                  <a:srgbClr val="FFFFFF"/>
                </a:highlight>
                <a:latin typeface="Consolas" panose="020B0609020204030204" pitchFamily="49" charset="0"/>
              </a:rPr>
              <a:t>.</a:t>
            </a:r>
            <a:r>
              <a:rPr lang="en-US" sz="800" err="1">
                <a:solidFill>
                  <a:srgbClr val="0000FF"/>
                </a:solidFill>
                <a:highlight>
                  <a:srgbClr val="FFFFFF"/>
                </a:highlight>
                <a:latin typeface="Consolas" panose="020B0609020204030204" pitchFamily="49" charset="0"/>
              </a:rPr>
              <a:t>type</a:t>
            </a:r>
            <a:r>
              <a:rPr lang="en-US" sz="800">
                <a:solidFill>
                  <a:srgbClr val="000000"/>
                </a:solidFill>
                <a:highlight>
                  <a:srgbClr val="FFFFFF"/>
                </a:highlight>
                <a:latin typeface="Consolas" panose="020B0609020204030204" pitchFamily="49" charset="0"/>
              </a:rPr>
              <a:t> </a:t>
            </a:r>
            <a:r>
              <a:rPr lang="en-US" sz="800">
                <a:solidFill>
                  <a:srgbClr val="808080"/>
                </a:solidFill>
                <a:highlight>
                  <a:srgbClr val="FFFFFF"/>
                </a:highlight>
                <a:latin typeface="Consolas" panose="020B0609020204030204" pitchFamily="49" charset="0"/>
              </a:rPr>
              <a:t>=</a:t>
            </a:r>
            <a:r>
              <a:rPr lang="en-US" sz="800">
                <a:solidFill>
                  <a:srgbClr val="000000"/>
                </a:solidFill>
                <a:highlight>
                  <a:srgbClr val="FFFFFF"/>
                </a:highlight>
                <a:latin typeface="Consolas" panose="020B0609020204030204" pitchFamily="49" charset="0"/>
              </a:rPr>
              <a:t> </a:t>
            </a:r>
            <a:r>
              <a:rPr lang="en-US" sz="800">
                <a:solidFill>
                  <a:srgbClr val="FF0000"/>
                </a:solidFill>
                <a:highlight>
                  <a:srgbClr val="FFFFFF"/>
                </a:highlight>
                <a:latin typeface="Consolas" panose="020B0609020204030204" pitchFamily="49" charset="0"/>
              </a:rPr>
              <a:t>'T'</a:t>
            </a:r>
            <a:r>
              <a:rPr lang="en-US" sz="800">
                <a:solidFill>
                  <a:srgbClr val="808080"/>
                </a:solidFill>
                <a:highlight>
                  <a:srgbClr val="FFFFFF"/>
                </a:highlight>
                <a:latin typeface="Consolas" panose="020B0609020204030204" pitchFamily="49" charset="0"/>
              </a:rPr>
              <a:t>;</a:t>
            </a:r>
            <a:endParaRPr lang="en-US" sz="800"/>
          </a:p>
        </p:txBody>
      </p:sp>
      <p:sp>
        <p:nvSpPr>
          <p:cNvPr id="5" name="TextBox 4">
            <a:extLst>
              <a:ext uri="{FF2B5EF4-FFF2-40B4-BE49-F238E27FC236}">
                <a16:creationId xmlns:a16="http://schemas.microsoft.com/office/drawing/2014/main" id="{3CD286E5-8AC7-4F5D-B13C-992439D841AD}"/>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470016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6000" b="1">
                <a:solidFill>
                  <a:schemeClr val="accent5">
                    <a:lumMod val="50000"/>
                    <a:lumOff val="50000"/>
                  </a:schemeClr>
                </a:solidFill>
              </a:rPr>
              <a:t>Running the query</a:t>
            </a:r>
          </a:p>
          <a:p>
            <a:pPr marL="0" indent="0" defTabSz="1243431">
              <a:spcBef>
                <a:spcPts val="0"/>
              </a:spcBef>
              <a:buSzTx/>
              <a:buNone/>
              <a:defRPr/>
            </a:pPr>
            <a:endParaRPr lang="en-US" sz="10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Run 1x in each instance </a:t>
            </a:r>
            <a:endParaRPr lang="en-US" sz="2800">
              <a:solidFill>
                <a:schemeClr val="accent5">
                  <a:lumMod val="50000"/>
                  <a:lumOff val="50000"/>
                </a:schemeClr>
              </a:solidFill>
            </a:endParaRPr>
          </a:p>
          <a:p>
            <a:pPr defTabSz="1243431">
              <a:spcBef>
                <a:spcPts val="1632"/>
              </a:spcBef>
              <a:spcAft>
                <a:spcPts val="816"/>
              </a:spcAft>
              <a:buSzTx/>
              <a:defRPr/>
            </a:pPr>
            <a:r>
              <a:rPr lang="en-US" sz="24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2400">
                <a:solidFill>
                  <a:schemeClr val="accent5">
                    <a:lumMod val="50000"/>
                    <a:lumOff val="50000"/>
                  </a:schemeClr>
                </a:solidFill>
              </a:rPr>
              <a:t>Run from DB2 command line (Linux example):</a:t>
            </a:r>
          </a:p>
          <a:p>
            <a:pPr defTabSz="1243431">
              <a:spcBef>
                <a:spcPts val="1632"/>
              </a:spcBef>
              <a:spcAft>
                <a:spcPts val="816"/>
              </a:spcAft>
              <a:buSzTx/>
              <a:defRPr/>
            </a:pPr>
            <a:r>
              <a:rPr lang="en-US" sz="2400">
                <a:solidFill>
                  <a:schemeClr val="accent5">
                    <a:lumMod val="50000"/>
                    <a:lumOff val="50000"/>
                  </a:schemeClr>
                </a:solidFill>
              </a:rPr>
              <a:t>Use the command line to take input query as .</a:t>
            </a:r>
            <a:r>
              <a:rPr lang="en-US" sz="2400" err="1">
                <a:solidFill>
                  <a:schemeClr val="accent5">
                    <a:lumMod val="50000"/>
                    <a:lumOff val="50000"/>
                  </a:schemeClr>
                </a:solidFill>
              </a:rPr>
              <a:t>sql</a:t>
            </a:r>
            <a:r>
              <a:rPr lang="en-US" sz="2400">
                <a:solidFill>
                  <a:schemeClr val="accent5">
                    <a:lumMod val="50000"/>
                    <a:lumOff val="50000"/>
                  </a:schemeClr>
                </a:solidFill>
              </a:rPr>
              <a:t> and specify the output file</a:t>
            </a:r>
          </a:p>
          <a:p>
            <a:pPr marL="621716" lvl="2" indent="0" defTabSz="932742">
              <a:spcBef>
                <a:spcPts val="0"/>
              </a:spcBef>
              <a:buSzTx/>
              <a:buNone/>
            </a:pPr>
            <a:r>
              <a:rPr lang="en-US" sz="1800">
                <a:solidFill>
                  <a:srgbClr val="000000"/>
                </a:solidFill>
                <a:latin typeface="Consolas" panose="020B0609020204030204" pitchFamily="49" charset="0"/>
              </a:rPr>
              <a:t>[db2admin@host ~]$ db2 –</a:t>
            </a:r>
            <a:r>
              <a:rPr lang="en-US" sz="1800" err="1">
                <a:solidFill>
                  <a:srgbClr val="000000"/>
                </a:solidFill>
                <a:latin typeface="Consolas" panose="020B0609020204030204" pitchFamily="49" charset="0"/>
              </a:rPr>
              <a:t>txf</a:t>
            </a:r>
            <a:r>
              <a:rPr lang="en-US" sz="1800">
                <a:solidFill>
                  <a:srgbClr val="000000"/>
                </a:solidFill>
                <a:latin typeface="Consolas" panose="020B0609020204030204" pitchFamily="49" charset="0"/>
              </a:rPr>
              <a:t> </a:t>
            </a:r>
            <a:r>
              <a:rPr lang="en-US" sz="1800">
                <a:solidFill>
                  <a:schemeClr val="accent3"/>
                </a:solidFill>
                <a:latin typeface="Consolas" panose="020B0609020204030204" pitchFamily="49" charset="0"/>
              </a:rPr>
              <a:t>DB2_Pre_SSMA_v0.1.sql </a:t>
            </a:r>
            <a:r>
              <a:rPr lang="en-US" sz="1800">
                <a:solidFill>
                  <a:srgbClr val="000000"/>
                </a:solidFill>
                <a:latin typeface="Consolas" panose="020B0609020204030204" pitchFamily="49" charset="0"/>
              </a:rPr>
              <a:t>–z </a:t>
            </a:r>
            <a:r>
              <a:rPr lang="en-US" sz="1800">
                <a:solidFill>
                  <a:schemeClr val="accent4"/>
                </a:solidFill>
                <a:latin typeface="Consolas" panose="020B0609020204030204" pitchFamily="49" charset="0"/>
              </a:rPr>
              <a:t>DB2_PreSSMAOutput.csv</a:t>
            </a:r>
          </a:p>
          <a:p>
            <a:pPr marL="0" indent="0" defTabSz="1243431">
              <a:spcBef>
                <a:spcPts val="0"/>
              </a:spcBef>
              <a:buSzTx/>
              <a:buNone/>
              <a:defRPr/>
            </a:pPr>
            <a:endParaRPr lang="en-US" sz="4800">
              <a:solidFill>
                <a:schemeClr val="accent5">
                  <a:lumMod val="50000"/>
                  <a:lumOff val="50000"/>
                </a:schemeClr>
              </a:solidFill>
            </a:endParaRPr>
          </a:p>
        </p:txBody>
      </p:sp>
      <p:sp>
        <p:nvSpPr>
          <p:cNvPr id="2" name="TextBox 1">
            <a:extLst>
              <a:ext uri="{FF2B5EF4-FFF2-40B4-BE49-F238E27FC236}">
                <a16:creationId xmlns:a16="http://schemas.microsoft.com/office/drawing/2014/main" id="{2C514240-0580-4A35-9594-EB7923102BFE}"/>
              </a:ext>
            </a:extLst>
          </p:cNvPr>
          <p:cNvSpPr txBox="1"/>
          <p:nvPr/>
        </p:nvSpPr>
        <p:spPr>
          <a:xfrm>
            <a:off x="8656637" y="6524116"/>
            <a:ext cx="47244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SQL Ninja Engineering Team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8A478F4-E2A5-4015-876E-45EB90609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6e4f6676-91ee-47a5-8164-c59c33586ba7"/>
    <ds:schemaRef ds:uri="http://purl.org/dc/terms/"/>
    <ds:schemaRef ds:uri="4053a332-7d8e-488d-aba6-ad6dfa6b0f2d"/>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TotalTime>
  <Words>1693</Words>
  <Application>Microsoft Office PowerPoint</Application>
  <PresentationFormat>Custom</PresentationFormat>
  <Paragraphs>222</Paragraphs>
  <Slides>13</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2</vt:i4>
      </vt:variant>
      <vt:variant>
        <vt:lpstr>Slide Titles</vt:lpstr>
      </vt:variant>
      <vt:variant>
        <vt:i4>13</vt:i4>
      </vt:variant>
    </vt:vector>
  </HeadingPairs>
  <TitlesOfParts>
    <vt:vector size="25" baseType="lpstr">
      <vt:lpstr>Arial</vt:lpstr>
      <vt:lpstr>Consolas</vt:lpstr>
      <vt:lpstr>Segoe UI</vt:lpstr>
      <vt:lpstr>Segoe UI Light</vt:lpstr>
      <vt:lpstr>Segoe UI Semilight</vt:lpstr>
      <vt:lpstr>Wingdings</vt:lpstr>
      <vt:lpstr>MS Brand White 16-9_Dec-2013</vt:lpstr>
      <vt:lpstr>6-50029_S4_Q1_FY17_Light_Template</vt:lpstr>
      <vt:lpstr>SDM PPT Template</vt:lpstr>
      <vt:lpstr>1_Server and Cloud 2013</vt:lpstr>
      <vt:lpstr>think-cell Slide</vt:lpstr>
      <vt:lpstr>Visio</vt:lpstr>
      <vt:lpstr>IBM DB2 Pre-SSMA Query Guidance</vt:lpstr>
      <vt:lpstr>PowerPoint Presentation</vt:lpstr>
      <vt:lpstr>PowerPoint Presentation</vt:lpstr>
      <vt:lpstr>PowerPoint Presentation</vt:lpstr>
      <vt:lpstr>Object Types</vt:lpstr>
      <vt:lpstr>The query</vt:lpstr>
      <vt:lpstr>More query (Partial code)</vt:lpstr>
      <vt:lpstr>Last part of query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DB2 Pre-SSMA Query Guidance</dc:title>
  <cp:lastModifiedBy>Ashish Agarwal</cp:lastModifiedBy>
  <cp:revision>2</cp:revision>
  <dcterms:modified xsi:type="dcterms:W3CDTF">2020-10-01T05:39:04Z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v-detell@microsoft.com</vt:lpwstr>
  </property>
  <property fmtid="{D5CDD505-2E9C-101B-9397-08002B2CF9AE}" pid="13" name="MSIP_Label_f42aa342-8706-4288-bd11-ebb85995028c_SetDate">
    <vt:lpwstr>2018-11-13T00:30:05.2094308Z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