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JxnTs304Q5xbx9IWvetOvs1/6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d803521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d803521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b45e88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d2b45e880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Alcances del Proyecto APT MinutIA:</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L">
                <a:solidFill>
                  <a:schemeClr val="dk1"/>
                </a:solidFill>
              </a:rPr>
              <a:t>Automatización de la planificación de comidas</a:t>
            </a:r>
            <a:r>
              <a:rPr lang="es-CL">
                <a:solidFill>
                  <a:schemeClr val="dk1"/>
                </a:solidFill>
              </a:rPr>
              <a:t>: Permitirá a los usuarios generar menús personalizados basados en los alimentos adquiridos.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Personalización</a:t>
            </a:r>
            <a:r>
              <a:rPr lang="es-CL">
                <a:solidFill>
                  <a:schemeClr val="dk1"/>
                </a:solidFill>
              </a:rPr>
              <a:t>: La aplicación se adaptará a las preferencias del usuario.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Optimización de recursos</a:t>
            </a:r>
            <a:r>
              <a:rPr lang="es-CL">
                <a:solidFill>
                  <a:schemeClr val="dk1"/>
                </a:solidFill>
              </a:rPr>
              <a:t>: MinutIA contribuirá a reducir el desperdicio de alimentos al utilizar todos los productos comprados en los menús planificados.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Gestión de gastos</a:t>
            </a:r>
            <a:r>
              <a:rPr lang="es-CL">
                <a:solidFill>
                  <a:schemeClr val="dk1"/>
                </a:solidFill>
              </a:rPr>
              <a:t>: La aplicación permitirá a los usuarios registrar y gestionar sus gastos relacionados con la compra de alimentos, ofreciendo reportes y análisis de sus hábitos de consumo.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Escaneo de boletas</a:t>
            </a:r>
            <a:r>
              <a:rPr lang="es-CL">
                <a:solidFill>
                  <a:schemeClr val="dk1"/>
                </a:solidFill>
              </a:rPr>
              <a:t>: La aplicación permitirá escanear boletas de compras para registrar automáticamente los productos adquiridos.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Accesibilidad</a:t>
            </a:r>
            <a:r>
              <a:rPr lang="es-CL">
                <a:solidFill>
                  <a:schemeClr val="dk1"/>
                </a:solidFill>
              </a:rPr>
              <a:t>: El proyecto busca crear una interfaz amigable para todo tipo de usuarios, sin importar su experiencia tecnológica, estilo de vida o presupuesto.</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Limitaciones del Proyecto APT MinutIA:</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L">
                <a:solidFill>
                  <a:schemeClr val="dk1"/>
                </a:solidFill>
              </a:rPr>
              <a:t>Exactitud del escaneo</a:t>
            </a:r>
            <a:r>
              <a:rPr lang="es-CL">
                <a:solidFill>
                  <a:schemeClr val="dk1"/>
                </a:solidFill>
              </a:rPr>
              <a:t>: La precisión del escaneo de boletas dependerá de la calidad de las boletas y de la tecnología OCR utilizada. Pueden ocurrir errores en el reconocimiento de ciertos productos.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Alcance geográfico</a:t>
            </a:r>
            <a:r>
              <a:rPr lang="es-CL">
                <a:solidFill>
                  <a:schemeClr val="dk1"/>
                </a:solidFill>
              </a:rPr>
              <a:t>: La aplicación puede estar limitada por la disponibilidad de datos sobre alimentos y recetas específicos de ciertas regiones, lo que podría afectar la personalización de menús en distintas partes del mundo.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Dependencia de los datos ingresados</a:t>
            </a:r>
            <a:r>
              <a:rPr lang="es-CL">
                <a:solidFill>
                  <a:schemeClr val="dk1"/>
                </a:solidFill>
              </a:rPr>
              <a:t>: La calidad de las recomendaciones dependerá de la información proporcionada por el usuario. Si no se ingresan todos los alimentos o las preferencias exactas, las sugerencias podrían no ser óptimas.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Capacidades de IA</a:t>
            </a:r>
            <a:r>
              <a:rPr lang="es-CL">
                <a:solidFill>
                  <a:schemeClr val="dk1"/>
                </a:solidFill>
              </a:rPr>
              <a:t>: Aunque la inteligencia artificial ayudará a optimizar la planificación de comidas, su capacidad está sujeta a los algoritmos y datos disponibles. Esto podría limitar su precisión en casos más complejos o personalizados.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Gestión financiera básica</a:t>
            </a:r>
            <a:r>
              <a:rPr lang="es-CL">
                <a:solidFill>
                  <a:schemeClr val="dk1"/>
                </a:solidFill>
              </a:rPr>
              <a:t>: La función de gestión de gastos se centrará en los alimentos, por lo que no incluirá un análisis financiero completo, lo que puede limitar su utilidad para usuarios que busquen un sistema de gestión de gastos más amplio.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Compatibilidad técnica</a:t>
            </a:r>
            <a:r>
              <a:rPr lang="es-CL">
                <a:solidFill>
                  <a:schemeClr val="dk1"/>
                </a:solidFill>
              </a:rPr>
              <a:t>: La aplicación requerirá acceso a un dispositivo con cámara para escanear boletas, lo que puede ser una limitación para ciertos usuarios o dispositivos antiguos.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fd45e05177_2_44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fd45e05177_2_44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fd45e05177_2_4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fd45e05177_2_48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fd45e05177_2_48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fd45e05177_2_4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fd45e05177_2_4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fd45e05177_2_45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fd45e05177_2_4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fd45e05177_2_45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fd45e05177_2_45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fd45e05177_2_4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fd45e05177_2_45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fd45e05177_2_45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fd45e05177_2_45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fd45e05177_2_4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fd45e05177_2_46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fd45e05177_2_4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fd45e05177_2_46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fd45e05177_2_46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fd45e05177_2_4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fd45e05177_2_46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fd45e05177_2_4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fd45e05177_2_472"/>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fd45e05177_2_47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fd45e05177_2_47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fd45e05177_2_472"/>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0" name="Google Shape;40;g2fd45e05177_2_4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fd45e05177_2_47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fd45e05177_2_4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2fd45e05177_2_4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fd45e05177_2_44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8" name="Google Shape;8;g2fd45e05177_2_4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EscuelaIT Duoc UC - Escuela de Informática y Telecomunicaciones Duoc UC - Duoc  UC | LinkedIn" id="54" name="Google Shape;5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55" name="Google Shape;5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MinutIA</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9"/>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47" name="Google Shape;147;p9"/>
          <p:cNvSpPr txBox="1"/>
          <p:nvPr/>
        </p:nvSpPr>
        <p:spPr>
          <a:xfrm>
            <a:off x="0" y="102960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48" name="Google Shape;148;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9" name="Google Shape;149;p9"/>
          <p:cNvPicPr preferRelativeResize="0"/>
          <p:nvPr/>
        </p:nvPicPr>
        <p:blipFill>
          <a:blip r:embed="rId4">
            <a:alphaModFix/>
          </a:blip>
          <a:stretch>
            <a:fillRect/>
          </a:stretch>
        </p:blipFill>
        <p:spPr>
          <a:xfrm>
            <a:off x="2709625" y="1905675"/>
            <a:ext cx="6772775" cy="461727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p10"/>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56" name="Google Shape;156;p10"/>
          <p:cNvSpPr txBox="1"/>
          <p:nvPr/>
        </p:nvSpPr>
        <p:spPr>
          <a:xfrm>
            <a:off x="0" y="1188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57" name="Google Shape;157;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8" name="Google Shape;158;p10"/>
          <p:cNvSpPr/>
          <p:nvPr/>
        </p:nvSpPr>
        <p:spPr>
          <a:xfrm>
            <a:off x="752275" y="2266100"/>
            <a:ext cx="3218700" cy="41883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None/>
            </a:pPr>
            <a:r>
              <a:rPr lang="es-CL" sz="2800" u="sng">
                <a:solidFill>
                  <a:schemeClr val="dk1"/>
                </a:solidFill>
                <a:latin typeface="Calibri"/>
                <a:ea typeface="Calibri"/>
                <a:cs typeface="Calibri"/>
                <a:sym typeface="Calibri"/>
              </a:rPr>
              <a:t>Interfaz de usuario</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Ionic (React)</a:t>
            </a:r>
            <a:endParaRPr sz="1800">
              <a:solidFill>
                <a:schemeClr val="dk1"/>
              </a:solidFill>
              <a:latin typeface="Calibri"/>
              <a:ea typeface="Calibri"/>
              <a:cs typeface="Calibri"/>
              <a:sym typeface="Calibri"/>
            </a:endParaRPr>
          </a:p>
        </p:txBody>
      </p:sp>
      <p:sp>
        <p:nvSpPr>
          <p:cNvPr id="159" name="Google Shape;159;p10"/>
          <p:cNvSpPr/>
          <p:nvPr/>
        </p:nvSpPr>
        <p:spPr>
          <a:xfrm>
            <a:off x="4343025" y="2266100"/>
            <a:ext cx="3218700" cy="2026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Microservicio Interno</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b="1" lang="es-CL" sz="1800">
                <a:solidFill>
                  <a:schemeClr val="dk1"/>
                </a:solidFill>
                <a:latin typeface="Calibri"/>
                <a:ea typeface="Calibri"/>
                <a:cs typeface="Calibri"/>
                <a:sym typeface="Calibri"/>
              </a:rPr>
              <a:t>Django</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800">
              <a:solidFill>
                <a:schemeClr val="dk1"/>
              </a:solidFill>
              <a:latin typeface="Calibri"/>
              <a:ea typeface="Calibri"/>
              <a:cs typeface="Calibri"/>
              <a:sym typeface="Calibri"/>
            </a:endParaRPr>
          </a:p>
        </p:txBody>
      </p:sp>
      <p:sp>
        <p:nvSpPr>
          <p:cNvPr id="160" name="Google Shape;160;p10"/>
          <p:cNvSpPr/>
          <p:nvPr/>
        </p:nvSpPr>
        <p:spPr>
          <a:xfrm>
            <a:off x="7933775" y="2266100"/>
            <a:ext cx="3218700" cy="41883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Microservicio Externo</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Api OpenIA</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Transformador imagen a pdf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800">
              <a:solidFill>
                <a:schemeClr val="dk1"/>
              </a:solidFill>
              <a:latin typeface="Calibri"/>
              <a:ea typeface="Calibri"/>
              <a:cs typeface="Calibri"/>
              <a:sym typeface="Calibri"/>
            </a:endParaRPr>
          </a:p>
        </p:txBody>
      </p:sp>
      <p:sp>
        <p:nvSpPr>
          <p:cNvPr id="161" name="Google Shape;161;p10"/>
          <p:cNvSpPr/>
          <p:nvPr/>
        </p:nvSpPr>
        <p:spPr>
          <a:xfrm>
            <a:off x="4343025" y="4428175"/>
            <a:ext cx="3218700" cy="2026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Base de datos</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Mysql</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fd8035211c_0_0"/>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CL"/>
              <a:t>Gracias por su atención!</a:t>
            </a:r>
            <a:endParaRPr/>
          </a:p>
        </p:txBody>
      </p:sp>
      <p:sp>
        <p:nvSpPr>
          <p:cNvPr id="167" name="Google Shape;167;g2fd8035211c_0_0"/>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EscuelaIT Duoc UC - Escuela de Informática y Telecomunicaciones Duoc UC - Duoc  UC | LinkedIn" id="172" name="Google Shape;172;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3" name="Google Shape;173;p11"/>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“NOMBRE DEL PROYECTO”</a:t>
            </a:r>
            <a:endParaRPr/>
          </a:p>
        </p:txBody>
      </p:sp>
      <p:sp>
        <p:nvSpPr>
          <p:cNvPr id="174" name="Google Shape;174;p11"/>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5" name="Google Shape;175;p11"/>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EscuelaIT Duoc UC - Escuela de Informática y Telecomunicaciones Duoc UC - Duoc  UC | LinkedIn" id="180" name="Google Shape;180;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1" name="Google Shape;181;p12"/>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EscuelaIT Duoc UC - Escuela de Informática y Telecomunicaciones Duoc UC - Duoc  UC | LinkedIn" id="186" name="Google Shape;186;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7" name="Google Shape;187;p13"/>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EscuelaIT Duoc UC - Escuela de Informática y Telecomunicaciones Duoc UC - Duoc  UC | LinkedIn" id="192" name="Google Shape;192;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3" name="Google Shape;193;p14"/>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EscuelaIT Duoc UC - Escuela de Informática y Telecomunicaciones Duoc UC - Duoc  UC | LinkedIn" id="198" name="Google Shape;198;p1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9" name="Google Shape;199;p15"/>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EscuelaIT Duoc UC - Escuela de Informática y Telecomunicaciones Duoc UC - Duoc  UC | LinkedIn" id="60" name="Google Shape;6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61" name="Google Shape;61;p2"/>
          <p:cNvGrpSpPr/>
          <p:nvPr/>
        </p:nvGrpSpPr>
        <p:grpSpPr>
          <a:xfrm>
            <a:off x="4121025" y="1710825"/>
            <a:ext cx="7633528" cy="4577217"/>
            <a:chOff x="0" y="0"/>
            <a:chExt cx="7633528" cy="4350553"/>
          </a:xfrm>
        </p:grpSpPr>
        <p:sp>
          <p:nvSpPr>
            <p:cNvPr id="62" name="Google Shape;6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txBox="1"/>
            <p:nvPr/>
          </p:nvSpPr>
          <p:spPr>
            <a:xfrm>
              <a:off x="1662653" y="0"/>
              <a:ext cx="5970840" cy="1359548"/>
            </a:xfrm>
            <a:prstGeom prst="rect">
              <a:avLst/>
            </a:prstGeom>
            <a:noFill/>
            <a:ln>
              <a:noFill/>
            </a:ln>
            <a:effectLst>
              <a:reflection blurRad="0" dir="5400000" dist="38100" endA="0" fadeDir="5400012" kx="0" rotWithShape="0" algn="bl" stPos="0" sy="-100000" ky="0"/>
            </a:effectLst>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lang="es-CL" sz="2600">
                  <a:solidFill>
                    <a:schemeClr val="lt1"/>
                  </a:solidFill>
                  <a:latin typeface="Calibri"/>
                  <a:ea typeface="Calibri"/>
                  <a:cs typeface="Calibri"/>
                  <a:sym typeface="Calibri"/>
                </a:rPr>
                <a:t>Alejandro Valenzuela</a:t>
              </a:r>
              <a:endParaRPr b="1" i="0" sz="2600"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Product Owner</a:t>
              </a:r>
              <a:endParaRPr b="0" i="0" sz="1800" u="none" cap="none" strike="noStrike">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R</a:t>
              </a:r>
              <a:r>
                <a:rPr b="0" i="0" lang="es-CL" sz="1800" u="none" cap="none" strike="noStrike">
                  <a:solidFill>
                    <a:schemeClr val="lt1"/>
                  </a:solidFill>
                  <a:latin typeface="Calibri"/>
                  <a:ea typeface="Calibri"/>
                  <a:cs typeface="Calibri"/>
                  <a:sym typeface="Calibri"/>
                </a:rPr>
                <a:t>esponsab</a:t>
              </a:r>
              <a:r>
                <a:rPr lang="es-CL" sz="1800">
                  <a:solidFill>
                    <a:schemeClr val="lt1"/>
                  </a:solidFill>
                  <a:latin typeface="Calibri"/>
                  <a:ea typeface="Calibri"/>
                  <a:cs typeface="Calibri"/>
                  <a:sym typeface="Calibri"/>
                </a:rPr>
                <a:t>le</a:t>
              </a:r>
              <a:r>
                <a:rPr b="0" i="0" lang="es-CL" sz="1800" u="none" cap="none" strike="noStrike">
                  <a:solidFill>
                    <a:schemeClr val="lt1"/>
                  </a:solidFill>
                  <a:latin typeface="Calibri"/>
                  <a:ea typeface="Calibri"/>
                  <a:cs typeface="Calibri"/>
                  <a:sym typeface="Calibri"/>
                </a:rPr>
                <a:t> de defini</a:t>
              </a:r>
              <a:r>
                <a:rPr lang="es-CL" sz="1800">
                  <a:solidFill>
                    <a:schemeClr val="lt1"/>
                  </a:solidFill>
                  <a:latin typeface="Calibri"/>
                  <a:ea typeface="Calibri"/>
                  <a:cs typeface="Calibri"/>
                  <a:sym typeface="Calibri"/>
                </a:rPr>
                <a:t>r las características del producto y priorizar funcionalidades.</a:t>
              </a:r>
              <a:endParaRPr b="0" i="0" sz="1800" u="none" cap="none" strike="noStrike">
                <a:solidFill>
                  <a:schemeClr val="lt1"/>
                </a:solidFill>
                <a:latin typeface="Calibri"/>
                <a:ea typeface="Calibri"/>
                <a:cs typeface="Calibri"/>
                <a:sym typeface="Calibri"/>
              </a:endParaRPr>
            </a:p>
          </p:txBody>
        </p:sp>
        <p:sp>
          <p:nvSpPr>
            <p:cNvPr id="64" name="Google Shape;6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txBox="1"/>
            <p:nvPr/>
          </p:nvSpPr>
          <p:spPr>
            <a:xfrm>
              <a:off x="1662628" y="1495466"/>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lang="es-CL" sz="2600">
                  <a:solidFill>
                    <a:schemeClr val="lt1"/>
                  </a:solidFill>
                  <a:latin typeface="Calibri"/>
                  <a:ea typeface="Calibri"/>
                  <a:cs typeface="Calibri"/>
                  <a:sym typeface="Calibri"/>
                </a:rPr>
                <a:t>Gerson Figelist</a:t>
              </a:r>
              <a:endParaRPr b="1" i="0" sz="2600"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Scrum Master</a:t>
              </a:r>
              <a:endParaRPr b="0" i="0" sz="1800" u="none" cap="none" strike="noStrike">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Encargado de asegurar el cumplimiento de los principios de Scrum y la correcta</a:t>
              </a:r>
              <a:r>
                <a:rPr lang="es-CL" sz="1800">
                  <a:latin typeface="Calibri"/>
                  <a:ea typeface="Calibri"/>
                  <a:cs typeface="Calibri"/>
                  <a:sym typeface="Calibri"/>
                </a:rPr>
                <a:t> </a:t>
              </a:r>
              <a:r>
                <a:rPr lang="es-CL" sz="1800">
                  <a:solidFill>
                    <a:schemeClr val="lt1"/>
                  </a:solidFill>
                  <a:latin typeface="Calibri"/>
                  <a:ea typeface="Calibri"/>
                  <a:cs typeface="Calibri"/>
                  <a:sym typeface="Calibri"/>
                </a:rPr>
                <a:t>ejecución de cada sprint.</a:t>
              </a:r>
              <a:endParaRPr b="0" i="0" sz="1800" u="none" cap="none" strike="noStrike">
                <a:solidFill>
                  <a:schemeClr val="lt1"/>
                </a:solidFill>
                <a:latin typeface="Calibri"/>
                <a:ea typeface="Calibri"/>
                <a:cs typeface="Calibri"/>
                <a:sym typeface="Calibri"/>
              </a:endParaRPr>
            </a:p>
          </p:txBody>
        </p:sp>
        <p:sp>
          <p:nvSpPr>
            <p:cNvPr id="67" name="Google Shape;6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lang="es-CL" sz="2600">
                  <a:solidFill>
                    <a:schemeClr val="lt1"/>
                  </a:solidFill>
                  <a:latin typeface="Calibri"/>
                  <a:ea typeface="Calibri"/>
                  <a:cs typeface="Calibri"/>
                  <a:sym typeface="Calibri"/>
                </a:rPr>
                <a:t>Diego Meynard</a:t>
              </a:r>
              <a:endParaRPr b="1" i="0" sz="2600"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Lider Development Team</a:t>
              </a:r>
              <a:endParaRPr b="0" i="0" sz="1800" u="none" cap="none" strike="noStrike">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R</a:t>
              </a:r>
              <a:r>
                <a:rPr lang="es-CL" sz="1800">
                  <a:solidFill>
                    <a:schemeClr val="lt1"/>
                  </a:solidFill>
                  <a:latin typeface="Calibri"/>
                  <a:ea typeface="Calibri"/>
                  <a:cs typeface="Calibri"/>
                  <a:sym typeface="Calibri"/>
                </a:rPr>
                <a:t>esponsable de dirigir y llevar a cabo el desarrollo del software, pruebas y ajustes necesarios del sistema</a:t>
              </a:r>
              <a:endParaRPr b="0" i="0" sz="1800" u="none" cap="none" strike="noStrike">
                <a:solidFill>
                  <a:schemeClr val="lt1"/>
                </a:solidFill>
                <a:latin typeface="Calibri"/>
                <a:ea typeface="Calibri"/>
                <a:cs typeface="Calibri"/>
                <a:sym typeface="Calibri"/>
              </a:endParaRPr>
            </a:p>
          </p:txBody>
        </p:sp>
        <p:sp>
          <p:nvSpPr>
            <p:cNvPr id="70" name="Google Shape;70;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MinutIA</a:t>
            </a:r>
            <a:r>
              <a:rPr b="0" i="0" lang="es-CL" sz="1800" u="none" cap="none" strike="noStrike">
                <a:solidFill>
                  <a:srgbClr val="757070"/>
                </a:solidFill>
                <a:latin typeface="Calibri"/>
                <a:ea typeface="Calibri"/>
                <a:cs typeface="Calibri"/>
                <a:sym typeface="Calibri"/>
              </a:rPr>
              <a:t>”</a:t>
            </a:r>
            <a:endParaRPr/>
          </a:p>
        </p:txBody>
      </p:sp>
      <p:sp>
        <p:nvSpPr>
          <p:cNvPr id="72" name="Google Shape;7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73" name="Google Shape;7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EscuelaIT Duoc UC - Escuela de Informática y Telecomunicaciones Duoc UC - Duoc  UC | LinkedIn" id="78" name="Google Shape;78;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79" name="Google Shape;79;p3"/>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80" name="Google Shape;80;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81" name="Google Shape;81;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82" name="Google Shape;82;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b="1" lang="es-CL" sz="1800">
                <a:solidFill>
                  <a:schemeClr val="dk1"/>
                </a:solidFill>
                <a:latin typeface="Calibri"/>
                <a:ea typeface="Calibri"/>
                <a:cs typeface="Calibri"/>
                <a:sym typeface="Calibri"/>
              </a:rPr>
              <a:t>Descripción:</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i="1" lang="es-CL" sz="1800">
                <a:solidFill>
                  <a:schemeClr val="dk1"/>
                </a:solidFill>
                <a:latin typeface="Calibri"/>
                <a:ea typeface="Calibri"/>
                <a:cs typeface="Calibri"/>
                <a:sym typeface="Calibri"/>
              </a:rPr>
              <a:t>El problema radica en la dificultad que enfrentan muchas personas para planificar sus comidas de manera eficiente, equilibrada y económica. Este proceso puede resultar complicado por varias razones; Falta de tiempo, Desperdicio de alimentos, Costos elevados, Dificultad para gestionar sus dietas.</a:t>
            </a:r>
            <a:endParaRPr i="1" sz="1800">
              <a:solidFill>
                <a:schemeClr val="dk1"/>
              </a:solidFill>
              <a:latin typeface="Calibri"/>
              <a:ea typeface="Calibri"/>
              <a:cs typeface="Calibri"/>
              <a:sym typeface="Calibri"/>
            </a:endParaRPr>
          </a:p>
        </p:txBody>
      </p:sp>
      <p:sp>
        <p:nvSpPr>
          <p:cNvPr id="83" name="Google Shape;83;p3"/>
          <p:cNvSpPr/>
          <p:nvPr/>
        </p:nvSpPr>
        <p:spPr>
          <a:xfrm>
            <a:off x="6764550" y="2076625"/>
            <a:ext cx="4542900" cy="42789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b="1" lang="es-CL" sz="1800">
                <a:solidFill>
                  <a:schemeClr val="dk1"/>
                </a:solidFill>
                <a:latin typeface="Calibri"/>
                <a:ea typeface="Calibri"/>
                <a:cs typeface="Calibri"/>
                <a:sym typeface="Calibri"/>
              </a:rPr>
              <a:t>Descripción:</a:t>
            </a:r>
            <a:endParaRPr b="1" sz="18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i="1" lang="es-CL" sz="1700">
                <a:solidFill>
                  <a:schemeClr val="dk1"/>
                </a:solidFill>
                <a:latin typeface="Calibri"/>
                <a:ea typeface="Calibri"/>
                <a:cs typeface="Calibri"/>
                <a:sym typeface="Calibri"/>
              </a:rPr>
              <a:t>Desarrollar una aplicación que utiliza inteligencia artificial para optimizar la planificación de comidas, basada en los alimentos adquiridos y las preferencias del usuario. La aplicación permitirá a los usuarios escanear sus boletas de compras, para que el sistema de IA pueda generar menús personalizados de forma automática.</a:t>
            </a:r>
            <a:endParaRPr i="1" sz="17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b="1" sz="1800">
              <a:solidFill>
                <a:schemeClr val="dk1"/>
              </a:solidFill>
              <a:latin typeface="Calibri"/>
              <a:ea typeface="Calibri"/>
              <a:cs typeface="Calibri"/>
              <a:sym typeface="Calibri"/>
            </a:endParaRPr>
          </a:p>
        </p:txBody>
      </p:sp>
      <p:sp>
        <p:nvSpPr>
          <p:cNvPr id="84" name="Google Shape;84;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EscuelaIT Duoc UC - Escuela de Informática y Telecomunicaciones Duoc UC - Duoc  UC | LinkedIn" id="89" name="Google Shape;89;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0" name="Google Shape;90;p4"/>
          <p:cNvSpPr txBox="1"/>
          <p:nvPr/>
        </p:nvSpPr>
        <p:spPr>
          <a:xfrm>
            <a:off x="127813" y="346403"/>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91" name="Google Shape;91;p4"/>
          <p:cNvSpPr txBox="1"/>
          <p:nvPr/>
        </p:nvSpPr>
        <p:spPr>
          <a:xfrm>
            <a:off x="0" y="101542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92" name="Google Shape;92;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93" name="Google Shape;93;p4"/>
          <p:cNvSpPr/>
          <p:nvPr/>
        </p:nvSpPr>
        <p:spPr>
          <a:xfrm>
            <a:off x="614550" y="2562272"/>
            <a:ext cx="10962900" cy="21570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07916"/>
              </a:lnSpc>
              <a:spcBef>
                <a:spcPts val="1200"/>
              </a:spcBef>
              <a:spcAft>
                <a:spcPts val="1200"/>
              </a:spcAft>
              <a:buNone/>
            </a:pPr>
            <a:r>
              <a:rPr i="1" lang="es-CL" sz="2000">
                <a:solidFill>
                  <a:schemeClr val="dk1"/>
                </a:solidFill>
                <a:latin typeface="Calibri"/>
                <a:ea typeface="Calibri"/>
                <a:cs typeface="Calibri"/>
                <a:sym typeface="Calibri"/>
              </a:rPr>
              <a:t>Desarrollar una aplicación de inteligencia artificial que permita a los usuarios optimizar la planificación de sus comidas, tomando en cuenta los alimentos que han adquirido y sus preferencias personales, como tipos de dieta y gustos específicos. El objetivo es ofrecer una herramienta que no solo simplifique la creación de menús diarios, sino que también contribuya a reducir el desperdicio de alimentos, ahorrar tiempo y dinero, y mejorar la gestión alimentaria de manera eficiente y accesible para todo tipo de usuarios.</a:t>
            </a:r>
            <a:endParaRPr i="1"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EscuelaIT Duoc UC - Escuela de Informática y Telecomunicaciones Duoc UC - Duoc  UC | LinkedIn" id="98" name="Google Shape;98;g2d2b45e8806_0_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9" name="Google Shape;99;g2d2b45e8806_0_7"/>
          <p:cNvSpPr txBox="1"/>
          <p:nvPr/>
        </p:nvSpPr>
        <p:spPr>
          <a:xfrm>
            <a:off x="127813" y="346403"/>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cxnSp>
        <p:nvCxnSpPr>
          <p:cNvPr id="100" name="Google Shape;100;g2d2b45e8806_0_7"/>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01" name="Google Shape;101;g2d2b45e8806_0_7"/>
          <p:cNvSpPr txBox="1"/>
          <p:nvPr/>
        </p:nvSpPr>
        <p:spPr>
          <a:xfrm>
            <a:off x="1" y="132709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02" name="Google Shape;102;g2d2b45e8806_0_7"/>
          <p:cNvSpPr/>
          <p:nvPr/>
        </p:nvSpPr>
        <p:spPr>
          <a:xfrm>
            <a:off x="614550" y="2307800"/>
            <a:ext cx="10962900" cy="38682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36550" lvl="0" marL="457200" rtl="0" algn="just">
              <a:lnSpc>
                <a:spcPct val="107916"/>
              </a:lnSpc>
              <a:spcBef>
                <a:spcPts val="120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Implementar un sistema de escaneo de boletas para ingresar automáticamente los alimentos comprados por el usuario.</a:t>
            </a:r>
            <a:endParaRPr i="1" sz="1700">
              <a:solidFill>
                <a:schemeClr val="dk1"/>
              </a:solidFill>
              <a:latin typeface="Calibri"/>
              <a:ea typeface="Calibri"/>
              <a:cs typeface="Calibri"/>
              <a:sym typeface="Calibri"/>
            </a:endParaRPr>
          </a:p>
          <a:p>
            <a:pPr indent="-336550" lvl="0" marL="457200" rtl="0" algn="just">
              <a:lnSpc>
                <a:spcPct val="107916"/>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Incorporar un sistema para agregar, eliminar o editar productos.</a:t>
            </a:r>
            <a:endParaRPr i="1" sz="1700">
              <a:solidFill>
                <a:schemeClr val="dk1"/>
              </a:solidFill>
              <a:latin typeface="Calibri"/>
              <a:ea typeface="Calibri"/>
              <a:cs typeface="Calibri"/>
              <a:sym typeface="Calibri"/>
            </a:endParaRPr>
          </a:p>
          <a:p>
            <a:pPr indent="-336550" lvl="0" marL="457200" rtl="0" algn="just">
              <a:lnSpc>
                <a:spcPct val="107916"/>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Desarrollar un algoritmo de inteligencia artificial que genere minutas personalizadas basadas en los alimentos ingresados y las preferencias del usuario.</a:t>
            </a:r>
            <a:endParaRPr i="1" sz="1700">
              <a:solidFill>
                <a:schemeClr val="dk1"/>
              </a:solidFill>
              <a:latin typeface="Calibri"/>
              <a:ea typeface="Calibri"/>
              <a:cs typeface="Calibri"/>
              <a:sym typeface="Calibri"/>
            </a:endParaRPr>
          </a:p>
          <a:p>
            <a:pPr indent="-336550" lvl="0" marL="457200" rtl="0" algn="just">
              <a:lnSpc>
                <a:spcPct val="107916"/>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Implementar una función para definir las preferencias del usuario, con la finalidad de generar una minuta adaptada a sus gustos. </a:t>
            </a:r>
            <a:endParaRPr i="1" sz="1700">
              <a:solidFill>
                <a:schemeClr val="dk1"/>
              </a:solidFill>
              <a:latin typeface="Calibri"/>
              <a:ea typeface="Calibri"/>
              <a:cs typeface="Calibri"/>
              <a:sym typeface="Calibri"/>
            </a:endParaRPr>
          </a:p>
          <a:p>
            <a:pPr indent="-336550" lvl="0" marL="457200" rtl="0" algn="just">
              <a:lnSpc>
                <a:spcPct val="107916"/>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Incorporar una función de gestión de gastos que permita al usuario controlar sus finanzas relacionadas con la alimentación.</a:t>
            </a:r>
            <a:endParaRPr i="1" sz="1700">
              <a:solidFill>
                <a:schemeClr val="dk1"/>
              </a:solidFill>
              <a:latin typeface="Calibri"/>
              <a:ea typeface="Calibri"/>
              <a:cs typeface="Calibri"/>
              <a:sym typeface="Calibri"/>
            </a:endParaRPr>
          </a:p>
          <a:p>
            <a:pPr indent="-336550" lvl="0" marL="457200" rtl="0" algn="just">
              <a:lnSpc>
                <a:spcPct val="107916"/>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Diseñar una interfaz amigable que facilite la interacción del usuario con la aplicación y al mismo tiempo que facilite la visualización y seguimiento de la minuta.</a:t>
            </a:r>
            <a:endParaRPr i="1" sz="1700">
              <a:solidFill>
                <a:schemeClr val="dk1"/>
              </a:solidFill>
              <a:latin typeface="Calibri"/>
              <a:ea typeface="Calibri"/>
              <a:cs typeface="Calibri"/>
              <a:sym typeface="Calibri"/>
            </a:endParaRPr>
          </a:p>
          <a:p>
            <a:pPr indent="-336550" lvl="0" marL="457200" rtl="0" algn="just">
              <a:lnSpc>
                <a:spcPct val="107916"/>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Realizar pruebas de funcionalidad y optimización del sistema para asegurar su correcto funcionamiento.</a:t>
            </a:r>
            <a:endParaRPr i="1" sz="25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EscuelaIT Duoc UC - Escuela de Informática y Telecomunicaciones Duoc UC - Duoc  UC | LinkedIn" id="107" name="Google Shape;10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8" name="Google Shape;108;p5"/>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09" name="Google Shape;109;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10" name="Google Shape;110;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1" name="Google Shape;111;p5"/>
          <p:cNvSpPr/>
          <p:nvPr/>
        </p:nvSpPr>
        <p:spPr>
          <a:xfrm>
            <a:off x="808325" y="2347299"/>
            <a:ext cx="4246500" cy="33429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Alcances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49250" lvl="0" marL="457200" marR="0" rtl="0" algn="just">
              <a:spcBef>
                <a:spcPts val="0"/>
              </a:spcBef>
              <a:spcAft>
                <a:spcPts val="0"/>
              </a:spcAft>
              <a:buClr>
                <a:schemeClr val="dk1"/>
              </a:buClr>
              <a:buSzPts val="1900"/>
              <a:buFont typeface="Calibri"/>
              <a:buChar char="●"/>
            </a:pPr>
            <a:r>
              <a:rPr i="1" lang="es-CL" sz="1900">
                <a:solidFill>
                  <a:schemeClr val="dk1"/>
                </a:solidFill>
                <a:latin typeface="Calibri"/>
                <a:ea typeface="Calibri"/>
                <a:cs typeface="Calibri"/>
                <a:sym typeface="Calibri"/>
              </a:rPr>
              <a:t>Automatización de la planificación de comidas</a:t>
            </a:r>
            <a:endParaRPr i="1" sz="1900">
              <a:solidFill>
                <a:schemeClr val="dk1"/>
              </a:solidFill>
              <a:latin typeface="Calibri"/>
              <a:ea typeface="Calibri"/>
              <a:cs typeface="Calibri"/>
              <a:sym typeface="Calibri"/>
            </a:endParaRPr>
          </a:p>
          <a:p>
            <a:pPr indent="-349250" lvl="0" marL="457200" marR="0" rtl="0" algn="just">
              <a:spcBef>
                <a:spcPts val="0"/>
              </a:spcBef>
              <a:spcAft>
                <a:spcPts val="0"/>
              </a:spcAft>
              <a:buClr>
                <a:schemeClr val="dk1"/>
              </a:buClr>
              <a:buSzPts val="1900"/>
              <a:buFont typeface="Calibri"/>
              <a:buChar char="●"/>
            </a:pPr>
            <a:r>
              <a:rPr i="1" lang="es-CL" sz="1900">
                <a:solidFill>
                  <a:schemeClr val="dk1"/>
                </a:solidFill>
                <a:latin typeface="Calibri"/>
                <a:ea typeface="Calibri"/>
                <a:cs typeface="Calibri"/>
                <a:sym typeface="Calibri"/>
              </a:rPr>
              <a:t>Personalización</a:t>
            </a:r>
            <a:endParaRPr i="1" sz="1900">
              <a:solidFill>
                <a:schemeClr val="dk1"/>
              </a:solidFill>
              <a:latin typeface="Calibri"/>
              <a:ea typeface="Calibri"/>
              <a:cs typeface="Calibri"/>
              <a:sym typeface="Calibri"/>
            </a:endParaRPr>
          </a:p>
          <a:p>
            <a:pPr indent="-349250" lvl="0" marL="457200" marR="0" rtl="0" algn="just">
              <a:spcBef>
                <a:spcPts val="0"/>
              </a:spcBef>
              <a:spcAft>
                <a:spcPts val="0"/>
              </a:spcAft>
              <a:buClr>
                <a:schemeClr val="dk1"/>
              </a:buClr>
              <a:buSzPts val="1900"/>
              <a:buFont typeface="Calibri"/>
              <a:buChar char="●"/>
            </a:pPr>
            <a:r>
              <a:rPr i="1" lang="es-CL" sz="1900">
                <a:solidFill>
                  <a:schemeClr val="dk1"/>
                </a:solidFill>
                <a:latin typeface="Calibri"/>
                <a:ea typeface="Calibri"/>
                <a:cs typeface="Calibri"/>
                <a:sym typeface="Calibri"/>
              </a:rPr>
              <a:t>Optimización de recursos</a:t>
            </a:r>
            <a:endParaRPr i="1" sz="1900">
              <a:solidFill>
                <a:schemeClr val="dk1"/>
              </a:solidFill>
              <a:latin typeface="Calibri"/>
              <a:ea typeface="Calibri"/>
              <a:cs typeface="Calibri"/>
              <a:sym typeface="Calibri"/>
            </a:endParaRPr>
          </a:p>
          <a:p>
            <a:pPr indent="-349250" lvl="0" marL="457200" marR="0" rtl="0" algn="just">
              <a:spcBef>
                <a:spcPts val="0"/>
              </a:spcBef>
              <a:spcAft>
                <a:spcPts val="0"/>
              </a:spcAft>
              <a:buClr>
                <a:schemeClr val="dk1"/>
              </a:buClr>
              <a:buSzPts val="1900"/>
              <a:buFont typeface="Calibri"/>
              <a:buChar char="●"/>
            </a:pPr>
            <a:r>
              <a:rPr i="1" lang="es-CL" sz="1900">
                <a:solidFill>
                  <a:schemeClr val="dk1"/>
                </a:solidFill>
                <a:latin typeface="Calibri"/>
                <a:ea typeface="Calibri"/>
                <a:cs typeface="Calibri"/>
                <a:sym typeface="Calibri"/>
              </a:rPr>
              <a:t>Gestión de gastos</a:t>
            </a:r>
            <a:endParaRPr i="1" sz="1900">
              <a:solidFill>
                <a:schemeClr val="dk1"/>
              </a:solidFill>
              <a:latin typeface="Calibri"/>
              <a:ea typeface="Calibri"/>
              <a:cs typeface="Calibri"/>
              <a:sym typeface="Calibri"/>
            </a:endParaRPr>
          </a:p>
          <a:p>
            <a:pPr indent="-349250" lvl="0" marL="457200" marR="0" rtl="0" algn="just">
              <a:spcBef>
                <a:spcPts val="0"/>
              </a:spcBef>
              <a:spcAft>
                <a:spcPts val="0"/>
              </a:spcAft>
              <a:buClr>
                <a:schemeClr val="dk1"/>
              </a:buClr>
              <a:buSzPts val="1900"/>
              <a:buFont typeface="Calibri"/>
              <a:buChar char="●"/>
            </a:pPr>
            <a:r>
              <a:rPr i="1" lang="es-CL" sz="1900">
                <a:solidFill>
                  <a:schemeClr val="dk1"/>
                </a:solidFill>
                <a:latin typeface="Calibri"/>
                <a:ea typeface="Calibri"/>
                <a:cs typeface="Calibri"/>
                <a:sym typeface="Calibri"/>
              </a:rPr>
              <a:t>Escaneo de boletas</a:t>
            </a:r>
            <a:endParaRPr i="1" sz="1900">
              <a:solidFill>
                <a:schemeClr val="dk1"/>
              </a:solidFill>
              <a:latin typeface="Calibri"/>
              <a:ea typeface="Calibri"/>
              <a:cs typeface="Calibri"/>
              <a:sym typeface="Calibri"/>
            </a:endParaRPr>
          </a:p>
          <a:p>
            <a:pPr indent="-349250" lvl="0" marL="457200" marR="0" rtl="0" algn="just">
              <a:spcBef>
                <a:spcPts val="0"/>
              </a:spcBef>
              <a:spcAft>
                <a:spcPts val="0"/>
              </a:spcAft>
              <a:buClr>
                <a:schemeClr val="dk1"/>
              </a:buClr>
              <a:buSzPts val="1900"/>
              <a:buFont typeface="Calibri"/>
              <a:buChar char="●"/>
            </a:pPr>
            <a:r>
              <a:rPr i="1" lang="es-CL" sz="1900">
                <a:solidFill>
                  <a:schemeClr val="dk1"/>
                </a:solidFill>
                <a:latin typeface="Calibri"/>
                <a:ea typeface="Calibri"/>
                <a:cs typeface="Calibri"/>
                <a:sym typeface="Calibri"/>
              </a:rPr>
              <a:t>Accesibilidad</a:t>
            </a:r>
            <a:endParaRPr i="1" sz="1900">
              <a:solidFill>
                <a:schemeClr val="dk1"/>
              </a:solidFill>
              <a:latin typeface="Calibri"/>
              <a:ea typeface="Calibri"/>
              <a:cs typeface="Calibri"/>
              <a:sym typeface="Calibri"/>
            </a:endParaRPr>
          </a:p>
        </p:txBody>
      </p:sp>
      <p:sp>
        <p:nvSpPr>
          <p:cNvPr id="112" name="Google Shape;112;p5"/>
          <p:cNvSpPr/>
          <p:nvPr/>
        </p:nvSpPr>
        <p:spPr>
          <a:xfrm>
            <a:off x="6764550" y="2076625"/>
            <a:ext cx="4542900" cy="42789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Limitaciones</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336550" lvl="0" marL="457200" rtl="0" algn="just">
              <a:lnSpc>
                <a:spcPct val="115000"/>
              </a:lnSpc>
              <a:spcBef>
                <a:spcPts val="120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Exactitud del escaneo</a:t>
            </a:r>
            <a:endParaRPr i="1" sz="1700">
              <a:solidFill>
                <a:schemeClr val="dk1"/>
              </a:solidFill>
              <a:latin typeface="Calibri"/>
              <a:ea typeface="Calibri"/>
              <a:cs typeface="Calibri"/>
              <a:sym typeface="Calibri"/>
            </a:endParaRPr>
          </a:p>
          <a:p>
            <a:pPr indent="-336550" lvl="0" marL="457200" rtl="0" algn="just">
              <a:lnSpc>
                <a:spcPct val="115000"/>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Alcance geográfico</a:t>
            </a:r>
            <a:endParaRPr i="1" sz="1700">
              <a:solidFill>
                <a:schemeClr val="dk1"/>
              </a:solidFill>
              <a:latin typeface="Calibri"/>
              <a:ea typeface="Calibri"/>
              <a:cs typeface="Calibri"/>
              <a:sym typeface="Calibri"/>
            </a:endParaRPr>
          </a:p>
          <a:p>
            <a:pPr indent="-336550" lvl="0" marL="457200" rtl="0" algn="just">
              <a:lnSpc>
                <a:spcPct val="115000"/>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Dependencia de los datos ingresados por el usuario</a:t>
            </a:r>
            <a:endParaRPr i="1" sz="1700">
              <a:solidFill>
                <a:schemeClr val="dk1"/>
              </a:solidFill>
              <a:latin typeface="Calibri"/>
              <a:ea typeface="Calibri"/>
              <a:cs typeface="Calibri"/>
              <a:sym typeface="Calibri"/>
            </a:endParaRPr>
          </a:p>
          <a:p>
            <a:pPr indent="-336550" lvl="0" marL="457200" rtl="0" algn="just">
              <a:lnSpc>
                <a:spcPct val="115000"/>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Capacidades de la IA</a:t>
            </a:r>
            <a:endParaRPr i="1" sz="1700">
              <a:solidFill>
                <a:schemeClr val="dk1"/>
              </a:solidFill>
              <a:latin typeface="Calibri"/>
              <a:ea typeface="Calibri"/>
              <a:cs typeface="Calibri"/>
              <a:sym typeface="Calibri"/>
            </a:endParaRPr>
          </a:p>
          <a:p>
            <a:pPr indent="-336550" lvl="0" marL="457200" rtl="0" algn="just">
              <a:lnSpc>
                <a:spcPct val="115000"/>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Tendrá gestion financiera básica</a:t>
            </a:r>
            <a:endParaRPr i="1" sz="1700">
              <a:solidFill>
                <a:schemeClr val="dk1"/>
              </a:solidFill>
              <a:latin typeface="Calibri"/>
              <a:ea typeface="Calibri"/>
              <a:cs typeface="Calibri"/>
              <a:sym typeface="Calibri"/>
            </a:endParaRPr>
          </a:p>
          <a:p>
            <a:pPr indent="-336550" lvl="0" marL="457200" rtl="0" algn="just">
              <a:lnSpc>
                <a:spcPct val="115000"/>
              </a:lnSpc>
              <a:spcBef>
                <a:spcPts val="0"/>
              </a:spcBef>
              <a:spcAft>
                <a:spcPts val="0"/>
              </a:spcAft>
              <a:buClr>
                <a:schemeClr val="dk1"/>
              </a:buClr>
              <a:buSzPts val="1700"/>
              <a:buFont typeface="Calibri"/>
              <a:buChar char="●"/>
            </a:pPr>
            <a:r>
              <a:rPr i="1" lang="es-CL" sz="1700">
                <a:solidFill>
                  <a:schemeClr val="dk1"/>
                </a:solidFill>
                <a:latin typeface="Calibri"/>
                <a:ea typeface="Calibri"/>
                <a:cs typeface="Calibri"/>
                <a:sym typeface="Calibri"/>
              </a:rPr>
              <a:t>Compatibilidad tecnológica</a:t>
            </a:r>
            <a:endParaRPr i="1" sz="17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EscuelaIT Duoc UC - Escuela de Informática y Telecomunicaciones Duoc UC - Duoc  UC | LinkedIn" id="117" name="Google Shape;117;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8" name="Google Shape;118;p6"/>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19" name="Google Shape;119;p6"/>
          <p:cNvSpPr txBox="1"/>
          <p:nvPr/>
        </p:nvSpPr>
        <p:spPr>
          <a:xfrm>
            <a:off x="-57650" y="13238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Competencias de carrera</a:t>
            </a:r>
            <a:endParaRPr sz="3600">
              <a:solidFill>
                <a:schemeClr val="dk1"/>
              </a:solidFill>
              <a:latin typeface="Calibri"/>
              <a:ea typeface="Calibri"/>
              <a:cs typeface="Calibri"/>
              <a:sym typeface="Calibri"/>
            </a:endParaRPr>
          </a:p>
        </p:txBody>
      </p:sp>
      <p:cxnSp>
        <p:nvCxnSpPr>
          <p:cNvPr id="120" name="Google Shape;120;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1" name="Google Shape;121;p6"/>
          <p:cNvSpPr/>
          <p:nvPr/>
        </p:nvSpPr>
        <p:spPr>
          <a:xfrm>
            <a:off x="614550" y="2457300"/>
            <a:ext cx="10962900" cy="32424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rtl="0" algn="just">
              <a:lnSpc>
                <a:spcPct val="107916"/>
              </a:lnSpc>
              <a:spcBef>
                <a:spcPts val="1200"/>
              </a:spcBef>
              <a:spcAft>
                <a:spcPts val="0"/>
              </a:spcAft>
              <a:buClr>
                <a:schemeClr val="dk1"/>
              </a:buClr>
              <a:buSzPts val="1800"/>
              <a:buFont typeface="Calibri"/>
              <a:buChar char="●"/>
            </a:pPr>
            <a:r>
              <a:rPr i="1" lang="es-CL" sz="1800">
                <a:solidFill>
                  <a:schemeClr val="dk1"/>
                </a:solidFill>
                <a:latin typeface="Calibri"/>
                <a:ea typeface="Calibri"/>
                <a:cs typeface="Calibri"/>
                <a:sym typeface="Calibri"/>
              </a:rPr>
              <a:t>Realizar pruebas de certificación tanto de los productos como de los procesos utilizando buenas prácticas definidas por la industria.</a:t>
            </a:r>
            <a:endParaRPr i="1" sz="1800">
              <a:solidFill>
                <a:schemeClr val="dk1"/>
              </a:solidFill>
              <a:latin typeface="Calibri"/>
              <a:ea typeface="Calibri"/>
              <a:cs typeface="Calibri"/>
              <a:sym typeface="Calibri"/>
            </a:endParaRPr>
          </a:p>
          <a:p>
            <a:pPr indent="-342900" lvl="0" marL="457200" rtl="0" algn="just">
              <a:lnSpc>
                <a:spcPct val="107916"/>
              </a:lnSpc>
              <a:spcBef>
                <a:spcPts val="0"/>
              </a:spcBef>
              <a:spcAft>
                <a:spcPts val="0"/>
              </a:spcAft>
              <a:buClr>
                <a:schemeClr val="dk1"/>
              </a:buClr>
              <a:buSzPts val="1800"/>
              <a:buFont typeface="Calibri"/>
              <a:buChar char="●"/>
            </a:pPr>
            <a:r>
              <a:rPr i="1" lang="es-CL" sz="1800">
                <a:solidFill>
                  <a:schemeClr val="dk1"/>
                </a:solidFill>
                <a:latin typeface="Calibri"/>
                <a:ea typeface="Calibri"/>
                <a:cs typeface="Calibri"/>
                <a:sym typeface="Calibri"/>
              </a:rPr>
              <a:t>Gestionar proyectos informáticos, ofreciendo alternativas para la toma de decisiones de acuerdo a los requerimientos de la organización.</a:t>
            </a:r>
            <a:endParaRPr i="1" sz="1800">
              <a:solidFill>
                <a:schemeClr val="dk1"/>
              </a:solidFill>
              <a:latin typeface="Calibri"/>
              <a:ea typeface="Calibri"/>
              <a:cs typeface="Calibri"/>
              <a:sym typeface="Calibri"/>
            </a:endParaRPr>
          </a:p>
          <a:p>
            <a:pPr indent="-342900" lvl="0" marL="457200" rtl="0" algn="just">
              <a:lnSpc>
                <a:spcPct val="107916"/>
              </a:lnSpc>
              <a:spcBef>
                <a:spcPts val="0"/>
              </a:spcBef>
              <a:spcAft>
                <a:spcPts val="0"/>
              </a:spcAft>
              <a:buClr>
                <a:schemeClr val="dk1"/>
              </a:buClr>
              <a:buSzPts val="1800"/>
              <a:buFont typeface="Calibri"/>
              <a:buChar char="●"/>
            </a:pPr>
            <a:r>
              <a:rPr i="1" lang="es-CL" sz="1800">
                <a:solidFill>
                  <a:schemeClr val="dk1"/>
                </a:solidFill>
                <a:latin typeface="Calibri"/>
                <a:ea typeface="Calibri"/>
                <a:cs typeface="Calibri"/>
                <a:sym typeface="Calibri"/>
              </a:rPr>
              <a:t>Construir modelos de datos para soportar los requerimientos de la organización de acuerdo a un diseño definido y escalable en el tiempo.</a:t>
            </a:r>
            <a:endParaRPr i="1" sz="1800">
              <a:solidFill>
                <a:schemeClr val="dk1"/>
              </a:solidFill>
              <a:latin typeface="Calibri"/>
              <a:ea typeface="Calibri"/>
              <a:cs typeface="Calibri"/>
              <a:sym typeface="Calibri"/>
            </a:endParaRPr>
          </a:p>
          <a:p>
            <a:pPr indent="-342900" lvl="0" marL="457200" rtl="0" algn="just">
              <a:lnSpc>
                <a:spcPct val="107916"/>
              </a:lnSpc>
              <a:spcBef>
                <a:spcPts val="0"/>
              </a:spcBef>
              <a:spcAft>
                <a:spcPts val="0"/>
              </a:spcAft>
              <a:buClr>
                <a:schemeClr val="dk1"/>
              </a:buClr>
              <a:buSzPts val="1800"/>
              <a:buFont typeface="Calibri"/>
              <a:buChar char="●"/>
            </a:pPr>
            <a:r>
              <a:rPr i="1" lang="es-CL" sz="1800">
                <a:solidFill>
                  <a:schemeClr val="dk1"/>
                </a:solidFill>
                <a:latin typeface="Calibri"/>
                <a:ea typeface="Calibri"/>
                <a:cs typeface="Calibri"/>
                <a:sym typeface="Calibri"/>
              </a:rPr>
              <a:t>Desarrollar una solución de software utilizando técnicas que permitan sistematizar el proceso de desarrollo y mantenimiento, asegurando el logro de los objetivos.</a:t>
            </a:r>
            <a:endParaRPr i="1"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EscuelaIT Duoc UC - Escuela de Informática y Telecomunicaciones Duoc UC - Duoc  UC | LinkedIn" id="126" name="Google Shape;126;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7" name="Google Shape;127;p7"/>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28" name="Google Shape;128;p7"/>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29" name="Google Shape;129;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30" name="Google Shape;130;p7"/>
          <p:cNvPicPr preferRelativeResize="0"/>
          <p:nvPr/>
        </p:nvPicPr>
        <p:blipFill>
          <a:blip r:embed="rId4">
            <a:alphaModFix/>
          </a:blip>
          <a:stretch>
            <a:fillRect/>
          </a:stretch>
        </p:blipFill>
        <p:spPr>
          <a:xfrm>
            <a:off x="6606700" y="2860425"/>
            <a:ext cx="3405075" cy="3200751"/>
          </a:xfrm>
          <a:prstGeom prst="rect">
            <a:avLst/>
          </a:prstGeom>
          <a:noFill/>
          <a:ln>
            <a:noFill/>
          </a:ln>
        </p:spPr>
      </p:pic>
      <p:pic>
        <p:nvPicPr>
          <p:cNvPr id="131" name="Google Shape;131;p7"/>
          <p:cNvPicPr preferRelativeResize="0"/>
          <p:nvPr/>
        </p:nvPicPr>
        <p:blipFill>
          <a:blip r:embed="rId5">
            <a:alphaModFix/>
          </a:blip>
          <a:stretch>
            <a:fillRect/>
          </a:stretch>
        </p:blipFill>
        <p:spPr>
          <a:xfrm>
            <a:off x="2240031" y="2860425"/>
            <a:ext cx="3226569" cy="3200750"/>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8"/>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“MinutIA”</a:t>
            </a:r>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38" name="Google Shape;138;p8"/>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39" name="Google Shape;139;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0" name="Google Shape;140;p8"/>
          <p:cNvPicPr preferRelativeResize="0"/>
          <p:nvPr/>
        </p:nvPicPr>
        <p:blipFill>
          <a:blip r:embed="rId4">
            <a:alphaModFix/>
          </a:blip>
          <a:stretch>
            <a:fillRect/>
          </a:stretch>
        </p:blipFill>
        <p:spPr>
          <a:xfrm>
            <a:off x="152400" y="2393148"/>
            <a:ext cx="11887198" cy="2853775"/>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