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hgpqlrIoZVsDYZ9Iw5umHybaC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d803521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fd803521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b45e880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d2b45e880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Alcances del Proyecto APT MinutIA:</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L">
                <a:solidFill>
                  <a:schemeClr val="dk1"/>
                </a:solidFill>
              </a:rPr>
              <a:t>Automatización de la planificación de comidas</a:t>
            </a:r>
            <a:r>
              <a:rPr lang="es-CL">
                <a:solidFill>
                  <a:schemeClr val="dk1"/>
                </a:solidFill>
              </a:rPr>
              <a:t>: Permitirá a los usuarios generar menús personalizados basados en los alimentos adquiridos.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Personalización</a:t>
            </a:r>
            <a:r>
              <a:rPr lang="es-CL">
                <a:solidFill>
                  <a:schemeClr val="dk1"/>
                </a:solidFill>
              </a:rPr>
              <a:t>: La aplicación se adaptará a las preferencias del usuario.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Optimización de recursos</a:t>
            </a:r>
            <a:r>
              <a:rPr lang="es-CL">
                <a:solidFill>
                  <a:schemeClr val="dk1"/>
                </a:solidFill>
              </a:rPr>
              <a:t>: MinutIA contribuirá a reducir el desperdicio de alimentos al utilizar todos los productos comprados en los menús planificados.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Gestión de gastos</a:t>
            </a:r>
            <a:r>
              <a:rPr lang="es-CL">
                <a:solidFill>
                  <a:schemeClr val="dk1"/>
                </a:solidFill>
              </a:rPr>
              <a:t>: La aplicación permitirá a los usuarios registrar y gestionar sus gastos relacionados con la compra de alimentos, ofreciendo reportes y análisis de sus hábitos de consumo.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Escaneo de boletas</a:t>
            </a:r>
            <a:r>
              <a:rPr lang="es-CL">
                <a:solidFill>
                  <a:schemeClr val="dk1"/>
                </a:solidFill>
              </a:rPr>
              <a:t>: La aplicación permitirá escanear boletas de compras para registrar automáticamente los productos adquiridos.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Accesibilidad</a:t>
            </a:r>
            <a:r>
              <a:rPr lang="es-CL">
                <a:solidFill>
                  <a:schemeClr val="dk1"/>
                </a:solidFill>
              </a:rPr>
              <a:t>: El proyecto busca crear una interfaz amigable para todo tipo de usuarios, sin importar su experiencia tecnológica, estilo de vida o presupuesto.</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CL" sz="1300">
                <a:solidFill>
                  <a:schemeClr val="dk1"/>
                </a:solidFill>
              </a:rPr>
              <a:t>Limitaciones del Proyecto APT MinutIA:</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L">
                <a:solidFill>
                  <a:schemeClr val="dk1"/>
                </a:solidFill>
              </a:rPr>
              <a:t>Exactitud del escaneo</a:t>
            </a:r>
            <a:r>
              <a:rPr lang="es-CL">
                <a:solidFill>
                  <a:schemeClr val="dk1"/>
                </a:solidFill>
              </a:rPr>
              <a:t>: La precisión del escaneo de boletas dependerá de la calidad de las boletas y de la tecnología OCR utilizada. Pueden ocurrir errores en el reconocimiento de ciertos productos.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Alcance geográfico</a:t>
            </a:r>
            <a:r>
              <a:rPr lang="es-CL">
                <a:solidFill>
                  <a:schemeClr val="dk1"/>
                </a:solidFill>
              </a:rPr>
              <a:t>: La aplicación puede estar limitada por la disponibilidad de datos sobre alimentos y recetas específicos de ciertas regiones, lo que podría afectar la personalización de menús en distintas partes del mundo.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Dependencia de los datos ingresados</a:t>
            </a:r>
            <a:r>
              <a:rPr lang="es-CL">
                <a:solidFill>
                  <a:schemeClr val="dk1"/>
                </a:solidFill>
              </a:rPr>
              <a:t>: La calidad de las recomendaciones dependerá de la información proporcionada por el usuario. Si no se ingresan todos los alimentos o las preferencias exactas, las sugerencias podrían no ser óptimas.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Capacidades de IA</a:t>
            </a:r>
            <a:r>
              <a:rPr lang="es-CL">
                <a:solidFill>
                  <a:schemeClr val="dk1"/>
                </a:solidFill>
              </a:rPr>
              <a:t>: Aunque la inteligencia artificial ayudará a optimizar la planificación de comidas, su capacidad está sujeta a los algoritmos y datos disponibles. Esto podría limitar su precisión en casos más complejos o personalizados.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Gestión financiera básica</a:t>
            </a:r>
            <a:r>
              <a:rPr lang="es-CL">
                <a:solidFill>
                  <a:schemeClr val="dk1"/>
                </a:solidFill>
              </a:rPr>
              <a:t>: La función de gestión de gastos se centrará en los alimentos, por lo que no incluirá un análisis financiero completo, lo que puede limitar su utilidad para usuarios que busquen un sistema de gestión de gastos más amplio.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L">
                <a:solidFill>
                  <a:schemeClr val="dk1"/>
                </a:solidFill>
              </a:rPr>
              <a:t>Compatibilidad técnica</a:t>
            </a:r>
            <a:r>
              <a:rPr lang="es-CL">
                <a:solidFill>
                  <a:schemeClr val="dk1"/>
                </a:solidFill>
              </a:rPr>
              <a:t>: La aplicación requerirá acceso a un dispositivo con cámara para escanear boletas, lo que puede ser una limitación para ciertos usuarios o dispositivos antiguos.</a:t>
            </a:r>
            <a:endParaRPr>
              <a:solidFill>
                <a:schemeClr val="dk1"/>
              </a:solidFill>
            </a:endParaRPr>
          </a:p>
          <a:p>
            <a:pPr indent="0" lvl="0" marL="0" rtl="0" algn="l">
              <a:lnSpc>
                <a:spcPct val="100000"/>
              </a:lnSpc>
              <a:spcBef>
                <a:spcPts val="1200"/>
              </a:spcBef>
              <a:spcAft>
                <a:spcPts val="0"/>
              </a:spcAft>
              <a:buSzPts val="1100"/>
              <a:buNone/>
            </a:pPr>
            <a:r>
              <a:t/>
            </a:r>
            <a:endParaRPr b="1">
              <a:solidFill>
                <a:schemeClr val="dk1"/>
              </a:solidFill>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fd45e05177_2_44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g2fd45e05177_2_44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fd45e05177_2_44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fd45e05177_2_481"/>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6" name="Google Shape;46;g2fd45e05177_2_481"/>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7" name="Google Shape;47;g2fd45e05177_2_4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fd45e05177_2_48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fd45e05177_2_45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g2fd45e05177_2_45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fd45e05177_2_45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g2fd45e05177_2_45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9" name="Google Shape;19;g2fd45e05177_2_45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fd45e05177_2_45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 name="Google Shape;22;g2fd45e05177_2_45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3" name="Google Shape;23;g2fd45e05177_2_45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4" name="Google Shape;24;g2fd45e05177_2_4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fd45e05177_2_46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2fd45e05177_2_4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fd45e05177_2_46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0" name="Google Shape;30;g2fd45e05177_2_46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 name="Google Shape;31;g2fd45e05177_2_4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fd45e05177_2_46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4" name="Google Shape;34;g2fd45e05177_2_46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fd45e05177_2_472"/>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fd45e05177_2_472"/>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8" name="Google Shape;38;g2fd45e05177_2_472"/>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fd45e05177_2_472"/>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dk1"/>
              </a:buClr>
              <a:buSzPts val="2400"/>
              <a:buChar char="●"/>
              <a:defRPr>
                <a:solidFill>
                  <a:schemeClr val="dk1"/>
                </a:solidFill>
              </a:defRPr>
            </a:lvl1pPr>
            <a:lvl2pPr indent="-349250" lvl="1" marL="914400" algn="l">
              <a:lnSpc>
                <a:spcPct val="115000"/>
              </a:lnSpc>
              <a:spcBef>
                <a:spcPts val="0"/>
              </a:spcBef>
              <a:spcAft>
                <a:spcPts val="0"/>
              </a:spcAft>
              <a:buClr>
                <a:schemeClr val="dk1"/>
              </a:buClr>
              <a:buSzPts val="1900"/>
              <a:buChar char="○"/>
              <a:defRPr>
                <a:solidFill>
                  <a:schemeClr val="dk1"/>
                </a:solidFill>
              </a:defRPr>
            </a:lvl2pPr>
            <a:lvl3pPr indent="-349250" lvl="2" marL="1371600" algn="l">
              <a:lnSpc>
                <a:spcPct val="115000"/>
              </a:lnSpc>
              <a:spcBef>
                <a:spcPts val="0"/>
              </a:spcBef>
              <a:spcAft>
                <a:spcPts val="0"/>
              </a:spcAft>
              <a:buClr>
                <a:schemeClr val="dk1"/>
              </a:buClr>
              <a:buSzPts val="1900"/>
              <a:buChar char="■"/>
              <a:defRPr>
                <a:solidFill>
                  <a:schemeClr val="dk1"/>
                </a:solidFill>
              </a:defRPr>
            </a:lvl3pPr>
            <a:lvl4pPr indent="-349250" lvl="3" marL="1828800" algn="l">
              <a:lnSpc>
                <a:spcPct val="115000"/>
              </a:lnSpc>
              <a:spcBef>
                <a:spcPts val="0"/>
              </a:spcBef>
              <a:spcAft>
                <a:spcPts val="0"/>
              </a:spcAft>
              <a:buClr>
                <a:schemeClr val="dk1"/>
              </a:buClr>
              <a:buSzPts val="1900"/>
              <a:buChar char="●"/>
              <a:defRPr>
                <a:solidFill>
                  <a:schemeClr val="dk1"/>
                </a:solidFill>
              </a:defRPr>
            </a:lvl4pPr>
            <a:lvl5pPr indent="-349250" lvl="4" marL="2286000" algn="l">
              <a:lnSpc>
                <a:spcPct val="115000"/>
              </a:lnSpc>
              <a:spcBef>
                <a:spcPts val="0"/>
              </a:spcBef>
              <a:spcAft>
                <a:spcPts val="0"/>
              </a:spcAft>
              <a:buClr>
                <a:schemeClr val="dk1"/>
              </a:buClr>
              <a:buSzPts val="1900"/>
              <a:buChar char="○"/>
              <a:defRPr>
                <a:solidFill>
                  <a:schemeClr val="dk1"/>
                </a:solidFill>
              </a:defRPr>
            </a:lvl5pPr>
            <a:lvl6pPr indent="-349250" lvl="5" marL="2743200" algn="l">
              <a:lnSpc>
                <a:spcPct val="115000"/>
              </a:lnSpc>
              <a:spcBef>
                <a:spcPts val="0"/>
              </a:spcBef>
              <a:spcAft>
                <a:spcPts val="0"/>
              </a:spcAft>
              <a:buClr>
                <a:schemeClr val="dk1"/>
              </a:buClr>
              <a:buSzPts val="1900"/>
              <a:buChar char="■"/>
              <a:defRPr>
                <a:solidFill>
                  <a:schemeClr val="dk1"/>
                </a:solidFill>
              </a:defRPr>
            </a:lvl6pPr>
            <a:lvl7pPr indent="-349250" lvl="6" marL="3200400" algn="l">
              <a:lnSpc>
                <a:spcPct val="115000"/>
              </a:lnSpc>
              <a:spcBef>
                <a:spcPts val="0"/>
              </a:spcBef>
              <a:spcAft>
                <a:spcPts val="0"/>
              </a:spcAft>
              <a:buClr>
                <a:schemeClr val="dk1"/>
              </a:buClr>
              <a:buSzPts val="1900"/>
              <a:buChar char="●"/>
              <a:defRPr>
                <a:solidFill>
                  <a:schemeClr val="dk1"/>
                </a:solidFill>
              </a:defRPr>
            </a:lvl7pPr>
            <a:lvl8pPr indent="-349250" lvl="7" marL="3657600" algn="l">
              <a:lnSpc>
                <a:spcPct val="115000"/>
              </a:lnSpc>
              <a:spcBef>
                <a:spcPts val="0"/>
              </a:spcBef>
              <a:spcAft>
                <a:spcPts val="0"/>
              </a:spcAft>
              <a:buClr>
                <a:schemeClr val="dk1"/>
              </a:buClr>
              <a:buSzPts val="1900"/>
              <a:buChar char="○"/>
              <a:defRPr>
                <a:solidFill>
                  <a:schemeClr val="dk1"/>
                </a:solidFill>
              </a:defRPr>
            </a:lvl8pPr>
            <a:lvl9pPr indent="-349250" lvl="8" marL="4114800" algn="l">
              <a:lnSpc>
                <a:spcPct val="115000"/>
              </a:lnSpc>
              <a:spcBef>
                <a:spcPts val="0"/>
              </a:spcBef>
              <a:spcAft>
                <a:spcPts val="0"/>
              </a:spcAft>
              <a:buClr>
                <a:schemeClr val="dk1"/>
              </a:buClr>
              <a:buSzPts val="1900"/>
              <a:buChar char="■"/>
              <a:defRPr>
                <a:solidFill>
                  <a:schemeClr val="dk1"/>
                </a:solidFill>
              </a:defRPr>
            </a:lvl9pPr>
          </a:lstStyle>
          <a:p/>
        </p:txBody>
      </p:sp>
      <p:sp>
        <p:nvSpPr>
          <p:cNvPr id="40" name="Google Shape;40;g2fd45e05177_2_47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fd45e05177_2_478"/>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43" name="Google Shape;43;g2fd45e05177_2_4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2fd45e05177_2_4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g2fd45e05177_2_44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1pPr>
            <a:lvl2pPr indent="-349250" lvl="1" marL="9144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2pPr>
            <a:lvl3pPr indent="-349250" lvl="2" marL="13716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3pPr>
            <a:lvl4pPr indent="-349250" lvl="3" marL="18288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4pPr>
            <a:lvl5pPr indent="-349250" lvl="4" marL="22860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5pPr>
            <a:lvl6pPr indent="-349250" lvl="5" marL="27432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6pPr>
            <a:lvl7pPr indent="-349250" lvl="6" marL="32004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7pPr>
            <a:lvl8pPr indent="-349250" lvl="7" marL="36576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8pPr>
            <a:lvl9pPr indent="-349250" lvl="8" marL="41148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9pPr>
          </a:lstStyle>
          <a:p/>
        </p:txBody>
      </p:sp>
      <p:sp>
        <p:nvSpPr>
          <p:cNvPr id="8" name="Google Shape;8;g2fd45e05177_2_4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9.jpg"/><Relationship Id="rId7"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EscuelaIT Duoc UC - Escuela de Informática y Telecomunicaciones Duoc UC - Duoc  UC | LinkedIn" id="54" name="Google Shape;5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55" name="Google Shape;55;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chemeClr val="dk1"/>
                </a:solidFill>
                <a:latin typeface="Calibri"/>
                <a:ea typeface="Calibri"/>
                <a:cs typeface="Calibri"/>
                <a:sym typeface="Calibri"/>
              </a:rPr>
              <a:t>PRESENTACIÓN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EscuelaIT Duoc UC - Escuela de Informática y Telecomunicaciones Duoc UC - Duoc  UC | LinkedIn" id="152" name="Google Shape;152;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3" name="Google Shape;153;p9"/>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54" name="Google Shape;154;p9"/>
          <p:cNvSpPr txBox="1"/>
          <p:nvPr/>
        </p:nvSpPr>
        <p:spPr>
          <a:xfrm>
            <a:off x="0" y="892201"/>
            <a:ext cx="121920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Arquitectura del software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descr="Diagrama&#10;&#10;Descripción generada automáticamente" id="156" name="Google Shape;156;p9"/>
          <p:cNvPicPr preferRelativeResize="0"/>
          <p:nvPr/>
        </p:nvPicPr>
        <p:blipFill rotWithShape="1">
          <a:blip r:embed="rId4">
            <a:alphaModFix/>
          </a:blip>
          <a:srcRect b="0" l="0" r="0" t="0"/>
          <a:stretch/>
        </p:blipFill>
        <p:spPr>
          <a:xfrm>
            <a:off x="1325880" y="1538701"/>
            <a:ext cx="9372600" cy="5174486"/>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EscuelaIT Duoc UC - Escuela de Informática y Telecomunicaciones Duoc UC - Duoc  UC | LinkedIn" id="161" name="Google Shape;161;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2" name="Google Shape;162;p10"/>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63" name="Google Shape;163;p10"/>
          <p:cNvSpPr txBox="1"/>
          <p:nvPr/>
        </p:nvSpPr>
        <p:spPr>
          <a:xfrm>
            <a:off x="0" y="1188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Tecnologías utilizadas</a:t>
            </a:r>
            <a:endParaRPr b="0" i="0" sz="1400" u="none" cap="none" strike="noStrike">
              <a:solidFill>
                <a:srgbClr val="000000"/>
              </a:solidFill>
              <a:latin typeface="Arial"/>
              <a:ea typeface="Arial"/>
              <a:cs typeface="Arial"/>
              <a:sym typeface="Arial"/>
            </a:endParaRPr>
          </a:p>
        </p:txBody>
      </p:sp>
      <p:cxnSp>
        <p:nvCxnSpPr>
          <p:cNvPr id="164" name="Google Shape;164;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65" name="Google Shape;165;p10"/>
          <p:cNvSpPr/>
          <p:nvPr/>
        </p:nvSpPr>
        <p:spPr>
          <a:xfrm>
            <a:off x="752275" y="2266100"/>
            <a:ext cx="3218700" cy="1958428"/>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Interfaz de usuario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Ionic (React)</a:t>
            </a:r>
            <a:endParaRPr b="0" i="0" sz="1800" u="none" cap="none" strike="noStrike">
              <a:solidFill>
                <a:schemeClr val="dk1"/>
              </a:solidFill>
              <a:latin typeface="Calibri"/>
              <a:ea typeface="Calibri"/>
              <a:cs typeface="Calibri"/>
              <a:sym typeface="Calibri"/>
            </a:endParaRPr>
          </a:p>
        </p:txBody>
      </p:sp>
      <p:sp>
        <p:nvSpPr>
          <p:cNvPr id="166" name="Google Shape;166;p10"/>
          <p:cNvSpPr/>
          <p:nvPr/>
        </p:nvSpPr>
        <p:spPr>
          <a:xfrm>
            <a:off x="752275" y="4408275"/>
            <a:ext cx="3218700" cy="2026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APIREST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1" i="0" lang="es-CL" sz="1800" u="none" cap="none" strike="noStrike">
                <a:solidFill>
                  <a:schemeClr val="dk1"/>
                </a:solidFill>
                <a:latin typeface="Calibri"/>
                <a:ea typeface="Calibri"/>
                <a:cs typeface="Calibri"/>
                <a:sym typeface="Calibri"/>
              </a:rPr>
              <a:t>Django</a:t>
            </a:r>
            <a:endParaRPr b="1"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167" name="Google Shape;167;p10"/>
          <p:cNvSpPr/>
          <p:nvPr/>
        </p:nvSpPr>
        <p:spPr>
          <a:xfrm>
            <a:off x="4486650" y="4401671"/>
            <a:ext cx="3218700" cy="2026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Microservicio Externo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Api OpenIA</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Google api visión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p:txBody>
      </p:sp>
      <p:sp>
        <p:nvSpPr>
          <p:cNvPr id="168" name="Google Shape;168;p10"/>
          <p:cNvSpPr/>
          <p:nvPr/>
        </p:nvSpPr>
        <p:spPr>
          <a:xfrm>
            <a:off x="4486650" y="2198328"/>
            <a:ext cx="3218700" cy="20262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Base de datos</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b="0" i="0" lang="es-CL" sz="1800" u="none" cap="none" strike="noStrike">
                <a:solidFill>
                  <a:schemeClr val="dk1"/>
                </a:solidFill>
                <a:latin typeface="Calibri"/>
                <a:ea typeface="Calibri"/>
                <a:cs typeface="Calibri"/>
                <a:sym typeface="Calibri"/>
              </a:rPr>
              <a:t>Mysql</a:t>
            </a:r>
            <a:endParaRPr b="0" i="0" sz="1800" u="none" cap="none" strike="noStrike">
              <a:solidFill>
                <a:schemeClr val="dk1"/>
              </a:solidFill>
              <a:latin typeface="Calibri"/>
              <a:ea typeface="Calibri"/>
              <a:cs typeface="Calibri"/>
              <a:sym typeface="Calibri"/>
            </a:endParaRPr>
          </a:p>
        </p:txBody>
      </p:sp>
      <p:sp>
        <p:nvSpPr>
          <p:cNvPr id="169" name="Google Shape;169;p10"/>
          <p:cNvSpPr/>
          <p:nvPr/>
        </p:nvSpPr>
        <p:spPr>
          <a:xfrm>
            <a:off x="8221025" y="2506087"/>
            <a:ext cx="3218700" cy="343688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CLOUD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1" lang="es-CL" sz="1800" u="none" cap="none" strike="noStrike">
                <a:solidFill>
                  <a:schemeClr val="dk1"/>
                </a:solidFill>
                <a:latin typeface="Calibri"/>
                <a:ea typeface="Calibri"/>
                <a:cs typeface="Calibri"/>
                <a:sym typeface="Calibri"/>
              </a:rPr>
              <a:t>- </a:t>
            </a:r>
            <a:r>
              <a:rPr b="0" i="0" lang="es-CL" sz="1800" u="none" cap="none" strike="noStrike">
                <a:solidFill>
                  <a:schemeClr val="dk1"/>
                </a:solidFill>
                <a:latin typeface="Calibri"/>
                <a:ea typeface="Calibri"/>
                <a:cs typeface="Calibri"/>
                <a:sym typeface="Calibri"/>
              </a:rPr>
              <a:t>Azure</a:t>
            </a:r>
            <a:r>
              <a:rPr b="0" i="1" lang="es-CL" sz="1800" u="none" cap="none" strike="noStrike">
                <a:solidFill>
                  <a:schemeClr val="dk1"/>
                </a:solidFill>
                <a:latin typeface="Calibri"/>
                <a:ea typeface="Calibri"/>
                <a:cs typeface="Calibri"/>
                <a:sym typeface="Calibri"/>
              </a:rPr>
              <a:t> </a:t>
            </a:r>
            <a:endParaRPr b="0" i="1"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EscuelaIT Duoc UC - Escuela de Informática y Telecomunicaciones Duoc UC - Duoc  UC | LinkedIn" id="174" name="Google Shape;174;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5" name="Google Shape;175;p11"/>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“NOMBRE DEL PROYECTO”</a:t>
            </a:r>
            <a:endParaRPr b="0" i="0" sz="1400" u="none" cap="none" strike="noStrike">
              <a:solidFill>
                <a:srgbClr val="000000"/>
              </a:solidFill>
              <a:latin typeface="Arial"/>
              <a:ea typeface="Arial"/>
              <a:cs typeface="Arial"/>
              <a:sym typeface="Arial"/>
            </a:endParaRPr>
          </a:p>
        </p:txBody>
      </p:sp>
      <p:sp>
        <p:nvSpPr>
          <p:cNvPr id="176" name="Google Shape;176;p11"/>
          <p:cNvSpPr txBox="1"/>
          <p:nvPr/>
        </p:nvSpPr>
        <p:spPr>
          <a:xfrm>
            <a:off x="1" y="992902"/>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Modelo de datos</a:t>
            </a:r>
            <a:endParaRPr b="0" i="0" sz="1400" u="none" cap="none" strike="noStrike">
              <a:solidFill>
                <a:srgbClr val="000000"/>
              </a:solidFill>
              <a:latin typeface="Arial"/>
              <a:ea typeface="Arial"/>
              <a:cs typeface="Arial"/>
              <a:sym typeface="Arial"/>
            </a:endParaRPr>
          </a:p>
        </p:txBody>
      </p:sp>
      <p:cxnSp>
        <p:nvCxnSpPr>
          <p:cNvPr id="177" name="Google Shape;177;p11"/>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descr="Diagrama&#10;&#10;Descripción generada automáticamente" id="178" name="Google Shape;178;p11"/>
          <p:cNvPicPr preferRelativeResize="0"/>
          <p:nvPr/>
        </p:nvPicPr>
        <p:blipFill rotWithShape="1">
          <a:blip r:embed="rId4">
            <a:alphaModFix/>
          </a:blip>
          <a:srcRect b="0" l="0" r="0" t="0"/>
          <a:stretch/>
        </p:blipFill>
        <p:spPr>
          <a:xfrm>
            <a:off x="1435608" y="1893875"/>
            <a:ext cx="9153144" cy="4413980"/>
          </a:xfrm>
          <a:prstGeom prst="rect">
            <a:avLst/>
          </a:prstGeom>
          <a:noFill/>
          <a:ln>
            <a:noFill/>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EscuelaIT Duoc UC - Escuela de Informática y Telecomunicaciones Duoc UC - Duoc  UC | LinkedIn" id="183" name="Google Shape;183;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4" name="Google Shape;184;p12"/>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DEMOSTRACIÓN DEL RESULTADO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s-CL"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fd8035211c_0_0"/>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rPr lang="es-CL"/>
              <a:t>Gracias por su atención!</a:t>
            </a:r>
            <a:endParaRPr/>
          </a:p>
        </p:txBody>
      </p:sp>
      <p:sp>
        <p:nvSpPr>
          <p:cNvPr id="190" name="Google Shape;190;g2fd8035211c_0_0"/>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EscuelaIT Duoc UC - Escuela de Informática y Telecomunicaciones Duoc UC - Duoc  UC | LinkedIn" id="195" name="Google Shape;195;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6" name="Google Shape;196;p13"/>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Resultados obtenidos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EscuelaIT Duoc UC - Escuela de Informática y Telecomunicaciones Duoc UC - Duoc  UC | LinkedIn" id="201" name="Google Shape;201;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2" name="Google Shape;202;p14"/>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Obstáculos presentados durante el desarrollo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EscuelaIT Duoc UC - Escuela de Informática y Telecomunicaciones Duoc UC - Duoc  UC | LinkedIn" id="207" name="Google Shape;207;p1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8" name="Google Shape;208;p15"/>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s-CL" sz="4400" u="none" cap="none" strike="noStrike">
                <a:solidFill>
                  <a:schemeClr val="dk1"/>
                </a:solidFill>
                <a:latin typeface="Calibri"/>
                <a:ea typeface="Calibri"/>
                <a:cs typeface="Calibri"/>
                <a:sym typeface="Calibri"/>
              </a:rPr>
              <a:t>PREGUNTAS DE LA COMISIÓN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EscuelaIT Duoc UC - Escuela de Informática y Telecomunicaciones Duoc UC - Duoc  UC | LinkedIn" id="60" name="Google Shape;60;p2"/>
          <p:cNvPicPr preferRelativeResize="0"/>
          <p:nvPr/>
        </p:nvPicPr>
        <p:blipFill rotWithShape="1">
          <a:blip r:embed="rId3">
            <a:alphaModFix/>
          </a:blip>
          <a:srcRect b="0" l="0" r="0" t="0"/>
          <a:stretch/>
        </p:blipFill>
        <p:spPr>
          <a:xfrm>
            <a:off x="9842483" y="72101"/>
            <a:ext cx="2111190" cy="597101"/>
          </a:xfrm>
          <a:prstGeom prst="rect">
            <a:avLst/>
          </a:prstGeom>
          <a:noFill/>
          <a:ln>
            <a:noFill/>
          </a:ln>
        </p:spPr>
      </p:pic>
      <p:grpSp>
        <p:nvGrpSpPr>
          <p:cNvPr id="61" name="Google Shape;61;p2"/>
          <p:cNvGrpSpPr/>
          <p:nvPr/>
        </p:nvGrpSpPr>
        <p:grpSpPr>
          <a:xfrm>
            <a:off x="4289621" y="758026"/>
            <a:ext cx="7633494" cy="5962814"/>
            <a:chOff x="0" y="-70311"/>
            <a:chExt cx="7633494" cy="4420864"/>
          </a:xfrm>
        </p:grpSpPr>
        <p:sp>
          <p:nvSpPr>
            <p:cNvPr id="62" name="Google Shape;6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1662653" y="-70311"/>
              <a:ext cx="5970840" cy="1429819"/>
            </a:xfrm>
            <a:prstGeom prst="rect">
              <a:avLst/>
            </a:prstGeom>
            <a:noFill/>
            <a:ln>
              <a:noFill/>
            </a:ln>
            <a:effectLst>
              <a:reflection blurRad="0" dir="5400000" dist="38100" endA="0" fadeDir="5400012" kx="0" rotWithShape="0" algn="bl" stPos="0" sy="-100000" ky="0"/>
            </a:effectLst>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i="0" lang="es-CL" sz="2600" u="none" cap="none" strike="noStrike">
                  <a:solidFill>
                    <a:schemeClr val="lt1"/>
                  </a:solidFill>
                  <a:latin typeface="Calibri"/>
                  <a:ea typeface="Calibri"/>
                  <a:cs typeface="Calibri"/>
                  <a:sym typeface="Calibri"/>
                </a:rPr>
                <a:t>Alejandro Valenzuela</a:t>
              </a:r>
              <a:endParaRPr b="1"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b="1" i="0" lang="es-CL" sz="1800" u="none" cap="none" strike="noStrike">
                  <a:solidFill>
                    <a:schemeClr val="lt1"/>
                  </a:solidFill>
                  <a:latin typeface="Calibri"/>
                  <a:ea typeface="Calibri"/>
                  <a:cs typeface="Calibri"/>
                  <a:sym typeface="Calibri"/>
                </a:rPr>
                <a:t>Desarrollador</a:t>
              </a:r>
              <a:r>
                <a:rPr b="0" i="0" lang="es-CL"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 Programar REST API	</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Diseñar base de datos</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Integración de servicios  </a:t>
              </a:r>
              <a:endParaRPr/>
            </a:p>
          </p:txBody>
        </p:sp>
        <p:sp>
          <p:nvSpPr>
            <p:cNvPr id="64" name="Google Shape;6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1662565" y="1425363"/>
              <a:ext cx="5970900" cy="1429687"/>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i="0" lang="es-CL" sz="2600" u="none" cap="none" strike="noStrike">
                  <a:solidFill>
                    <a:schemeClr val="lt1"/>
                  </a:solidFill>
                  <a:latin typeface="Calibri"/>
                  <a:ea typeface="Calibri"/>
                  <a:cs typeface="Calibri"/>
                  <a:sym typeface="Calibri"/>
                </a:rPr>
                <a:t>Gerson</a:t>
              </a:r>
              <a:r>
                <a:rPr b="1" lang="es-CL" sz="2600">
                  <a:solidFill>
                    <a:schemeClr val="lt1"/>
                  </a:solidFill>
                  <a:latin typeface="Calibri"/>
                  <a:ea typeface="Calibri"/>
                  <a:cs typeface="Calibri"/>
                  <a:sym typeface="Calibri"/>
                </a:rPr>
                <a:t> Figelist</a:t>
              </a:r>
              <a:endParaRPr b="1"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b="0" i="0" lang="es-CL" sz="1800" u="none" cap="none" strike="noStrike">
                  <a:solidFill>
                    <a:schemeClr val="lt1"/>
                  </a:solidFill>
                  <a:latin typeface="Calibri"/>
                  <a:ea typeface="Calibri"/>
                  <a:cs typeface="Calibri"/>
                  <a:sym typeface="Calibri"/>
                </a:rPr>
                <a:t>Líder de proyecto </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Gestión de proyecto</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 Desarrollo frontend </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Despliegue de la APP </a:t>
              </a:r>
              <a:endParaRPr/>
            </a:p>
            <a:p>
              <a:pPr indent="-171450" lvl="1" marL="298450" marR="0" rtl="0" algn="l">
                <a:lnSpc>
                  <a:spcPct val="90000"/>
                </a:lnSpc>
                <a:spcBef>
                  <a:spcPts val="910"/>
                </a:spcBef>
                <a:spcAft>
                  <a:spcPts val="0"/>
                </a:spcAft>
                <a:buClr>
                  <a:schemeClr val="lt1"/>
                </a:buClr>
                <a:buSzPts val="1800"/>
                <a:buFont typeface="Noto Sans Symbols"/>
                <a:buNone/>
              </a:pPr>
              <a:r>
                <a:t/>
              </a:r>
              <a:endParaRPr b="0" i="0" sz="1800" u="none" cap="none" strike="noStrike">
                <a:solidFill>
                  <a:schemeClr val="lt1"/>
                </a:solidFill>
                <a:latin typeface="Calibri"/>
                <a:ea typeface="Calibri"/>
                <a:cs typeface="Calibri"/>
                <a:sym typeface="Calibri"/>
              </a:endParaRPr>
            </a:p>
          </p:txBody>
        </p:sp>
        <p:sp>
          <p:nvSpPr>
            <p:cNvPr id="67" name="Google Shape;6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1" i="0" lang="es-CL" sz="2600" u="none" cap="none" strike="noStrike">
                  <a:solidFill>
                    <a:schemeClr val="lt1"/>
                  </a:solidFill>
                  <a:latin typeface="Calibri"/>
                  <a:ea typeface="Calibri"/>
                  <a:cs typeface="Calibri"/>
                  <a:sym typeface="Calibri"/>
                </a:rPr>
                <a:t>Diego Meynard</a:t>
              </a:r>
              <a:endParaRPr b="1"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b="0" i="0" lang="es-CL" sz="1800" u="none" cap="none" strike="noStrike">
                  <a:solidFill>
                    <a:schemeClr val="lt1"/>
                  </a:solidFill>
                  <a:latin typeface="Calibri"/>
                  <a:ea typeface="Calibri"/>
                  <a:cs typeface="Calibri"/>
                  <a:sym typeface="Calibri"/>
                </a:rPr>
                <a:t>Desarrollador </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Desarrollar frontend </a:t>
              </a:r>
              <a:endParaRPr/>
            </a:p>
            <a:p>
              <a:pPr indent="-285750" lvl="1" marL="298450" marR="0" rtl="0" algn="l">
                <a:lnSpc>
                  <a:spcPct val="90000"/>
                </a:lnSpc>
                <a:spcBef>
                  <a:spcPts val="910"/>
                </a:spcBef>
                <a:spcAft>
                  <a:spcPts val="0"/>
                </a:spcAft>
                <a:buClr>
                  <a:schemeClr val="lt1"/>
                </a:buClr>
                <a:buSzPts val="1800"/>
                <a:buFont typeface="Noto Sans Symbols"/>
                <a:buChar char="▪"/>
              </a:pPr>
              <a:r>
                <a:rPr b="0" i="0" lang="es-CL" sz="1800" u="none" cap="none" strike="noStrike">
                  <a:solidFill>
                    <a:schemeClr val="lt1"/>
                  </a:solidFill>
                  <a:latin typeface="Calibri"/>
                  <a:ea typeface="Calibri"/>
                  <a:cs typeface="Calibri"/>
                  <a:sym typeface="Calibri"/>
                </a:rPr>
                <a:t>Realizar pruebas QA </a:t>
              </a:r>
              <a:endParaRPr b="0" i="0" sz="1800" u="none" cap="none" strike="noStrike">
                <a:solidFill>
                  <a:schemeClr val="lt1"/>
                </a:solidFill>
                <a:latin typeface="Calibri"/>
                <a:ea typeface="Calibri"/>
                <a:cs typeface="Calibri"/>
                <a:sym typeface="Calibri"/>
              </a:endParaRPr>
            </a:p>
          </p:txBody>
        </p:sp>
        <p:sp>
          <p:nvSpPr>
            <p:cNvPr id="70" name="Google Shape;70;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
          <p:cNvSpPr txBox="1"/>
          <p:nvPr/>
        </p:nvSpPr>
        <p:spPr>
          <a:xfrm>
            <a:off x="238327" y="299870"/>
            <a:ext cx="41873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p:txBody>
      </p:sp>
      <p:sp>
        <p:nvSpPr>
          <p:cNvPr id="72" name="Google Shape;7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cxnSp>
        <p:nvCxnSpPr>
          <p:cNvPr id="73" name="Google Shape;7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EscuelaIT Duoc UC - Escuela de Informática y Telecomunicaciones Duoc UC - Duoc  UC | LinkedIn" id="78" name="Google Shape;78;p3"/>
          <p:cNvPicPr preferRelativeResize="0"/>
          <p:nvPr/>
        </p:nvPicPr>
        <p:blipFill rotWithShape="1">
          <a:blip r:embed="rId3">
            <a:alphaModFix/>
          </a:blip>
          <a:srcRect b="0" l="0" r="0" t="0"/>
          <a:stretch/>
        </p:blipFill>
        <p:spPr>
          <a:xfrm>
            <a:off x="8845304" y="84757"/>
            <a:ext cx="3141406" cy="550476"/>
          </a:xfrm>
          <a:prstGeom prst="rect">
            <a:avLst/>
          </a:prstGeom>
          <a:noFill/>
          <a:ln>
            <a:noFill/>
          </a:ln>
        </p:spPr>
      </p:pic>
      <p:sp>
        <p:nvSpPr>
          <p:cNvPr id="79" name="Google Shape;79;p3"/>
          <p:cNvSpPr txBox="1"/>
          <p:nvPr/>
        </p:nvSpPr>
        <p:spPr>
          <a:xfrm>
            <a:off x="108755" y="311983"/>
            <a:ext cx="4085617"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80" name="Google Shape;80;p3"/>
          <p:cNvSpPr txBox="1"/>
          <p:nvPr/>
        </p:nvSpPr>
        <p:spPr>
          <a:xfrm>
            <a:off x="0" y="853642"/>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DESCRIPCIÓN DEL PROYECTO</a:t>
            </a:r>
            <a:endParaRPr b="0" i="0" sz="1800" u="none" cap="none" strike="noStrike">
              <a:solidFill>
                <a:schemeClr val="dk1"/>
              </a:solidFill>
              <a:latin typeface="Calibri"/>
              <a:ea typeface="Calibri"/>
              <a:cs typeface="Calibri"/>
              <a:sym typeface="Calibri"/>
            </a:endParaRPr>
          </a:p>
        </p:txBody>
      </p:sp>
      <p:cxnSp>
        <p:nvCxnSpPr>
          <p:cNvPr id="81" name="Google Shape;81;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82" name="Google Shape;82;p3"/>
          <p:cNvSpPr/>
          <p:nvPr/>
        </p:nvSpPr>
        <p:spPr>
          <a:xfrm>
            <a:off x="687477" y="1638398"/>
            <a:ext cx="4350867" cy="5109874"/>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Problema o dolor</a:t>
            </a:r>
            <a:endParaRPr b="0" i="0" sz="1800" u="sng"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1" lang="es-CL" sz="1700" u="none" cap="none" strike="noStrike">
                <a:solidFill>
                  <a:schemeClr val="dk1"/>
                </a:solidFill>
                <a:latin typeface="Calibri"/>
                <a:ea typeface="Calibri"/>
                <a:cs typeface="Calibri"/>
                <a:sym typeface="Calibri"/>
              </a:rPr>
              <a:t>Problema de Alimentación en la Vida Actual</a:t>
            </a:r>
            <a:endParaRPr/>
          </a:p>
          <a:p>
            <a:pPr indent="0" lvl="0" marL="0" marR="0" rtl="0" algn="l">
              <a:lnSpc>
                <a:spcPct val="100000"/>
              </a:lnSpc>
              <a:spcBef>
                <a:spcPts val="0"/>
              </a:spcBef>
              <a:spcAft>
                <a:spcPts val="0"/>
              </a:spcAft>
              <a:buNone/>
            </a:pPr>
            <a:r>
              <a:rPr b="0" i="1" lang="es-CL" sz="1700" u="none" cap="none" strike="noStrike">
                <a:solidFill>
                  <a:schemeClr val="dk1"/>
                </a:solidFill>
                <a:latin typeface="Calibri"/>
                <a:ea typeface="Calibri"/>
                <a:cs typeface="Calibri"/>
                <a:sym typeface="Calibri"/>
              </a:rPr>
              <a:t>La combinación de un ritmo de vida acelerado, falta de tiempo y escasa cultura de planificación ha llevado a que muchas personas, sin importar su estatus social, tengan dificultades para alimentarse adecuadamente. Esto resulta en:</a:t>
            </a:r>
            <a:endParaRPr/>
          </a:p>
          <a:p>
            <a:pPr indent="0" lvl="0" marL="0" marR="0" rtl="0" algn="l">
              <a:lnSpc>
                <a:spcPct val="100000"/>
              </a:lnSpc>
              <a:spcBef>
                <a:spcPts val="0"/>
              </a:spcBef>
              <a:spcAft>
                <a:spcPts val="0"/>
              </a:spcAft>
              <a:buNone/>
            </a:pPr>
            <a:r>
              <a:t/>
            </a:r>
            <a:endParaRPr b="0" i="1" sz="17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700"/>
              <a:buFont typeface="Arial"/>
              <a:buChar char="•"/>
            </a:pPr>
            <a:r>
              <a:rPr b="0" i="1" lang="es-CL" sz="1700" u="none" cap="none" strike="noStrike">
                <a:solidFill>
                  <a:schemeClr val="dk1"/>
                </a:solidFill>
                <a:latin typeface="Calibri"/>
                <a:ea typeface="Calibri"/>
                <a:cs typeface="Calibri"/>
                <a:sym typeface="Calibri"/>
              </a:rPr>
              <a:t>Mala alimentación: Uso ineficiente de los alimentos disponibles.</a:t>
            </a:r>
            <a:endParaRPr/>
          </a:p>
          <a:p>
            <a:pPr indent="-285750" lvl="0" marL="285750" marR="0" rtl="0" algn="l">
              <a:lnSpc>
                <a:spcPct val="100000"/>
              </a:lnSpc>
              <a:spcBef>
                <a:spcPts val="0"/>
              </a:spcBef>
              <a:spcAft>
                <a:spcPts val="0"/>
              </a:spcAft>
              <a:buClr>
                <a:srgbClr val="000000"/>
              </a:buClr>
              <a:buSzPts val="1700"/>
              <a:buFont typeface="Arial"/>
              <a:buChar char="•"/>
            </a:pPr>
            <a:r>
              <a:rPr b="0" i="1" lang="es-CL" sz="1700" u="none" cap="none" strike="noStrike">
                <a:solidFill>
                  <a:schemeClr val="dk1"/>
                </a:solidFill>
                <a:latin typeface="Calibri"/>
                <a:ea typeface="Calibri"/>
                <a:cs typeface="Calibri"/>
                <a:sym typeface="Calibri"/>
              </a:rPr>
              <a:t>Desperdicio de alimentos: Gran cantidad de productos que no se aprovechan.</a:t>
            </a:r>
            <a:endParaRPr/>
          </a:p>
          <a:p>
            <a:pPr indent="-285750" lvl="0" marL="285750" marR="0" rtl="0" algn="l">
              <a:lnSpc>
                <a:spcPct val="100000"/>
              </a:lnSpc>
              <a:spcBef>
                <a:spcPts val="0"/>
              </a:spcBef>
              <a:spcAft>
                <a:spcPts val="0"/>
              </a:spcAft>
              <a:buClr>
                <a:srgbClr val="000000"/>
              </a:buClr>
              <a:buSzPts val="1700"/>
              <a:buFont typeface="Arial"/>
              <a:buChar char="•"/>
            </a:pPr>
            <a:r>
              <a:rPr b="0" i="1" lang="es-CL" sz="1700" u="none" cap="none" strike="noStrike">
                <a:solidFill>
                  <a:schemeClr val="dk1"/>
                </a:solidFill>
                <a:latin typeface="Calibri"/>
                <a:ea typeface="Calibri"/>
                <a:cs typeface="Calibri"/>
                <a:sym typeface="Calibri"/>
              </a:rPr>
              <a:t>Aumento de gastos: Compras innecesarias y dependencia de alimentos preparados, lo que afecta el bienestar personal y el presupuesto familiar.</a:t>
            </a:r>
            <a:endParaRPr/>
          </a:p>
        </p:txBody>
      </p:sp>
      <p:sp>
        <p:nvSpPr>
          <p:cNvPr id="83" name="Google Shape;83;p3"/>
          <p:cNvSpPr/>
          <p:nvPr/>
        </p:nvSpPr>
        <p:spPr>
          <a:xfrm>
            <a:off x="6764550" y="2076625"/>
            <a:ext cx="4542900" cy="4278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Propuesta de solución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1" i="0" lang="es-CL" sz="1800" u="none" cap="none" strike="noStrike">
                <a:solidFill>
                  <a:schemeClr val="dk1"/>
                </a:solidFill>
                <a:latin typeface="Calibri"/>
                <a:ea typeface="Calibri"/>
                <a:cs typeface="Calibri"/>
                <a:sym typeface="Calibri"/>
              </a:rPr>
              <a:t>Descripción:</a:t>
            </a:r>
            <a:endParaRPr b="1" i="0" sz="1800" u="none" cap="none" strike="noStrike">
              <a:solidFill>
                <a:schemeClr val="dk1"/>
              </a:solidFill>
              <a:latin typeface="Calibri"/>
              <a:ea typeface="Calibri"/>
              <a:cs typeface="Calibri"/>
              <a:sym typeface="Calibri"/>
            </a:endParaRPr>
          </a:p>
          <a:p>
            <a:pPr indent="0" lvl="0" marL="0" marR="0" rtl="0" algn="just">
              <a:lnSpc>
                <a:spcPct val="115000"/>
              </a:lnSpc>
              <a:spcBef>
                <a:spcPts val="1200"/>
              </a:spcBef>
              <a:spcAft>
                <a:spcPts val="0"/>
              </a:spcAft>
              <a:buClr>
                <a:srgbClr val="000000"/>
              </a:buClr>
              <a:buSzPts val="1700"/>
              <a:buFont typeface="Arial"/>
              <a:buNone/>
            </a:pPr>
            <a:r>
              <a:rPr b="0" i="1" lang="es-CL" sz="1700" u="none" cap="none" strike="noStrike">
                <a:solidFill>
                  <a:schemeClr val="dk1"/>
                </a:solidFill>
                <a:latin typeface="Calibri"/>
                <a:ea typeface="Calibri"/>
                <a:cs typeface="Calibri"/>
                <a:sym typeface="Calibri"/>
              </a:rPr>
              <a:t>Desarrollar una aplicación que utiliza inteligencia artificial para optimizar la planificación de comidas, basada en los alimentos adquiridos y las preferencias del usuario. La aplicación permitirá a los usuarios escanear sus boletas de compras, para que el sistema de IA pueda generar menús personalizados de forma automática.</a:t>
            </a:r>
            <a:endParaRPr b="0" i="1" sz="1700" u="none" cap="none" strike="noStrike">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84" name="Google Shape;84;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EscuelaIT Duoc UC - Escuela de Informática y Telecomunicaciones Duoc UC - Duoc  UC | LinkedIn" id="89" name="Google Shape;89;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0" name="Google Shape;90;p4"/>
          <p:cNvSpPr txBox="1"/>
          <p:nvPr/>
        </p:nvSpPr>
        <p:spPr>
          <a:xfrm>
            <a:off x="127813" y="346403"/>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91" name="Google Shape;91;p4"/>
          <p:cNvSpPr txBox="1"/>
          <p:nvPr/>
        </p:nvSpPr>
        <p:spPr>
          <a:xfrm>
            <a:off x="0" y="1015429"/>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cxnSp>
        <p:nvCxnSpPr>
          <p:cNvPr id="92" name="Google Shape;92;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93" name="Google Shape;93;p4"/>
          <p:cNvSpPr/>
          <p:nvPr/>
        </p:nvSpPr>
        <p:spPr>
          <a:xfrm>
            <a:off x="614550" y="2562272"/>
            <a:ext cx="10962900" cy="21570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7916"/>
              </a:lnSpc>
              <a:spcBef>
                <a:spcPts val="1200"/>
              </a:spcBef>
              <a:spcAft>
                <a:spcPts val="1200"/>
              </a:spcAft>
              <a:buClr>
                <a:srgbClr val="000000"/>
              </a:buClr>
              <a:buSzPts val="2000"/>
              <a:buFont typeface="Arial"/>
              <a:buNone/>
            </a:pPr>
            <a:r>
              <a:rPr b="0" i="1" lang="es-CL" sz="2000" u="none" cap="none" strike="noStrike">
                <a:solidFill>
                  <a:schemeClr val="dk1"/>
                </a:solidFill>
                <a:latin typeface="Calibri"/>
                <a:ea typeface="Calibri"/>
                <a:cs typeface="Calibri"/>
                <a:sym typeface="Calibri"/>
              </a:rPr>
              <a:t>Desarrollar una aplicación de inteligencia artificial que permita a los usuarios optimizar la planificación de sus comidas, tomando en cuenta los alimentos que han adquirido y sus preferencias personales, como tipos de dieta y gustos específicos. El objetivo es ofrecer una herramienta que no solo simplifique la creación de menús diarios, sino que también contribuya a reducir el desperdicio de alimentos, ahorrar tiempo y dinero, y mejorar la gestión alimentaria de manera eficiente y accesible para todo tipo de usuarios.</a:t>
            </a:r>
            <a:endParaRPr b="0" i="1" sz="2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EscuelaIT Duoc UC - Escuela de Informática y Telecomunicaciones Duoc UC - Duoc  UC | LinkedIn" id="98" name="Google Shape;98;g2d2b45e8806_0_7"/>
          <p:cNvPicPr preferRelativeResize="0"/>
          <p:nvPr/>
        </p:nvPicPr>
        <p:blipFill rotWithShape="1">
          <a:blip r:embed="rId3">
            <a:alphaModFix/>
          </a:blip>
          <a:srcRect b="0" l="0" r="0" t="0"/>
          <a:stretch/>
        </p:blipFill>
        <p:spPr>
          <a:xfrm>
            <a:off x="9208008" y="207550"/>
            <a:ext cx="2705550" cy="474450"/>
          </a:xfrm>
          <a:prstGeom prst="rect">
            <a:avLst/>
          </a:prstGeom>
          <a:noFill/>
          <a:ln>
            <a:noFill/>
          </a:ln>
        </p:spPr>
      </p:pic>
      <p:sp>
        <p:nvSpPr>
          <p:cNvPr id="99" name="Google Shape;99;g2d2b45e8806_0_7"/>
          <p:cNvSpPr txBox="1"/>
          <p:nvPr/>
        </p:nvSpPr>
        <p:spPr>
          <a:xfrm>
            <a:off x="127813" y="346403"/>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cxnSp>
        <p:nvCxnSpPr>
          <p:cNvPr id="100" name="Google Shape;100;g2d2b45e8806_0_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01" name="Google Shape;101;g2d2b45e8806_0_7"/>
          <p:cNvSpPr txBox="1"/>
          <p:nvPr/>
        </p:nvSpPr>
        <p:spPr>
          <a:xfrm>
            <a:off x="0" y="76190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pic>
        <p:nvPicPr>
          <p:cNvPr descr="aplicacion que optimiza el uso de alimentos" id="102" name="Google Shape;102;g2d2b45e8806_0_7"/>
          <p:cNvPicPr preferRelativeResize="0"/>
          <p:nvPr/>
        </p:nvPicPr>
        <p:blipFill rotWithShape="1">
          <a:blip r:embed="rId4">
            <a:alphaModFix/>
          </a:blip>
          <a:srcRect b="0" l="0" r="0" t="0"/>
          <a:stretch/>
        </p:blipFill>
        <p:spPr>
          <a:xfrm>
            <a:off x="729280" y="1657304"/>
            <a:ext cx="1974296" cy="1974296"/>
          </a:xfrm>
          <a:prstGeom prst="rect">
            <a:avLst/>
          </a:prstGeom>
          <a:noFill/>
          <a:ln>
            <a:noFill/>
          </a:ln>
        </p:spPr>
      </p:pic>
      <p:sp>
        <p:nvSpPr>
          <p:cNvPr id="103" name="Google Shape;103;g2d2b45e8806_0_7"/>
          <p:cNvSpPr txBox="1"/>
          <p:nvPr/>
        </p:nvSpPr>
        <p:spPr>
          <a:xfrm>
            <a:off x="729280" y="3631600"/>
            <a:ext cx="19742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L" sz="1600" u="none" cap="none" strike="noStrike">
                <a:solidFill>
                  <a:schemeClr val="dk1"/>
                </a:solidFill>
                <a:latin typeface="Arial"/>
                <a:ea typeface="Arial"/>
                <a:cs typeface="Arial"/>
                <a:sym typeface="Arial"/>
              </a:rPr>
              <a:t>Optimizar el uso de alimentos disponibles</a:t>
            </a:r>
            <a:endParaRPr b="0" i="0" sz="1600" u="none" cap="none" strike="noStrike">
              <a:solidFill>
                <a:schemeClr val="dk1"/>
              </a:solidFill>
              <a:latin typeface="Arial"/>
              <a:ea typeface="Arial"/>
              <a:cs typeface="Arial"/>
              <a:sym typeface="Arial"/>
            </a:endParaRPr>
          </a:p>
        </p:txBody>
      </p:sp>
      <p:pic>
        <p:nvPicPr>
          <p:cNvPr descr="queiro una app de calendraio en un telefono actual " id="104" name="Google Shape;104;g2d2b45e8806_0_7"/>
          <p:cNvPicPr preferRelativeResize="0"/>
          <p:nvPr/>
        </p:nvPicPr>
        <p:blipFill rotWithShape="1">
          <a:blip r:embed="rId5">
            <a:alphaModFix/>
          </a:blip>
          <a:srcRect b="0" l="0" r="0" t="0"/>
          <a:stretch/>
        </p:blipFill>
        <p:spPr>
          <a:xfrm>
            <a:off x="3428573" y="3429000"/>
            <a:ext cx="1974296" cy="1974296"/>
          </a:xfrm>
          <a:prstGeom prst="rect">
            <a:avLst/>
          </a:prstGeom>
          <a:noFill/>
          <a:ln>
            <a:noFill/>
          </a:ln>
        </p:spPr>
      </p:pic>
      <p:sp>
        <p:nvSpPr>
          <p:cNvPr id="105" name="Google Shape;105;g2d2b45e8806_0_7"/>
          <p:cNvSpPr txBox="1"/>
          <p:nvPr/>
        </p:nvSpPr>
        <p:spPr>
          <a:xfrm>
            <a:off x="3428573" y="5415174"/>
            <a:ext cx="19742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L" sz="1600" u="none" cap="none" strike="noStrike">
                <a:solidFill>
                  <a:schemeClr val="dk1"/>
                </a:solidFill>
                <a:latin typeface="Arial"/>
                <a:ea typeface="Arial"/>
                <a:cs typeface="Arial"/>
                <a:sym typeface="Arial"/>
              </a:rPr>
              <a:t>Facilitar la planificación de comidas</a:t>
            </a:r>
            <a:endParaRPr b="1" i="0" sz="1600" u="none" cap="none" strike="noStrike">
              <a:solidFill>
                <a:schemeClr val="dk1"/>
              </a:solidFill>
              <a:latin typeface="Arial"/>
              <a:ea typeface="Arial"/>
              <a:cs typeface="Arial"/>
              <a:sym typeface="Arial"/>
            </a:endParaRPr>
          </a:p>
        </p:txBody>
      </p:sp>
      <p:pic>
        <p:nvPicPr>
          <p:cNvPr descr="celular escaneando una boleta de compra  " id="106" name="Google Shape;106;g2d2b45e8806_0_7"/>
          <p:cNvPicPr preferRelativeResize="0"/>
          <p:nvPr/>
        </p:nvPicPr>
        <p:blipFill rotWithShape="1">
          <a:blip r:embed="rId6">
            <a:alphaModFix/>
          </a:blip>
          <a:srcRect b="0" l="0" r="0" t="0"/>
          <a:stretch/>
        </p:blipFill>
        <p:spPr>
          <a:xfrm>
            <a:off x="6446003" y="1657302"/>
            <a:ext cx="1974296" cy="1974297"/>
          </a:xfrm>
          <a:prstGeom prst="rect">
            <a:avLst/>
          </a:prstGeom>
          <a:noFill/>
          <a:ln>
            <a:noFill/>
          </a:ln>
        </p:spPr>
      </p:pic>
      <p:sp>
        <p:nvSpPr>
          <p:cNvPr id="107" name="Google Shape;107;g2d2b45e8806_0_7"/>
          <p:cNvSpPr txBox="1"/>
          <p:nvPr/>
        </p:nvSpPr>
        <p:spPr>
          <a:xfrm>
            <a:off x="6394857" y="3631599"/>
            <a:ext cx="19742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L" sz="1600" u="none" cap="none" strike="noStrike">
                <a:solidFill>
                  <a:schemeClr val="dk1"/>
                </a:solidFill>
                <a:latin typeface="Arial"/>
                <a:ea typeface="Arial"/>
                <a:cs typeface="Arial"/>
                <a:sym typeface="Arial"/>
              </a:rPr>
              <a:t>Automatizar la entrada de datos de alimento</a:t>
            </a:r>
            <a:endParaRPr b="1" i="0" sz="1600" u="none" cap="none" strike="noStrike">
              <a:solidFill>
                <a:schemeClr val="dk1"/>
              </a:solidFill>
              <a:latin typeface="Arial"/>
              <a:ea typeface="Arial"/>
              <a:cs typeface="Arial"/>
              <a:sym typeface="Arial"/>
            </a:endParaRPr>
          </a:p>
        </p:txBody>
      </p:sp>
      <p:pic>
        <p:nvPicPr>
          <p:cNvPr descr="celular con un globo de texto haceolo un poco mas minismalista sin tanta cosas " id="108" name="Google Shape;108;g2d2b45e8806_0_7"/>
          <p:cNvPicPr preferRelativeResize="0"/>
          <p:nvPr/>
        </p:nvPicPr>
        <p:blipFill rotWithShape="1">
          <a:blip r:embed="rId7">
            <a:alphaModFix/>
          </a:blip>
          <a:srcRect b="0" l="0" r="0" t="0"/>
          <a:stretch/>
        </p:blipFill>
        <p:spPr>
          <a:xfrm>
            <a:off x="9412287" y="3391464"/>
            <a:ext cx="1974298" cy="1974295"/>
          </a:xfrm>
          <a:prstGeom prst="rect">
            <a:avLst/>
          </a:prstGeom>
          <a:noFill/>
          <a:ln>
            <a:noFill/>
          </a:ln>
        </p:spPr>
      </p:pic>
      <p:sp>
        <p:nvSpPr>
          <p:cNvPr id="109" name="Google Shape;109;g2d2b45e8806_0_7"/>
          <p:cNvSpPr txBox="1"/>
          <p:nvPr/>
        </p:nvSpPr>
        <p:spPr>
          <a:xfrm>
            <a:off x="9402606" y="5358541"/>
            <a:ext cx="1974296"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L" sz="1600" u="none" cap="none" strike="noStrike">
                <a:solidFill>
                  <a:schemeClr val="dk1"/>
                </a:solidFill>
                <a:latin typeface="Arial"/>
                <a:ea typeface="Arial"/>
                <a:cs typeface="Arial"/>
                <a:sym typeface="Arial"/>
              </a:rPr>
              <a:t>Sugerir recetas y mejorar la experiencia de cocina</a:t>
            </a:r>
            <a:endParaRPr b="1"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EscuelaIT Duoc UC - Escuela de Informática y Telecomunicaciones Duoc UC - Duoc  UC | LinkedIn" id="114" name="Google Shape;114;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5" name="Google Shape;115;p5"/>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16" name="Google Shape;116;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Alcances y limitaciones del proyecto</a:t>
            </a:r>
            <a:endParaRPr b="0" i="0" sz="1400" u="none" cap="none" strike="noStrike">
              <a:solidFill>
                <a:srgbClr val="000000"/>
              </a:solidFill>
              <a:latin typeface="Arial"/>
              <a:ea typeface="Arial"/>
              <a:cs typeface="Arial"/>
              <a:sym typeface="Arial"/>
            </a:endParaRPr>
          </a:p>
        </p:txBody>
      </p:sp>
      <p:cxnSp>
        <p:nvCxnSpPr>
          <p:cNvPr id="117" name="Google Shape;117;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8" name="Google Shape;118;p5"/>
          <p:cNvSpPr/>
          <p:nvPr/>
        </p:nvSpPr>
        <p:spPr>
          <a:xfrm>
            <a:off x="808325" y="2347299"/>
            <a:ext cx="4246500" cy="3342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Alcances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Automatización de la planificación de comidas</a:t>
            </a:r>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Personalización</a:t>
            </a:r>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Optimización de recursos</a:t>
            </a:r>
            <a:endParaRPr b="0" i="1"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Gestión de gastos</a:t>
            </a:r>
            <a:endParaRPr b="0" i="1"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Escaneo de boletas</a:t>
            </a:r>
            <a:endParaRPr b="0" i="1" sz="1900" u="none" cap="none" strike="noStrike">
              <a:solidFill>
                <a:schemeClr val="dk1"/>
              </a:solidFill>
              <a:latin typeface="Calibri"/>
              <a:ea typeface="Calibri"/>
              <a:cs typeface="Calibri"/>
              <a:sym typeface="Calibri"/>
            </a:endParaRPr>
          </a:p>
          <a:p>
            <a:pPr indent="-349250" lvl="0" marL="457200" marR="0" rtl="0" algn="just">
              <a:lnSpc>
                <a:spcPct val="100000"/>
              </a:lnSpc>
              <a:spcBef>
                <a:spcPts val="0"/>
              </a:spcBef>
              <a:spcAft>
                <a:spcPts val="0"/>
              </a:spcAft>
              <a:buClr>
                <a:schemeClr val="dk1"/>
              </a:buClr>
              <a:buSzPts val="1900"/>
              <a:buFont typeface="Calibri"/>
              <a:buChar char="●"/>
            </a:pPr>
            <a:r>
              <a:rPr b="0" i="1" lang="es-CL" sz="1900" u="none" cap="none" strike="noStrike">
                <a:solidFill>
                  <a:schemeClr val="dk1"/>
                </a:solidFill>
                <a:latin typeface="Calibri"/>
                <a:ea typeface="Calibri"/>
                <a:cs typeface="Calibri"/>
                <a:sym typeface="Calibri"/>
              </a:rPr>
              <a:t>Accesibilidad</a:t>
            </a:r>
            <a:endParaRPr b="0" i="1" sz="1900" u="none" cap="none" strike="noStrike">
              <a:solidFill>
                <a:schemeClr val="dk1"/>
              </a:solidFill>
              <a:latin typeface="Calibri"/>
              <a:ea typeface="Calibri"/>
              <a:cs typeface="Calibri"/>
              <a:sym typeface="Calibri"/>
            </a:endParaRPr>
          </a:p>
        </p:txBody>
      </p:sp>
      <p:sp>
        <p:nvSpPr>
          <p:cNvPr id="119" name="Google Shape;119;p5"/>
          <p:cNvSpPr/>
          <p:nvPr/>
        </p:nvSpPr>
        <p:spPr>
          <a:xfrm>
            <a:off x="6764550" y="2076625"/>
            <a:ext cx="4542900" cy="42789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s-CL" sz="2800" u="sng" cap="none" strike="noStrike">
                <a:solidFill>
                  <a:schemeClr val="dk1"/>
                </a:solidFill>
                <a:latin typeface="Calibri"/>
                <a:ea typeface="Calibri"/>
                <a:cs typeface="Calibri"/>
                <a:sym typeface="Calibri"/>
              </a:rPr>
              <a:t>Limitaciones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336550" lvl="0" marL="457200" marR="0" rtl="0" algn="just">
              <a:lnSpc>
                <a:spcPct val="115000"/>
              </a:lnSpc>
              <a:spcBef>
                <a:spcPts val="1200"/>
              </a:spcBef>
              <a:spcAft>
                <a:spcPts val="0"/>
              </a:spcAft>
              <a:buClr>
                <a:schemeClr val="dk1"/>
              </a:buClr>
              <a:buSzPts val="1700"/>
              <a:buFont typeface="Calibri"/>
              <a:buChar char="●"/>
            </a:pPr>
            <a:r>
              <a:rPr b="0" i="1" lang="es-CL" sz="1700" u="none" cap="none" strike="noStrike">
                <a:solidFill>
                  <a:schemeClr val="dk1"/>
                </a:solidFill>
                <a:latin typeface="Calibri"/>
                <a:ea typeface="Calibri"/>
                <a:cs typeface="Calibri"/>
                <a:sym typeface="Calibri"/>
              </a:rPr>
              <a:t>Exactitud del escaneo</a:t>
            </a:r>
            <a:endParaRPr b="0" i="1" sz="1700" u="none" cap="none" strike="noStrike">
              <a:solidFill>
                <a:schemeClr val="dk1"/>
              </a:solidFill>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1" lang="es-CL" sz="1700" u="none" cap="none" strike="noStrike">
                <a:solidFill>
                  <a:schemeClr val="dk1"/>
                </a:solidFill>
                <a:latin typeface="Calibri"/>
                <a:ea typeface="Calibri"/>
                <a:cs typeface="Calibri"/>
                <a:sym typeface="Calibri"/>
              </a:rPr>
              <a:t>Acceso sin conexión limitado</a:t>
            </a:r>
            <a:endParaRPr/>
          </a:p>
          <a:p>
            <a:pPr indent="-336550" lvl="0" marL="457200" marR="0" rtl="0" algn="just">
              <a:lnSpc>
                <a:spcPct val="115000"/>
              </a:lnSpc>
              <a:spcBef>
                <a:spcPts val="0"/>
              </a:spcBef>
              <a:spcAft>
                <a:spcPts val="0"/>
              </a:spcAft>
              <a:buClr>
                <a:schemeClr val="dk1"/>
              </a:buClr>
              <a:buSzPts val="1700"/>
              <a:buFont typeface="Calibri"/>
              <a:buChar char="●"/>
            </a:pPr>
            <a:r>
              <a:rPr b="0" i="1" lang="es-CL" sz="1700" u="none" cap="none" strike="noStrike">
                <a:solidFill>
                  <a:schemeClr val="dk1"/>
                </a:solidFill>
                <a:latin typeface="Calibri"/>
                <a:ea typeface="Calibri"/>
                <a:cs typeface="Calibri"/>
                <a:sym typeface="Calibri"/>
              </a:rPr>
              <a:t>Limitación en la predicción de caducidad de alimentos</a:t>
            </a:r>
            <a:endParaRPr/>
          </a:p>
          <a:p>
            <a:pPr indent="-336550" lvl="0" marL="457200" marR="0" rtl="0" algn="just">
              <a:lnSpc>
                <a:spcPct val="115000"/>
              </a:lnSpc>
              <a:spcBef>
                <a:spcPts val="0"/>
              </a:spcBef>
              <a:spcAft>
                <a:spcPts val="0"/>
              </a:spcAft>
              <a:buClr>
                <a:schemeClr val="dk1"/>
              </a:buClr>
              <a:buSzPts val="1700"/>
              <a:buFont typeface="Calibri"/>
              <a:buChar char="●"/>
            </a:pPr>
            <a:r>
              <a:rPr b="0" i="1" lang="es-CL" sz="1700" u="none" cap="none" strike="noStrike">
                <a:solidFill>
                  <a:schemeClr val="dk1"/>
                </a:solidFill>
                <a:latin typeface="Calibri"/>
                <a:ea typeface="Calibri"/>
                <a:cs typeface="Calibri"/>
                <a:sym typeface="Calibri"/>
              </a:rPr>
              <a:t>Compatibilidad solo con Android</a:t>
            </a:r>
            <a:endParaRPr/>
          </a:p>
          <a:p>
            <a:pPr indent="-336550" lvl="0" marL="457200" marR="0" rtl="0" algn="just">
              <a:lnSpc>
                <a:spcPct val="115000"/>
              </a:lnSpc>
              <a:spcBef>
                <a:spcPts val="0"/>
              </a:spcBef>
              <a:spcAft>
                <a:spcPts val="0"/>
              </a:spcAft>
              <a:buClr>
                <a:schemeClr val="dk1"/>
              </a:buClr>
              <a:buSzPts val="1700"/>
              <a:buFont typeface="Calibri"/>
              <a:buChar char="●"/>
            </a:pPr>
            <a:r>
              <a:rPr b="0" i="1" lang="es-CL" sz="1700" u="none" cap="none" strike="noStrike">
                <a:solidFill>
                  <a:schemeClr val="dk1"/>
                </a:solidFill>
                <a:latin typeface="Calibri"/>
                <a:ea typeface="Calibri"/>
                <a:cs typeface="Calibri"/>
                <a:sym typeface="Calibri"/>
              </a:rPr>
              <a:t>Alcance geográfico limitado a países hispanohablante</a:t>
            </a:r>
            <a:endParaRPr b="0" i="1" sz="17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EscuelaIT Duoc UC - Escuela de Informática y Telecomunicaciones Duoc UC - Duoc  UC | LinkedIn" id="124" name="Google Shape;124;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5" name="Google Shape;125;p6"/>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26" name="Google Shape;126;p6"/>
          <p:cNvSpPr txBox="1"/>
          <p:nvPr/>
        </p:nvSpPr>
        <p:spPr>
          <a:xfrm>
            <a:off x="-57650" y="13238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Competencias de carrera</a:t>
            </a:r>
            <a:endParaRPr b="0" i="0" sz="3600" u="none" cap="none" strike="noStrike">
              <a:solidFill>
                <a:schemeClr val="dk1"/>
              </a:solidFill>
              <a:latin typeface="Calibri"/>
              <a:ea typeface="Calibri"/>
              <a:cs typeface="Calibri"/>
              <a:sym typeface="Calibri"/>
            </a:endParaRPr>
          </a:p>
        </p:txBody>
      </p:sp>
      <p:cxnSp>
        <p:nvCxnSpPr>
          <p:cNvPr id="127" name="Google Shape;127;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8" name="Google Shape;128;p6"/>
          <p:cNvSpPr/>
          <p:nvPr/>
        </p:nvSpPr>
        <p:spPr>
          <a:xfrm>
            <a:off x="614550" y="2457300"/>
            <a:ext cx="10962900" cy="32424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just">
              <a:lnSpc>
                <a:spcPct val="107916"/>
              </a:lnSpc>
              <a:spcBef>
                <a:spcPts val="1200"/>
              </a:spcBef>
              <a:spcAft>
                <a:spcPts val="0"/>
              </a:spcAft>
              <a:buClr>
                <a:schemeClr val="dk1"/>
              </a:buClr>
              <a:buSzPts val="1800"/>
              <a:buFont typeface="Calibri"/>
              <a:buChar char="●"/>
            </a:pPr>
            <a:r>
              <a:rPr b="0" i="1" lang="es-CL" sz="1800" u="none" cap="none" strike="noStrike">
                <a:solidFill>
                  <a:schemeClr val="dk1"/>
                </a:solidFill>
                <a:latin typeface="Calibri"/>
                <a:ea typeface="Calibri"/>
                <a:cs typeface="Calibri"/>
                <a:sym typeface="Calibri"/>
              </a:rPr>
              <a:t>Realizar pruebas de certificación tanto de los productos como de los procesos utilizando buenas prácticas definidas por la industria.</a:t>
            </a:r>
            <a:endParaRPr b="0" i="1" sz="1800" u="none" cap="none" strike="noStrike">
              <a:solidFill>
                <a:schemeClr val="dk1"/>
              </a:solidFill>
              <a:latin typeface="Calibri"/>
              <a:ea typeface="Calibri"/>
              <a:cs typeface="Calibri"/>
              <a:sym typeface="Calibri"/>
            </a:endParaRPr>
          </a:p>
          <a:p>
            <a:pPr indent="-342900" lvl="0" marL="457200" marR="0" rtl="0" algn="just">
              <a:lnSpc>
                <a:spcPct val="107916"/>
              </a:lnSpc>
              <a:spcBef>
                <a:spcPts val="0"/>
              </a:spcBef>
              <a:spcAft>
                <a:spcPts val="0"/>
              </a:spcAft>
              <a:buClr>
                <a:schemeClr val="dk1"/>
              </a:buClr>
              <a:buSzPts val="1800"/>
              <a:buFont typeface="Calibri"/>
              <a:buChar char="●"/>
            </a:pPr>
            <a:r>
              <a:rPr b="0" i="1" lang="es-CL" sz="1800" u="none" cap="none" strike="noStrike">
                <a:solidFill>
                  <a:schemeClr val="dk1"/>
                </a:solidFill>
                <a:latin typeface="Calibri"/>
                <a:ea typeface="Calibri"/>
                <a:cs typeface="Calibri"/>
                <a:sym typeface="Calibri"/>
              </a:rPr>
              <a:t>Gestionar proyectos informáticos, ofreciendo alternativas para la toma de decisiones de acuerdo a los requerimientos de la organización.</a:t>
            </a:r>
            <a:endParaRPr b="0" i="1" sz="1800" u="none" cap="none" strike="noStrike">
              <a:solidFill>
                <a:schemeClr val="dk1"/>
              </a:solidFill>
              <a:latin typeface="Calibri"/>
              <a:ea typeface="Calibri"/>
              <a:cs typeface="Calibri"/>
              <a:sym typeface="Calibri"/>
            </a:endParaRPr>
          </a:p>
          <a:p>
            <a:pPr indent="-342900" lvl="0" marL="457200" marR="0" rtl="0" algn="just">
              <a:lnSpc>
                <a:spcPct val="107916"/>
              </a:lnSpc>
              <a:spcBef>
                <a:spcPts val="0"/>
              </a:spcBef>
              <a:spcAft>
                <a:spcPts val="0"/>
              </a:spcAft>
              <a:buClr>
                <a:schemeClr val="dk1"/>
              </a:buClr>
              <a:buSzPts val="1800"/>
              <a:buFont typeface="Calibri"/>
              <a:buChar char="●"/>
            </a:pPr>
            <a:r>
              <a:rPr b="0" i="1" lang="es-CL" sz="1800" u="none" cap="none" strike="noStrike">
                <a:solidFill>
                  <a:schemeClr val="dk1"/>
                </a:solidFill>
                <a:latin typeface="Calibri"/>
                <a:ea typeface="Calibri"/>
                <a:cs typeface="Calibri"/>
                <a:sym typeface="Calibri"/>
              </a:rPr>
              <a:t>Construir modelos de datos para soportar los requerimientos de la organización de acuerdo a un diseño definido y escalable en el tiempo.</a:t>
            </a:r>
            <a:endParaRPr b="0" i="1" sz="1800" u="none" cap="none" strike="noStrike">
              <a:solidFill>
                <a:schemeClr val="dk1"/>
              </a:solidFill>
              <a:latin typeface="Calibri"/>
              <a:ea typeface="Calibri"/>
              <a:cs typeface="Calibri"/>
              <a:sym typeface="Calibri"/>
            </a:endParaRPr>
          </a:p>
          <a:p>
            <a:pPr indent="-342900" lvl="0" marL="457200" marR="0" rtl="0" algn="just">
              <a:lnSpc>
                <a:spcPct val="107916"/>
              </a:lnSpc>
              <a:spcBef>
                <a:spcPts val="0"/>
              </a:spcBef>
              <a:spcAft>
                <a:spcPts val="0"/>
              </a:spcAft>
              <a:buClr>
                <a:schemeClr val="dk1"/>
              </a:buClr>
              <a:buSzPts val="1800"/>
              <a:buFont typeface="Calibri"/>
              <a:buChar char="●"/>
            </a:pPr>
            <a:r>
              <a:rPr b="0" i="1" lang="es-CL" sz="1800" u="none" cap="none" strike="noStrike">
                <a:solidFill>
                  <a:schemeClr val="dk1"/>
                </a:solidFill>
                <a:latin typeface="Calibri"/>
                <a:ea typeface="Calibri"/>
                <a:cs typeface="Calibri"/>
                <a:sym typeface="Calibri"/>
              </a:rPr>
              <a:t>Desarrollar una solución de software utilizando técnicas que permitan sistematizar el proceso de desarrollo y mantenimiento, asegurando el logro de los objetivos.</a:t>
            </a:r>
            <a:endParaRPr b="0" i="1"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EscuelaIT Duoc UC - Escuela de Informática y Telecomunicaciones Duoc UC - Duoc  UC | LinkedIn" id="133" name="Google Shape;133;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4" name="Google Shape;134;p7"/>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35" name="Google Shape;135;p7"/>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Metodología de trabajo para el desarrollo del proyecto</a:t>
            </a:r>
            <a:endParaRPr b="0" i="0" sz="1800" u="none" cap="none" strike="noStrike">
              <a:solidFill>
                <a:schemeClr val="dk1"/>
              </a:solidFill>
              <a:latin typeface="Calibri"/>
              <a:ea typeface="Calibri"/>
              <a:cs typeface="Calibri"/>
              <a:sym typeface="Calibri"/>
            </a:endParaRPr>
          </a:p>
        </p:txBody>
      </p:sp>
      <p:cxnSp>
        <p:nvCxnSpPr>
          <p:cNvPr id="136" name="Google Shape;136;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37" name="Google Shape;137;p7"/>
          <p:cNvPicPr preferRelativeResize="0"/>
          <p:nvPr/>
        </p:nvPicPr>
        <p:blipFill rotWithShape="1">
          <a:blip r:embed="rId4">
            <a:alphaModFix/>
          </a:blip>
          <a:srcRect b="0" l="0" r="0" t="0"/>
          <a:stretch/>
        </p:blipFill>
        <p:spPr>
          <a:xfrm>
            <a:off x="6606700" y="2860425"/>
            <a:ext cx="3405075" cy="3200751"/>
          </a:xfrm>
          <a:prstGeom prst="rect">
            <a:avLst/>
          </a:prstGeom>
          <a:noFill/>
          <a:ln>
            <a:noFill/>
          </a:ln>
        </p:spPr>
      </p:pic>
      <p:pic>
        <p:nvPicPr>
          <p:cNvPr id="138" name="Google Shape;138;p7"/>
          <p:cNvPicPr preferRelativeResize="0"/>
          <p:nvPr/>
        </p:nvPicPr>
        <p:blipFill rotWithShape="1">
          <a:blip r:embed="rId5">
            <a:alphaModFix/>
          </a:blip>
          <a:srcRect b="0" l="0" r="0" t="0"/>
          <a:stretch/>
        </p:blipFill>
        <p:spPr>
          <a:xfrm>
            <a:off x="2240031" y="2860425"/>
            <a:ext cx="3226569" cy="3200750"/>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EscuelaIT Duoc UC - Escuela de Informática y Telecomunicaciones Duoc UC - Duoc  UC | LinkedIn" id="143" name="Google Shape;143;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4" name="Google Shape;144;p8"/>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L" sz="1800" u="none" cap="none" strike="noStrike">
                <a:solidFill>
                  <a:srgbClr val="757070"/>
                </a:solidFill>
                <a:latin typeface="Calibri"/>
                <a:ea typeface="Calibri"/>
                <a:cs typeface="Calibri"/>
                <a:sym typeface="Calibri"/>
              </a:rPr>
              <a:t>PROYECTO “MinutIA”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757070"/>
              </a:solidFill>
              <a:latin typeface="Calibri"/>
              <a:ea typeface="Calibri"/>
              <a:cs typeface="Calibri"/>
              <a:sym typeface="Calibri"/>
            </a:endParaRPr>
          </a:p>
        </p:txBody>
      </p:sp>
      <p:sp>
        <p:nvSpPr>
          <p:cNvPr id="145" name="Google Shape;145;p8"/>
          <p:cNvSpPr txBox="1"/>
          <p:nvPr/>
        </p:nvSpPr>
        <p:spPr>
          <a:xfrm>
            <a:off x="1" y="11556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L" sz="3600" u="none" cap="none" strike="noStrike">
                <a:solidFill>
                  <a:schemeClr val="dk1"/>
                </a:solidFill>
                <a:latin typeface="Calibri"/>
                <a:ea typeface="Calibri"/>
                <a:cs typeface="Calibri"/>
                <a:sym typeface="Calibri"/>
              </a:rPr>
              <a:t>Cronograma para el desarrollo del proyecto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757070"/>
              </a:solidFill>
              <a:latin typeface="Calibri"/>
              <a:ea typeface="Calibri"/>
              <a:cs typeface="Calibri"/>
              <a:sym typeface="Calibri"/>
            </a:endParaRPr>
          </a:p>
        </p:txBody>
      </p:sp>
      <p:cxnSp>
        <p:nvCxnSpPr>
          <p:cNvPr id="146" name="Google Shape;146;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7" name="Google Shape;147;p8"/>
          <p:cNvPicPr preferRelativeResize="0"/>
          <p:nvPr/>
        </p:nvPicPr>
        <p:blipFill rotWithShape="1">
          <a:blip r:embed="rId4">
            <a:alphaModFix/>
          </a:blip>
          <a:srcRect b="0" l="0" r="0" t="0"/>
          <a:stretch/>
        </p:blipFill>
        <p:spPr>
          <a:xfrm>
            <a:off x="152400" y="2393148"/>
            <a:ext cx="11887198" cy="285377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