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93"/>
    <a:srgbClr val="FF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0620-6EDB-4D98-B75A-C906B89BCFE3}" type="datetimeFigureOut">
              <a:rPr lang="es-CO" smtClean="0"/>
              <a:t>4/10/2025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2A0DD9D7-80FC-4692-9175-22759E35B6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977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0620-6EDB-4D98-B75A-C906B89BCFE3}" type="datetimeFigureOut">
              <a:rPr lang="es-CO" smtClean="0"/>
              <a:t>4/10/2025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D9D7-80FC-4692-9175-22759E35B6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062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0620-6EDB-4D98-B75A-C906B89BCFE3}" type="datetimeFigureOut">
              <a:rPr lang="es-CO" smtClean="0"/>
              <a:t>4/10/2025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D9D7-80FC-4692-9175-22759E35B6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165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0620-6EDB-4D98-B75A-C906B89BCFE3}" type="datetimeFigureOut">
              <a:rPr lang="es-CO" smtClean="0"/>
              <a:t>4/10/2025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D9D7-80FC-4692-9175-22759E35B6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073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0620-6EDB-4D98-B75A-C906B89BCFE3}" type="datetimeFigureOut">
              <a:rPr lang="es-CO" smtClean="0"/>
              <a:t>4/10/2025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D9D7-80FC-4692-9175-22759E35B6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70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0620-6EDB-4D98-B75A-C906B89BCFE3}" type="datetimeFigureOut">
              <a:rPr lang="es-CO" smtClean="0"/>
              <a:t>4/10/2025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D9D7-80FC-4692-9175-22759E35B6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398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0620-6EDB-4D98-B75A-C906B89BCFE3}" type="datetimeFigureOut">
              <a:rPr lang="es-CO" smtClean="0"/>
              <a:t>4/10/2025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D9D7-80FC-4692-9175-22759E35B6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297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0620-6EDB-4D98-B75A-C906B89BCFE3}" type="datetimeFigureOut">
              <a:rPr lang="es-CO" smtClean="0"/>
              <a:t>4/10/2025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D9D7-80FC-4692-9175-22759E35B6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877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0620-6EDB-4D98-B75A-C906B89BCFE3}" type="datetimeFigureOut">
              <a:rPr lang="es-CO" smtClean="0"/>
              <a:t>4/10/2025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D9D7-80FC-4692-9175-22759E35B6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19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D0620-6EDB-4D98-B75A-C906B89BCFE3}" type="datetimeFigureOut">
              <a:rPr lang="es-CO" smtClean="0"/>
              <a:t>4/10/2025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D9D7-80FC-4692-9175-22759E35B6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788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A9D0620-6EDB-4D98-B75A-C906B89BCFE3}" type="datetimeFigureOut">
              <a:rPr lang="es-CO" smtClean="0"/>
              <a:t>4/10/2025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DD9D7-80FC-4692-9175-22759E35B65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327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D0620-6EDB-4D98-B75A-C906B89BCFE3}" type="datetimeFigureOut">
              <a:rPr lang="es-CO" smtClean="0"/>
              <a:t>4/10/2025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A0DD9D7-80FC-4692-9175-22759E35B65F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519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B970B74-30DE-448D-EB70-5BCAE54809DF}"/>
              </a:ext>
            </a:extLst>
          </p:cNvPr>
          <p:cNvSpPr txBox="1"/>
          <p:nvPr/>
        </p:nvSpPr>
        <p:spPr>
          <a:xfrm>
            <a:off x="3551807" y="158613"/>
            <a:ext cx="5088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>
                <a:latin typeface="Arial Rounded MT Bold" panose="020F0704030504030204" pitchFamily="34" charset="0"/>
              </a:rPr>
              <a:t>Mapa de stakeholders</a:t>
            </a:r>
            <a:endParaRPr lang="es-CO" sz="3600" dirty="0">
              <a:latin typeface="Arial Rounded MT Bold" panose="020F070403050403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8080A6-E254-1BE2-3E54-83CA2CF6F8A1}"/>
              </a:ext>
            </a:extLst>
          </p:cNvPr>
          <p:cNvSpPr/>
          <p:nvPr/>
        </p:nvSpPr>
        <p:spPr>
          <a:xfrm>
            <a:off x="2530402" y="1032162"/>
            <a:ext cx="7245927" cy="4793675"/>
          </a:xfrm>
          <a:prstGeom prst="rect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5E3CADE-6A68-1CCD-5F28-A88ABF69D392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>
            <a:off x="6153366" y="1032162"/>
            <a:ext cx="0" cy="479367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6B4BADC-F4F6-E432-409B-003A721D59DB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2530402" y="3429000"/>
            <a:ext cx="724592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1A67D74-0782-48AA-DFC0-B8F18E91C4CE}"/>
              </a:ext>
            </a:extLst>
          </p:cNvPr>
          <p:cNvSpPr txBox="1"/>
          <p:nvPr/>
        </p:nvSpPr>
        <p:spPr>
          <a:xfrm rot="16200000">
            <a:off x="1923776" y="3343504"/>
            <a:ext cx="635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Arial Rounded MT Bold" panose="020F0704030504030204" pitchFamily="34" charset="0"/>
              </a:rPr>
              <a:t>Medio</a:t>
            </a:r>
            <a:endParaRPr lang="es-CO" sz="1200" dirty="0">
              <a:latin typeface="Arial Rounded MT Bold" panose="020F07040305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AC8FF3-754C-6F68-B2BC-0A1E2AE69839}"/>
              </a:ext>
            </a:extLst>
          </p:cNvPr>
          <p:cNvSpPr txBox="1"/>
          <p:nvPr/>
        </p:nvSpPr>
        <p:spPr>
          <a:xfrm rot="16200000">
            <a:off x="1980682" y="5410529"/>
            <a:ext cx="521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Arial Rounded MT Bold" panose="020F0704030504030204" pitchFamily="34" charset="0"/>
              </a:rPr>
              <a:t>Bajo</a:t>
            </a:r>
            <a:endParaRPr lang="es-CO" sz="1200" dirty="0">
              <a:latin typeface="Arial Rounded MT Bold" panose="020F070403050403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466CCF6-0867-44C6-823C-3B6EAC04F211}"/>
              </a:ext>
            </a:extLst>
          </p:cNvPr>
          <p:cNvSpPr txBox="1"/>
          <p:nvPr/>
        </p:nvSpPr>
        <p:spPr>
          <a:xfrm rot="16200000">
            <a:off x="1999117" y="1128734"/>
            <a:ext cx="48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Arial Rounded MT Bold" panose="020F0704030504030204" pitchFamily="34" charset="0"/>
              </a:rPr>
              <a:t>Alto</a:t>
            </a:r>
            <a:endParaRPr lang="es-CO" sz="1200" dirty="0">
              <a:latin typeface="Arial Rounded MT Bold" panose="020F07040305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483D6F8-AA6C-9DCF-2B1A-361CD5A80A53}"/>
              </a:ext>
            </a:extLst>
          </p:cNvPr>
          <p:cNvSpPr txBox="1"/>
          <p:nvPr/>
        </p:nvSpPr>
        <p:spPr>
          <a:xfrm rot="16200000">
            <a:off x="239192" y="3312726"/>
            <a:ext cx="2463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 Rounded MT Bold" panose="020F0704030504030204" pitchFamily="34" charset="0"/>
              </a:rPr>
              <a:t>NIVEL DE INFLUENCIA</a:t>
            </a:r>
            <a:endParaRPr lang="es-CO" sz="1600" dirty="0">
              <a:latin typeface="Arial Rounded MT Bold" panose="020F0704030504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DB8932A-A9F5-C219-D575-D8FE9541946C}"/>
              </a:ext>
            </a:extLst>
          </p:cNvPr>
          <p:cNvSpPr txBox="1"/>
          <p:nvPr/>
        </p:nvSpPr>
        <p:spPr>
          <a:xfrm>
            <a:off x="5045872" y="6120692"/>
            <a:ext cx="2100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 Rounded MT Bold" panose="020F0704030504030204" pitchFamily="34" charset="0"/>
              </a:rPr>
              <a:t>NIVEL DE INTERES</a:t>
            </a:r>
            <a:endParaRPr lang="es-CO" sz="1600" dirty="0">
              <a:latin typeface="Arial Rounded MT Bold" panose="020F070403050403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AEA2524-D954-92C3-AE3E-25DC313E3D1A}"/>
              </a:ext>
            </a:extLst>
          </p:cNvPr>
          <p:cNvSpPr txBox="1"/>
          <p:nvPr/>
        </p:nvSpPr>
        <p:spPr>
          <a:xfrm>
            <a:off x="5778442" y="5862168"/>
            <a:ext cx="635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Arial Rounded MT Bold" panose="020F0704030504030204" pitchFamily="34" charset="0"/>
              </a:rPr>
              <a:t>Medio</a:t>
            </a:r>
            <a:endParaRPr lang="es-CO" sz="1200" dirty="0">
              <a:latin typeface="Arial Rounded MT Bold" panose="020F070403050403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200823D-4184-D5CB-5654-8CDD1B649FB4}"/>
              </a:ext>
            </a:extLst>
          </p:cNvPr>
          <p:cNvSpPr txBox="1"/>
          <p:nvPr/>
        </p:nvSpPr>
        <p:spPr>
          <a:xfrm>
            <a:off x="9246162" y="5869716"/>
            <a:ext cx="521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Arial Rounded MT Bold" panose="020F0704030504030204" pitchFamily="34" charset="0"/>
              </a:rPr>
              <a:t>Bajo</a:t>
            </a:r>
            <a:endParaRPr lang="es-CO" sz="1200" dirty="0">
              <a:latin typeface="Arial Rounded MT Bold" panose="020F070403050403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4D2F92B-8916-A930-4F15-B73CA8BC4AD8}"/>
              </a:ext>
            </a:extLst>
          </p:cNvPr>
          <p:cNvSpPr txBox="1"/>
          <p:nvPr/>
        </p:nvSpPr>
        <p:spPr>
          <a:xfrm>
            <a:off x="2612315" y="5866742"/>
            <a:ext cx="48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latin typeface="Arial Rounded MT Bold" panose="020F0704030504030204" pitchFamily="34" charset="0"/>
              </a:rPr>
              <a:t>Alto</a:t>
            </a:r>
            <a:endParaRPr lang="es-CO" sz="1200" dirty="0">
              <a:latin typeface="Arial Rounded MT Bold" panose="020F0704030504030204" pitchFamily="34" charset="0"/>
            </a:endParaRPr>
          </a:p>
        </p:txBody>
      </p:sp>
      <p:sp>
        <p:nvSpPr>
          <p:cNvPr id="32" name="Rectángulo: esquina doblada 31">
            <a:extLst>
              <a:ext uri="{FF2B5EF4-FFF2-40B4-BE49-F238E27FC236}">
                <a16:creationId xmlns:a16="http://schemas.microsoft.com/office/drawing/2014/main" id="{3DF81F0A-B044-E891-5952-391E10F68853}"/>
              </a:ext>
            </a:extLst>
          </p:cNvPr>
          <p:cNvSpPr/>
          <p:nvPr/>
        </p:nvSpPr>
        <p:spPr>
          <a:xfrm>
            <a:off x="2770403" y="1461239"/>
            <a:ext cx="914400" cy="914400"/>
          </a:xfrm>
          <a:prstGeom prst="foldedCorne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Alcaldía</a:t>
            </a:r>
            <a:endParaRPr lang="es-CO" sz="1400" dirty="0"/>
          </a:p>
        </p:txBody>
      </p:sp>
      <p:sp>
        <p:nvSpPr>
          <p:cNvPr id="33" name="Rectángulo: esquina doblada 32">
            <a:extLst>
              <a:ext uri="{FF2B5EF4-FFF2-40B4-BE49-F238E27FC236}">
                <a16:creationId xmlns:a16="http://schemas.microsoft.com/office/drawing/2014/main" id="{2C1C4E8A-226B-B480-7DD0-0EAE4B1DA32D}"/>
              </a:ext>
            </a:extLst>
          </p:cNvPr>
          <p:cNvSpPr/>
          <p:nvPr/>
        </p:nvSpPr>
        <p:spPr>
          <a:xfrm>
            <a:off x="5046851" y="1468012"/>
            <a:ext cx="914400" cy="914400"/>
          </a:xfrm>
          <a:prstGeom prst="foldedCorne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Turistas</a:t>
            </a:r>
            <a:endParaRPr lang="es-CO" sz="1400" dirty="0"/>
          </a:p>
        </p:txBody>
      </p:sp>
      <p:sp>
        <p:nvSpPr>
          <p:cNvPr id="34" name="Rectángulo: esquina doblada 33">
            <a:extLst>
              <a:ext uri="{FF2B5EF4-FFF2-40B4-BE49-F238E27FC236}">
                <a16:creationId xmlns:a16="http://schemas.microsoft.com/office/drawing/2014/main" id="{0F30E5DA-193B-430B-A58E-3D845B71B666}"/>
              </a:ext>
            </a:extLst>
          </p:cNvPr>
          <p:cNvSpPr/>
          <p:nvPr/>
        </p:nvSpPr>
        <p:spPr>
          <a:xfrm>
            <a:off x="7271912" y="1726390"/>
            <a:ext cx="1244585" cy="923621"/>
          </a:xfrm>
          <a:prstGeom prst="foldedCorne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Entidades turísticas territoriales</a:t>
            </a:r>
            <a:endParaRPr lang="es-CO" sz="1400" dirty="0"/>
          </a:p>
        </p:txBody>
      </p:sp>
      <p:sp>
        <p:nvSpPr>
          <p:cNvPr id="36" name="Rectángulo: esquina doblada 35">
            <a:extLst>
              <a:ext uri="{FF2B5EF4-FFF2-40B4-BE49-F238E27FC236}">
                <a16:creationId xmlns:a16="http://schemas.microsoft.com/office/drawing/2014/main" id="{0DDB9EC3-EA47-FC32-841E-93DBDA3FBEE7}"/>
              </a:ext>
            </a:extLst>
          </p:cNvPr>
          <p:cNvSpPr/>
          <p:nvPr/>
        </p:nvSpPr>
        <p:spPr>
          <a:xfrm>
            <a:off x="4946919" y="3656219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Hoteles</a:t>
            </a:r>
            <a:endParaRPr lang="es-CO" sz="1400" dirty="0"/>
          </a:p>
        </p:txBody>
      </p:sp>
      <p:sp>
        <p:nvSpPr>
          <p:cNvPr id="37" name="Rectángulo: esquina doblada 36">
            <a:extLst>
              <a:ext uri="{FF2B5EF4-FFF2-40B4-BE49-F238E27FC236}">
                <a16:creationId xmlns:a16="http://schemas.microsoft.com/office/drawing/2014/main" id="{995944D2-B652-AA51-5D62-E37D04FE7B63}"/>
              </a:ext>
            </a:extLst>
          </p:cNvPr>
          <p:cNvSpPr/>
          <p:nvPr/>
        </p:nvSpPr>
        <p:spPr>
          <a:xfrm>
            <a:off x="2822893" y="3524083"/>
            <a:ext cx="1285692" cy="80306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Restaurantes</a:t>
            </a:r>
            <a:endParaRPr lang="es-CO" sz="1400" dirty="0"/>
          </a:p>
        </p:txBody>
      </p:sp>
      <p:sp>
        <p:nvSpPr>
          <p:cNvPr id="39" name="Rectángulo: esquina doblada 38">
            <a:extLst>
              <a:ext uri="{FF2B5EF4-FFF2-40B4-BE49-F238E27FC236}">
                <a16:creationId xmlns:a16="http://schemas.microsoft.com/office/drawing/2014/main" id="{D4C44475-3385-9FB1-C4AF-8497D9A8B83A}"/>
              </a:ext>
            </a:extLst>
          </p:cNvPr>
          <p:cNvSpPr/>
          <p:nvPr/>
        </p:nvSpPr>
        <p:spPr>
          <a:xfrm>
            <a:off x="7227643" y="4147882"/>
            <a:ext cx="1342239" cy="736345"/>
          </a:xfrm>
          <a:prstGeom prst="foldedCorner">
            <a:avLst/>
          </a:prstGeom>
          <a:solidFill>
            <a:srgbClr val="FF9393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Comunidad local</a:t>
            </a:r>
            <a:endParaRPr lang="es-CO" sz="14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2ADB6AC4-AEBA-2EAE-30C7-EE1238361450}"/>
              </a:ext>
            </a:extLst>
          </p:cNvPr>
          <p:cNvSpPr txBox="1"/>
          <p:nvPr/>
        </p:nvSpPr>
        <p:spPr>
          <a:xfrm>
            <a:off x="3182619" y="1124576"/>
            <a:ext cx="2463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MANTENER SATISFECHOS</a:t>
            </a:r>
            <a:endParaRPr lang="es-CO" sz="11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3B95F8B-DCCD-74A1-7F15-97D1EEDF4FDE}"/>
              </a:ext>
            </a:extLst>
          </p:cNvPr>
          <p:cNvSpPr txBox="1"/>
          <p:nvPr/>
        </p:nvSpPr>
        <p:spPr>
          <a:xfrm>
            <a:off x="6754100" y="1128325"/>
            <a:ext cx="2463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ADMINISTRAR DE CERCA</a:t>
            </a:r>
            <a:endParaRPr lang="es-CO" sz="11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5A083FC-CA80-481E-8232-A7384F86EB5F}"/>
              </a:ext>
            </a:extLst>
          </p:cNvPr>
          <p:cNvSpPr txBox="1"/>
          <p:nvPr/>
        </p:nvSpPr>
        <p:spPr>
          <a:xfrm>
            <a:off x="6754100" y="5468648"/>
            <a:ext cx="2463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MANTENER INFORMADOS</a:t>
            </a:r>
            <a:endParaRPr lang="es-CO" sz="11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C101921-02F2-E2D9-3464-19468FE73E07}"/>
              </a:ext>
            </a:extLst>
          </p:cNvPr>
          <p:cNvSpPr txBox="1"/>
          <p:nvPr/>
        </p:nvSpPr>
        <p:spPr>
          <a:xfrm>
            <a:off x="3182619" y="5440641"/>
            <a:ext cx="2463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>
                <a:solidFill>
                  <a:sysClr val="windowText" lastClr="000000"/>
                </a:solidFill>
                <a:latin typeface="Arial Rounded MT Bold" panose="020F0704030504030204" pitchFamily="34" charset="0"/>
              </a:rPr>
              <a:t>MONITOREAR</a:t>
            </a:r>
            <a:endParaRPr lang="es-CO" sz="1100" dirty="0">
              <a:solidFill>
                <a:sysClr val="windowText" lastClr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Rectángulo: esquina doblada 43">
            <a:extLst>
              <a:ext uri="{FF2B5EF4-FFF2-40B4-BE49-F238E27FC236}">
                <a16:creationId xmlns:a16="http://schemas.microsoft.com/office/drawing/2014/main" id="{16A0C87A-EFDF-5B1F-50B4-FD2D8031CAD8}"/>
              </a:ext>
            </a:extLst>
          </p:cNvPr>
          <p:cNvSpPr/>
          <p:nvPr/>
        </p:nvSpPr>
        <p:spPr>
          <a:xfrm>
            <a:off x="3779234" y="2359384"/>
            <a:ext cx="1044406" cy="914400"/>
          </a:xfrm>
          <a:prstGeom prst="foldedCorner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Equipo de desarrollo</a:t>
            </a:r>
            <a:endParaRPr lang="es-CO" sz="1400" dirty="0"/>
          </a:p>
        </p:txBody>
      </p:sp>
      <p:sp>
        <p:nvSpPr>
          <p:cNvPr id="54" name="Rectángulo: esquina doblada 53">
            <a:extLst>
              <a:ext uri="{FF2B5EF4-FFF2-40B4-BE49-F238E27FC236}">
                <a16:creationId xmlns:a16="http://schemas.microsoft.com/office/drawing/2014/main" id="{C69AB80A-B657-CCF7-A41D-37B7354AAAA6}"/>
              </a:ext>
            </a:extLst>
          </p:cNvPr>
          <p:cNvSpPr/>
          <p:nvPr/>
        </p:nvSpPr>
        <p:spPr>
          <a:xfrm>
            <a:off x="3792157" y="4435080"/>
            <a:ext cx="979798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Guías turísticos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89552329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í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</TotalTime>
  <Words>37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Arial Rounded MT Bold</vt:lpstr>
      <vt:lpstr>Rockwell</vt:lpstr>
      <vt:lpstr>Galería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TersonWar .</dc:creator>
  <cp:lastModifiedBy>TersonWar .</cp:lastModifiedBy>
  <cp:revision>1</cp:revision>
  <dcterms:created xsi:type="dcterms:W3CDTF">2025-10-04T21:40:18Z</dcterms:created>
  <dcterms:modified xsi:type="dcterms:W3CDTF">2025-10-04T22:36:42Z</dcterms:modified>
</cp:coreProperties>
</file>