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594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8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393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632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138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21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995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26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2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84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584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CC5B6-3077-4E57-A2E0-303ED5206B48}" type="datetimeFigureOut">
              <a:rPr lang="es-CO" smtClean="0"/>
              <a:t>4/10/2025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3A047D-66CA-485C-93BE-B34ECA225832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21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DBDBA0C-C053-61CA-623E-53AE39436DDF}"/>
              </a:ext>
            </a:extLst>
          </p:cNvPr>
          <p:cNvSpPr txBox="1"/>
          <p:nvPr/>
        </p:nvSpPr>
        <p:spPr>
          <a:xfrm>
            <a:off x="4301835" y="288581"/>
            <a:ext cx="3588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dirty="0">
                <a:latin typeface="Arial Rounded MT Bold" panose="020F0704030504030204" pitchFamily="34" charset="0"/>
              </a:rPr>
              <a:t>Matriz de riesgos</a:t>
            </a:r>
            <a:endParaRPr lang="es-CO" sz="32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7D6005D-F9BC-9514-E9CE-50CB11265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6697"/>
              </p:ext>
            </p:extLst>
          </p:nvPr>
        </p:nvGraphicFramePr>
        <p:xfrm>
          <a:off x="625639" y="1104676"/>
          <a:ext cx="10940720" cy="504401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539916">
                  <a:extLst>
                    <a:ext uri="{9D8B030D-6E8A-4147-A177-3AD203B41FA5}">
                      <a16:colId xmlns:a16="http://schemas.microsoft.com/office/drawing/2014/main" val="1925602882"/>
                    </a:ext>
                  </a:extLst>
                </a:gridCol>
                <a:gridCol w="1860884">
                  <a:extLst>
                    <a:ext uri="{9D8B030D-6E8A-4147-A177-3AD203B41FA5}">
                      <a16:colId xmlns:a16="http://schemas.microsoft.com/office/drawing/2014/main" val="4145703102"/>
                    </a:ext>
                  </a:extLst>
                </a:gridCol>
                <a:gridCol w="1379621">
                  <a:extLst>
                    <a:ext uri="{9D8B030D-6E8A-4147-A177-3AD203B41FA5}">
                      <a16:colId xmlns:a16="http://schemas.microsoft.com/office/drawing/2014/main" val="1499724683"/>
                    </a:ext>
                  </a:extLst>
                </a:gridCol>
                <a:gridCol w="3160299">
                  <a:extLst>
                    <a:ext uri="{9D8B030D-6E8A-4147-A177-3AD203B41FA5}">
                      <a16:colId xmlns:a16="http://schemas.microsoft.com/office/drawing/2014/main" val="2643521724"/>
                    </a:ext>
                  </a:extLst>
                </a:gridCol>
              </a:tblGrid>
              <a:tr h="1047305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Riesgo</a:t>
                      </a:r>
                      <a:endParaRPr lang="es-CO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Probabilidad</a:t>
                      </a:r>
                      <a:endParaRPr lang="es-CO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Impacto</a:t>
                      </a:r>
                      <a:endParaRPr lang="es-CO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Estrategia de mitigación</a:t>
                      </a:r>
                      <a:endParaRPr lang="es-CO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04052"/>
                  </a:ext>
                </a:extLst>
              </a:tr>
              <a:tr h="623304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Retrasos en la entrega de prototipos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Media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Alto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Definir cronograma detallado de diseño y asignar responsables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2369"/>
                  </a:ext>
                </a:extLst>
              </a:tr>
              <a:tr h="83419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Dificultas para recolectar informacion confiable de hoteles, restaurantes y lugares turísticos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Alta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Medio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Establecer alianzas tempranas con la alcaldía y operadores turísticos para obtener informacion confiable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54192"/>
                  </a:ext>
                </a:extLst>
              </a:tr>
              <a:tr h="68981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Errores al guardar las reservas creadas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Media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Alto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Pruebas para validar desempeño, implementar avisos de error.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309378"/>
                  </a:ext>
                </a:extLst>
              </a:tr>
              <a:tr h="802104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Desacuerdos entre stakeholders (alcaldía, hoteles, guías turísticos) sobre la informacion mostrada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Baja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Medio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Definir objetivos de selección y validación, mantener comunicación constante.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70021"/>
                  </a:ext>
                </a:extLst>
              </a:tr>
              <a:tr h="1047305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Incumplimiento por parte de los guías turísticos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Media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Alto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solidFill>
                            <a:sysClr val="windowText" lastClr="000000"/>
                          </a:solidFill>
                          <a:latin typeface="Arial Rounded MT Bold" panose="020F0704030504030204" pitchFamily="34" charset="0"/>
                        </a:rPr>
                        <a:t>Contratar turistas calificados con historial y experiencia laboral.</a:t>
                      </a:r>
                      <a:endParaRPr lang="es-CO" sz="1200" dirty="0">
                        <a:solidFill>
                          <a:sysClr val="windowText" lastClr="000000"/>
                        </a:solidFill>
                        <a:latin typeface="Arial Rounded MT Bold" panose="020F07040305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30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27608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í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109</TotalTime>
  <Words>116</Words>
  <Application>Microsoft Office PowerPoint</Application>
  <PresentationFormat>Panorámica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Arial Rounded MT Bold</vt:lpstr>
      <vt:lpstr>Rockwell</vt:lpstr>
      <vt:lpstr>Galería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TersonWar .</dc:creator>
  <cp:lastModifiedBy>TersonWar .</cp:lastModifiedBy>
  <cp:revision>1</cp:revision>
  <dcterms:created xsi:type="dcterms:W3CDTF">2025-10-04T22:37:57Z</dcterms:created>
  <dcterms:modified xsi:type="dcterms:W3CDTF">2025-10-05T00:26:59Z</dcterms:modified>
</cp:coreProperties>
</file>