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6858000" cx="9144000"/>
  <p:notesSz cx="6858000" cy="9144000"/>
  <p:embeddedFontLst>
    <p:embeddedFont>
      <p:font typeface="Proxima Nova"/>
      <p:regular r:id="rId29"/>
      <p:bold r:id="rId30"/>
      <p:italic r:id="rId31"/>
      <p:boldItalic r:id="rId32"/>
    </p:embeddedFont>
    <p:embeddedFont>
      <p:font typeface="Roboto Mon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42EE42-0289-4C04-A438-B9824882BEB8}">
  <a:tblStyle styleId="{B742EE42-0289-4C04-A438-B9824882BE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roximaNova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-italic.fntdata"/><Relationship Id="rId30" Type="http://schemas.openxmlformats.org/officeDocument/2006/relationships/font" Target="fonts/ProximaNova-bold.fntdata"/><Relationship Id="rId11" Type="http://schemas.openxmlformats.org/officeDocument/2006/relationships/slide" Target="slides/slide5.xml"/><Relationship Id="rId33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32" Type="http://schemas.openxmlformats.org/officeDocument/2006/relationships/font" Target="fonts/ProximaNova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italic.fntdata"/><Relationship Id="rId12" Type="http://schemas.openxmlformats.org/officeDocument/2006/relationships/slide" Target="slides/slide6.xml"/><Relationship Id="rId34" Type="http://schemas.openxmlformats.org/officeDocument/2006/relationships/font" Target="fonts/Roboto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c8f09b374_1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c8f09b374_1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c8f09b374_11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c8f09b374_1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c8f09b374_11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c8f09b374_1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c8f09b374_1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c8f09b374_1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c8f09b374_11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c8f09b374_11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c8f09b374_11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c8f09b374_11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c8f09b374_11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c8f09b374_1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c8f09b374_11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c8f09b374_11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c8f09b374_1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c8f09b374_1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c8f09b374_11_1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6c8f09b374_1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c8f09b37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c8f09b3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c8f09b374_11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c8f09b374_1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c8f09b374_11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c8f09b374_1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c8f09b374_11_1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c8f09b374_1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c8f09b374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c8f09b374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c8f09b374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c8f09b374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6c8f09b374_1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6c8f09b374_1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c8f09b374_14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c8f09b374_1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c8f09b374_13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c8f09b374_1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c8f09b374_1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c8f09b374_1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c8f09b374_1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6c8f09b374_1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311700" y="2372100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Trabajo Final - CLP</a:t>
            </a:r>
            <a:endParaRPr b="1" sz="4000"/>
          </a:p>
        </p:txBody>
      </p: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311700" y="32842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/>
              <a:t>Unidad Lógica Aritmética (ALU)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106525" y="608635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Ing. Alejo S. Garcia Mata   							             	   2025</a:t>
            </a:r>
            <a:endParaRPr sz="2200">
              <a:solidFill>
                <a:schemeClr val="lt1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8481" y="827013"/>
            <a:ext cx="2960100" cy="929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2237388" y="4824713"/>
            <a:ext cx="46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>
                <a:solidFill>
                  <a:srgbClr val="888888"/>
                </a:solidFill>
              </a:rPr>
              <a:t>Carrera de Especialización en Sistemas Embebidos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Verificación por simulación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466225" y="1233225"/>
            <a:ext cx="78507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Suma (ADD):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0x7F + 0x01 → 0x80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V=1</a:t>
            </a:r>
            <a:r>
              <a:rPr lang="en-US" sz="1800"/>
              <a:t> (overflow positivo).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0xC0 + 0xC0 → 0x80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V=0</a:t>
            </a:r>
            <a:r>
              <a:rPr lang="en-US" sz="1800"/>
              <a:t> y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C=1</a:t>
            </a:r>
            <a:r>
              <a:rPr lang="en-US" sz="1800"/>
              <a:t> (sin overflow, con carry).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0xFF + 0xFF → 0xFE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C=1</a:t>
            </a:r>
            <a:r>
              <a:rPr lang="en-US" sz="1800"/>
              <a:t> (suma máxima unsigned).</a:t>
            </a:r>
            <a:endParaRPr sz="2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1" name="Google Shape;13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00" y="2902725"/>
            <a:ext cx="7285750" cy="28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03" y="2902728"/>
            <a:ext cx="7285750" cy="2879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Verificación por simulación</a:t>
            </a:r>
            <a:endParaRPr/>
          </a:p>
        </p:txBody>
      </p:sp>
      <p:sp>
        <p:nvSpPr>
          <p:cNvPr id="138" name="Google Shape;138;p24"/>
          <p:cNvSpPr txBox="1"/>
          <p:nvPr/>
        </p:nvSpPr>
        <p:spPr>
          <a:xfrm>
            <a:off x="466225" y="1233225"/>
            <a:ext cx="78507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Resta (SUB):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0x05 − 0x01 → 0x04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C=1</a:t>
            </a:r>
            <a:r>
              <a:rPr lang="en-US" sz="1800"/>
              <a:t>,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V=0</a:t>
            </a:r>
            <a:r>
              <a:rPr lang="en-US" sz="1800"/>
              <a:t> (sin borrow).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0x00 − 0x01 → 0xFF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C=0</a:t>
            </a:r>
            <a:r>
              <a:rPr lang="en-US" sz="1800"/>
              <a:t> (borrow).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0x80 − 0x80 → 0x00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Z=1</a:t>
            </a:r>
            <a:r>
              <a:rPr lang="en-US" sz="1800"/>
              <a:t> (resultado nulo).</a:t>
            </a:r>
            <a:endParaRPr b="1" sz="2500"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00" y="2902725"/>
            <a:ext cx="7285750" cy="28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03" y="2902725"/>
            <a:ext cx="7403419" cy="28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Verificación por simulación</a:t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466225" y="1233225"/>
            <a:ext cx="78507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Resta (SUB):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0x05 − 0x01 → 0x04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C=1</a:t>
            </a:r>
            <a:r>
              <a:rPr lang="en-US" sz="1800"/>
              <a:t>,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V=0</a:t>
            </a:r>
            <a:r>
              <a:rPr lang="en-US" sz="1800"/>
              <a:t> (sin borrow).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0x00 − 0x01 → 0xFF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C=0</a:t>
            </a:r>
            <a:r>
              <a:rPr lang="en-US" sz="1800"/>
              <a:t> (borrow).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0x80 − 0x80 → 0x00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Z=1</a:t>
            </a:r>
            <a:r>
              <a:rPr lang="en-US" sz="1800"/>
              <a:t> (resultado nulo).</a:t>
            </a:r>
            <a:endParaRPr b="1" sz="2500"/>
          </a:p>
        </p:txBody>
      </p:sp>
      <p:pic>
        <p:nvPicPr>
          <p:cNvPr id="147" name="Google Shape;14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00" y="2902725"/>
            <a:ext cx="7285750" cy="28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03" y="2902725"/>
            <a:ext cx="7403419" cy="28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900" y="2902725"/>
            <a:ext cx="7403426" cy="2907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Verificación por simulación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466225" y="1233225"/>
            <a:ext cx="78507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Resta (SUB):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0x05 − 0x01 → 0x04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C=1</a:t>
            </a:r>
            <a:r>
              <a:rPr lang="en-US" sz="1800"/>
              <a:t>,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V=0</a:t>
            </a:r>
            <a:r>
              <a:rPr lang="en-US" sz="1800"/>
              <a:t> (sin borrow).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0x00 − 0x01 → 0xFF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C=0</a:t>
            </a:r>
            <a:r>
              <a:rPr lang="en-US" sz="1800"/>
              <a:t> (borrow).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0x80 − 0x80 → 0x00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Z=1</a:t>
            </a:r>
            <a:r>
              <a:rPr lang="en-US" sz="1800"/>
              <a:t> (resultado nulo).</a:t>
            </a:r>
            <a:endParaRPr b="1" sz="2500"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00" y="2902725"/>
            <a:ext cx="7285750" cy="28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03" y="2902725"/>
            <a:ext cx="7403419" cy="28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5900" y="2902725"/>
            <a:ext cx="7403426" cy="2907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5902" y="2902727"/>
            <a:ext cx="7403424" cy="2892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Verificación por simulación</a:t>
            </a:r>
            <a:endParaRPr/>
          </a:p>
        </p:txBody>
      </p:sp>
      <p:sp>
        <p:nvSpPr>
          <p:cNvPr id="165" name="Google Shape;165;p27"/>
          <p:cNvSpPr txBox="1"/>
          <p:nvPr/>
        </p:nvSpPr>
        <p:spPr>
          <a:xfrm>
            <a:off x="466225" y="1233225"/>
            <a:ext cx="78507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Operaciones lógicas: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0xAA AND 0x00 → 0x00</a:t>
            </a:r>
            <a:r>
              <a:rPr lang="en-US" sz="1600"/>
              <a:t>, activa 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Z=1</a:t>
            </a:r>
            <a:r>
              <a:rPr lang="en-US" sz="1600"/>
              <a:t>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0xA0 OR  0x0F → 0xAF</a:t>
            </a:r>
            <a:r>
              <a:rPr lang="en-US" sz="1600"/>
              <a:t>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0xAA XOR 0x55 → 0xFF</a:t>
            </a:r>
            <a:r>
              <a:rPr lang="en-US" sz="1600"/>
              <a:t> (complementarios).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0x5A XOR 0x5A → 0x00</a:t>
            </a:r>
            <a:r>
              <a:rPr lang="en-US" sz="1600"/>
              <a:t>, activa </a:t>
            </a: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Z=1</a:t>
            </a:r>
            <a:r>
              <a:rPr lang="en-US" sz="1600"/>
              <a:t>.</a:t>
            </a:r>
            <a:endParaRPr b="1" sz="2300"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902725"/>
            <a:ext cx="9144000" cy="2947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Verificación por simulación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466225" y="1233225"/>
            <a:ext cx="78507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Desplazamientos: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SLL(0x01,7) → 0x80</a:t>
            </a:r>
            <a:r>
              <a:rPr lang="en-US" sz="1800"/>
              <a:t> (desplazamiento total a izquierda).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SRL(0x80,7) → 0x01</a:t>
            </a:r>
            <a:r>
              <a:rPr lang="en-US" sz="1800"/>
              <a:t> (desplazamiento total a derecha).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SRA(0xF0,4) → 0xFF</a:t>
            </a:r>
            <a:r>
              <a:rPr lang="en-US" sz="1800"/>
              <a:t> (extensión correcta del bit de signo).</a:t>
            </a:r>
            <a:endParaRPr b="1" sz="2300"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50" y="2709200"/>
            <a:ext cx="8141225" cy="324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Verificación por simulación</a:t>
            </a:r>
            <a:endParaRPr/>
          </a:p>
        </p:txBody>
      </p:sp>
      <p:sp>
        <p:nvSpPr>
          <p:cNvPr id="179" name="Google Shape;179;p29"/>
          <p:cNvSpPr txBox="1"/>
          <p:nvPr/>
        </p:nvSpPr>
        <p:spPr>
          <a:xfrm>
            <a:off x="466225" y="1233225"/>
            <a:ext cx="78507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-US" sz="1700"/>
              <a:t>Comparaciones:</a:t>
            </a:r>
            <a:endParaRPr b="1"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Signed: 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0xF0 &lt; 0x10 → Y=0x01</a:t>
            </a:r>
            <a:r>
              <a:rPr lang="en-US" sz="1700"/>
              <a:t>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Signed: 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0x10 &gt;= 0xF0 → Y=0x00</a:t>
            </a:r>
            <a:r>
              <a:rPr lang="en-US" sz="1700"/>
              <a:t>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Unsigned: </a:t>
            </a: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0xFF &gt; 0x01 → Y=0x00</a:t>
            </a:r>
            <a:r>
              <a:rPr lang="en-US" sz="1700"/>
              <a:t>.</a:t>
            </a:r>
            <a:endParaRPr b="1" sz="2400"/>
          </a:p>
        </p:txBody>
      </p:sp>
      <p:pic>
        <p:nvPicPr>
          <p:cNvPr id="180" name="Google Shape;18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650" y="2633925"/>
            <a:ext cx="7987274" cy="36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Síntesis e implementación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25" y="1821750"/>
            <a:ext cx="9018975" cy="3111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Síntesis e implementación</a:t>
            </a:r>
            <a:endParaRPr/>
          </a:p>
        </p:txBody>
      </p:sp>
      <p:pic>
        <p:nvPicPr>
          <p:cNvPr id="192" name="Google Shape;1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400" y="2172700"/>
            <a:ext cx="8169200" cy="236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</a:t>
            </a:r>
            <a:r>
              <a:rPr lang="en-US"/>
              <a:t>rueba en hardware real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475" y="1791675"/>
            <a:ext cx="6355150" cy="345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2"/>
          <p:cNvSpPr txBox="1"/>
          <p:nvPr/>
        </p:nvSpPr>
        <p:spPr>
          <a:xfrm>
            <a:off x="1475875" y="5446300"/>
            <a:ext cx="635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US" sz="1300"/>
              <a:t>Suma -  </a:t>
            </a: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0x7F + 0x01 → 0x80</a:t>
            </a:r>
            <a:r>
              <a:rPr lang="en-US" sz="1300"/>
              <a:t>, con </a:t>
            </a: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V=1, Nf = 1 </a:t>
            </a:r>
            <a:r>
              <a:rPr lang="en-US" sz="1300"/>
              <a:t> (overflow positivo).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6084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ALU (Arithmetic Logic Unit)</a:t>
            </a:r>
            <a:endParaRPr/>
          </a:p>
        </p:txBody>
      </p:sp>
      <p:pic>
        <p:nvPicPr>
          <p:cNvPr id="75" name="Google Shape;75;p15" title="Diagrama sin título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3973" y="1524326"/>
            <a:ext cx="3965175" cy="40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Prueba en hardware real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1529775" y="5176875"/>
            <a:ext cx="635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US" sz="1300"/>
              <a:t>Resta - </a:t>
            </a: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0x00 − 0x01 → 0xFF</a:t>
            </a:r>
            <a:r>
              <a:rPr lang="en-US" sz="1300"/>
              <a:t>, con </a:t>
            </a:r>
            <a:r>
              <a:rPr lang="en-US" sz="1300">
                <a:latin typeface="Roboto Mono"/>
                <a:ea typeface="Roboto Mono"/>
                <a:cs typeface="Roboto Mono"/>
                <a:sym typeface="Roboto Mono"/>
              </a:rPr>
              <a:t>C=0</a:t>
            </a:r>
            <a:r>
              <a:rPr lang="en-US" sz="1300"/>
              <a:t> (borrow).</a:t>
            </a:r>
            <a:endParaRPr sz="1600"/>
          </a:p>
        </p:txBody>
      </p:sp>
      <p:pic>
        <p:nvPicPr>
          <p:cNvPr id="206" name="Google Shape;20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9825" y="1477875"/>
            <a:ext cx="3184350" cy="369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Prueba en hardware real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4"/>
          <p:cNvSpPr txBox="1"/>
          <p:nvPr/>
        </p:nvSpPr>
        <p:spPr>
          <a:xfrm>
            <a:off x="1529775" y="5176875"/>
            <a:ext cx="635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US" sz="1300"/>
              <a:t>Resta - XOR - 0xAA XOR 0x55 → 0xFF (complementarios).</a:t>
            </a:r>
            <a:endParaRPr i="1" sz="1300"/>
          </a:p>
        </p:txBody>
      </p:sp>
      <p:pic>
        <p:nvPicPr>
          <p:cNvPr id="213" name="Google Shape;21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0800" y="1457400"/>
            <a:ext cx="2960775" cy="340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Prueba en hardware real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1529775" y="5176875"/>
            <a:ext cx="635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-US" sz="1300"/>
              <a:t>SRA(0xF0,4) → 0xFF (extensión correcta del bit de signo).</a:t>
            </a:r>
            <a:endParaRPr i="1" sz="1300"/>
          </a:p>
        </p:txBody>
      </p:sp>
      <p:pic>
        <p:nvPicPr>
          <p:cNvPr id="220" name="Google Shape;22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4325" y="1614200"/>
            <a:ext cx="4260925" cy="33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6084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ALU (Arithmetic Logic Unit)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3973550" y="3997675"/>
            <a:ext cx="5063100" cy="15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Z (Zero):</a:t>
            </a:r>
            <a:r>
              <a:rPr lang="en-US" sz="1600"/>
              <a:t> se activa cuando el resultado es nulo.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C (Carry):</a:t>
            </a:r>
            <a:r>
              <a:rPr lang="en-US" sz="1600"/>
              <a:t> indica acarreo según la operación.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V (Overflow):</a:t>
            </a:r>
            <a:r>
              <a:rPr lang="en-US" sz="1600"/>
              <a:t> detecta desbordamiento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US" sz="1600"/>
              <a:t>Nf (Negativo):</a:t>
            </a:r>
            <a:r>
              <a:rPr lang="en-US" sz="1600"/>
              <a:t> refleja el bit más significativo del resultado.</a:t>
            </a:r>
            <a:endParaRPr sz="1900"/>
          </a:p>
        </p:txBody>
      </p:sp>
      <p:graphicFrame>
        <p:nvGraphicFramePr>
          <p:cNvPr id="82" name="Google Shape;82;p16"/>
          <p:cNvGraphicFramePr/>
          <p:nvPr/>
        </p:nvGraphicFramePr>
        <p:xfrm>
          <a:off x="4152900" y="164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{B742EE42-0289-4C04-A438-B9824882BEB8}</a:tableStyleId>
              </a:tblPr>
              <a:tblGrid>
                <a:gridCol w="1835100"/>
                <a:gridCol w="2869300"/>
              </a:tblGrid>
              <a:tr h="4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Señal</a:t>
                      </a:r>
                      <a:endParaRPr b="1" sz="1100"/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/>
                        <a:t>Descripción</a:t>
                      </a:r>
                      <a:endParaRPr b="1" sz="1100"/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A, B</a:t>
                      </a:r>
                      <a:endParaRPr sz="1100"/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Operandos de entrada</a:t>
                      </a:r>
                      <a:endParaRPr sz="1100"/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OP</a:t>
                      </a:r>
                      <a:endParaRPr sz="1100"/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Código de operación</a:t>
                      </a:r>
                      <a:endParaRPr sz="1100"/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4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Y</a:t>
                      </a:r>
                      <a:endParaRPr sz="1100"/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Resultado</a:t>
                      </a:r>
                      <a:endParaRPr sz="1100"/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41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Z, C, V, Nf</a:t>
                      </a:r>
                      <a:endParaRPr sz="1100"/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Banderas de estado</a:t>
                      </a:r>
                      <a:endParaRPr sz="1100"/>
                    </a:p>
                  </a:txBody>
                  <a:tcPr marT="0" marB="0" marR="0" marL="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</a:tbl>
          </a:graphicData>
        </a:graphic>
      </p:graphicFrame>
      <p:pic>
        <p:nvPicPr>
          <p:cNvPr id="83" name="Google Shape;83;p16" title="Diagrama sin título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773" y="1524326"/>
            <a:ext cx="3965175" cy="408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99075" y="608425"/>
            <a:ext cx="7020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ALU (Arithmetic Logic Unit)</a:t>
            </a:r>
            <a:endParaRPr/>
          </a:p>
        </p:txBody>
      </p:sp>
      <p:pic>
        <p:nvPicPr>
          <p:cNvPr id="89" name="Google Shape;89;p17" title="Diagrama sin título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274" y="1"/>
            <a:ext cx="1853725" cy="1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950" y="1371925"/>
            <a:ext cx="7020831" cy="4641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2307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Implementación</a:t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4075" y="887717"/>
            <a:ext cx="3951379" cy="5196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1893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Implementación</a:t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163" y="825551"/>
            <a:ext cx="5555676" cy="554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699075" y="608425"/>
            <a:ext cx="7020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Analisis RTL</a:t>
            </a:r>
            <a:endParaRPr/>
          </a:p>
        </p:txBody>
      </p:sp>
      <p:pic>
        <p:nvPicPr>
          <p:cNvPr id="108" name="Google Shape;108;p20" title="Diagrama sin título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0274" y="1"/>
            <a:ext cx="1853725" cy="191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25" y="1289550"/>
            <a:ext cx="7082751" cy="51094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Verificación por simulación</a:t>
            </a:r>
            <a:endParaRPr/>
          </a:p>
        </p:txBody>
      </p:sp>
      <p:sp>
        <p:nvSpPr>
          <p:cNvPr id="115" name="Google Shape;115;p21"/>
          <p:cNvSpPr txBox="1"/>
          <p:nvPr/>
        </p:nvSpPr>
        <p:spPr>
          <a:xfrm>
            <a:off x="466225" y="1233225"/>
            <a:ext cx="78507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Suma (ADD):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0x7F + 0x01 → 0x80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V=1</a:t>
            </a:r>
            <a:r>
              <a:rPr lang="en-US" sz="1800"/>
              <a:t> (overflow positivo).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0xC0 + 0xC0 → 0x80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V=0</a:t>
            </a:r>
            <a:r>
              <a:rPr lang="en-US" sz="1800"/>
              <a:t> y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C=1</a:t>
            </a:r>
            <a:r>
              <a:rPr lang="en-US" sz="1800"/>
              <a:t> (sin overflow, con carry).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0xFF + 0xFF → 0xFE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C=1</a:t>
            </a:r>
            <a:r>
              <a:rPr lang="en-US" sz="1800"/>
              <a:t> (suma máxima unsigned).</a:t>
            </a:r>
            <a:endParaRPr sz="2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00" y="2902725"/>
            <a:ext cx="7285750" cy="289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00" y="2902725"/>
            <a:ext cx="7748829" cy="28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Verificación por simulación</a:t>
            </a:r>
            <a:endParaRPr/>
          </a:p>
        </p:txBody>
      </p:sp>
      <p:sp>
        <p:nvSpPr>
          <p:cNvPr id="123" name="Google Shape;123;p22"/>
          <p:cNvSpPr txBox="1"/>
          <p:nvPr/>
        </p:nvSpPr>
        <p:spPr>
          <a:xfrm>
            <a:off x="466225" y="1233225"/>
            <a:ext cx="78507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Suma (ADD):</a:t>
            </a:r>
            <a:endParaRPr b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0x7F + 0x01 → 0x80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V=1</a:t>
            </a:r>
            <a:r>
              <a:rPr lang="en-US" sz="1800"/>
              <a:t> (overflow positivo).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0xC0 + 0xC0 → 0x80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V=0</a:t>
            </a:r>
            <a:r>
              <a:rPr lang="en-US" sz="1800"/>
              <a:t> y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C=1</a:t>
            </a:r>
            <a:r>
              <a:rPr lang="en-US" sz="1800"/>
              <a:t> (sin overflow, con carry).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SzPts val="1800"/>
              <a:buChar char="○"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0xFF + 0xFF → 0xFE</a:t>
            </a:r>
            <a:r>
              <a:rPr lang="en-US" sz="1800"/>
              <a:t>, con </a:t>
            </a: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C=1</a:t>
            </a:r>
            <a:r>
              <a:rPr lang="en-US" sz="1800"/>
              <a:t> (suma máxima unsigned).</a:t>
            </a:r>
            <a:endParaRPr sz="25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5900" y="2902725"/>
            <a:ext cx="7285750" cy="289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