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4" r:id="rId8"/>
    <p:sldId id="275" r:id="rId9"/>
    <p:sldId id="276" r:id="rId10"/>
    <p:sldId id="264" r:id="rId11"/>
    <p:sldId id="277" r:id="rId12"/>
    <p:sldId id="266" r:id="rId13"/>
    <p:sldId id="278" r:id="rId14"/>
    <p:sldId id="284"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p:scale>
          <a:sx n="80" d="100"/>
          <a:sy n="80" d="100"/>
        </p:scale>
        <p:origin x="272" y="6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1D9A2-2561-4F1F-8AA3-6EFC6DBA1A2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B7F004E-C207-4DFE-8286-AA7D8A46C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EDF9CB30-583A-457B-9C5F-6E7250B4CA39}"/>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5" name="Marcador de pie de página 4">
            <a:extLst>
              <a:ext uri="{FF2B5EF4-FFF2-40B4-BE49-F238E27FC236}">
                <a16:creationId xmlns:a16="http://schemas.microsoft.com/office/drawing/2014/main" id="{CF7D0A20-1C9D-4161-BF8D-F8EFBD641EC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8634068-EA26-46FA-8223-5D3B2ADFBCEF}"/>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337152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77F2B-6E5B-413E-86B3-E249A91D9BF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B473422-9C68-44CB-A2B3-C8DED7EAF1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627016C-0E71-45B4-A908-213A8BDF0A6E}"/>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5" name="Marcador de pie de página 4">
            <a:extLst>
              <a:ext uri="{FF2B5EF4-FFF2-40B4-BE49-F238E27FC236}">
                <a16:creationId xmlns:a16="http://schemas.microsoft.com/office/drawing/2014/main" id="{B3D90E42-948C-4F33-9A2A-12C15874C95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CC3109C-45F2-4BF7-A398-B42128DE37B4}"/>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2097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085D335-7A50-4A81-A93E-03108161BA4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5B23EFA-516E-4F66-AF0E-3389A5D3CB5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A7ECCAA-856F-432E-974E-EDCE12FBDBFE}"/>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5" name="Marcador de pie de página 4">
            <a:extLst>
              <a:ext uri="{FF2B5EF4-FFF2-40B4-BE49-F238E27FC236}">
                <a16:creationId xmlns:a16="http://schemas.microsoft.com/office/drawing/2014/main" id="{31D17E05-5FEB-440E-AFE1-8217FAFBBD1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A7740F8-E68B-4D81-8431-37921BE7BE50}"/>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102307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D5E2C-8BCA-497A-95BF-35A7782C69E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AD91BEA-435A-4EB6-88C1-25EE11C0783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8720982-33F0-4838-999A-2C90346D90DF}"/>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5" name="Marcador de pie de página 4">
            <a:extLst>
              <a:ext uri="{FF2B5EF4-FFF2-40B4-BE49-F238E27FC236}">
                <a16:creationId xmlns:a16="http://schemas.microsoft.com/office/drawing/2014/main" id="{D04BCE37-9484-4F9B-B332-5AE5ED7BACA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E6A474E-F45F-4AA2-B2C6-2BB86CEBBA32}"/>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327599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2FC5B-8DDE-4350-B21D-6FBD903603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79F5D56-ED1F-4D30-B65C-AEBF672FD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2F05BF8-6224-4AFB-90EC-6C9B1000761F}"/>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5" name="Marcador de pie de página 4">
            <a:extLst>
              <a:ext uri="{FF2B5EF4-FFF2-40B4-BE49-F238E27FC236}">
                <a16:creationId xmlns:a16="http://schemas.microsoft.com/office/drawing/2014/main" id="{A557738D-28C7-41CE-BD5A-62D7F41CFEE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766F03-4982-42A5-ACD1-069DD00B62E8}"/>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373105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58B7E-59B1-4B3E-AA7C-D0FD8E801EA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B82149D-E6DD-4754-B2A0-4F41FC3535F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36B87F82-0E77-4576-B965-A38B38578E7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770C9E8-68DF-407D-82DF-0EB11420470A}"/>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6" name="Marcador de pie de página 5">
            <a:extLst>
              <a:ext uri="{FF2B5EF4-FFF2-40B4-BE49-F238E27FC236}">
                <a16:creationId xmlns:a16="http://schemas.microsoft.com/office/drawing/2014/main" id="{EADBEE4A-93AA-479E-8215-2EC7D3C8F92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2EA6A2A-1B6A-44BE-9B92-BA53DC1705CC}"/>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368211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BA6C8-2A8B-4067-8281-2729F38ED07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27E37BB-1C86-4085-A6D8-1F47EEE76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0AF328-C2AC-4E6B-BFB3-52AD40F06D9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4E515692-65E2-4303-AC74-6984CA397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CF55FE2-DF90-4B04-836D-E2AA85F3D1D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99E3D9C-C484-4BC8-884F-10F4F94DB790}"/>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8" name="Marcador de pie de página 7">
            <a:extLst>
              <a:ext uri="{FF2B5EF4-FFF2-40B4-BE49-F238E27FC236}">
                <a16:creationId xmlns:a16="http://schemas.microsoft.com/office/drawing/2014/main" id="{9E4DF6D5-ABE2-4D5C-B475-0CB1A5AB73B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BFE057B5-2FE3-4541-AB64-40F248E18C84}"/>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52585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49485-0F25-4333-9AC4-E4BE1782C74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B07A4FC-94A1-48D9-B248-0F2AD7EC6BE2}"/>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4" name="Marcador de pie de página 3">
            <a:extLst>
              <a:ext uri="{FF2B5EF4-FFF2-40B4-BE49-F238E27FC236}">
                <a16:creationId xmlns:a16="http://schemas.microsoft.com/office/drawing/2014/main" id="{772DCD02-9746-4BE5-9097-6817E2B0CA94}"/>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10CA192C-1371-4C40-BD4E-ADDCEF085415}"/>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154095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5C41CD-4A93-49B0-A101-57365BB1E6DC}"/>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3" name="Marcador de pie de página 2">
            <a:extLst>
              <a:ext uri="{FF2B5EF4-FFF2-40B4-BE49-F238E27FC236}">
                <a16:creationId xmlns:a16="http://schemas.microsoft.com/office/drawing/2014/main" id="{796ECF50-2F3D-44C7-9385-116DBD66BAC6}"/>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71F74695-2E99-4108-92AF-98D39100D387}"/>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142679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115A4-B0FA-498B-A516-3296449984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456594C-0B43-4BC4-82A9-6A52D48FF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FA9C5837-F56C-49DA-8857-D4E40C435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41F0E0-7AC9-48B9-8054-1575DA6F02A0}"/>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6" name="Marcador de pie de página 5">
            <a:extLst>
              <a:ext uri="{FF2B5EF4-FFF2-40B4-BE49-F238E27FC236}">
                <a16:creationId xmlns:a16="http://schemas.microsoft.com/office/drawing/2014/main" id="{E6E11C14-50BC-4786-B21F-ACAB56BB93D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3CF117E-DF6A-49D0-9A3F-FD80450F60C8}"/>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400659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F6F12-FAF1-47C2-9CC2-582C989EFE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FF9DAAF5-2A46-49F3-B477-D11AA0CFF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B0646EB-D522-476D-B328-9BDAC29E6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7DED07-358C-45F6-9EBE-D9FC4C678DA9}"/>
              </a:ext>
            </a:extLst>
          </p:cNvPr>
          <p:cNvSpPr>
            <a:spLocks noGrp="1"/>
          </p:cNvSpPr>
          <p:nvPr>
            <p:ph type="dt" sz="half" idx="10"/>
          </p:nvPr>
        </p:nvSpPr>
        <p:spPr/>
        <p:txBody>
          <a:bodyPr/>
          <a:lstStyle/>
          <a:p>
            <a:fld id="{5D0D804B-1B7C-43F2-8BF6-C5E5D5ABE581}" type="datetimeFigureOut">
              <a:rPr lang="es-AR" smtClean="0"/>
              <a:pPr/>
              <a:t>15/12/19</a:t>
            </a:fld>
            <a:endParaRPr lang="es-AR"/>
          </a:p>
        </p:txBody>
      </p:sp>
      <p:sp>
        <p:nvSpPr>
          <p:cNvPr id="6" name="Marcador de pie de página 5">
            <a:extLst>
              <a:ext uri="{FF2B5EF4-FFF2-40B4-BE49-F238E27FC236}">
                <a16:creationId xmlns:a16="http://schemas.microsoft.com/office/drawing/2014/main" id="{9FEB8142-E35F-4331-93E0-2D3F0A662A4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0DB6B39-0362-46A6-ACB6-B061A26BA722}"/>
              </a:ext>
            </a:extLst>
          </p:cNvPr>
          <p:cNvSpPr>
            <a:spLocks noGrp="1"/>
          </p:cNvSpPr>
          <p:nvPr>
            <p:ph type="sldNum" sz="quarter" idx="12"/>
          </p:nvPr>
        </p:nvSpPr>
        <p:spPr/>
        <p:txBody>
          <a:bodyPr/>
          <a:lstStyle/>
          <a:p>
            <a:fld id="{64D7C071-438A-4FC2-8F84-65A598F1DB8A}" type="slidenum">
              <a:rPr lang="es-AR" smtClean="0"/>
              <a:pPr/>
              <a:t>‹#›</a:t>
            </a:fld>
            <a:endParaRPr lang="es-AR"/>
          </a:p>
        </p:txBody>
      </p:sp>
    </p:spTree>
    <p:extLst>
      <p:ext uri="{BB962C8B-B14F-4D97-AF65-F5344CB8AC3E}">
        <p14:creationId xmlns:p14="http://schemas.microsoft.com/office/powerpoint/2010/main" val="266756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BA5FF">
            <a:alpha val="66000"/>
          </a:srgb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D13904-8B76-48E5-A4FD-A03D2CD23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1998C23-1CEB-4F29-A172-FEF91FEAC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93DA665-3BFA-48D9-A0C2-65F13D932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D804B-1B7C-43F2-8BF6-C5E5D5ABE581}" type="datetimeFigureOut">
              <a:rPr lang="es-AR" smtClean="0"/>
              <a:pPr/>
              <a:t>15/12/19</a:t>
            </a:fld>
            <a:endParaRPr lang="es-AR"/>
          </a:p>
        </p:txBody>
      </p:sp>
      <p:sp>
        <p:nvSpPr>
          <p:cNvPr id="5" name="Marcador de pie de página 4">
            <a:extLst>
              <a:ext uri="{FF2B5EF4-FFF2-40B4-BE49-F238E27FC236}">
                <a16:creationId xmlns:a16="http://schemas.microsoft.com/office/drawing/2014/main" id="{B5AA1087-D00C-4865-8E82-368A01F1B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F0EB160-775A-4D8D-B3C8-386CD1F70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7C071-438A-4FC2-8F84-65A598F1DB8A}" type="slidenum">
              <a:rPr lang="es-AR" smtClean="0"/>
              <a:pPr/>
              <a:t>‹#›</a:t>
            </a:fld>
            <a:endParaRPr lang="es-AR"/>
          </a:p>
        </p:txBody>
      </p:sp>
    </p:spTree>
    <p:extLst>
      <p:ext uri="{BB962C8B-B14F-4D97-AF65-F5344CB8AC3E}">
        <p14:creationId xmlns:p14="http://schemas.microsoft.com/office/powerpoint/2010/main" val="140955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66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8A8AE-C686-4CE9-91F6-9F6CAD14D9AB}"/>
              </a:ext>
            </a:extLst>
          </p:cNvPr>
          <p:cNvSpPr>
            <a:spLocks noGrp="1"/>
          </p:cNvSpPr>
          <p:nvPr>
            <p:ph type="ctrTitle"/>
          </p:nvPr>
        </p:nvSpPr>
        <p:spPr>
          <a:xfrm>
            <a:off x="1759226" y="2915477"/>
            <a:ext cx="8673548" cy="1653210"/>
          </a:xfrm>
        </p:spPr>
        <p:txBody>
          <a:bodyPr>
            <a:noAutofit/>
          </a:bodyPr>
          <a:lstStyle/>
          <a:p>
            <a:br>
              <a:rPr lang="es-AR" sz="6600" dirty="0"/>
            </a:br>
            <a:endParaRPr lang="es-AR" sz="6600" dirty="0"/>
          </a:p>
        </p:txBody>
      </p:sp>
      <p:sp>
        <p:nvSpPr>
          <p:cNvPr id="3" name="Rectangle 2">
            <a:extLst>
              <a:ext uri="{FF2B5EF4-FFF2-40B4-BE49-F238E27FC236}">
                <a16:creationId xmlns:a16="http://schemas.microsoft.com/office/drawing/2014/main" id="{9BF9A0E7-9EC3-264F-96BE-E20449501304}"/>
              </a:ext>
            </a:extLst>
          </p:cNvPr>
          <p:cNvSpPr/>
          <p:nvPr/>
        </p:nvSpPr>
        <p:spPr>
          <a:xfrm>
            <a:off x="1337851" y="2480199"/>
            <a:ext cx="9356216" cy="1754326"/>
          </a:xfrm>
          <a:prstGeom prst="rect">
            <a:avLst/>
          </a:prstGeom>
          <a:noFill/>
        </p:spPr>
        <p:txBody>
          <a:bodyPr wrap="none" lIns="91440" tIns="45720" rIns="91440" bIns="45720">
            <a:spAutoFit/>
          </a:bodyPr>
          <a:lstStyle/>
          <a:p>
            <a:pPr algn="ctr"/>
            <a:r>
              <a:rPr lang="es-A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Trabajo Práctico Obligatorio</a:t>
            </a:r>
          </a:p>
          <a:p>
            <a:pPr algn="ctr"/>
            <a:r>
              <a:rPr lang="es-A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Estabilizador de cámara Gimbal</a:t>
            </a:r>
            <a:r>
              <a:rPr lang="es-A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a:extLst>
              <a:ext uri="{FF2B5EF4-FFF2-40B4-BE49-F238E27FC236}">
                <a16:creationId xmlns:a16="http://schemas.microsoft.com/office/drawing/2014/main" id="{C2ED70AD-626A-4940-B3D2-6A86DD81F3FD}"/>
              </a:ext>
            </a:extLst>
          </p:cNvPr>
          <p:cNvSpPr/>
          <p:nvPr/>
        </p:nvSpPr>
        <p:spPr>
          <a:xfrm>
            <a:off x="259846" y="274010"/>
            <a:ext cx="392485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U.T.N-F.R.B.A</a:t>
            </a:r>
          </a:p>
        </p:txBody>
      </p:sp>
      <p:sp>
        <p:nvSpPr>
          <p:cNvPr id="5" name="Rectangle 4">
            <a:extLst>
              <a:ext uri="{FF2B5EF4-FFF2-40B4-BE49-F238E27FC236}">
                <a16:creationId xmlns:a16="http://schemas.microsoft.com/office/drawing/2014/main" id="{BCF8FC0B-9768-4F48-BB1C-6FD0B88DA8B5}"/>
              </a:ext>
            </a:extLst>
          </p:cNvPr>
          <p:cNvSpPr/>
          <p:nvPr/>
        </p:nvSpPr>
        <p:spPr>
          <a:xfrm>
            <a:off x="3246481" y="5583289"/>
            <a:ext cx="8585684"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Departamento</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Electrónica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extLst>
              <a:ext uri="{FF2B5EF4-FFF2-40B4-BE49-F238E27FC236}">
                <a16:creationId xmlns:a16="http://schemas.microsoft.com/office/drawing/2014/main" id="{62CADFB7-9ADD-6043-95DE-C9FB79351334}"/>
              </a:ext>
            </a:extLst>
          </p:cNvPr>
          <p:cNvSpPr/>
          <p:nvPr/>
        </p:nvSpPr>
        <p:spPr>
          <a:xfrm>
            <a:off x="7847215" y="325763"/>
            <a:ext cx="3841218" cy="2154436"/>
          </a:xfrm>
          <a:prstGeom prst="rect">
            <a:avLst/>
          </a:prstGeom>
          <a:noFill/>
        </p:spPr>
        <p:txBody>
          <a:bodyPr wrap="square" lIns="91440" tIns="45720" rIns="91440" bIns="45720">
            <a:spAutoFit/>
          </a:bodyPr>
          <a:lstStyle/>
          <a:p>
            <a:pPr algn="ctr"/>
            <a:r>
              <a:rPr lang="es-AR"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Informática II R2003 C.L. 2019</a:t>
            </a: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9382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F46167-CD82-44A8-B478-BCC12FCA608A}"/>
              </a:ext>
            </a:extLst>
          </p:cNvPr>
          <p:cNvSpPr>
            <a:spLocks noGrp="1"/>
          </p:cNvSpPr>
          <p:nvPr>
            <p:ph idx="1"/>
          </p:nvPr>
        </p:nvSpPr>
        <p:spPr>
          <a:xfrm>
            <a:off x="693821" y="1323928"/>
            <a:ext cx="10515600" cy="5381671"/>
          </a:xfrm>
        </p:spPr>
        <p:txBody>
          <a:bodyPr>
            <a:noAutofit/>
          </a:bodyPr>
          <a:lstStyle/>
          <a:p>
            <a:endParaRPr lang="es-AR" sz="1800" dirty="0"/>
          </a:p>
          <a:p>
            <a:r>
              <a:rPr lang="es-AR" sz="2400" dirty="0"/>
              <a:t>Utilizando SolidWorks y Cura realizamos las siguientes piezas: </a:t>
            </a:r>
          </a:p>
          <a:p>
            <a:endParaRPr lang="es-AR" sz="2400" dirty="0"/>
          </a:p>
          <a:p>
            <a:pPr fontAlgn="base"/>
            <a:r>
              <a:rPr lang="es-AR" sz="2400" dirty="0"/>
              <a:t>Caja a medida para que colocar  la cámara: el propósito de esta pieza es darle un alojamiento a la cámara.</a:t>
            </a:r>
          </a:p>
          <a:p>
            <a:pPr marL="0" indent="0" fontAlgn="base">
              <a:buNone/>
            </a:pPr>
            <a:endParaRPr lang="es-AR" sz="2400" dirty="0"/>
          </a:p>
          <a:p>
            <a:pPr fontAlgn="base"/>
            <a:r>
              <a:rPr lang="es-AR" sz="2400" dirty="0"/>
              <a:t>Tabique para sostener la cámara.</a:t>
            </a:r>
          </a:p>
          <a:p>
            <a:pPr fontAlgn="base"/>
            <a:endParaRPr lang="es-AR" sz="2400" dirty="0"/>
          </a:p>
          <a:p>
            <a:pPr fontAlgn="base"/>
            <a:r>
              <a:rPr lang="es-AR" sz="2400" dirty="0"/>
              <a:t>Dos soportes los cuales forman ángulos perpendiculares entre sí y permiten que la sujeción de los servomotores para luego generar rotaciones.</a:t>
            </a:r>
          </a:p>
          <a:p>
            <a:pPr marL="0" indent="0" fontAlgn="base">
              <a:buNone/>
            </a:pPr>
            <a:endParaRPr lang="es-AR" sz="2400" dirty="0"/>
          </a:p>
          <a:p>
            <a:pPr fontAlgn="base"/>
            <a:r>
              <a:rPr lang="es-AR" sz="2400" dirty="0"/>
              <a:t>Mango para la manipulación del dispositivo y a su vez cumple la función de sujetar la placa a la base del mango. </a:t>
            </a:r>
          </a:p>
          <a:p>
            <a:pPr marL="0" indent="0">
              <a:buNone/>
            </a:pPr>
            <a:endParaRPr lang="es-AR" sz="2400" dirty="0"/>
          </a:p>
          <a:p>
            <a:pPr marL="0" indent="0">
              <a:buNone/>
            </a:pPr>
            <a:r>
              <a:rPr lang="es-AR" sz="2400" dirty="0"/>
              <a:t> </a:t>
            </a:r>
            <a:br>
              <a:rPr lang="es-AR" sz="2400" dirty="0"/>
            </a:br>
            <a:endParaRPr lang="es-AR" sz="2400" dirty="0"/>
          </a:p>
        </p:txBody>
      </p:sp>
      <p:sp>
        <p:nvSpPr>
          <p:cNvPr id="4" name="Rectangle 3">
            <a:extLst>
              <a:ext uri="{FF2B5EF4-FFF2-40B4-BE49-F238E27FC236}">
                <a16:creationId xmlns:a16="http://schemas.microsoft.com/office/drawing/2014/main" id="{DBE1AFBD-064F-AB43-8A1F-16A0B5121526}"/>
              </a:ext>
            </a:extLst>
          </p:cNvPr>
          <p:cNvSpPr/>
          <p:nvPr/>
        </p:nvSpPr>
        <p:spPr>
          <a:xfrm>
            <a:off x="7778864" y="400598"/>
            <a:ext cx="4024115"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Impresión</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3D</a:t>
            </a:r>
          </a:p>
        </p:txBody>
      </p:sp>
    </p:spTree>
    <p:extLst>
      <p:ext uri="{BB962C8B-B14F-4D97-AF65-F5344CB8AC3E}">
        <p14:creationId xmlns:p14="http://schemas.microsoft.com/office/powerpoint/2010/main" val="14730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aja.png"/>
          <p:cNvPicPr>
            <a:picLocks noGrp="1" noChangeAspect="1"/>
          </p:cNvPicPr>
          <p:nvPr>
            <p:ph idx="1"/>
          </p:nvPr>
        </p:nvPicPr>
        <p:blipFill>
          <a:blip r:embed="rId2"/>
          <a:stretch>
            <a:fillRect/>
          </a:stretch>
        </p:blipFill>
        <p:spPr>
          <a:xfrm>
            <a:off x="274320" y="1841295"/>
            <a:ext cx="4885509" cy="3568711"/>
          </a:xfrm>
          <a:ln w="28575">
            <a:solidFill>
              <a:schemeClr val="tx1"/>
            </a:solidFill>
          </a:ln>
        </p:spPr>
      </p:pic>
      <p:pic>
        <p:nvPicPr>
          <p:cNvPr id="5" name="4 Imagen" descr="mango2.jpg"/>
          <p:cNvPicPr>
            <a:picLocks noChangeAspect="1"/>
          </p:cNvPicPr>
          <p:nvPr/>
        </p:nvPicPr>
        <p:blipFill>
          <a:blip r:embed="rId3"/>
          <a:stretch>
            <a:fillRect/>
          </a:stretch>
        </p:blipFill>
        <p:spPr>
          <a:xfrm>
            <a:off x="6035040" y="4180113"/>
            <a:ext cx="5976014" cy="2521131"/>
          </a:xfrm>
          <a:prstGeom prst="rect">
            <a:avLst/>
          </a:prstGeom>
          <a:ln w="28575">
            <a:solidFill>
              <a:schemeClr val="tx1"/>
            </a:solidFill>
          </a:ln>
        </p:spPr>
      </p:pic>
      <p:pic>
        <p:nvPicPr>
          <p:cNvPr id="6" name="5 Imagen" descr="mango1.jpg"/>
          <p:cNvPicPr>
            <a:picLocks noChangeAspect="1"/>
          </p:cNvPicPr>
          <p:nvPr/>
        </p:nvPicPr>
        <p:blipFill>
          <a:blip r:embed="rId4"/>
          <a:stretch>
            <a:fillRect/>
          </a:stretch>
        </p:blipFill>
        <p:spPr>
          <a:xfrm>
            <a:off x="6087291" y="1433240"/>
            <a:ext cx="5930537" cy="2501945"/>
          </a:xfrm>
          <a:prstGeom prst="rect">
            <a:avLst/>
          </a:prstGeom>
          <a:ln w="28575">
            <a:solidFill>
              <a:schemeClr val="tx1"/>
            </a:solidFill>
          </a:ln>
        </p:spPr>
      </p:pic>
      <p:sp>
        <p:nvSpPr>
          <p:cNvPr id="3" name="Rectangle 2">
            <a:extLst>
              <a:ext uri="{FF2B5EF4-FFF2-40B4-BE49-F238E27FC236}">
                <a16:creationId xmlns:a16="http://schemas.microsoft.com/office/drawing/2014/main" id="{6D3E7A31-43CD-E64C-B6FE-38D20BF07D6C}"/>
              </a:ext>
            </a:extLst>
          </p:cNvPr>
          <p:cNvSpPr/>
          <p:nvPr/>
        </p:nvSpPr>
        <p:spPr>
          <a:xfrm>
            <a:off x="738747" y="400051"/>
            <a:ext cx="4421082"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Caja</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&amp;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tabique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8">
            <a:extLst>
              <a:ext uri="{FF2B5EF4-FFF2-40B4-BE49-F238E27FC236}">
                <a16:creationId xmlns:a16="http://schemas.microsoft.com/office/drawing/2014/main" id="{E6FC56F3-0048-6140-8FDD-7870A708678E}"/>
              </a:ext>
            </a:extLst>
          </p:cNvPr>
          <p:cNvSpPr/>
          <p:nvPr/>
        </p:nvSpPr>
        <p:spPr>
          <a:xfrm>
            <a:off x="6439888" y="387446"/>
            <a:ext cx="5225341"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Soporte</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&amp; mango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1198ED-BAEA-46C7-AAE3-A2A65773B59C}"/>
              </a:ext>
            </a:extLst>
          </p:cNvPr>
          <p:cNvSpPr>
            <a:spLocks noGrp="1"/>
          </p:cNvSpPr>
          <p:nvPr>
            <p:ph idx="1"/>
          </p:nvPr>
        </p:nvSpPr>
        <p:spPr>
          <a:xfrm>
            <a:off x="389021" y="493461"/>
            <a:ext cx="8049127" cy="4831850"/>
          </a:xfrm>
        </p:spPr>
        <p:txBody>
          <a:bodyPr>
            <a:normAutofit lnSpcReduction="10000"/>
          </a:bodyPr>
          <a:lstStyle/>
          <a:p>
            <a:r>
              <a:rPr lang="es-AR" sz="2600" b="1" dirty="0"/>
              <a:t>Inertial Measurement Unit:</a:t>
            </a:r>
          </a:p>
          <a:p>
            <a:r>
              <a:rPr lang="es-AR" sz="2200" dirty="0"/>
              <a:t>Es un integrado que cuenta con un giroscopio, un acelerómetro y un magnetómetro. </a:t>
            </a:r>
          </a:p>
          <a:p>
            <a:pPr marL="0" indent="0">
              <a:buNone/>
            </a:pPr>
            <a:endParaRPr lang="es-AR" sz="2200" dirty="0"/>
          </a:p>
          <a:p>
            <a:r>
              <a:rPr lang="es-AR" sz="2200" dirty="0"/>
              <a:t>Los sensores MPU 9250 son IMU de 9DOF nueva generación fabricados por invensense, internamente incorpora en un mismo integrado una IMU MPU-6500, que a su vez está formado por acelerómetro de 3DOF, un giroscopio de 3DOF y un magnetómetro AK8963 de 3DOF.</a:t>
            </a:r>
          </a:p>
          <a:p>
            <a:pPr marL="0" indent="0">
              <a:buNone/>
            </a:pPr>
            <a:endParaRPr lang="es-AR" sz="2200" dirty="0"/>
          </a:p>
          <a:p>
            <a:r>
              <a:rPr lang="es-AR" sz="2200" dirty="0"/>
              <a:t>La comunicación puede realizarse tanto por bus SPI como por bus I2C, por lo que es sencillo obtener los datos medidos.</a:t>
            </a:r>
          </a:p>
          <a:p>
            <a:pPr marL="0" indent="0">
              <a:buNone/>
            </a:pPr>
            <a:endParaRPr lang="es-AR" sz="2200" dirty="0"/>
          </a:p>
          <a:p>
            <a:r>
              <a:rPr lang="es-AR" sz="2200" dirty="0"/>
              <a:t>La tensión de alimentación es de bajo voltaje entre 2,4V a 3,6V</a:t>
            </a:r>
          </a:p>
        </p:txBody>
      </p:sp>
      <p:pic>
        <p:nvPicPr>
          <p:cNvPr id="4" name="3 Imagen" descr="mpu.jpg"/>
          <p:cNvPicPr>
            <a:picLocks noChangeAspect="1"/>
          </p:cNvPicPr>
          <p:nvPr/>
        </p:nvPicPr>
        <p:blipFill>
          <a:blip r:embed="rId2">
            <a:lum bright="2000"/>
          </a:blip>
          <a:stretch>
            <a:fillRect/>
          </a:stretch>
        </p:blipFill>
        <p:spPr>
          <a:xfrm>
            <a:off x="8630879" y="991671"/>
            <a:ext cx="3368615" cy="3756792"/>
          </a:xfrm>
          <a:prstGeom prst="rect">
            <a:avLst/>
          </a:prstGeom>
          <a:noFill/>
          <a:effectLst/>
        </p:spPr>
      </p:pic>
      <p:sp>
        <p:nvSpPr>
          <p:cNvPr id="5" name="Rectangle 4">
            <a:extLst>
              <a:ext uri="{FF2B5EF4-FFF2-40B4-BE49-F238E27FC236}">
                <a16:creationId xmlns:a16="http://schemas.microsoft.com/office/drawing/2014/main" id="{7E188C64-9468-5542-A2CA-DE57CC440459}"/>
              </a:ext>
            </a:extLst>
          </p:cNvPr>
          <p:cNvSpPr/>
          <p:nvPr/>
        </p:nvSpPr>
        <p:spPr>
          <a:xfrm>
            <a:off x="5089357" y="5549901"/>
            <a:ext cx="60580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I.M.U </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Wingdings" pitchFamily="2" charset="2"/>
              </a:rPr>
              <a:t> M.P.U 9250</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26695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interfaz1.png"/>
          <p:cNvPicPr>
            <a:picLocks noChangeAspect="1"/>
          </p:cNvPicPr>
          <p:nvPr/>
        </p:nvPicPr>
        <p:blipFill>
          <a:blip r:embed="rId2"/>
          <a:stretch>
            <a:fillRect/>
          </a:stretch>
        </p:blipFill>
        <p:spPr>
          <a:xfrm>
            <a:off x="385859" y="1496461"/>
            <a:ext cx="5035228" cy="4102234"/>
          </a:xfrm>
          <a:prstGeom prst="rect">
            <a:avLst/>
          </a:prstGeom>
          <a:ln w="28575">
            <a:solidFill>
              <a:schemeClr val="tx1"/>
            </a:solidFill>
          </a:ln>
        </p:spPr>
      </p:pic>
      <p:pic>
        <p:nvPicPr>
          <p:cNvPr id="5" name="4 Imagen" descr="interfaz2.png"/>
          <p:cNvPicPr>
            <a:picLocks noChangeAspect="1"/>
          </p:cNvPicPr>
          <p:nvPr/>
        </p:nvPicPr>
        <p:blipFill>
          <a:blip r:embed="rId3"/>
          <a:stretch>
            <a:fillRect/>
          </a:stretch>
        </p:blipFill>
        <p:spPr>
          <a:xfrm>
            <a:off x="6296297" y="1488893"/>
            <a:ext cx="5194005" cy="4109801"/>
          </a:xfrm>
          <a:prstGeom prst="rect">
            <a:avLst/>
          </a:prstGeom>
          <a:ln w="28575">
            <a:solidFill>
              <a:schemeClr val="tx1"/>
            </a:solidFill>
          </a:ln>
        </p:spPr>
      </p:pic>
      <p:sp>
        <p:nvSpPr>
          <p:cNvPr id="6" name="Rectangle 5">
            <a:extLst>
              <a:ext uri="{FF2B5EF4-FFF2-40B4-BE49-F238E27FC236}">
                <a16:creationId xmlns:a16="http://schemas.microsoft.com/office/drawing/2014/main" id="{53B2F144-97FF-AF4C-8478-FF1E0D5AFD4D}"/>
              </a:ext>
            </a:extLst>
          </p:cNvPr>
          <p:cNvSpPr/>
          <p:nvPr/>
        </p:nvSpPr>
        <p:spPr>
          <a:xfrm>
            <a:off x="3573098" y="298044"/>
            <a:ext cx="4571188" cy="1754326"/>
          </a:xfrm>
          <a:prstGeom prst="rect">
            <a:avLst/>
          </a:prstGeom>
          <a:noFill/>
        </p:spPr>
        <p:txBody>
          <a:bodyPr wrap="none" lIns="91440" tIns="45720" rIns="91440" bIns="45720">
            <a:spAutoFit/>
          </a:bodyPr>
          <a:lstStyle/>
          <a:p>
            <a:pPr algn="ct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Interfaz</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Gráfica</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66000"/>
          </a:schemeClr>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4A3A322-1DEE-0546-B60A-538AF966271A}"/>
              </a:ext>
            </a:extLst>
          </p:cNvPr>
          <p:cNvSpPr txBox="1"/>
          <p:nvPr/>
        </p:nvSpPr>
        <p:spPr>
          <a:xfrm>
            <a:off x="753980" y="998894"/>
            <a:ext cx="2759241" cy="4524315"/>
          </a:xfrm>
          <a:prstGeom prst="rect">
            <a:avLst/>
          </a:prstGeom>
          <a:noFill/>
        </p:spPr>
        <p:txBody>
          <a:bodyPr wrap="square" rtlCol="0">
            <a:spAutoFit/>
          </a:bodyPr>
          <a:lstStyle/>
          <a:p>
            <a:r>
              <a:rPr lang="en-US" sz="2400" b="1" dirty="0" err="1"/>
              <a:t>Integrantes</a:t>
            </a:r>
            <a:r>
              <a:rPr lang="en-US" sz="2400" b="1" dirty="0"/>
              <a:t>: </a:t>
            </a:r>
          </a:p>
          <a:p>
            <a:endParaRPr lang="en-US" sz="2400" b="1" dirty="0"/>
          </a:p>
          <a:p>
            <a:pPr marL="342900" indent="-342900">
              <a:buFont typeface="Arial" panose="020B0604020202020204" pitchFamily="34" charset="0"/>
              <a:buChar char="•"/>
            </a:pPr>
            <a:r>
              <a:rPr lang="en-US" sz="2400" dirty="0" err="1"/>
              <a:t>Coiro</a:t>
            </a:r>
            <a:r>
              <a:rPr lang="en-US" sz="2400" dirty="0"/>
              <a:t>, Mateo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Golob</a:t>
            </a:r>
            <a:r>
              <a:rPr lang="en-US" sz="2400" dirty="0"/>
              <a:t>, </a:t>
            </a:r>
            <a:r>
              <a:rPr lang="en-US" sz="2400" dirty="0" err="1"/>
              <a:t>Lautaro</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Liaño</a:t>
            </a:r>
            <a:r>
              <a:rPr lang="en-US" sz="2400" dirty="0"/>
              <a:t>, Lucas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Lovallo</a:t>
            </a:r>
            <a:r>
              <a:rPr lang="en-US" sz="2400" dirty="0"/>
              <a:t>, </a:t>
            </a:r>
            <a:r>
              <a:rPr lang="en-US" sz="2400" dirty="0" err="1"/>
              <a:t>Alejo</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Repetto. Facundo</a:t>
            </a:r>
          </a:p>
          <a:p>
            <a:r>
              <a:rPr lang="en-US" sz="2400" dirty="0"/>
              <a:t> </a:t>
            </a:r>
          </a:p>
        </p:txBody>
      </p:sp>
      <p:sp>
        <p:nvSpPr>
          <p:cNvPr id="11" name="TextBox 10">
            <a:extLst>
              <a:ext uri="{FF2B5EF4-FFF2-40B4-BE49-F238E27FC236}">
                <a16:creationId xmlns:a16="http://schemas.microsoft.com/office/drawing/2014/main" id="{AABF57CC-202C-B043-B8E2-F2B0D5FF20AC}"/>
              </a:ext>
            </a:extLst>
          </p:cNvPr>
          <p:cNvSpPr txBox="1"/>
          <p:nvPr/>
        </p:nvSpPr>
        <p:spPr>
          <a:xfrm>
            <a:off x="4555959" y="998894"/>
            <a:ext cx="2807368" cy="5539978"/>
          </a:xfrm>
          <a:prstGeom prst="rect">
            <a:avLst/>
          </a:prstGeom>
          <a:noFill/>
        </p:spPr>
        <p:txBody>
          <a:bodyPr wrap="square" rtlCol="0">
            <a:spAutoFit/>
          </a:bodyPr>
          <a:lstStyle/>
          <a:p>
            <a:r>
              <a:rPr lang="en-US" sz="2400" b="1" dirty="0" err="1"/>
              <a:t>Cuerpo</a:t>
            </a:r>
            <a:r>
              <a:rPr lang="en-US" sz="2400" b="1" dirty="0"/>
              <a:t> </a:t>
            </a:r>
            <a:r>
              <a:rPr lang="en-US" sz="2400" b="1" dirty="0" err="1"/>
              <a:t>Docente</a:t>
            </a:r>
            <a:r>
              <a:rPr lang="en-US" sz="2400" b="1" dirty="0"/>
              <a:t>: </a:t>
            </a:r>
          </a:p>
          <a:p>
            <a:endParaRPr lang="en-US" sz="2400" b="1" dirty="0"/>
          </a:p>
          <a:p>
            <a:pPr marL="342900" indent="-342900">
              <a:buFont typeface="Arial" panose="020B0604020202020204" pitchFamily="34" charset="0"/>
              <a:buChar char="•"/>
            </a:pPr>
            <a:r>
              <a:rPr lang="en-US" sz="2400" dirty="0" err="1"/>
              <a:t>Ing</a:t>
            </a:r>
            <a:r>
              <a:rPr lang="en-US" sz="2400" dirty="0"/>
              <a:t>. </a:t>
            </a:r>
            <a:r>
              <a:rPr lang="en-US" sz="2400" dirty="0" err="1"/>
              <a:t>Nahuel</a:t>
            </a:r>
            <a:r>
              <a:rPr lang="en-US" sz="2400" dirty="0"/>
              <a:t> Gonzalez</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Ing</a:t>
            </a:r>
            <a:r>
              <a:rPr lang="en-US" sz="2400" dirty="0"/>
              <a:t>. Lisandro </a:t>
            </a:r>
            <a:r>
              <a:rPr lang="en-US" sz="2400" dirty="0" err="1"/>
              <a:t>Sugezky</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Sr. </a:t>
            </a:r>
            <a:r>
              <a:rPr lang="en-US" sz="2400" dirty="0" err="1"/>
              <a:t>Nicolá</a:t>
            </a:r>
            <a:r>
              <a:rPr lang="en-US" sz="2400" dirty="0"/>
              <a:t> Campos </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Sr. Federico Bua </a:t>
            </a:r>
          </a:p>
          <a:p>
            <a:endParaRPr lang="en-US" dirty="0"/>
          </a:p>
        </p:txBody>
      </p:sp>
      <p:sp>
        <p:nvSpPr>
          <p:cNvPr id="12" name="TextBox 11">
            <a:extLst>
              <a:ext uri="{FF2B5EF4-FFF2-40B4-BE49-F238E27FC236}">
                <a16:creationId xmlns:a16="http://schemas.microsoft.com/office/drawing/2014/main" id="{94E6AA79-D1E3-FB47-8852-EC5072233A8B}"/>
              </a:ext>
            </a:extLst>
          </p:cNvPr>
          <p:cNvSpPr txBox="1"/>
          <p:nvPr/>
        </p:nvSpPr>
        <p:spPr>
          <a:xfrm>
            <a:off x="8261684" y="998894"/>
            <a:ext cx="3529263" cy="5539978"/>
          </a:xfrm>
          <a:prstGeom prst="rect">
            <a:avLst/>
          </a:prstGeom>
          <a:noFill/>
        </p:spPr>
        <p:txBody>
          <a:bodyPr wrap="square" rtlCol="0">
            <a:spAutoFit/>
          </a:bodyPr>
          <a:lstStyle/>
          <a:p>
            <a:r>
              <a:rPr lang="en-US" sz="2400" b="1" dirty="0" err="1"/>
              <a:t>Institucional</a:t>
            </a:r>
            <a:r>
              <a:rPr lang="en-US" sz="2400" b="1" dirty="0"/>
              <a:t>: </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Universidad </a:t>
            </a:r>
            <a:r>
              <a:rPr lang="en-US" sz="2400" dirty="0" err="1"/>
              <a:t>Tecnológica</a:t>
            </a:r>
            <a:r>
              <a:rPr lang="en-US" sz="2400" dirty="0"/>
              <a:t> Nacional </a:t>
            </a:r>
          </a:p>
          <a:p>
            <a:pPr marL="342900" indent="-342900">
              <a:buFont typeface="Arial" panose="020B0604020202020204" pitchFamily="34" charset="0"/>
              <a:buChar char="•"/>
            </a:pPr>
            <a:r>
              <a:rPr lang="en-US" sz="2400" dirty="0" err="1"/>
              <a:t>Sede</a:t>
            </a:r>
            <a:r>
              <a:rPr lang="en-US" sz="2400" dirty="0"/>
              <a:t>: Regional Buenos Aires </a:t>
            </a:r>
          </a:p>
          <a:p>
            <a:pPr marL="342900" indent="-342900">
              <a:buFont typeface="Arial" panose="020B0604020202020204" pitchFamily="34" charset="0"/>
              <a:buChar char="•"/>
            </a:pPr>
            <a:r>
              <a:rPr lang="en-US" sz="2400" dirty="0" err="1"/>
              <a:t>Departamento</a:t>
            </a:r>
            <a:r>
              <a:rPr lang="en-US" sz="2400" dirty="0"/>
              <a:t>: </a:t>
            </a:r>
            <a:r>
              <a:rPr lang="en-US" sz="2400" dirty="0" err="1"/>
              <a:t>Ingeniería</a:t>
            </a:r>
            <a:r>
              <a:rPr lang="en-US" sz="2400" dirty="0"/>
              <a:t> </a:t>
            </a:r>
            <a:r>
              <a:rPr lang="en-US" sz="2400" dirty="0" err="1"/>
              <a:t>Electrónica</a:t>
            </a:r>
            <a:r>
              <a:rPr lang="en-US" sz="2400" dirty="0"/>
              <a:t> </a:t>
            </a:r>
          </a:p>
          <a:p>
            <a:pPr marL="342900" indent="-342900">
              <a:buFont typeface="Arial" panose="020B0604020202020204" pitchFamily="34" charset="0"/>
              <a:buChar char="•"/>
            </a:pPr>
            <a:r>
              <a:rPr lang="en-US" sz="2400" dirty="0" err="1"/>
              <a:t>Cátedra</a:t>
            </a:r>
            <a:r>
              <a:rPr lang="en-US" sz="2400" dirty="0"/>
              <a:t>: </a:t>
            </a:r>
            <a:r>
              <a:rPr lang="en-US" sz="2400" dirty="0" err="1"/>
              <a:t>Informática</a:t>
            </a:r>
            <a:r>
              <a:rPr lang="en-US" sz="2400" dirty="0"/>
              <a:t> II</a:t>
            </a:r>
          </a:p>
          <a:p>
            <a:pPr marL="342900" indent="-342900">
              <a:buFont typeface="Arial" panose="020B0604020202020204" pitchFamily="34" charset="0"/>
              <a:buChar char="•"/>
            </a:pPr>
            <a:r>
              <a:rPr lang="en-US" sz="2400" dirty="0"/>
              <a:t>Jefe de </a:t>
            </a:r>
            <a:r>
              <a:rPr lang="en-US" sz="2400" dirty="0" err="1"/>
              <a:t>cátedra</a:t>
            </a:r>
            <a:r>
              <a:rPr lang="en-US" sz="2400" dirty="0"/>
              <a:t>: </a:t>
            </a:r>
            <a:r>
              <a:rPr lang="en-US" sz="2400" dirty="0" err="1"/>
              <a:t>Ing</a:t>
            </a:r>
            <a:r>
              <a:rPr lang="en-US" sz="2400" dirty="0"/>
              <a:t>. Marcelo </a:t>
            </a:r>
            <a:r>
              <a:rPr lang="en-US" sz="2400" dirty="0" err="1"/>
              <a:t>Giura</a:t>
            </a:r>
            <a:endParaRPr lang="en-US" sz="2400" dirty="0"/>
          </a:p>
          <a:p>
            <a:pPr marL="342900" indent="-342900">
              <a:buFont typeface="Arial" panose="020B0604020202020204" pitchFamily="34" charset="0"/>
              <a:buChar char="•"/>
            </a:pPr>
            <a:r>
              <a:rPr lang="en-US" sz="2400" dirty="0" err="1"/>
              <a:t>Ciclo</a:t>
            </a:r>
            <a:r>
              <a:rPr lang="en-US" sz="2400" dirty="0"/>
              <a:t> </a:t>
            </a:r>
            <a:r>
              <a:rPr lang="en-US" sz="2400" dirty="0" err="1"/>
              <a:t>Lectivo</a:t>
            </a:r>
            <a:r>
              <a:rPr lang="en-US" sz="2400" dirty="0"/>
              <a:t>: 2019 </a:t>
            </a:r>
          </a:p>
          <a:p>
            <a:pPr marL="342900" indent="-342900">
              <a:buFont typeface="Arial" panose="020B0604020202020204" pitchFamily="34" charset="0"/>
              <a:buChar char="•"/>
            </a:pPr>
            <a:r>
              <a:rPr lang="en-US" sz="2400" dirty="0" err="1"/>
              <a:t>Curso</a:t>
            </a:r>
            <a:r>
              <a:rPr lang="en-US" sz="2400" dirty="0"/>
              <a:t>: R2003 </a:t>
            </a:r>
          </a:p>
          <a:p>
            <a:pPr marL="342900" indent="-342900">
              <a:buFont typeface="Arial" panose="020B0604020202020204" pitchFamily="34" charset="0"/>
              <a:buChar char="•"/>
            </a:pPr>
            <a:r>
              <a:rPr lang="en-US" sz="2400" dirty="0"/>
              <a:t>Grupo nº: 3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2AF10D-B26D-492B-86C3-95AE3292D3C2}"/>
              </a:ext>
            </a:extLst>
          </p:cNvPr>
          <p:cNvSpPr>
            <a:spLocks noGrp="1"/>
          </p:cNvSpPr>
          <p:nvPr>
            <p:ph idx="1"/>
          </p:nvPr>
        </p:nvSpPr>
        <p:spPr>
          <a:xfrm>
            <a:off x="665206" y="1517694"/>
            <a:ext cx="10515600" cy="4351338"/>
          </a:xfrm>
        </p:spPr>
        <p:txBody>
          <a:bodyPr>
            <a:normAutofit/>
          </a:bodyPr>
          <a:lstStyle/>
          <a:p>
            <a:r>
              <a:rPr lang="es-AR" dirty="0"/>
              <a:t>Realizar un proyecto integrador que capitalice los conocimientos aprendidos durante la materia de Ingeniería Electrónica de segundo año, Informática II.</a:t>
            </a:r>
          </a:p>
          <a:p>
            <a:endParaRPr lang="es-AR" dirty="0"/>
          </a:p>
          <a:p>
            <a:endParaRPr lang="es-AR" dirty="0"/>
          </a:p>
          <a:p>
            <a:r>
              <a:rPr lang="es-AR" dirty="0"/>
              <a:t>Los integrantes del equipo de trabajo hemos decidido realizar un estabilizador de cámara de tres ejes, más conocido como Gimbal en la industria. Será desarrollado específicamente para una cámara GoPro Hero 4.</a:t>
            </a:r>
          </a:p>
          <a:p>
            <a:endParaRPr lang="es-AR" sz="2000" dirty="0"/>
          </a:p>
        </p:txBody>
      </p:sp>
      <p:sp>
        <p:nvSpPr>
          <p:cNvPr id="5" name="Rectangle 4">
            <a:extLst>
              <a:ext uri="{FF2B5EF4-FFF2-40B4-BE49-F238E27FC236}">
                <a16:creationId xmlns:a16="http://schemas.microsoft.com/office/drawing/2014/main" id="{89636A2D-1294-1B41-B22A-D833BAF70DF5}"/>
              </a:ext>
            </a:extLst>
          </p:cNvPr>
          <p:cNvSpPr/>
          <p:nvPr/>
        </p:nvSpPr>
        <p:spPr>
          <a:xfrm>
            <a:off x="8533863" y="245229"/>
            <a:ext cx="2646943"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Objetivo</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2879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977EA4-5F9C-4653-8459-4EF0FD3AF16F}"/>
              </a:ext>
            </a:extLst>
          </p:cNvPr>
          <p:cNvSpPr>
            <a:spLocks noGrp="1"/>
          </p:cNvSpPr>
          <p:nvPr>
            <p:ph idx="1"/>
          </p:nvPr>
        </p:nvSpPr>
        <p:spPr>
          <a:xfrm>
            <a:off x="319217" y="1330036"/>
            <a:ext cx="6835345" cy="5183059"/>
          </a:xfrm>
        </p:spPr>
        <p:txBody>
          <a:bodyPr>
            <a:normAutofit lnSpcReduction="10000"/>
          </a:bodyPr>
          <a:lstStyle/>
          <a:p>
            <a:r>
              <a:rPr lang="es-AR" sz="2600" dirty="0"/>
              <a:t>La idea fuerza del proyecto surgió gracias a las nuevas tecnologías utilizadas para la transmisión de espectáculos en grandes espacios abiertos, tales como recitales o encuentros deportivos en grandes estadios.</a:t>
            </a:r>
          </a:p>
          <a:p>
            <a:endParaRPr lang="es-AR" sz="2600" dirty="0"/>
          </a:p>
          <a:p>
            <a:endParaRPr lang="es-AR" sz="2600" dirty="0"/>
          </a:p>
          <a:p>
            <a:pPr marL="0" indent="0">
              <a:buNone/>
            </a:pPr>
            <a:endParaRPr lang="es-AR" sz="2600" dirty="0"/>
          </a:p>
          <a:p>
            <a:r>
              <a:rPr lang="es-AR" sz="2600" dirty="0"/>
              <a:t>El método utilizado inicialmente se basó en la utilización de cables tensados y rieles en los cuales mediante un soporte, los elementos de filmación serían comandados remotamente. </a:t>
            </a:r>
            <a:br>
              <a:rPr lang="es-AR" sz="2600" dirty="0"/>
            </a:br>
            <a:endParaRPr lang="es-AR" sz="2600" dirty="0"/>
          </a:p>
        </p:txBody>
      </p:sp>
      <p:pic>
        <p:nvPicPr>
          <p:cNvPr id="5" name="Picture 4">
            <a:extLst>
              <a:ext uri="{FF2B5EF4-FFF2-40B4-BE49-F238E27FC236}">
                <a16:creationId xmlns:a16="http://schemas.microsoft.com/office/drawing/2014/main" id="{DF682811-5ACD-BB4C-872F-E7B87C6B4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562" y="1330036"/>
            <a:ext cx="4826924" cy="3690851"/>
          </a:xfrm>
          <a:prstGeom prst="rect">
            <a:avLst/>
          </a:prstGeom>
          <a:ln w="28575">
            <a:solidFill>
              <a:schemeClr val="accent1"/>
            </a:solidFill>
          </a:ln>
        </p:spPr>
      </p:pic>
      <p:sp>
        <p:nvSpPr>
          <p:cNvPr id="6" name="Rectangle 5">
            <a:extLst>
              <a:ext uri="{FF2B5EF4-FFF2-40B4-BE49-F238E27FC236}">
                <a16:creationId xmlns:a16="http://schemas.microsoft.com/office/drawing/2014/main" id="{33FAFB13-42D7-634D-9F6E-B43BE7EEDFAC}"/>
              </a:ext>
            </a:extLst>
          </p:cNvPr>
          <p:cNvSpPr/>
          <p:nvPr/>
        </p:nvSpPr>
        <p:spPr>
          <a:xfrm>
            <a:off x="209961" y="28140"/>
            <a:ext cx="3526928"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Descripción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1738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5F67B6-1FFB-4208-B413-7BAB2FF18EC3}"/>
              </a:ext>
            </a:extLst>
          </p:cNvPr>
          <p:cNvSpPr>
            <a:spLocks noGrp="1"/>
          </p:cNvSpPr>
          <p:nvPr>
            <p:ph idx="1"/>
          </p:nvPr>
        </p:nvSpPr>
        <p:spPr>
          <a:xfrm>
            <a:off x="8963025" y="5878597"/>
            <a:ext cx="1001926" cy="602520"/>
          </a:xfrm>
        </p:spPr>
        <p:txBody>
          <a:bodyPr/>
          <a:lstStyle/>
          <a:p>
            <a:pPr marL="0" indent="0">
              <a:buNone/>
            </a:pPr>
            <a:r>
              <a:rPr lang="es-AR" b="1" dirty="0"/>
              <a:t>SG90</a:t>
            </a:r>
          </a:p>
        </p:txBody>
      </p:sp>
      <p:sp>
        <p:nvSpPr>
          <p:cNvPr id="6" name="AutoShape 6">
            <a:extLst>
              <a:ext uri="{FF2B5EF4-FFF2-40B4-BE49-F238E27FC236}">
                <a16:creationId xmlns:a16="http://schemas.microsoft.com/office/drawing/2014/main" id="{60F1BA64-70D4-49E6-A17E-6CBAE9CBBD87}"/>
              </a:ext>
            </a:extLst>
          </p:cNvPr>
          <p:cNvSpPr>
            <a:spLocks noChangeAspect="1" noChangeArrowheads="1"/>
          </p:cNvSpPr>
          <p:nvPr/>
        </p:nvSpPr>
        <p:spPr bwMode="auto">
          <a:xfrm>
            <a:off x="3228975" y="1423988"/>
            <a:ext cx="5734050" cy="401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4 Imagen" descr="servo1.png"/>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302537" y="1095173"/>
            <a:ext cx="2953702" cy="2210253"/>
          </a:xfrm>
          <a:prstGeom prst="rect">
            <a:avLst/>
          </a:prstGeom>
        </p:spPr>
      </p:pic>
      <p:pic>
        <p:nvPicPr>
          <p:cNvPr id="7" name="6 Imagen" descr="servo2.jpg"/>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298999" y="3672421"/>
            <a:ext cx="2957240" cy="2206176"/>
          </a:xfrm>
          <a:prstGeom prst="rect">
            <a:avLst/>
          </a:prstGeom>
        </p:spPr>
      </p:pic>
      <p:cxnSp>
        <p:nvCxnSpPr>
          <p:cNvPr id="8" name="Straight Arrow Connector 7">
            <a:extLst>
              <a:ext uri="{FF2B5EF4-FFF2-40B4-BE49-F238E27FC236}">
                <a16:creationId xmlns:a16="http://schemas.microsoft.com/office/drawing/2014/main" id="{3AA101E2-0A58-4144-9E9C-C04084DFD0D9}"/>
              </a:ext>
            </a:extLst>
          </p:cNvPr>
          <p:cNvCxnSpPr>
            <a:cxnSpLocks/>
          </p:cNvCxnSpPr>
          <p:nvPr/>
        </p:nvCxnSpPr>
        <p:spPr>
          <a:xfrm flipV="1">
            <a:off x="3298366" y="1824968"/>
            <a:ext cx="4195444" cy="1604032"/>
          </a:xfrm>
          <a:prstGeom prst="straightConnector1">
            <a:avLst/>
          </a:prstGeom>
          <a:ln w="76200">
            <a:solidFill>
              <a:schemeClr val="accent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62482A-954C-4342-8F85-AF8CFA4810DA}"/>
              </a:ext>
            </a:extLst>
          </p:cNvPr>
          <p:cNvCxnSpPr>
            <a:cxnSpLocks/>
          </p:cNvCxnSpPr>
          <p:nvPr/>
        </p:nvCxnSpPr>
        <p:spPr>
          <a:xfrm>
            <a:off x="3261478" y="3430255"/>
            <a:ext cx="4641231" cy="1626388"/>
          </a:xfrm>
          <a:prstGeom prst="straightConnector1">
            <a:avLst/>
          </a:prstGeom>
          <a:ln w="76200">
            <a:solidFill>
              <a:schemeClr val="accent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2BF998-D07F-F34B-A119-59B7D920B791}"/>
              </a:ext>
            </a:extLst>
          </p:cNvPr>
          <p:cNvSpPr txBox="1"/>
          <p:nvPr/>
        </p:nvSpPr>
        <p:spPr>
          <a:xfrm>
            <a:off x="8909786" y="2963158"/>
            <a:ext cx="2362612" cy="954107"/>
          </a:xfrm>
          <a:prstGeom prst="rect">
            <a:avLst/>
          </a:prstGeom>
          <a:noFill/>
        </p:spPr>
        <p:txBody>
          <a:bodyPr wrap="square" rtlCol="0">
            <a:spAutoFit/>
          </a:bodyPr>
          <a:lstStyle/>
          <a:p>
            <a:r>
              <a:rPr lang="en-US" sz="2800" b="1" dirty="0"/>
              <a:t>EMAX ES08MD</a:t>
            </a:r>
          </a:p>
        </p:txBody>
      </p:sp>
      <p:sp>
        <p:nvSpPr>
          <p:cNvPr id="13" name="Rectangle 12">
            <a:extLst>
              <a:ext uri="{FF2B5EF4-FFF2-40B4-BE49-F238E27FC236}">
                <a16:creationId xmlns:a16="http://schemas.microsoft.com/office/drawing/2014/main" id="{01027EDB-7430-B740-A15F-BA1D3C979F73}"/>
              </a:ext>
            </a:extLst>
          </p:cNvPr>
          <p:cNvSpPr/>
          <p:nvPr/>
        </p:nvSpPr>
        <p:spPr>
          <a:xfrm>
            <a:off x="154866" y="2834485"/>
            <a:ext cx="2898300" cy="769441"/>
          </a:xfrm>
          <a:prstGeom prst="rect">
            <a:avLst/>
          </a:prstGeom>
          <a:noFill/>
        </p:spPr>
        <p:txBody>
          <a:bodyPr wrap="square" lIns="91440" tIns="45720" rIns="91440" bIns="45720">
            <a:spAutoFit/>
          </a:bodyPr>
          <a:lstStyle/>
          <a:p>
            <a:pPr algn="ctr"/>
            <a:r>
              <a:rPr lang="en-US" sz="4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Actuadores</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5049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CE4FB8D-DFCE-4C56-944B-A052067AEF87}"/>
              </a:ext>
            </a:extLst>
          </p:cNvPr>
          <p:cNvSpPr>
            <a:spLocks noGrp="1"/>
          </p:cNvSpPr>
          <p:nvPr>
            <p:ph idx="1"/>
          </p:nvPr>
        </p:nvSpPr>
        <p:spPr>
          <a:xfrm>
            <a:off x="613032" y="1551203"/>
            <a:ext cx="10515600" cy="4130153"/>
          </a:xfrm>
        </p:spPr>
        <p:txBody>
          <a:bodyPr>
            <a:normAutofit/>
          </a:bodyPr>
          <a:lstStyle/>
          <a:p>
            <a:r>
              <a:rPr lang="es-AR" sz="3000" dirty="0"/>
              <a:t>Se basa de un sistema de realimentación, el cual calcula la desviación o error entre un valor medio y un valor deseado.</a:t>
            </a:r>
          </a:p>
          <a:p>
            <a:endParaRPr lang="es-AR" sz="3000" dirty="0"/>
          </a:p>
          <a:p>
            <a:r>
              <a:rPr lang="es-AR" sz="3000" dirty="0"/>
              <a:t> La respuesta del controlador puede describirse en términos de:</a:t>
            </a:r>
          </a:p>
          <a:p>
            <a:pPr lvl="1"/>
            <a:r>
              <a:rPr lang="es-AR" sz="2600" dirty="0"/>
              <a:t> Respuesta del control ante un error, </a:t>
            </a:r>
          </a:p>
          <a:p>
            <a:pPr lvl="1"/>
            <a:r>
              <a:rPr lang="es-AR" sz="2600" dirty="0"/>
              <a:t>El grado el cual el controlador sobrepasa el punto de ajuste, y </a:t>
            </a:r>
          </a:p>
          <a:p>
            <a:pPr lvl="1"/>
            <a:r>
              <a:rPr lang="es-AR" sz="2600" dirty="0"/>
              <a:t>El grado de oscilación del sistema</a:t>
            </a:r>
            <a:br>
              <a:rPr lang="es-AR" dirty="0"/>
            </a:br>
            <a:endParaRPr lang="es-AR" dirty="0"/>
          </a:p>
        </p:txBody>
      </p:sp>
      <p:sp>
        <p:nvSpPr>
          <p:cNvPr id="4" name="Rectangle 3">
            <a:extLst>
              <a:ext uri="{FF2B5EF4-FFF2-40B4-BE49-F238E27FC236}">
                <a16:creationId xmlns:a16="http://schemas.microsoft.com/office/drawing/2014/main" id="{2CCD02E9-127B-E247-A8C9-B35C54D12385}"/>
              </a:ext>
            </a:extLst>
          </p:cNvPr>
          <p:cNvSpPr/>
          <p:nvPr/>
        </p:nvSpPr>
        <p:spPr>
          <a:xfrm>
            <a:off x="304955" y="194644"/>
            <a:ext cx="424994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Control – P.I.D</a:t>
            </a:r>
          </a:p>
        </p:txBody>
      </p:sp>
      <p:sp>
        <p:nvSpPr>
          <p:cNvPr id="7" name="Rectangle 6">
            <a:extLst>
              <a:ext uri="{FF2B5EF4-FFF2-40B4-BE49-F238E27FC236}">
                <a16:creationId xmlns:a16="http://schemas.microsoft.com/office/drawing/2014/main" id="{8E883271-C25E-6446-B12E-DA289A99885C}"/>
              </a:ext>
            </a:extLst>
          </p:cNvPr>
          <p:cNvSpPr/>
          <p:nvPr/>
        </p:nvSpPr>
        <p:spPr>
          <a:xfrm>
            <a:off x="1680803" y="5820841"/>
            <a:ext cx="10075452" cy="707886"/>
          </a:xfrm>
          <a:prstGeom prst="rect">
            <a:avLst/>
          </a:prstGeom>
          <a:noFill/>
        </p:spPr>
        <p:txBody>
          <a:bodyPr wrap="none" lIns="91440" tIns="45720" rIns="91440" bIns="45720">
            <a:spAutoFit/>
          </a:bodyPr>
          <a:lstStyle/>
          <a:p>
            <a:pPr algn="ct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Controlador</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Proporcional</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integral y </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derivativo</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9522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816F1D-8E4A-4F6B-9277-1BDC92433E0F}"/>
              </a:ext>
            </a:extLst>
          </p:cNvPr>
          <p:cNvSpPr>
            <a:spLocks noGrp="1"/>
          </p:cNvSpPr>
          <p:nvPr>
            <p:ph idx="1"/>
          </p:nvPr>
        </p:nvSpPr>
        <p:spPr>
          <a:xfrm>
            <a:off x="193618" y="406324"/>
            <a:ext cx="7044092" cy="6087465"/>
          </a:xfrm>
        </p:spPr>
        <p:txBody>
          <a:bodyPr>
            <a:normAutofit/>
          </a:bodyPr>
          <a:lstStyle/>
          <a:p>
            <a:pPr marL="0" indent="0">
              <a:buNone/>
            </a:pPr>
            <a:r>
              <a:rPr lang="es-AR" dirty="0"/>
              <a:t>Para el correcto funcionamiento se necesita al menos:</a:t>
            </a:r>
            <a:endParaRPr lang="es-AR" b="0" dirty="0">
              <a:effectLst/>
            </a:endParaRPr>
          </a:p>
          <a:p>
            <a:pPr lvl="8" fontAlgn="base"/>
            <a:r>
              <a:rPr lang="es-AR" sz="2800" dirty="0"/>
              <a:t>Sensor </a:t>
            </a:r>
          </a:p>
          <a:p>
            <a:pPr lvl="8" fontAlgn="base"/>
            <a:r>
              <a:rPr lang="es-AR" sz="2800" dirty="0"/>
              <a:t>Controlador </a:t>
            </a:r>
          </a:p>
          <a:p>
            <a:pPr lvl="8" fontAlgn="base"/>
            <a:r>
              <a:rPr lang="es-AR" sz="2800" dirty="0"/>
              <a:t>Actuador </a:t>
            </a:r>
          </a:p>
          <a:p>
            <a:pPr marL="3657600" lvl="8" indent="0" fontAlgn="base">
              <a:buNone/>
            </a:pPr>
            <a:endParaRPr lang="es-AR" sz="2800" dirty="0"/>
          </a:p>
          <a:p>
            <a:pPr marL="0" indent="0">
              <a:buNone/>
            </a:pPr>
            <a:r>
              <a:rPr lang="es-AR" dirty="0"/>
              <a:t>A su vez, los tres componentes de un controlador PID son:</a:t>
            </a:r>
            <a:endParaRPr lang="es-AR" b="0" dirty="0">
              <a:effectLst/>
            </a:endParaRPr>
          </a:p>
          <a:p>
            <a:pPr fontAlgn="base"/>
            <a:r>
              <a:rPr lang="es-AR" dirty="0"/>
              <a:t>Parte Proporcional --- constante proporcional.</a:t>
            </a:r>
          </a:p>
          <a:p>
            <a:pPr fontAlgn="base"/>
            <a:r>
              <a:rPr lang="es-AR" dirty="0"/>
              <a:t>Acción Integral -------- tiempo Integral.</a:t>
            </a:r>
          </a:p>
          <a:p>
            <a:pPr fontAlgn="base"/>
            <a:r>
              <a:rPr lang="es-AR" dirty="0"/>
              <a:t>Acción Derivativa ---- tiempo derivativo.</a:t>
            </a:r>
            <a:br>
              <a:rPr lang="es-AR" dirty="0"/>
            </a:br>
            <a:endParaRPr lang="es-AR" dirty="0"/>
          </a:p>
        </p:txBody>
      </p:sp>
      <p:pic>
        <p:nvPicPr>
          <p:cNvPr id="4" name="3 Marcador de contenido" descr="pid.png">
            <a:extLst>
              <a:ext uri="{FF2B5EF4-FFF2-40B4-BE49-F238E27FC236}">
                <a16:creationId xmlns:a16="http://schemas.microsoft.com/office/drawing/2014/main" id="{2ABF25BA-7FC7-BF44-AE88-5660FBC47F71}"/>
              </a:ext>
            </a:extLst>
          </p:cNvPr>
          <p:cNvPicPr>
            <a:picLocks noChangeAspect="1"/>
          </p:cNvPicPr>
          <p:nvPr/>
        </p:nvPicPr>
        <p:blipFill>
          <a:blip r:embed="rId2"/>
          <a:stretch>
            <a:fillRect/>
          </a:stretch>
        </p:blipFill>
        <p:spPr>
          <a:xfrm>
            <a:off x="6563127" y="406324"/>
            <a:ext cx="5308575" cy="5332254"/>
          </a:xfrm>
          <a:prstGeom prst="rect">
            <a:avLst/>
          </a:prstGeom>
        </p:spPr>
      </p:pic>
    </p:spTree>
    <p:extLst>
      <p:ext uri="{BB962C8B-B14F-4D97-AF65-F5344CB8AC3E}">
        <p14:creationId xmlns:p14="http://schemas.microsoft.com/office/powerpoint/2010/main" val="29735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maqgeneral.png"/>
          <p:cNvPicPr>
            <a:picLocks noGrp="1" noChangeAspect="1"/>
          </p:cNvPicPr>
          <p:nvPr>
            <p:ph idx="1"/>
          </p:nvPr>
        </p:nvPicPr>
        <p:blipFill>
          <a:blip r:embed="rId2">
            <a:grayscl/>
          </a:blip>
          <a:stretch>
            <a:fillRect/>
          </a:stretch>
        </p:blipFill>
        <p:spPr>
          <a:xfrm>
            <a:off x="1658982" y="1610247"/>
            <a:ext cx="8856618" cy="4082347"/>
          </a:xfrm>
          <a:ln w="28575">
            <a:solidFill>
              <a:schemeClr val="tx1"/>
            </a:solidFill>
          </a:ln>
        </p:spPr>
      </p:pic>
      <p:sp>
        <p:nvSpPr>
          <p:cNvPr id="5" name="Rectangle 4">
            <a:extLst>
              <a:ext uri="{FF2B5EF4-FFF2-40B4-BE49-F238E27FC236}">
                <a16:creationId xmlns:a16="http://schemas.microsoft.com/office/drawing/2014/main" id="{0B7A81E0-51EE-7E44-9945-5BEAAD15757D}"/>
              </a:ext>
            </a:extLst>
          </p:cNvPr>
          <p:cNvSpPr/>
          <p:nvPr/>
        </p:nvSpPr>
        <p:spPr>
          <a:xfrm>
            <a:off x="-26482" y="405064"/>
            <a:ext cx="5420075" cy="923330"/>
          </a:xfrm>
          <a:prstGeom prst="rect">
            <a:avLst/>
          </a:prstGeom>
          <a:noFill/>
        </p:spPr>
        <p:txBody>
          <a:bodyPr wrap="none" lIns="91440" tIns="45720" rIns="91440" bIns="45720">
            <a:spAutoFit/>
          </a:bodyPr>
          <a:lstStyle/>
          <a:p>
            <a:pPr algn="ct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Máquina</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principal</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maquinamidiendo.png"/>
          <p:cNvPicPr>
            <a:picLocks noGrp="1" noChangeAspect="1"/>
          </p:cNvPicPr>
          <p:nvPr>
            <p:ph idx="1"/>
          </p:nvPr>
        </p:nvPicPr>
        <p:blipFill>
          <a:blip r:embed="rId2"/>
          <a:stretch>
            <a:fillRect/>
          </a:stretch>
        </p:blipFill>
        <p:spPr>
          <a:xfrm>
            <a:off x="566352" y="1455179"/>
            <a:ext cx="9600536" cy="4961119"/>
          </a:xfrm>
          <a:ln w="28575">
            <a:solidFill>
              <a:schemeClr val="tx1"/>
            </a:solidFill>
          </a:ln>
        </p:spPr>
      </p:pic>
      <p:sp>
        <p:nvSpPr>
          <p:cNvPr id="6" name="Rectangle 5">
            <a:extLst>
              <a:ext uri="{FF2B5EF4-FFF2-40B4-BE49-F238E27FC236}">
                <a16:creationId xmlns:a16="http://schemas.microsoft.com/office/drawing/2014/main" id="{B0F9A2BB-4E6A-D34C-B14C-1C7C384C226A}"/>
              </a:ext>
            </a:extLst>
          </p:cNvPr>
          <p:cNvSpPr/>
          <p:nvPr/>
        </p:nvSpPr>
        <p:spPr>
          <a:xfrm>
            <a:off x="5858690" y="345870"/>
            <a:ext cx="5837817"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Máquina</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maquinarecepcion.png"/>
          <p:cNvPicPr>
            <a:picLocks noGrp="1" noChangeAspect="1"/>
          </p:cNvPicPr>
          <p:nvPr>
            <p:ph idx="1"/>
          </p:nvPr>
        </p:nvPicPr>
        <p:blipFill>
          <a:blip r:embed="rId2"/>
          <a:stretch>
            <a:fillRect/>
          </a:stretch>
        </p:blipFill>
        <p:spPr>
          <a:xfrm>
            <a:off x="444295" y="357834"/>
            <a:ext cx="10336068" cy="4741817"/>
          </a:xfrm>
          <a:prstGeom prst="rect">
            <a:avLst/>
          </a:prstGeom>
          <a:noFill/>
          <a:ln w="28575">
            <a:solidFill>
              <a:schemeClr val="tx1"/>
            </a:solidFill>
          </a:ln>
        </p:spPr>
      </p:pic>
      <p:sp>
        <p:nvSpPr>
          <p:cNvPr id="6" name="Rectangle 5">
            <a:extLst>
              <a:ext uri="{FF2B5EF4-FFF2-40B4-BE49-F238E27FC236}">
                <a16:creationId xmlns:a16="http://schemas.microsoft.com/office/drawing/2014/main" id="{70B0D377-1F1B-9344-8DE7-55CCA6C11CF2}"/>
              </a:ext>
            </a:extLst>
          </p:cNvPr>
          <p:cNvSpPr/>
          <p:nvPr/>
        </p:nvSpPr>
        <p:spPr>
          <a:xfrm>
            <a:off x="444295" y="5488509"/>
            <a:ext cx="9798388"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Máquina</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transmisión</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datos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570</Words>
  <Application>Microsoft Macintosh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Tema de Office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Obligatorio:  Presentacion</dc:title>
  <dc:creator>matut_000</dc:creator>
  <cp:lastModifiedBy>Microsoft Office User</cp:lastModifiedBy>
  <cp:revision>12</cp:revision>
  <dcterms:created xsi:type="dcterms:W3CDTF">2019-12-14T14:06:37Z</dcterms:created>
  <dcterms:modified xsi:type="dcterms:W3CDTF">2019-12-15T21:06:18Z</dcterms:modified>
</cp:coreProperties>
</file>