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Default Extension="xls" ContentType="application/vnd.ms-exce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31" r:id="rId1"/>
    <p:sldMasterId id="2147483843" r:id="rId2"/>
  </p:sldMasterIdLst>
  <p:notesMasterIdLst>
    <p:notesMasterId r:id="rId52"/>
  </p:notesMasterIdLst>
  <p:handoutMasterIdLst>
    <p:handoutMasterId r:id="rId53"/>
  </p:handoutMasterIdLst>
  <p:sldIdLst>
    <p:sldId id="342" r:id="rId3"/>
    <p:sldId id="343" r:id="rId4"/>
    <p:sldId id="344" r:id="rId5"/>
    <p:sldId id="419" r:id="rId6"/>
    <p:sldId id="420" r:id="rId7"/>
    <p:sldId id="421" r:id="rId8"/>
    <p:sldId id="345" r:id="rId9"/>
    <p:sldId id="349" r:id="rId10"/>
    <p:sldId id="351" r:id="rId11"/>
    <p:sldId id="407" r:id="rId12"/>
    <p:sldId id="399" r:id="rId13"/>
    <p:sldId id="400" r:id="rId14"/>
    <p:sldId id="401" r:id="rId15"/>
    <p:sldId id="354" r:id="rId16"/>
    <p:sldId id="391" r:id="rId17"/>
    <p:sldId id="416" r:id="rId18"/>
    <p:sldId id="435" r:id="rId19"/>
    <p:sldId id="355" r:id="rId20"/>
    <p:sldId id="387" r:id="rId21"/>
    <p:sldId id="388" r:id="rId22"/>
    <p:sldId id="389" r:id="rId23"/>
    <p:sldId id="406" r:id="rId24"/>
    <p:sldId id="356" r:id="rId25"/>
    <p:sldId id="370" r:id="rId26"/>
    <p:sldId id="392" r:id="rId27"/>
    <p:sldId id="393" r:id="rId28"/>
    <p:sldId id="422" r:id="rId29"/>
    <p:sldId id="408" r:id="rId30"/>
    <p:sldId id="372" r:id="rId31"/>
    <p:sldId id="375" r:id="rId32"/>
    <p:sldId id="418" r:id="rId33"/>
    <p:sldId id="432" r:id="rId34"/>
    <p:sldId id="428" r:id="rId35"/>
    <p:sldId id="429" r:id="rId36"/>
    <p:sldId id="430" r:id="rId37"/>
    <p:sldId id="433" r:id="rId38"/>
    <p:sldId id="434" r:id="rId39"/>
    <p:sldId id="376" r:id="rId40"/>
    <p:sldId id="377" r:id="rId41"/>
    <p:sldId id="378" r:id="rId42"/>
    <p:sldId id="379" r:id="rId43"/>
    <p:sldId id="380" r:id="rId44"/>
    <p:sldId id="383" r:id="rId45"/>
    <p:sldId id="374" r:id="rId46"/>
    <p:sldId id="436" r:id="rId47"/>
    <p:sldId id="439" r:id="rId48"/>
    <p:sldId id="438" r:id="rId49"/>
    <p:sldId id="440" r:id="rId50"/>
    <p:sldId id="340" r:id="rId51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FF00"/>
    <a:srgbClr val="FF9933"/>
    <a:srgbClr val="FF0000"/>
    <a:srgbClr val="FF3399"/>
    <a:srgbClr val="FF66FF"/>
    <a:srgbClr val="FFFF00"/>
    <a:srgbClr val="66FF33"/>
    <a:srgbClr val="99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58" autoAdjust="0"/>
    <p:restoredTop sz="94421" autoAdjust="0"/>
  </p:normalViewPr>
  <p:slideViewPr>
    <p:cSldViewPr>
      <p:cViewPr>
        <p:scale>
          <a:sx n="70" d="100"/>
          <a:sy n="70" d="100"/>
        </p:scale>
        <p:origin x="-1056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01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8.xml"/><Relationship Id="rId2" Type="http://schemas.openxmlformats.org/officeDocument/2006/relationships/slide" Target="slides/slide15.xml"/><Relationship Id="rId1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1D263D-69AD-4FF5-A044-F4CDC6201546}" type="doc">
      <dgm:prSet loTypeId="urn:microsoft.com/office/officeart/2005/8/layout/chevron2" loCatId="process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F111CB5-8E64-4215-9CF5-929DBEEA1406}">
      <dgm:prSet/>
      <dgm:spPr/>
      <dgm:t>
        <a:bodyPr/>
        <a:lstStyle/>
        <a:p>
          <a:pPr rtl="0"/>
          <a:r>
            <a:rPr lang="es-AR" dirty="0" smtClean="0"/>
            <a:t>Comunicación Serie Asincrónica</a:t>
          </a:r>
          <a:endParaRPr lang="es-AR" dirty="0"/>
        </a:p>
      </dgm:t>
    </dgm:pt>
    <dgm:pt modelId="{525B0134-DD45-4A35-A319-C8E84E5DF018}" type="parTrans" cxnId="{2BECDEF8-2C1E-423A-9020-21157AE8B761}">
      <dgm:prSet/>
      <dgm:spPr/>
      <dgm:t>
        <a:bodyPr/>
        <a:lstStyle/>
        <a:p>
          <a:endParaRPr lang="es-AR"/>
        </a:p>
      </dgm:t>
    </dgm:pt>
    <dgm:pt modelId="{E01D7B53-EE00-455D-8758-11FDBCE0598B}" type="sibTrans" cxnId="{2BECDEF8-2C1E-423A-9020-21157AE8B761}">
      <dgm:prSet/>
      <dgm:spPr/>
      <dgm:t>
        <a:bodyPr/>
        <a:lstStyle/>
        <a:p>
          <a:endParaRPr lang="es-AR"/>
        </a:p>
      </dgm:t>
    </dgm:pt>
    <dgm:pt modelId="{3E093508-C980-4F49-8377-41D897622D27}">
      <dgm:prSet custT="1"/>
      <dgm:spPr/>
      <dgm:t>
        <a:bodyPr/>
        <a:lstStyle/>
        <a:p>
          <a:r>
            <a:rPr lang="es-AR" sz="2400" dirty="0" smtClean="0"/>
            <a:t> principios de funcionamiento</a:t>
          </a:r>
          <a:endParaRPr lang="es-AR" sz="2400" dirty="0"/>
        </a:p>
      </dgm:t>
    </dgm:pt>
    <dgm:pt modelId="{1F36226B-B42D-4891-B6BF-DACA2B363C37}" type="parTrans" cxnId="{55EAE3F3-0219-45C4-9036-EE90B41AACA4}">
      <dgm:prSet/>
      <dgm:spPr/>
      <dgm:t>
        <a:bodyPr/>
        <a:lstStyle/>
        <a:p>
          <a:endParaRPr lang="es-AR"/>
        </a:p>
      </dgm:t>
    </dgm:pt>
    <dgm:pt modelId="{7C576BF1-07FD-49A6-AFF8-8DAFD31CA69C}" type="sibTrans" cxnId="{55EAE3F3-0219-45C4-9036-EE90B41AACA4}">
      <dgm:prSet/>
      <dgm:spPr/>
      <dgm:t>
        <a:bodyPr/>
        <a:lstStyle/>
        <a:p>
          <a:endParaRPr lang="es-AR"/>
        </a:p>
      </dgm:t>
    </dgm:pt>
    <dgm:pt modelId="{C914BEEC-02BC-4879-8051-F7A339279210}">
      <dgm:prSet custT="1"/>
      <dgm:spPr/>
      <dgm:t>
        <a:bodyPr/>
        <a:lstStyle/>
        <a:p>
          <a:r>
            <a:rPr lang="es-AR" sz="2400" dirty="0" smtClean="0"/>
            <a:t>Posibilidades del HW del LPC1769</a:t>
          </a:r>
          <a:endParaRPr lang="es-AR" sz="2400" dirty="0"/>
        </a:p>
      </dgm:t>
    </dgm:pt>
    <dgm:pt modelId="{29A21AFF-46E7-4DFA-99D6-9A825C8B8EF9}" type="parTrans" cxnId="{D2F204AA-BE5F-4DFE-8E54-F87122AF51C8}">
      <dgm:prSet/>
      <dgm:spPr/>
      <dgm:t>
        <a:bodyPr/>
        <a:lstStyle/>
        <a:p>
          <a:endParaRPr lang="es-AR"/>
        </a:p>
      </dgm:t>
    </dgm:pt>
    <dgm:pt modelId="{49D2C48E-8EEA-421B-99BA-6D37AF245327}" type="sibTrans" cxnId="{D2F204AA-BE5F-4DFE-8E54-F87122AF51C8}">
      <dgm:prSet/>
      <dgm:spPr/>
      <dgm:t>
        <a:bodyPr/>
        <a:lstStyle/>
        <a:p>
          <a:endParaRPr lang="es-AR"/>
        </a:p>
      </dgm:t>
    </dgm:pt>
    <dgm:pt modelId="{6266D1FC-312C-4AE3-9E21-6323DC992EE9}">
      <dgm:prSet custT="1"/>
      <dgm:spPr/>
      <dgm:t>
        <a:bodyPr/>
        <a:lstStyle/>
        <a:p>
          <a:r>
            <a:rPr lang="es-AR" sz="2400" dirty="0" smtClean="0"/>
            <a:t> UART</a:t>
          </a:r>
          <a:endParaRPr lang="es-AR" sz="2400" dirty="0"/>
        </a:p>
      </dgm:t>
    </dgm:pt>
    <dgm:pt modelId="{804DFD7E-C84D-4EAD-A146-39E22CE5A01F}" type="parTrans" cxnId="{2F29D611-BEFC-4A2D-B23F-8ABFABE2D8BB}">
      <dgm:prSet/>
      <dgm:spPr/>
      <dgm:t>
        <a:bodyPr/>
        <a:lstStyle/>
        <a:p>
          <a:endParaRPr lang="es-AR"/>
        </a:p>
      </dgm:t>
    </dgm:pt>
    <dgm:pt modelId="{14306071-9F77-4EC2-8CD2-359404991627}" type="sibTrans" cxnId="{2F29D611-BEFC-4A2D-B23F-8ABFABE2D8BB}">
      <dgm:prSet/>
      <dgm:spPr/>
      <dgm:t>
        <a:bodyPr/>
        <a:lstStyle/>
        <a:p>
          <a:endParaRPr lang="es-AR"/>
        </a:p>
      </dgm:t>
    </dgm:pt>
    <dgm:pt modelId="{D8E5834E-748C-4F1F-96CC-5FCFB0191D7C}">
      <dgm:prSet custT="1"/>
      <dgm:spPr/>
      <dgm:t>
        <a:bodyPr/>
        <a:lstStyle/>
        <a:p>
          <a:r>
            <a:rPr lang="es-AR" sz="2400" dirty="0" smtClean="0"/>
            <a:t> Estrategias de programación</a:t>
          </a:r>
          <a:endParaRPr lang="es-AR" sz="2400" dirty="0"/>
        </a:p>
      </dgm:t>
    </dgm:pt>
    <dgm:pt modelId="{169F49E1-5A21-4EC5-B6A5-AC0D9B51FB27}" type="parTrans" cxnId="{2FA7776C-7E74-478C-8765-29D5BCC05E66}">
      <dgm:prSet/>
      <dgm:spPr/>
      <dgm:t>
        <a:bodyPr/>
        <a:lstStyle/>
        <a:p>
          <a:endParaRPr lang="es-AR"/>
        </a:p>
      </dgm:t>
    </dgm:pt>
    <dgm:pt modelId="{A408D7CD-252C-44B5-AD81-BC2FB94314D8}" type="sibTrans" cxnId="{2FA7776C-7E74-478C-8765-29D5BCC05E66}">
      <dgm:prSet/>
      <dgm:spPr/>
      <dgm:t>
        <a:bodyPr/>
        <a:lstStyle/>
        <a:p>
          <a:endParaRPr lang="es-AR"/>
        </a:p>
      </dgm:t>
    </dgm:pt>
    <dgm:pt modelId="{6D0D5D76-9639-4146-B1A3-5019E68F382D}" type="pres">
      <dgm:prSet presAssocID="{021D263D-69AD-4FF5-A044-F4CDC620154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A8E8597F-AEEA-48AB-8E3F-AFD5EBB6D45B}" type="pres">
      <dgm:prSet presAssocID="{EF111CB5-8E64-4215-9CF5-929DBEEA1406}" presName="composite" presStyleCnt="0"/>
      <dgm:spPr/>
    </dgm:pt>
    <dgm:pt modelId="{417BA827-AF67-4CD9-9D45-DB61A06FC495}" type="pres">
      <dgm:prSet presAssocID="{EF111CB5-8E64-4215-9CF5-929DBEEA1406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8267BF8-ECB6-4E75-97CC-6FF0258566CF}" type="pres">
      <dgm:prSet presAssocID="{EF111CB5-8E64-4215-9CF5-929DBEEA1406}" presName="descendantText" presStyleLbl="alignAcc1" presStyleIdx="0" presStyleCnt="1" custLinFactNeighborX="2345" custLinFactNeighborY="-483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D2F204AA-BE5F-4DFE-8E54-F87122AF51C8}" srcId="{EF111CB5-8E64-4215-9CF5-929DBEEA1406}" destId="{C914BEEC-02BC-4879-8051-F7A339279210}" srcOrd="2" destOrd="0" parTransId="{29A21AFF-46E7-4DFA-99D6-9A825C8B8EF9}" sibTransId="{49D2C48E-8EEA-421B-99BA-6D37AF245327}"/>
    <dgm:cxn modelId="{715A0105-3CC8-4F4E-977F-46C8359BBB3F}" type="presOf" srcId="{D8E5834E-748C-4F1F-96CC-5FCFB0191D7C}" destId="{48267BF8-ECB6-4E75-97CC-6FF0258566CF}" srcOrd="0" destOrd="3" presId="urn:microsoft.com/office/officeart/2005/8/layout/chevron2"/>
    <dgm:cxn modelId="{EFC64D76-2426-4E06-8F71-3366DDAE7D87}" type="presOf" srcId="{021D263D-69AD-4FF5-A044-F4CDC6201546}" destId="{6D0D5D76-9639-4146-B1A3-5019E68F382D}" srcOrd="0" destOrd="0" presId="urn:microsoft.com/office/officeart/2005/8/layout/chevron2"/>
    <dgm:cxn modelId="{C7FF895E-84D6-4556-AE62-83E81DB11C0D}" type="presOf" srcId="{EF111CB5-8E64-4215-9CF5-929DBEEA1406}" destId="{417BA827-AF67-4CD9-9D45-DB61A06FC495}" srcOrd="0" destOrd="0" presId="urn:microsoft.com/office/officeart/2005/8/layout/chevron2"/>
    <dgm:cxn modelId="{55EAE3F3-0219-45C4-9036-EE90B41AACA4}" srcId="{EF111CB5-8E64-4215-9CF5-929DBEEA1406}" destId="{3E093508-C980-4F49-8377-41D897622D27}" srcOrd="0" destOrd="0" parTransId="{1F36226B-B42D-4891-B6BF-DACA2B363C37}" sibTransId="{7C576BF1-07FD-49A6-AFF8-8DAFD31CA69C}"/>
    <dgm:cxn modelId="{2BECDEF8-2C1E-423A-9020-21157AE8B761}" srcId="{021D263D-69AD-4FF5-A044-F4CDC6201546}" destId="{EF111CB5-8E64-4215-9CF5-929DBEEA1406}" srcOrd="0" destOrd="0" parTransId="{525B0134-DD45-4A35-A319-C8E84E5DF018}" sibTransId="{E01D7B53-EE00-455D-8758-11FDBCE0598B}"/>
    <dgm:cxn modelId="{2FA7776C-7E74-478C-8765-29D5BCC05E66}" srcId="{EF111CB5-8E64-4215-9CF5-929DBEEA1406}" destId="{D8E5834E-748C-4F1F-96CC-5FCFB0191D7C}" srcOrd="3" destOrd="0" parTransId="{169F49E1-5A21-4EC5-B6A5-AC0D9B51FB27}" sibTransId="{A408D7CD-252C-44B5-AD81-BC2FB94314D8}"/>
    <dgm:cxn modelId="{B8FA09E1-6786-4BDD-A413-BEFE8A9A57F6}" type="presOf" srcId="{6266D1FC-312C-4AE3-9E21-6323DC992EE9}" destId="{48267BF8-ECB6-4E75-97CC-6FF0258566CF}" srcOrd="0" destOrd="1" presId="urn:microsoft.com/office/officeart/2005/8/layout/chevron2"/>
    <dgm:cxn modelId="{A9FF1F6A-038B-4226-9D01-D90DD062AE49}" type="presOf" srcId="{3E093508-C980-4F49-8377-41D897622D27}" destId="{48267BF8-ECB6-4E75-97CC-6FF0258566CF}" srcOrd="0" destOrd="0" presId="urn:microsoft.com/office/officeart/2005/8/layout/chevron2"/>
    <dgm:cxn modelId="{2F29D611-BEFC-4A2D-B23F-8ABFABE2D8BB}" srcId="{EF111CB5-8E64-4215-9CF5-929DBEEA1406}" destId="{6266D1FC-312C-4AE3-9E21-6323DC992EE9}" srcOrd="1" destOrd="0" parTransId="{804DFD7E-C84D-4EAD-A146-39E22CE5A01F}" sibTransId="{14306071-9F77-4EC2-8CD2-359404991627}"/>
    <dgm:cxn modelId="{F07EDE70-0CFE-4163-971B-0AA1EE5204A7}" type="presOf" srcId="{C914BEEC-02BC-4879-8051-F7A339279210}" destId="{48267BF8-ECB6-4E75-97CC-6FF0258566CF}" srcOrd="0" destOrd="2" presId="urn:microsoft.com/office/officeart/2005/8/layout/chevron2"/>
    <dgm:cxn modelId="{4469D44C-4FF2-4E9F-9067-2DC3961F6B93}" type="presParOf" srcId="{6D0D5D76-9639-4146-B1A3-5019E68F382D}" destId="{A8E8597F-AEEA-48AB-8E3F-AFD5EBB6D45B}" srcOrd="0" destOrd="0" presId="urn:microsoft.com/office/officeart/2005/8/layout/chevron2"/>
    <dgm:cxn modelId="{29E31B12-2923-490F-8D94-4E25097A5637}" type="presParOf" srcId="{A8E8597F-AEEA-48AB-8E3F-AFD5EBB6D45B}" destId="{417BA827-AF67-4CD9-9D45-DB61A06FC495}" srcOrd="0" destOrd="0" presId="urn:microsoft.com/office/officeart/2005/8/layout/chevron2"/>
    <dgm:cxn modelId="{B64DBC49-A8C9-4E0B-BED4-D10220B6E52E}" type="presParOf" srcId="{A8E8597F-AEEA-48AB-8E3F-AFD5EBB6D45B}" destId="{48267BF8-ECB6-4E75-97CC-6FF0258566C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17BA827-AF67-4CD9-9D45-DB61A06FC495}">
      <dsp:nvSpPr>
        <dsp:cNvPr id="0" name=""/>
        <dsp:cNvSpPr/>
      </dsp:nvSpPr>
      <dsp:spPr>
        <a:xfrm rot="5400000">
          <a:off x="-864095" y="864095"/>
          <a:ext cx="5040560" cy="33123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1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p3d extrusionH="28000" prstMaterial="matte"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4000" kern="1200" dirty="0" smtClean="0"/>
            <a:t>Comunicación Serie Asincrónica</a:t>
          </a:r>
          <a:endParaRPr lang="es-AR" sz="4000" kern="1200" dirty="0"/>
        </a:p>
      </dsp:txBody>
      <dsp:txXfrm rot="5400000">
        <a:off x="-864095" y="864095"/>
        <a:ext cx="5040560" cy="3312368"/>
      </dsp:txXfrm>
    </dsp:sp>
    <dsp:sp modelId="{48267BF8-ECB6-4E75-97CC-6FF0258566CF}">
      <dsp:nvSpPr>
        <dsp:cNvPr id="0" name=""/>
        <dsp:cNvSpPr/>
      </dsp:nvSpPr>
      <dsp:spPr>
        <a:xfrm rot="5400000">
          <a:off x="4104456" y="-792088"/>
          <a:ext cx="3384375" cy="49685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lt1">
              <a:alpha val="90000"/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400" kern="1200" dirty="0" smtClean="0"/>
            <a:t> principios de funcionamiento</a:t>
          </a:r>
          <a:endParaRPr lang="es-A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400" kern="1200" dirty="0" smtClean="0"/>
            <a:t> UART</a:t>
          </a:r>
          <a:endParaRPr lang="es-A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400" kern="1200" dirty="0" smtClean="0"/>
            <a:t>Posibilidades del HW del LPC1769</a:t>
          </a:r>
          <a:endParaRPr lang="es-A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400" kern="1200" dirty="0" smtClean="0"/>
            <a:t> Estrategias de programación</a:t>
          </a:r>
          <a:endParaRPr lang="es-AR" sz="2400" kern="1200" dirty="0"/>
        </a:p>
      </dsp:txBody>
      <dsp:txXfrm rot="5400000">
        <a:off x="4104456" y="-792088"/>
        <a:ext cx="3384375" cy="4968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 b="1">
                <a:solidFill>
                  <a:schemeClr val="bg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 b="1">
                <a:solidFill>
                  <a:schemeClr val="bg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 b="1">
                <a:solidFill>
                  <a:schemeClr val="bg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s-AR"/>
              <a:t>Ing. M. Trujillo &amp; Ing. M. Giura - Informática II - UTN - FRBA</a:t>
            </a:r>
          </a:p>
        </p:txBody>
      </p:sp>
      <p:sp>
        <p:nvSpPr>
          <p:cNvPr id="273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 b="1">
                <a:solidFill>
                  <a:schemeClr val="bg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A07ABE66-0E2B-45B0-AD67-2063EE44A702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 b="1">
                <a:solidFill>
                  <a:schemeClr val="bg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 b="1">
                <a:solidFill>
                  <a:schemeClr val="bg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1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271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 b="1">
                <a:solidFill>
                  <a:schemeClr val="bg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s-AR"/>
              <a:t>Ing. M. Trujillo &amp; Ing. M. Giura - Informática II - UTN - FRBA</a:t>
            </a:r>
          </a:p>
        </p:txBody>
      </p:sp>
      <p:sp>
        <p:nvSpPr>
          <p:cNvPr id="271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 b="1">
                <a:solidFill>
                  <a:schemeClr val="bg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B0E54E37-4EF0-4E31-82E5-8AB8A5B45BDC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AR" smtClean="0"/>
              <a:t>Ing. M. Trujillo &amp; Ing. M. Giura - Informática II - UTN - FRBA</a:t>
            </a:r>
          </a:p>
        </p:txBody>
      </p:sp>
      <p:sp>
        <p:nvSpPr>
          <p:cNvPr id="614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EA4F40-92FB-4B54-8D96-7916E6B9D7D3}" type="slidenum">
              <a:rPr lang="es-AR" smtClean="0"/>
              <a:pPr/>
              <a:t>1</a:t>
            </a:fld>
            <a:endParaRPr lang="es-AR" smtClean="0"/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B980861-A34B-4A0B-BC5E-C3BF42983A74}" type="slidenum">
              <a:rPr lang="es-AR"/>
              <a:pPr/>
              <a:t>35</a:t>
            </a:fld>
            <a:endParaRPr lang="es-AR"/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77875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709632" y="4861252"/>
            <a:ext cx="5680036" cy="460595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6841" tIns="43420" rIns="86841" bIns="43420" anchor="ctr"/>
          <a:lstStyle/>
          <a:p>
            <a:endParaRPr lang="es-A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9C8CC8-BAB6-4000-958E-D527BFFB0EB9}" type="slidenum">
              <a:rPr lang="es-AR"/>
              <a:pPr/>
              <a:t>36</a:t>
            </a:fld>
            <a:endParaRPr lang="es-AR"/>
          </a:p>
        </p:txBody>
      </p:sp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77875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709632" y="4861252"/>
            <a:ext cx="5680036" cy="460595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6841" tIns="43420" rIns="86841" bIns="43420" anchor="ctr"/>
          <a:lstStyle/>
          <a:p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8B46134-4799-4327-B229-BC63F20A89F0}" type="slidenum">
              <a:rPr lang="es-AR"/>
              <a:pPr/>
              <a:t>4</a:t>
            </a:fld>
            <a:endParaRPr lang="es-AR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22338" y="909638"/>
            <a:ext cx="5980112" cy="44862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82238" y="5684120"/>
            <a:ext cx="6261188" cy="538560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9BA91A-16A7-46AF-A6EB-4B3FAA75C144}" type="slidenum">
              <a:rPr lang="es-AR"/>
              <a:pPr/>
              <a:t>5</a:t>
            </a:fld>
            <a:endParaRPr lang="es-AR"/>
          </a:p>
        </p:txBody>
      </p:sp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22338" y="909638"/>
            <a:ext cx="5980112" cy="44862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82238" y="5684120"/>
            <a:ext cx="6261188" cy="538560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9BA91A-16A7-46AF-A6EB-4B3FAA75C144}" type="slidenum">
              <a:rPr lang="es-AR"/>
              <a:pPr/>
              <a:t>6</a:t>
            </a:fld>
            <a:endParaRPr lang="es-AR"/>
          </a:p>
        </p:txBody>
      </p:sp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22338" y="909638"/>
            <a:ext cx="5980112" cy="44862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82238" y="5684120"/>
            <a:ext cx="6261188" cy="538560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A8E5FD-445F-431A-93A0-30E1B8C62D50}" type="slidenum">
              <a:rPr lang="es-AR" smtClean="0"/>
              <a:pPr/>
              <a:t>16</a:t>
            </a:fld>
            <a:endParaRPr lang="es-AR" smtClean="0"/>
          </a:p>
        </p:txBody>
      </p:sp>
      <p:sp>
        <p:nvSpPr>
          <p:cNvPr id="62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6950" y="777875"/>
            <a:ext cx="5067300" cy="3800475"/>
          </a:xfrm>
          <a:solidFill>
            <a:srgbClr val="FFFFFF"/>
          </a:solidFill>
          <a:ln/>
        </p:spPr>
      </p:sp>
      <p:sp>
        <p:nvSpPr>
          <p:cNvPr id="624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45150" cy="4568825"/>
          </a:xfrm>
          <a:noFill/>
          <a:ln/>
        </p:spPr>
        <p:txBody>
          <a:bodyPr wrap="none" anchor="ctr"/>
          <a:lstStyle/>
          <a:p>
            <a:pPr>
              <a:spcBef>
                <a:spcPts val="488"/>
              </a:spcBef>
              <a:tabLst>
                <a:tab pos="0" algn="l"/>
                <a:tab pos="484188" algn="l"/>
                <a:tab pos="971550" algn="l"/>
                <a:tab pos="1457325" algn="l"/>
                <a:tab pos="1944688" algn="l"/>
                <a:tab pos="2430463" algn="l"/>
                <a:tab pos="2917825" algn="l"/>
                <a:tab pos="3403600" algn="l"/>
                <a:tab pos="3890963" algn="l"/>
                <a:tab pos="4376738" algn="l"/>
                <a:tab pos="4864100" algn="l"/>
                <a:tab pos="5349875" algn="l"/>
                <a:tab pos="5837238" algn="l"/>
                <a:tab pos="6324600" algn="l"/>
                <a:tab pos="6810375" algn="l"/>
                <a:tab pos="7297738" algn="l"/>
                <a:tab pos="7783513" algn="l"/>
                <a:tab pos="8270875" algn="l"/>
                <a:tab pos="8756650" algn="l"/>
                <a:tab pos="9244013" algn="l"/>
                <a:tab pos="9729788" algn="l"/>
              </a:tabLst>
            </a:pPr>
            <a:endParaRPr lang="es-AR" smtClean="0">
              <a:latin typeface="Times New Roman" pitchFamily="18" charset="0"/>
              <a:ea typeface="Microsoft YaHei" pitchFamily="34" charset="-122"/>
            </a:endParaRP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-12212638" y="-13204825"/>
            <a:ext cx="12214226" cy="13206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7488" tIns="48744" rIns="97488" bIns="48744"/>
          <a:lstStyle/>
          <a:p>
            <a:pPr>
              <a:tabLst>
                <a:tab pos="0" algn="l"/>
                <a:tab pos="484922" algn="l"/>
                <a:tab pos="971563" algn="l"/>
                <a:tab pos="1458204" algn="l"/>
                <a:tab pos="1944846" algn="l"/>
                <a:tab pos="2431486" algn="l"/>
                <a:tab pos="2918128" algn="l"/>
                <a:tab pos="3404768" algn="l"/>
                <a:tab pos="3891410" algn="l"/>
                <a:tab pos="4378051" algn="l"/>
                <a:tab pos="4864692" algn="l"/>
                <a:tab pos="5351333" algn="l"/>
                <a:tab pos="5837975" algn="l"/>
                <a:tab pos="6324615" algn="l"/>
                <a:tab pos="6811257" algn="l"/>
                <a:tab pos="7297898" algn="l"/>
                <a:tab pos="7784539" algn="l"/>
                <a:tab pos="8271180" algn="l"/>
                <a:tab pos="8757821" algn="l"/>
                <a:tab pos="9244462" algn="l"/>
                <a:tab pos="9731104" algn="l"/>
                <a:tab pos="10193670" algn="l"/>
                <a:tab pos="10977799" algn="l"/>
                <a:tab pos="11761927" algn="l"/>
                <a:tab pos="12546056" algn="l"/>
              </a:tabLst>
              <a:defRPr/>
            </a:pPr>
            <a:fld id="{A717B8E7-6725-4916-9CD2-96FB4D44E8E2}" type="slidenum">
              <a:rPr lang="es-AR">
                <a:solidFill>
                  <a:srgbClr val="000000"/>
                </a:solidFill>
                <a:latin typeface="+mn-lt" charset="0"/>
              </a:rPr>
              <a:pPr>
                <a:tabLst>
                  <a:tab pos="0" algn="l"/>
                  <a:tab pos="484922" algn="l"/>
                  <a:tab pos="971563" algn="l"/>
                  <a:tab pos="1458204" algn="l"/>
                  <a:tab pos="1944846" algn="l"/>
                  <a:tab pos="2431486" algn="l"/>
                  <a:tab pos="2918128" algn="l"/>
                  <a:tab pos="3404768" algn="l"/>
                  <a:tab pos="3891410" algn="l"/>
                  <a:tab pos="4378051" algn="l"/>
                  <a:tab pos="4864692" algn="l"/>
                  <a:tab pos="5351333" algn="l"/>
                  <a:tab pos="5837975" algn="l"/>
                  <a:tab pos="6324615" algn="l"/>
                  <a:tab pos="6811257" algn="l"/>
                  <a:tab pos="7297898" algn="l"/>
                  <a:tab pos="7784539" algn="l"/>
                  <a:tab pos="8271180" algn="l"/>
                  <a:tab pos="8757821" algn="l"/>
                  <a:tab pos="9244462" algn="l"/>
                  <a:tab pos="9731104" algn="l"/>
                  <a:tab pos="10193670" algn="l"/>
                  <a:tab pos="10977799" algn="l"/>
                  <a:tab pos="11761927" algn="l"/>
                  <a:tab pos="12546056" algn="l"/>
                </a:tabLst>
                <a:defRPr/>
              </a:pPr>
              <a:t>16</a:t>
            </a:fld>
            <a:endParaRPr lang="es-AR" dirty="0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0D56F3-8261-48F3-9249-C39B5A5A13F1}" type="slidenum">
              <a:rPr lang="es-AR"/>
              <a:pPr/>
              <a:t>17</a:t>
            </a:fld>
            <a:endParaRPr lang="es-AR"/>
          </a:p>
        </p:txBody>
      </p:sp>
      <p:sp>
        <p:nvSpPr>
          <p:cNvPr id="460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22338" y="909638"/>
            <a:ext cx="5980112" cy="44862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82238" y="5684120"/>
            <a:ext cx="6261188" cy="538560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Ing. M. Trujillo &amp; Ing. M. Giura - Informática II - UTN - FRBA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E54E37-4EF0-4E31-82E5-8AB8A5B45BDC}" type="slidenum">
              <a:rPr lang="es-AR" smtClean="0"/>
              <a:pPr>
                <a:defRPr/>
              </a:pPr>
              <a:t>23</a:t>
            </a:fld>
            <a:endParaRPr lang="es-A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AFBB6AC-BA0D-490F-9970-59FAF527F054}" type="slidenum">
              <a:rPr lang="es-AR"/>
              <a:pPr/>
              <a:t>33</a:t>
            </a:fld>
            <a:endParaRPr lang="es-AR"/>
          </a:p>
        </p:txBody>
      </p:sp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77875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709632" y="4861252"/>
            <a:ext cx="5680036" cy="460595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6841" tIns="43420" rIns="86841" bIns="43420" anchor="ctr"/>
          <a:lstStyle/>
          <a:p>
            <a:endParaRPr lang="es-A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9C8CC8-BAB6-4000-958E-D527BFFB0EB9}" type="slidenum">
              <a:rPr lang="es-AR"/>
              <a:pPr/>
              <a:t>34</a:t>
            </a:fld>
            <a:endParaRPr lang="es-AR"/>
          </a:p>
        </p:txBody>
      </p:sp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77875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709632" y="4861252"/>
            <a:ext cx="5680036" cy="460595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6841" tIns="43420" rIns="86841" bIns="43420" anchor="ctr"/>
          <a:lstStyle/>
          <a:p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s-AR" smtClean="0"/>
              <a:t>@2014</a:t>
            </a:r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s-ES" smtClean="0"/>
              <a:t>Ing. M. Trujillo &amp; Ing. M. Giura - Informática II - UTN - FRBA</a:t>
            </a:r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5B5AD10-96C8-4320-AF3B-96AFB0CEE9F9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32" name="31 Rectángulo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39 Rectángulo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40 Rectángulo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41 Rectángulo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56" name="55 Rectángulo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64 Rectángulo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65 Rectángulo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66 Rectángulo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s-AR" smtClean="0"/>
              <a:t>@2014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s-ES" smtClean="0"/>
              <a:t>Ing. M. Trujillo &amp; Ing. M. Giura - Informática II - UTN - FRBA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AE02A76-5C99-42F2-90BF-1DCB32F75C4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s-AR" smtClean="0"/>
              <a:t>@2014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s-ES" smtClean="0"/>
              <a:t>Ing. M. Trujillo &amp; Ing. M. Giura - Informática II - UTN - FRBA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C518ACA-5114-4F70-8166-F84B81B74169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@2014</a:t>
            </a:r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Ing. M. Trujillo &amp; Ing. M. Giura - Informática II - UTN - FRBA</a:t>
            </a:r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5B5AD10-96C8-4320-AF3B-96AFB0CEE9F9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@2014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Ing. M. Trujillo &amp; Ing. M. Giura - Informática II - UTN - FRBA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A018FD-1B79-4205-9E8E-8148F46E09D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@2014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r>
              <a:rPr lang="es-ES" smtClean="0"/>
              <a:t>Ing. M. Trujillo &amp; Ing. M. Giura - Informática II - UTN - FRBA</a:t>
            </a:r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AA7AC4E5-02A3-4750-B0A2-98156F2A46AE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@2014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Ing. M. Trujillo &amp; Ing. M. Giura - Informática II - UTN - FRBA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6365EA-EE31-4B9C-9F11-A0DC1CCF139B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@2014</a:t>
            </a:r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Ing. M. Trujillo &amp; Ing. M. Giura - Informática II - UTN - FRBA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FA9CA-57B1-439C-9FE9-C5FF090AB38C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@2014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Ing. M. Trujillo &amp; Ing. M. Giura - Informática II - UTN - FRBA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5EAA24-1B9A-4739-B9CB-F256333715CC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@2014</a:t>
            </a: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Ing. M. Trujillo &amp; Ing. M. Giura - Informática II - UTN - FRBA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958A0B-D0A4-45DC-ADBF-90DE1252FCF7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@2014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Ing. M. Trujillo &amp; Ing. M. Giura - Informática II - UTN - FRBA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366-761D-4387-B005-93FADD49F066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s-AR" smtClean="0"/>
              <a:t>@2014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s-ES" smtClean="0"/>
              <a:t>Ing. M. Trujillo &amp; Ing. M. Giura - Informática II - UTN - FRBA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BA018FD-1B79-4205-9E8E-8148F46E09D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@2014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r>
              <a:rPr lang="es-ES" smtClean="0"/>
              <a:t>Ing. M. Trujillo &amp; Ing. M. Giura - Informática II - UTN - FRBA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E92A8A39-24B5-4A42-87CE-9CB7F739815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@2014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Ing. M. Trujillo &amp; Ing. M. Giura - Informática II - UTN - FRBA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E02A76-5C99-42F2-90BF-1DCB32F75C4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@2014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Ing. M. Trujillo &amp; Ing. M. Giura - Informática II - UTN - FRBA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518ACA-5114-4F70-8166-F84B81B74169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Forma libre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14 Forma libre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12 Forma libre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16 Forma libre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17 Forma libre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18 Forma libre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19 Forma libre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20 Forma libre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21 Forma libre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22 Forma libre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23 Forma libre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24 Forma libre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25 Forma libre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26 Forma libre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s-AR" smtClean="0"/>
              <a:t>@2014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s-ES" smtClean="0"/>
              <a:t>Ing. M. Trujillo &amp; Ing. M. Giura - Informática II - UTN - FRBA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A7AC4E5-02A3-4750-B0A2-98156F2A46AE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8 Rectángulo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9 Rectángulo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s-AR" smtClean="0"/>
              <a:t>@2014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s-ES" smtClean="0"/>
              <a:t>Ing. M. Trujillo &amp; Ing. M. Giura - Informática II - UTN - FRBA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C6365EA-EE31-4B9C-9F11-A0DC1CCF139B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Rectángulo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s-AR" smtClean="0"/>
              <a:t>@2014</a:t>
            </a:r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s-ES" smtClean="0"/>
              <a:t>Ing. M. Trujillo &amp; Ing. M. Giura - Informática II - UTN - FRBA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70FA9CA-57B1-439C-9FE9-C5FF090AB38C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6" name="15 Rectángulo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16 Rectángulo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17 Rectángulo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19 Rectángulo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20 Rectángulo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21 Rectángulo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29 Rectángulo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s-AR" smtClean="0"/>
              <a:t>@2014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s-ES" smtClean="0"/>
              <a:t>Ing. M. Trujillo &amp; Ing. M. Giura - Informática II - UTN - FRBA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D5EAA24-1B9A-4739-B9CB-F256333715CC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s-AR" smtClean="0"/>
              <a:t>@2014</a:t>
            </a: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s-ES" smtClean="0"/>
              <a:t>Ing. M. Trujillo &amp; Ing. M. Giura - Informática II - UTN - FRBA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A958A0B-D0A4-45DC-ADBF-90DE1252FCF7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s-AR" smtClean="0"/>
              <a:t>@2014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s-ES" smtClean="0"/>
              <a:t>Ing. M. Trujillo &amp; Ing. M. Giura - Informática II - UTN - FRBA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6231366-761D-4387-B005-93FADD49F066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8 Conector recto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9 Grupo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14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grpSp>
        <p:nvGrpSpPr>
          <p:cNvPr id="14" name="13 Grupo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10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17 Grupo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18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pPr>
              <a:defRPr/>
            </a:pPr>
            <a:r>
              <a:rPr lang="es-AR" smtClean="0"/>
              <a:t>@2014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pPr>
              <a:defRPr/>
            </a:pPr>
            <a:r>
              <a:rPr lang="es-ES" smtClean="0"/>
              <a:t>Ing. M. Trujillo &amp; Ing. M. Giura - Informática II - UTN - FRBA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pPr>
              <a:defRPr/>
            </a:pPr>
            <a:fld id="{E92A8A39-24B5-4A42-87CE-9CB7F739815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14 Rectángulo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15 Rectángulo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16 Rectángulo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s-AR" smtClean="0"/>
              <a:t>@2014</a:t>
            </a: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s-ES" smtClean="0"/>
              <a:t>Ing. M. Trujillo &amp; Ing. M. Giura - Informática II - UTN - FRBA</a:t>
            </a:r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E511DE92-A16A-40B1-B2EB-D910885F76F2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s-AR" smtClean="0"/>
              <a:t>@2014</a:t>
            </a: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s-ES" smtClean="0"/>
              <a:t>Ing. M. Trujillo &amp; Ing. M. Giura - Informática II - UTN - FRBA</a:t>
            </a:r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E511DE92-A16A-40B1-B2EB-D910885F76F2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Worksheet1.xls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1 Marcador de fecha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s-AR" smtClean="0">
                <a:latin typeface="Times New Roman" pitchFamily="18" charset="0"/>
              </a:rPr>
              <a:t>@2014</a:t>
            </a:r>
            <a:endParaRPr lang="es-ES" smtClean="0">
              <a:latin typeface="Times New Roman" pitchFamily="18" charset="0"/>
            </a:endParaRPr>
          </a:p>
        </p:txBody>
      </p:sp>
      <p:sp>
        <p:nvSpPr>
          <p:cNvPr id="1028" name="2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s-ES" smtClean="0">
                <a:latin typeface="Times New Roman" pitchFamily="18" charset="0"/>
              </a:rPr>
              <a:t>Ing. M. Trujillo &amp; Ing. M. Giura - Informática II - UTN - FRBA</a:t>
            </a:r>
          </a:p>
        </p:txBody>
      </p:sp>
      <p:graphicFrame>
        <p:nvGraphicFramePr>
          <p:cNvPr id="8" name="7 Diagrama"/>
          <p:cNvGraphicFramePr/>
          <p:nvPr/>
        </p:nvGraphicFramePr>
        <p:xfrm>
          <a:off x="683568" y="188640"/>
          <a:ext cx="8280920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5372100" y="3505200"/>
          <a:ext cx="3467100" cy="2843213"/>
        </p:xfrm>
        <a:graphic>
          <a:graphicData uri="http://schemas.openxmlformats.org/presentationml/2006/ole">
            <p:oleObj spid="_x0000_s1026" name="Imagen" r:id="rId9" imgW="4000320" imgH="3147480" progId="">
              <p:embed/>
            </p:oleObj>
          </a:graphicData>
        </a:graphic>
      </p:graphicFrame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958A0B-D0A4-45DC-ADBF-90DE1252FCF7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8153400" cy="762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s-AR" dirty="0" smtClean="0">
                <a:solidFill>
                  <a:srgbClr val="FF0000"/>
                </a:solidFill>
              </a:rPr>
              <a:t>Entendiendo la trama asincrónica</a:t>
            </a:r>
            <a:endParaRPr lang="es-ES" dirty="0" smtClean="0">
              <a:solidFill>
                <a:srgbClr val="FF0000"/>
              </a:solidFill>
            </a:endParaRPr>
          </a:p>
        </p:txBody>
      </p:sp>
      <p:sp>
        <p:nvSpPr>
          <p:cNvPr id="16386" name="3 Marcador de fecha"/>
          <p:cNvSpPr>
            <a:spLocks noGrp="1"/>
          </p:cNvSpPr>
          <p:nvPr>
            <p:ph type="dt" sz="half" idx="10"/>
          </p:nvPr>
        </p:nvSpPr>
        <p:spPr>
          <a:xfrm>
            <a:off x="6415980" y="6337126"/>
            <a:ext cx="2476500" cy="476250"/>
          </a:xfrm>
          <a:noFill/>
        </p:spPr>
        <p:txBody>
          <a:bodyPr/>
          <a:lstStyle/>
          <a:p>
            <a:r>
              <a:rPr lang="es-AR" dirty="0" smtClean="0">
                <a:latin typeface="Times New Roman" pitchFamily="18" charset="0"/>
              </a:rPr>
              <a:t>@2014</a:t>
            </a:r>
            <a:endParaRPr lang="es-ES" dirty="0" smtClean="0">
              <a:latin typeface="Times New Roman" pitchFamily="18" charset="0"/>
            </a:endParaRPr>
          </a:p>
        </p:txBody>
      </p:sp>
      <p:sp>
        <p:nvSpPr>
          <p:cNvPr id="1638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55576" y="6356176"/>
            <a:ext cx="4809728" cy="457200"/>
          </a:xfrm>
          <a:noFill/>
        </p:spPr>
        <p:txBody>
          <a:bodyPr/>
          <a:lstStyle/>
          <a:p>
            <a:r>
              <a:rPr lang="es-ES" dirty="0" smtClean="0">
                <a:latin typeface="Times New Roman" pitchFamily="18" charset="0"/>
              </a:rPr>
              <a:t>Ing. M. Trujillo &amp; Ing. M. Giura - Informática II - UTN - FRBA</a:t>
            </a:r>
          </a:p>
        </p:txBody>
      </p:sp>
      <p:pic>
        <p:nvPicPr>
          <p:cNvPr id="400391" name="Picture 7" descr="C:\Documents and Settings\Administrador\Escritorio\sif21.gif"/>
          <p:cNvPicPr>
            <a:picLocks noChangeAspect="1" noChangeArrowheads="1"/>
          </p:cNvPicPr>
          <p:nvPr/>
        </p:nvPicPr>
        <p:blipFill>
          <a:blip r:embed="rId2" cstate="print"/>
          <a:srcRect l="1883" t="3349" r="1324" b="3897"/>
          <a:stretch>
            <a:fillRect/>
          </a:stretch>
        </p:blipFill>
        <p:spPr bwMode="auto">
          <a:xfrm>
            <a:off x="160451" y="1557338"/>
            <a:ext cx="8705737" cy="3743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1" name="7 Pentágono"/>
          <p:cNvSpPr>
            <a:spLocks noChangeArrowheads="1"/>
          </p:cNvSpPr>
          <p:nvPr/>
        </p:nvSpPr>
        <p:spPr bwMode="auto">
          <a:xfrm>
            <a:off x="5868144" y="6165304"/>
            <a:ext cx="1584325" cy="476250"/>
          </a:xfrm>
          <a:prstGeom prst="homePlate">
            <a:avLst>
              <a:gd name="adj" fmla="val 500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r>
              <a:rPr lang="es-AR" sz="1400"/>
              <a:t>Errores en una </a:t>
            </a:r>
          </a:p>
          <a:p>
            <a:r>
              <a:rPr lang="es-AR" sz="1400"/>
              <a:t>com asincrónica</a:t>
            </a: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A018FD-1B79-4205-9E8E-8148F46E09D5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6096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s-ES" dirty="0" smtClean="0">
                <a:solidFill>
                  <a:srgbClr val="002060"/>
                </a:solidFill>
              </a:rPr>
              <a:t>Errores en Com. Asincrónica</a:t>
            </a:r>
          </a:p>
        </p:txBody>
      </p:sp>
      <p:sp>
        <p:nvSpPr>
          <p:cNvPr id="17410" name="2 Marcador de fecha"/>
          <p:cNvSpPr>
            <a:spLocks noGrp="1"/>
          </p:cNvSpPr>
          <p:nvPr>
            <p:ph type="dt" sz="half" idx="10"/>
          </p:nvPr>
        </p:nvSpPr>
        <p:spPr>
          <a:xfrm>
            <a:off x="6415980" y="6337126"/>
            <a:ext cx="2476500" cy="476250"/>
          </a:xfrm>
          <a:noFill/>
        </p:spPr>
        <p:txBody>
          <a:bodyPr/>
          <a:lstStyle/>
          <a:p>
            <a:r>
              <a:rPr lang="es-AR" smtClean="0">
                <a:latin typeface="Times New Roman" pitchFamily="18" charset="0"/>
              </a:rPr>
              <a:t>@2014</a:t>
            </a:r>
            <a:endParaRPr lang="es-ES" smtClean="0">
              <a:latin typeface="Times New Roman" pitchFamily="18" charset="0"/>
            </a:endParaRPr>
          </a:p>
        </p:txBody>
      </p:sp>
      <p:sp>
        <p:nvSpPr>
          <p:cNvPr id="17411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55576" y="6356176"/>
            <a:ext cx="4953744" cy="457200"/>
          </a:xfrm>
          <a:noFill/>
        </p:spPr>
        <p:txBody>
          <a:bodyPr/>
          <a:lstStyle/>
          <a:p>
            <a:r>
              <a:rPr lang="es-ES" dirty="0" smtClean="0">
                <a:latin typeface="Times New Roman" pitchFamily="18" charset="0"/>
              </a:rPr>
              <a:t>Ing. M. Trujillo &amp; Ing. M. Giura - Informática II - UTN - FRBA</a:t>
            </a:r>
          </a:p>
        </p:txBody>
      </p:sp>
      <p:sp>
        <p:nvSpPr>
          <p:cNvPr id="17414" name="Line 310"/>
          <p:cNvSpPr>
            <a:spLocks noChangeShapeType="1"/>
          </p:cNvSpPr>
          <p:nvPr/>
        </p:nvSpPr>
        <p:spPr bwMode="auto">
          <a:xfrm>
            <a:off x="1219200" y="764704"/>
            <a:ext cx="7162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AR"/>
          </a:p>
        </p:txBody>
      </p:sp>
      <p:sp>
        <p:nvSpPr>
          <p:cNvPr id="72" name="71 CuadroTexto"/>
          <p:cNvSpPr txBox="1">
            <a:spLocks noChangeArrowheads="1"/>
          </p:cNvSpPr>
          <p:nvPr/>
        </p:nvSpPr>
        <p:spPr bwMode="auto">
          <a:xfrm>
            <a:off x="539552" y="1052736"/>
            <a:ext cx="8209607" cy="506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Font typeface="Arial" pitchFamily="34" charset="0"/>
              <a:buChar char="•"/>
            </a:pPr>
            <a:r>
              <a:rPr lang="es-AR" sz="2800" dirty="0"/>
              <a:t> </a:t>
            </a:r>
            <a:r>
              <a:rPr lang="es-AR" sz="2800" b="1" dirty="0">
                <a:solidFill>
                  <a:srgbClr val="FF0000"/>
                </a:solidFill>
              </a:rPr>
              <a:t>Error de paridad</a:t>
            </a:r>
            <a:r>
              <a:rPr lang="es-AR" sz="2800" dirty="0"/>
              <a:t>: cuando se detecta un error en el bit de paridad.</a:t>
            </a:r>
          </a:p>
          <a:p>
            <a:pPr algn="just">
              <a:spcAft>
                <a:spcPts val="600"/>
              </a:spcAft>
              <a:buFont typeface="Arial" pitchFamily="34" charset="0"/>
              <a:buChar char="•"/>
            </a:pPr>
            <a:r>
              <a:rPr lang="es-AR" sz="2800" dirty="0"/>
              <a:t> </a:t>
            </a:r>
            <a:r>
              <a:rPr lang="es-AR" sz="2800" b="1" dirty="0">
                <a:solidFill>
                  <a:srgbClr val="FF0000"/>
                </a:solidFill>
              </a:rPr>
              <a:t>Error de trama</a:t>
            </a:r>
            <a:r>
              <a:rPr lang="es-AR" sz="2800" dirty="0"/>
              <a:t>: Cuando se espera el bit de parada y en su lugar se detecta un nivel bajo, implica que se perdió la sincronización.</a:t>
            </a:r>
          </a:p>
          <a:p>
            <a:pPr algn="just">
              <a:spcAft>
                <a:spcPts val="600"/>
              </a:spcAft>
              <a:buFont typeface="Arial" pitchFamily="34" charset="0"/>
              <a:buChar char="•"/>
            </a:pPr>
            <a:r>
              <a:rPr lang="es-AR" sz="2800" dirty="0"/>
              <a:t> </a:t>
            </a:r>
            <a:r>
              <a:rPr lang="es-AR" sz="2800" b="1" dirty="0">
                <a:solidFill>
                  <a:srgbClr val="FF0000"/>
                </a:solidFill>
              </a:rPr>
              <a:t>Error de sobre escritura</a:t>
            </a:r>
            <a:r>
              <a:rPr lang="es-AR" sz="2800" b="1" dirty="0"/>
              <a:t>: </a:t>
            </a:r>
            <a:r>
              <a:rPr lang="es-AR" sz="2800" dirty="0"/>
              <a:t>Cuando un símbolo previo no se leyó y es reemplazado por un nuevo símbolo recibido.</a:t>
            </a:r>
          </a:p>
          <a:p>
            <a:pPr algn="just">
              <a:spcAft>
                <a:spcPts val="600"/>
              </a:spcAft>
              <a:buFont typeface="Arial" pitchFamily="34" charset="0"/>
              <a:buChar char="•"/>
            </a:pPr>
            <a:r>
              <a:rPr lang="es-AR" sz="2800" b="1" dirty="0"/>
              <a:t> </a:t>
            </a:r>
            <a:r>
              <a:rPr lang="es-AR" sz="2800" b="1" dirty="0">
                <a:solidFill>
                  <a:srgbClr val="FF0000"/>
                </a:solidFill>
              </a:rPr>
              <a:t>Error de break</a:t>
            </a:r>
            <a:r>
              <a:rPr lang="es-AR" sz="2800" b="1" dirty="0"/>
              <a:t>: </a:t>
            </a:r>
            <a:r>
              <a:rPr lang="es-ES" sz="2800" dirty="0"/>
              <a:t>Cuando la línea de </a:t>
            </a:r>
            <a:r>
              <a:rPr lang="es-AR" sz="2800" dirty="0" err="1"/>
              <a:t>Rx</a:t>
            </a:r>
            <a:r>
              <a:rPr lang="es-ES" sz="2800" dirty="0"/>
              <a:t> se </a:t>
            </a:r>
            <a:r>
              <a:rPr lang="es-AR" sz="2800" dirty="0"/>
              <a:t>queda</a:t>
            </a:r>
            <a:r>
              <a:rPr lang="es-ES" sz="2800" dirty="0"/>
              <a:t> en estado bajo durante un tiempo </a:t>
            </a:r>
            <a:r>
              <a:rPr lang="es-AR" sz="2800" dirty="0"/>
              <a:t>&gt; </a:t>
            </a:r>
            <a:r>
              <a:rPr lang="es-ES" sz="2800" dirty="0"/>
              <a:t>al de un carácter</a:t>
            </a:r>
            <a:r>
              <a:rPr lang="es-AR" sz="2800" dirty="0"/>
              <a:t> luego de una trama válida</a:t>
            </a:r>
            <a:r>
              <a:rPr lang="es-ES" sz="2800" dirty="0" smtClean="0"/>
              <a:t>.</a:t>
            </a:r>
            <a:endParaRPr lang="es-ES" sz="2800" dirty="0"/>
          </a:p>
        </p:txBody>
      </p:sp>
      <p:sp>
        <p:nvSpPr>
          <p:cNvPr id="17416" name="72 Pentágono"/>
          <p:cNvSpPr>
            <a:spLocks noChangeArrowheads="1"/>
          </p:cNvSpPr>
          <p:nvPr/>
        </p:nvSpPr>
        <p:spPr bwMode="auto">
          <a:xfrm>
            <a:off x="5868144" y="6237288"/>
            <a:ext cx="1584325" cy="476250"/>
          </a:xfrm>
          <a:prstGeom prst="homePlate">
            <a:avLst>
              <a:gd name="adj" fmla="val 500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r>
              <a:rPr lang="es-AR" sz="1400"/>
              <a:t>normas</a:t>
            </a:r>
          </a:p>
          <a:p>
            <a:r>
              <a:rPr lang="es-AR" sz="1400"/>
              <a:t>involucradas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5EAA24-1B9A-4739-B9CB-F256333715CC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6096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s-ES" dirty="0" smtClean="0">
                <a:solidFill>
                  <a:srgbClr val="002060"/>
                </a:solidFill>
              </a:rPr>
              <a:t>Normas de estandarización</a:t>
            </a:r>
          </a:p>
        </p:txBody>
      </p:sp>
      <p:sp>
        <p:nvSpPr>
          <p:cNvPr id="18434" name="2 Marcador de fecha"/>
          <p:cNvSpPr>
            <a:spLocks noGrp="1"/>
          </p:cNvSpPr>
          <p:nvPr>
            <p:ph type="dt" sz="half" idx="10"/>
          </p:nvPr>
        </p:nvSpPr>
        <p:spPr>
          <a:xfrm>
            <a:off x="6415980" y="6337126"/>
            <a:ext cx="2476500" cy="476250"/>
          </a:xfrm>
          <a:noFill/>
        </p:spPr>
        <p:txBody>
          <a:bodyPr/>
          <a:lstStyle/>
          <a:p>
            <a:r>
              <a:rPr lang="es-AR" smtClean="0">
                <a:latin typeface="Times New Roman" pitchFamily="18" charset="0"/>
              </a:rPr>
              <a:t>@2014</a:t>
            </a:r>
            <a:endParaRPr lang="es-ES" smtClean="0">
              <a:latin typeface="Times New Roman" pitchFamily="18" charset="0"/>
            </a:endParaRPr>
          </a:p>
        </p:txBody>
      </p:sp>
      <p:sp>
        <p:nvSpPr>
          <p:cNvPr id="18435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55576" y="6356176"/>
            <a:ext cx="4809728" cy="457200"/>
          </a:xfrm>
          <a:noFill/>
        </p:spPr>
        <p:txBody>
          <a:bodyPr/>
          <a:lstStyle/>
          <a:p>
            <a:r>
              <a:rPr lang="es-ES" dirty="0" smtClean="0">
                <a:latin typeface="Times New Roman" pitchFamily="18" charset="0"/>
              </a:rPr>
              <a:t>Ing. M. Trujillo &amp; Ing. M. Giura - Informática II - UTN - FRBA</a:t>
            </a:r>
          </a:p>
        </p:txBody>
      </p:sp>
      <p:sp>
        <p:nvSpPr>
          <p:cNvPr id="18438" name="Line 310"/>
          <p:cNvSpPr>
            <a:spLocks noChangeShapeType="1"/>
          </p:cNvSpPr>
          <p:nvPr/>
        </p:nvSpPr>
        <p:spPr bwMode="auto">
          <a:xfrm>
            <a:off x="1370013" y="765175"/>
            <a:ext cx="7162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AR"/>
          </a:p>
        </p:txBody>
      </p:sp>
      <p:sp>
        <p:nvSpPr>
          <p:cNvPr id="18439" name="8 CuadroTexto"/>
          <p:cNvSpPr txBox="1">
            <a:spLocks noChangeArrowheads="1"/>
          </p:cNvSpPr>
          <p:nvPr/>
        </p:nvSpPr>
        <p:spPr bwMode="auto">
          <a:xfrm>
            <a:off x="539552" y="908050"/>
            <a:ext cx="8425061" cy="518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AR" sz="2000" dirty="0"/>
              <a:t>Son emitidas por diferentes organismos internacionales:</a:t>
            </a:r>
          </a:p>
          <a:p>
            <a:endParaRPr lang="es-AR" sz="1800" dirty="0"/>
          </a:p>
          <a:p>
            <a:r>
              <a:rPr lang="es-AR" sz="2000" dirty="0" smtClean="0"/>
              <a:t>	EIA </a:t>
            </a:r>
            <a:r>
              <a:rPr lang="es-AR" sz="2000" dirty="0"/>
              <a:t>(</a:t>
            </a:r>
            <a:r>
              <a:rPr lang="es-AR" sz="2000" dirty="0" err="1"/>
              <a:t>Electronic</a:t>
            </a:r>
            <a:r>
              <a:rPr lang="es-AR" sz="2000" dirty="0"/>
              <a:t> </a:t>
            </a:r>
            <a:r>
              <a:rPr lang="es-AR" sz="2000" dirty="0" err="1"/>
              <a:t>Industry</a:t>
            </a:r>
            <a:r>
              <a:rPr lang="es-AR" sz="2000" dirty="0"/>
              <a:t> </a:t>
            </a:r>
            <a:r>
              <a:rPr lang="es-AR" sz="2000" dirty="0" err="1"/>
              <a:t>Association</a:t>
            </a:r>
            <a:r>
              <a:rPr lang="es-AR" sz="2000" dirty="0"/>
              <a:t> (normas RS)</a:t>
            </a:r>
          </a:p>
          <a:p>
            <a:r>
              <a:rPr lang="es-AR" sz="2000" dirty="0"/>
              <a:t>	ANSI(American </a:t>
            </a:r>
            <a:r>
              <a:rPr lang="es-AR" sz="2000" dirty="0" err="1"/>
              <a:t>national</a:t>
            </a:r>
            <a:r>
              <a:rPr lang="es-AR" sz="2000" dirty="0"/>
              <a:t> Standard </a:t>
            </a:r>
            <a:r>
              <a:rPr lang="es-AR" sz="2000" dirty="0" err="1"/>
              <a:t>Industry</a:t>
            </a:r>
            <a:r>
              <a:rPr lang="es-AR" sz="2000" dirty="0"/>
              <a:t>) (normas X)</a:t>
            </a:r>
          </a:p>
          <a:p>
            <a:r>
              <a:rPr lang="es-AR" sz="2000" dirty="0"/>
              <a:t>	ISO (International Standard </a:t>
            </a:r>
            <a:r>
              <a:rPr lang="es-AR" sz="2000" dirty="0" err="1"/>
              <a:t>organization</a:t>
            </a:r>
            <a:r>
              <a:rPr lang="es-AR" sz="2000" dirty="0"/>
              <a:t>) (normas ISO)</a:t>
            </a:r>
          </a:p>
          <a:p>
            <a:r>
              <a:rPr lang="es-AR" sz="2000" dirty="0"/>
              <a:t>	FCC (Federal </a:t>
            </a:r>
            <a:r>
              <a:rPr lang="es-AR" sz="2000" dirty="0" err="1"/>
              <a:t>Comunication</a:t>
            </a:r>
            <a:r>
              <a:rPr lang="es-AR" sz="2000" dirty="0"/>
              <a:t> </a:t>
            </a:r>
            <a:r>
              <a:rPr lang="es-AR" sz="2000" dirty="0" err="1"/>
              <a:t>Committe</a:t>
            </a:r>
            <a:r>
              <a:rPr lang="es-AR" sz="2000" dirty="0"/>
              <a:t>) (normas FCC)</a:t>
            </a:r>
          </a:p>
          <a:p>
            <a:r>
              <a:rPr lang="es-AR" sz="2000" dirty="0"/>
              <a:t>	ITU (International </a:t>
            </a:r>
            <a:r>
              <a:rPr lang="es-AR" sz="2000" dirty="0" err="1"/>
              <a:t>Telecommunication</a:t>
            </a:r>
            <a:r>
              <a:rPr lang="es-AR" sz="2000" dirty="0"/>
              <a:t> </a:t>
            </a:r>
            <a:r>
              <a:rPr lang="es-AR" sz="2000" dirty="0" err="1"/>
              <a:t>Union</a:t>
            </a:r>
            <a:r>
              <a:rPr lang="es-AR" sz="2000" dirty="0"/>
              <a:t>)  )(normas V)</a:t>
            </a:r>
          </a:p>
          <a:p>
            <a:endParaRPr lang="es-AR" sz="2000" dirty="0"/>
          </a:p>
          <a:p>
            <a:r>
              <a:rPr lang="es-AR" sz="2200" dirty="0"/>
              <a:t>Estas normas especifican:</a:t>
            </a:r>
          </a:p>
          <a:p>
            <a:endParaRPr lang="es-AR" sz="1200" dirty="0"/>
          </a:p>
          <a:p>
            <a:pPr algn="just">
              <a:spcAft>
                <a:spcPts val="600"/>
              </a:spcAft>
              <a:buFont typeface="Arial" pitchFamily="34" charset="0"/>
              <a:buChar char="•"/>
            </a:pPr>
            <a:r>
              <a:rPr lang="es-AR" sz="2200" b="1" dirty="0"/>
              <a:t> </a:t>
            </a:r>
            <a:r>
              <a:rPr lang="es-AR" sz="2200" b="1" dirty="0">
                <a:solidFill>
                  <a:srgbClr val="002060"/>
                </a:solidFill>
              </a:rPr>
              <a:t>Eléctricas</a:t>
            </a:r>
            <a:r>
              <a:rPr lang="es-AR" sz="2200" dirty="0"/>
              <a:t>: Niveles de tensión, impedancias de salida en los transmisores, impedancia de entrada en los receptores, impedancia de línea, etc.</a:t>
            </a:r>
          </a:p>
          <a:p>
            <a:pPr algn="just">
              <a:spcAft>
                <a:spcPts val="600"/>
              </a:spcAft>
              <a:buFont typeface="Arial" pitchFamily="34" charset="0"/>
              <a:buChar char="•"/>
            </a:pPr>
            <a:r>
              <a:rPr lang="es-AR" sz="2200" dirty="0"/>
              <a:t> </a:t>
            </a:r>
            <a:r>
              <a:rPr lang="es-AR" sz="2200" b="1" dirty="0">
                <a:solidFill>
                  <a:srgbClr val="002060"/>
                </a:solidFill>
              </a:rPr>
              <a:t>Mecánicas</a:t>
            </a:r>
            <a:r>
              <a:rPr lang="es-AR" sz="2200" dirty="0"/>
              <a:t>: Características de los conectores y de los cables.</a:t>
            </a:r>
          </a:p>
          <a:p>
            <a:pPr algn="just">
              <a:buFont typeface="Arial" pitchFamily="34" charset="0"/>
              <a:buChar char="•"/>
            </a:pPr>
            <a:r>
              <a:rPr lang="es-AR" sz="2200" dirty="0"/>
              <a:t> </a:t>
            </a:r>
            <a:r>
              <a:rPr lang="es-AR" sz="2200" b="1" dirty="0">
                <a:solidFill>
                  <a:srgbClr val="002060"/>
                </a:solidFill>
              </a:rPr>
              <a:t>Lógicas</a:t>
            </a:r>
            <a:r>
              <a:rPr lang="es-AR" sz="2200" b="1" dirty="0"/>
              <a:t>: </a:t>
            </a:r>
            <a:r>
              <a:rPr lang="es-AR" sz="2200" dirty="0"/>
              <a:t>Nombre de las señales, funciones de cada señal, asignación de los pines de los conectores, etc.</a:t>
            </a: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5EAA24-1B9A-4739-B9CB-F256333715CC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6096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s-ES" dirty="0" smtClean="0">
                <a:solidFill>
                  <a:srgbClr val="002060"/>
                </a:solidFill>
              </a:rPr>
              <a:t>Conectores estándar</a:t>
            </a:r>
          </a:p>
        </p:txBody>
      </p:sp>
      <p:sp>
        <p:nvSpPr>
          <p:cNvPr id="19458" name="2 Marcador de fecha"/>
          <p:cNvSpPr>
            <a:spLocks noGrp="1"/>
          </p:cNvSpPr>
          <p:nvPr>
            <p:ph type="dt" sz="half" idx="10"/>
          </p:nvPr>
        </p:nvSpPr>
        <p:spPr>
          <a:xfrm>
            <a:off x="6415980" y="6337126"/>
            <a:ext cx="2476500" cy="476250"/>
          </a:xfrm>
          <a:noFill/>
        </p:spPr>
        <p:txBody>
          <a:bodyPr/>
          <a:lstStyle/>
          <a:p>
            <a:r>
              <a:rPr lang="es-AR" dirty="0" smtClean="0">
                <a:latin typeface="Times New Roman" pitchFamily="18" charset="0"/>
              </a:rPr>
              <a:t>@2014</a:t>
            </a:r>
            <a:endParaRPr lang="es-ES" dirty="0" smtClean="0">
              <a:latin typeface="Times New Roman" pitchFamily="18" charset="0"/>
            </a:endParaRPr>
          </a:p>
        </p:txBody>
      </p:sp>
      <p:sp>
        <p:nvSpPr>
          <p:cNvPr id="19459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55576" y="6356176"/>
            <a:ext cx="5097760" cy="457200"/>
          </a:xfrm>
          <a:noFill/>
        </p:spPr>
        <p:txBody>
          <a:bodyPr/>
          <a:lstStyle/>
          <a:p>
            <a:r>
              <a:rPr lang="es-ES" dirty="0" smtClean="0">
                <a:latin typeface="Times New Roman" pitchFamily="18" charset="0"/>
              </a:rPr>
              <a:t>Ing. M. Trujillo &amp; Ing. M. Giura - Informática II - UTN - FRBA</a:t>
            </a:r>
          </a:p>
        </p:txBody>
      </p:sp>
      <p:sp>
        <p:nvSpPr>
          <p:cNvPr id="19462" name="Line 310"/>
          <p:cNvSpPr>
            <a:spLocks noChangeShapeType="1"/>
          </p:cNvSpPr>
          <p:nvPr/>
        </p:nvSpPr>
        <p:spPr bwMode="auto">
          <a:xfrm>
            <a:off x="1370013" y="765175"/>
            <a:ext cx="7162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AR"/>
          </a:p>
        </p:txBody>
      </p:sp>
      <p:pic>
        <p:nvPicPr>
          <p:cNvPr id="19464" name="Picture 23" descr="http://perso.wanadoo.es/pictob/imagenes/db25te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196975"/>
            <a:ext cx="4104010" cy="4608289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</p:pic>
      <p:pic>
        <p:nvPicPr>
          <p:cNvPr id="19465" name="Picture 10" descr="http://perso.wanadoo.es/pictob/imagenes/db9t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268412"/>
            <a:ext cx="3862388" cy="4320827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</p:pic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5EAA24-1B9A-4739-B9CB-F256333715CC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  <p:sp>
        <p:nvSpPr>
          <p:cNvPr id="11" name="72 Pentágono"/>
          <p:cNvSpPr>
            <a:spLocks noChangeArrowheads="1"/>
          </p:cNvSpPr>
          <p:nvPr/>
        </p:nvSpPr>
        <p:spPr bwMode="auto">
          <a:xfrm>
            <a:off x="5868144" y="6309296"/>
            <a:ext cx="1584325" cy="360064"/>
          </a:xfrm>
          <a:prstGeom prst="homePlate">
            <a:avLst>
              <a:gd name="adj" fmla="val 500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r>
              <a:rPr lang="es-AR" sz="1400" dirty="0" smtClean="0"/>
              <a:t>Porqué una UART</a:t>
            </a:r>
            <a:endParaRPr lang="es-A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>
            <a:normAutofit/>
          </a:bodyPr>
          <a:lstStyle/>
          <a:p>
            <a:pPr marL="765175" indent="-765175" eaLnBrk="1" hangingPunct="1"/>
            <a:r>
              <a:rPr lang="es-ES" dirty="0" smtClean="0">
                <a:solidFill>
                  <a:srgbClr val="002060"/>
                </a:solidFill>
              </a:rPr>
              <a:t>Presentamos la UART</a:t>
            </a:r>
            <a:br>
              <a:rPr lang="es-ES" dirty="0" smtClean="0">
                <a:solidFill>
                  <a:srgbClr val="002060"/>
                </a:solidFill>
              </a:rPr>
            </a:br>
            <a:r>
              <a:rPr lang="en-U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Universal Asynchronous Receiver Transmitter</a:t>
            </a:r>
            <a:r>
              <a:rPr lang="es-AR" sz="2400" dirty="0" smtClean="0">
                <a:solidFill>
                  <a:srgbClr val="002060"/>
                </a:solidFill>
              </a:rPr>
              <a:t> </a:t>
            </a:r>
            <a:endParaRPr lang="es-ES" sz="2400" dirty="0" smtClean="0">
              <a:solidFill>
                <a:srgbClr val="002060"/>
              </a:solidFill>
            </a:endParaRPr>
          </a:p>
        </p:txBody>
      </p:sp>
      <p:sp>
        <p:nvSpPr>
          <p:cNvPr id="20482" name="3 Marcador de fecha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s-AR" smtClean="0">
                <a:latin typeface="Times New Roman" pitchFamily="18" charset="0"/>
              </a:rPr>
              <a:t>@2014</a:t>
            </a:r>
            <a:endParaRPr lang="es-ES" smtClean="0">
              <a:latin typeface="Times New Roman" pitchFamily="18" charset="0"/>
            </a:endParaRPr>
          </a:p>
        </p:txBody>
      </p:sp>
      <p:sp>
        <p:nvSpPr>
          <p:cNvPr id="20483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55576" y="6356176"/>
            <a:ext cx="5097760" cy="457200"/>
          </a:xfrm>
          <a:noFill/>
        </p:spPr>
        <p:txBody>
          <a:bodyPr/>
          <a:lstStyle/>
          <a:p>
            <a:r>
              <a:rPr lang="es-ES" smtClean="0">
                <a:latin typeface="Times New Roman" pitchFamily="18" charset="0"/>
              </a:rPr>
              <a:t>Ing. M. Trujillo &amp; Ing. M. Giura - Informática II - UTN - FRBA</a:t>
            </a:r>
          </a:p>
        </p:txBody>
      </p:sp>
      <p:sp>
        <p:nvSpPr>
          <p:cNvPr id="357380" name="Text Box 4"/>
          <p:cNvSpPr txBox="1">
            <a:spLocks noChangeArrowheads="1"/>
          </p:cNvSpPr>
          <p:nvPr/>
        </p:nvSpPr>
        <p:spPr bwMode="auto">
          <a:xfrm>
            <a:off x="467544" y="1676400"/>
            <a:ext cx="8219256" cy="37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s-AR" sz="2800" b="1" dirty="0">
                <a:latin typeface="Arial" charset="0"/>
                <a:cs typeface="Arial" charset="0"/>
              </a:rPr>
              <a:t>Los diseñadores de la PC incluyeron un dispositivo de HW </a:t>
            </a:r>
            <a:r>
              <a:rPr lang="es-ES" sz="2800" b="1" dirty="0">
                <a:latin typeface="Arial" charset="0"/>
                <a:cs typeface="Arial" charset="0"/>
              </a:rPr>
              <a:t>que le resolviera al µp la elaboración de la “trama” y la comunicación serie en general: El chip </a:t>
            </a:r>
            <a:r>
              <a:rPr lang="es-E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8250 </a:t>
            </a:r>
            <a:r>
              <a:rPr lang="es-ES" sz="2800" b="1" dirty="0">
                <a:latin typeface="Arial" charset="0"/>
                <a:cs typeface="Arial" charset="0"/>
              </a:rPr>
              <a:t>(luego 16550/16650 y 16750)</a:t>
            </a:r>
          </a:p>
          <a:p>
            <a:pPr algn="just">
              <a:spcBef>
                <a:spcPct val="50000"/>
              </a:spcBef>
              <a:defRPr/>
            </a:pPr>
            <a:r>
              <a:rPr lang="es-ES" sz="2800" b="1" dirty="0">
                <a:solidFill>
                  <a:srgbClr val="FF0000"/>
                </a:solidFill>
                <a:latin typeface="Arial" charset="0"/>
                <a:cs typeface="Arial" charset="0"/>
              </a:rPr>
              <a:t>Mas de 30 años después de su introducción en el mercado, el LPC1769 incluye un dispositivo similar.</a:t>
            </a:r>
            <a:endParaRPr lang="es-AR" sz="2800" dirty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20487" name="Line 5"/>
          <p:cNvSpPr>
            <a:spLocks noChangeShapeType="1"/>
          </p:cNvSpPr>
          <p:nvPr/>
        </p:nvSpPr>
        <p:spPr bwMode="auto">
          <a:xfrm>
            <a:off x="1219200" y="1600200"/>
            <a:ext cx="7162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AR"/>
          </a:p>
        </p:txBody>
      </p:sp>
      <p:sp>
        <p:nvSpPr>
          <p:cNvPr id="20488" name="Line 6"/>
          <p:cNvSpPr>
            <a:spLocks noChangeShapeType="1"/>
          </p:cNvSpPr>
          <p:nvPr/>
        </p:nvSpPr>
        <p:spPr bwMode="auto">
          <a:xfrm>
            <a:off x="1219200" y="5732463"/>
            <a:ext cx="7162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A018FD-1B79-4205-9E8E-8148F46E09D5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998538" y="152400"/>
            <a:ext cx="8469312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" sz="3200" u="sng" dirty="0" smtClean="0">
                <a:solidFill>
                  <a:srgbClr val="002060"/>
                </a:solidFill>
              </a:rPr>
              <a:t>¿Dónde </a:t>
            </a:r>
            <a:r>
              <a:rPr lang="es-ES" sz="3200" u="sng" dirty="0" err="1" smtClean="0">
                <a:solidFill>
                  <a:srgbClr val="002060"/>
                </a:solidFill>
              </a:rPr>
              <a:t>estan</a:t>
            </a:r>
            <a:r>
              <a:rPr lang="es-ES" sz="3200" u="sng" dirty="0" smtClean="0">
                <a:solidFill>
                  <a:srgbClr val="002060"/>
                </a:solidFill>
              </a:rPr>
              <a:t> mapeadas las UART del LPC1769?</a:t>
            </a:r>
            <a:endParaRPr lang="es-ES" sz="3200" dirty="0" smtClean="0">
              <a:solidFill>
                <a:srgbClr val="002060"/>
              </a:solidFill>
            </a:endParaRPr>
          </a:p>
        </p:txBody>
      </p:sp>
      <p:sp>
        <p:nvSpPr>
          <p:cNvPr id="21506" name="3 Marcador de fecha"/>
          <p:cNvSpPr>
            <a:spLocks noGrp="1"/>
          </p:cNvSpPr>
          <p:nvPr>
            <p:ph type="dt" sz="half" idx="10"/>
          </p:nvPr>
        </p:nvSpPr>
        <p:spPr>
          <a:xfrm>
            <a:off x="6415980" y="6337126"/>
            <a:ext cx="2476500" cy="476250"/>
          </a:xfrm>
          <a:noFill/>
        </p:spPr>
        <p:txBody>
          <a:bodyPr/>
          <a:lstStyle/>
          <a:p>
            <a:r>
              <a:rPr lang="es-AR" dirty="0" smtClean="0">
                <a:latin typeface="Times New Roman" pitchFamily="18" charset="0"/>
              </a:rPr>
              <a:t>@2014</a:t>
            </a:r>
            <a:endParaRPr lang="es-ES" dirty="0" smtClean="0">
              <a:latin typeface="Times New Roman" pitchFamily="18" charset="0"/>
            </a:endParaRPr>
          </a:p>
        </p:txBody>
      </p:sp>
      <p:sp>
        <p:nvSpPr>
          <p:cNvPr id="2150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83568" y="6356176"/>
            <a:ext cx="4953744" cy="457200"/>
          </a:xfrm>
          <a:noFill/>
        </p:spPr>
        <p:txBody>
          <a:bodyPr/>
          <a:lstStyle/>
          <a:p>
            <a:r>
              <a:rPr lang="es-ES" dirty="0" smtClean="0">
                <a:latin typeface="Times New Roman" pitchFamily="18" charset="0"/>
              </a:rPr>
              <a:t>Ing. M. Trujillo &amp; Ing. M. Giura - Informática II - UTN - FRBA</a:t>
            </a:r>
          </a:p>
        </p:txBody>
      </p:sp>
      <p:pic>
        <p:nvPicPr>
          <p:cNvPr id="215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5563" y="966788"/>
            <a:ext cx="7423150" cy="519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Rectángulo"/>
          <p:cNvSpPr/>
          <p:nvPr/>
        </p:nvSpPr>
        <p:spPr>
          <a:xfrm>
            <a:off x="1187450" y="2508250"/>
            <a:ext cx="2089150" cy="288925"/>
          </a:xfrm>
          <a:prstGeom prst="rect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6732588" y="5380038"/>
            <a:ext cx="2087562" cy="280987"/>
          </a:xfrm>
          <a:prstGeom prst="rect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pic>
        <p:nvPicPr>
          <p:cNvPr id="14" name="13 Imagen" descr="UBE29.jpe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661085">
            <a:off x="9288463" y="5056188"/>
            <a:ext cx="3532187" cy="6778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3" name="12 Rectángulo redondeado"/>
          <p:cNvSpPr/>
          <p:nvPr/>
        </p:nvSpPr>
        <p:spPr>
          <a:xfrm rot="20868051">
            <a:off x="2690813" y="3706813"/>
            <a:ext cx="1296987" cy="217487"/>
          </a:xfrm>
          <a:prstGeom prst="roundRect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cxnSp>
        <p:nvCxnSpPr>
          <p:cNvPr id="17" name="16 Conector recto de flecha"/>
          <p:cNvCxnSpPr>
            <a:cxnSpLocks noChangeShapeType="1"/>
            <a:stCxn id="12" idx="1"/>
          </p:cNvCxnSpPr>
          <p:nvPr/>
        </p:nvCxnSpPr>
        <p:spPr bwMode="auto">
          <a:xfrm flipH="1" flipV="1">
            <a:off x="3563938" y="3933825"/>
            <a:ext cx="3168650" cy="1587500"/>
          </a:xfrm>
          <a:prstGeom prst="straightConnector1">
            <a:avLst/>
          </a:prstGeom>
          <a:noFill/>
          <a:ln w="1587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A018FD-1B79-4205-9E8E-8148F46E09D5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  <p:sp>
        <p:nvSpPr>
          <p:cNvPr id="18" name="7 Pentágono"/>
          <p:cNvSpPr>
            <a:spLocks noChangeArrowheads="1"/>
          </p:cNvSpPr>
          <p:nvPr/>
        </p:nvSpPr>
        <p:spPr bwMode="auto">
          <a:xfrm>
            <a:off x="6515248" y="6309320"/>
            <a:ext cx="1081088" cy="331788"/>
          </a:xfrm>
          <a:prstGeom prst="homePlate">
            <a:avLst>
              <a:gd name="adj" fmla="val 5012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r>
              <a:rPr lang="es-AR" sz="1400" dirty="0" smtClean="0"/>
              <a:t>En el kit</a:t>
            </a:r>
            <a:endParaRPr lang="es-AR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354 -0.0037 C -0.46614 -0.0118 -0.5177 -0.01342 -0.57013 -0.0199 C -0.57986 -0.02731 -0.57031 -0.02106 -0.58524 -0.02592 C -0.59566 -0.02916 -0.6052 -0.0331 -0.61562 -0.03611 C -0.625 -0.03888 -0.61649 -0.03703 -0.62743 -0.04213 C -0.63993 -0.04791 -0.65468 -0.04884 -0.6677 -0.05023 C -0.67864 -0.0537 -0.68836 -0.05648 -0.69965 -0.05833 C -0.70833 -0.06157 -0.71597 -0.0662 -0.725 -0.06828 C -0.7309 -0.07592 -0.73611 -0.075 -0.74513 -0.07638 C -0.76059 -0.08564 -0.76944 -0.08657 -0.78715 -0.08865 C -0.80329 -0.09305 -0.81822 -0.10208 -0.8342 -0.10463 C -0.84461 -0.11319 -0.83663 -0.10787 -0.85781 -0.11088 C -0.87361 -0.11296 -0.88611 -0.12176 -0.90156 -0.125 C -0.90382 -0.12754 -0.90538 -0.13171 -0.90833 -0.1331 C -0.91458 -0.13611 -0.92187 -0.13564 -0.92847 -0.13703 C -0.9335 -0.1412 -0.93871 -0.14259 -0.94357 -0.14722 C -0.95052 -0.1537 -0.94774 -0.15555 -0.95711 -0.16134 C -0.95954 -0.1699 -0.96406 -0.175 -0.96875 -0.18148 " pathEditMode="relative" rAng="0" ptsTypes="fffffffffffffffff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" y="-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-11798300" y="-11798300"/>
            <a:ext cx="11799888" cy="11799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</a:pPr>
            <a:r>
              <a:rPr lang="es-AR">
                <a:solidFill>
                  <a:srgbClr val="000000"/>
                </a:solidFill>
                <a:latin typeface="Calibri" pitchFamily="34" charset="0"/>
              </a:rPr>
              <a:t>Ing. Marcelo Trujillo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-11798300" y="-11798300"/>
            <a:ext cx="11799888" cy="11799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</a:pPr>
            <a:fld id="{D5BD202C-5DFA-458D-890D-72CD1843BC42}" type="slidenum">
              <a:rPr lang="es-AR">
                <a:solidFill>
                  <a:srgbClr val="000000"/>
                </a:solidFill>
                <a:latin typeface="Calibri" pitchFamily="34" charset="0"/>
              </a:rPr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9410700" algn="l"/>
                  <a:tab pos="10134600" algn="l"/>
                  <a:tab pos="10858500" algn="l"/>
                  <a:tab pos="11582400" algn="l"/>
                </a:tabLst>
              </a:pPr>
              <a:t>16</a:t>
            </a:fld>
            <a:endParaRPr lang="es-AR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2400" y="1196975"/>
            <a:ext cx="7397750" cy="4968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1727200" y="260350"/>
            <a:ext cx="6805613" cy="577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200" dirty="0" smtClean="0">
                <a:latin typeface="Bauhaus 93" pitchFamily="82" charset="0"/>
              </a:rPr>
              <a:t>INFOTRONIC – </a:t>
            </a:r>
            <a:r>
              <a:rPr lang="es-AR" sz="3200" dirty="0">
                <a:latin typeface="Bauhaus 93" pitchFamily="82" charset="0"/>
              </a:rPr>
              <a:t>PUERTOS SERIE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5670550" y="1196975"/>
            <a:ext cx="1079500" cy="1008063"/>
          </a:xfrm>
          <a:prstGeom prst="rect">
            <a:avLst/>
          </a:prstGeom>
          <a:solidFill>
            <a:srgbClr val="C00000">
              <a:alpha val="27843"/>
            </a:srgbClr>
          </a:solidFill>
          <a:ln w="25560">
            <a:solidFill>
              <a:srgbClr val="3A5F8B"/>
            </a:solidFill>
            <a:round/>
            <a:headEnd/>
            <a:tailEnd/>
          </a:ln>
        </p:spPr>
        <p:txBody>
          <a:bodyPr lIns="90000" tIns="45000" rIns="90000" bIns="450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1600" b="1">
                <a:solidFill>
                  <a:srgbClr val="FFFFFF"/>
                </a:solidFill>
                <a:latin typeface="Calibri" pitchFamily="34" charset="0"/>
              </a:rPr>
              <a:t>UART0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2646363" y="981075"/>
            <a:ext cx="1079500" cy="1368425"/>
          </a:xfrm>
          <a:prstGeom prst="rect">
            <a:avLst/>
          </a:prstGeom>
          <a:solidFill>
            <a:srgbClr val="C00000">
              <a:alpha val="27843"/>
            </a:srgbClr>
          </a:solidFill>
          <a:ln w="25560">
            <a:solidFill>
              <a:srgbClr val="3A5F8B"/>
            </a:solidFill>
            <a:round/>
            <a:headEnd/>
            <a:tailEnd/>
          </a:ln>
        </p:spPr>
        <p:txBody>
          <a:bodyPr lIns="90000" tIns="45000" rIns="90000" bIns="450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1600" b="1">
                <a:solidFill>
                  <a:srgbClr val="FFFFFF"/>
                </a:solidFill>
                <a:latin typeface="Calibri" pitchFamily="34" charset="0"/>
              </a:rPr>
              <a:t>UART1</a:t>
            </a: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1600" b="1">
                <a:solidFill>
                  <a:srgbClr val="FFFFFF"/>
                </a:solidFill>
                <a:latin typeface="Calibri" pitchFamily="34" charset="0"/>
              </a:rPr>
              <a:t>RS232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1638300" y="1052513"/>
            <a:ext cx="1079500" cy="1368425"/>
          </a:xfrm>
          <a:prstGeom prst="rect">
            <a:avLst/>
          </a:prstGeom>
          <a:solidFill>
            <a:srgbClr val="C00000">
              <a:alpha val="27843"/>
            </a:srgbClr>
          </a:solidFill>
          <a:ln w="25560">
            <a:solidFill>
              <a:srgbClr val="3A5F8B"/>
            </a:solidFill>
            <a:round/>
            <a:headEnd/>
            <a:tailEnd/>
          </a:ln>
        </p:spPr>
        <p:txBody>
          <a:bodyPr lIns="90000" tIns="45000" rIns="90000" bIns="450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1600" b="1">
                <a:solidFill>
                  <a:srgbClr val="FFFFFF"/>
                </a:solidFill>
                <a:latin typeface="Calibri" pitchFamily="34" charset="0"/>
              </a:rPr>
              <a:t>UART1</a:t>
            </a: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1600" b="1">
                <a:solidFill>
                  <a:srgbClr val="FFFFFF"/>
                </a:solidFill>
                <a:latin typeface="Calibri" pitchFamily="34" charset="0"/>
              </a:rPr>
              <a:t>RS485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2717800" y="2205038"/>
            <a:ext cx="1655763" cy="647700"/>
          </a:xfrm>
          <a:prstGeom prst="rect">
            <a:avLst/>
          </a:prstGeom>
          <a:solidFill>
            <a:srgbClr val="C00000">
              <a:alpha val="27843"/>
            </a:srgbClr>
          </a:solidFill>
          <a:ln w="25560">
            <a:solidFill>
              <a:srgbClr val="3A5F8B"/>
            </a:solidFill>
            <a:round/>
            <a:headEnd/>
            <a:tailEnd/>
          </a:ln>
        </p:spPr>
        <p:txBody>
          <a:bodyPr lIns="90000" tIns="45000" rIns="90000" bIns="450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1600" b="1">
                <a:solidFill>
                  <a:srgbClr val="FFFFFF"/>
                </a:solidFill>
                <a:latin typeface="Calibri" pitchFamily="34" charset="0"/>
              </a:rPr>
              <a:t>SELECCIÓN</a:t>
            </a: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1600" b="1">
                <a:solidFill>
                  <a:srgbClr val="FFFFFF"/>
                </a:solidFill>
                <a:latin typeface="Calibri" pitchFamily="34" charset="0"/>
              </a:rPr>
              <a:t>UART1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5959475" y="4078288"/>
            <a:ext cx="1871663" cy="1368425"/>
          </a:xfrm>
          <a:prstGeom prst="rect">
            <a:avLst/>
          </a:prstGeom>
          <a:solidFill>
            <a:srgbClr val="C00000">
              <a:alpha val="27843"/>
            </a:srgbClr>
          </a:solidFill>
          <a:ln w="25560">
            <a:solidFill>
              <a:srgbClr val="3A5F8B"/>
            </a:solidFill>
            <a:round/>
            <a:headEnd/>
            <a:tailEnd/>
          </a:ln>
        </p:spPr>
        <p:txBody>
          <a:bodyPr lIns="90000" tIns="45000" rIns="90000" bIns="450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1600" b="1">
                <a:solidFill>
                  <a:srgbClr val="FFFFFF"/>
                </a:solidFill>
                <a:latin typeface="Calibri" pitchFamily="34" charset="0"/>
              </a:rPr>
              <a:t>UART1</a:t>
            </a: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1600" b="1">
                <a:solidFill>
                  <a:srgbClr val="FFFFFF"/>
                </a:solidFill>
                <a:latin typeface="Calibri" pitchFamily="34" charset="0"/>
              </a:rPr>
              <a:t>MODEM</a:t>
            </a:r>
          </a:p>
        </p:txBody>
      </p:sp>
      <p:sp>
        <p:nvSpPr>
          <p:cNvPr id="22539" name="10 Marcador de fecha"/>
          <p:cNvSpPr>
            <a:spLocks noGrp="1"/>
          </p:cNvSpPr>
          <p:nvPr>
            <p:ph type="dt" sz="half" idx="10"/>
          </p:nvPr>
        </p:nvSpPr>
        <p:spPr>
          <a:xfrm>
            <a:off x="6415980" y="6381328"/>
            <a:ext cx="2476500" cy="476250"/>
          </a:xfrm>
          <a:noFill/>
        </p:spPr>
        <p:txBody>
          <a:bodyPr/>
          <a:lstStyle/>
          <a:p>
            <a:r>
              <a:rPr lang="es-AR" smtClean="0">
                <a:latin typeface="Times New Roman" pitchFamily="18" charset="0"/>
              </a:rPr>
              <a:t>@2014</a:t>
            </a:r>
            <a:endParaRPr lang="es-ES" smtClean="0">
              <a:latin typeface="Times New Roman" pitchFamily="18" charset="0"/>
            </a:endParaRPr>
          </a:p>
        </p:txBody>
      </p:sp>
      <p:sp>
        <p:nvSpPr>
          <p:cNvPr id="22541" name="1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83568" y="6356176"/>
            <a:ext cx="4881736" cy="457200"/>
          </a:xfrm>
          <a:noFill/>
        </p:spPr>
        <p:txBody>
          <a:bodyPr/>
          <a:lstStyle/>
          <a:p>
            <a:r>
              <a:rPr lang="es-ES" dirty="0" smtClean="0">
                <a:latin typeface="Times New Roman" pitchFamily="18" charset="0"/>
              </a:rPr>
              <a:t>Ing. M. Trujillo &amp; Ing. M. Giura - Informática II - UTN - FRBA</a:t>
            </a:r>
          </a:p>
        </p:txBody>
      </p:sp>
      <p:sp>
        <p:nvSpPr>
          <p:cNvPr id="14" name="1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A018FD-1B79-4205-9E8E-8148F46E09D5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  <p:sp>
        <p:nvSpPr>
          <p:cNvPr id="15" name="7 Pentágono"/>
          <p:cNvSpPr>
            <a:spLocks noChangeArrowheads="1"/>
          </p:cNvSpPr>
          <p:nvPr/>
        </p:nvSpPr>
        <p:spPr bwMode="auto">
          <a:xfrm>
            <a:off x="6515248" y="6309320"/>
            <a:ext cx="1081088" cy="331788"/>
          </a:xfrm>
          <a:prstGeom prst="homePlate">
            <a:avLst>
              <a:gd name="adj" fmla="val 5012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r>
              <a:rPr lang="es-AR" sz="1400" dirty="0" smtClean="0"/>
              <a:t>prestaciones</a:t>
            </a:r>
            <a:endParaRPr lang="es-AR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10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6" dur="10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10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3" dur="10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" dur="10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0" dur="10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10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10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7" dur="10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r" hangingPunct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</a:tabLst>
            </a:pPr>
            <a:fld id="{7508F200-1017-4A12-8E16-ECD852D64E53}" type="slidenum">
              <a:rPr lang="es-AR" sz="1200">
                <a:solidFill>
                  <a:srgbClr val="8B8B8B"/>
                </a:solidFill>
                <a:latin typeface="Calibri" pitchFamily="34" charset="0"/>
                <a:cs typeface="Segoe UI" pitchFamily="34" charset="0"/>
              </a:rPr>
              <a:pPr algn="r" hangingPunct="1">
                <a:lnSpc>
                  <a:spcPct val="100000"/>
                </a:lnSpc>
                <a:tabLst>
                  <a:tab pos="449263" algn="l"/>
                  <a:tab pos="898525" algn="l"/>
                  <a:tab pos="1347788" algn="l"/>
                  <a:tab pos="1797050" algn="l"/>
                </a:tabLst>
              </a:pPr>
              <a:t>17</a:t>
            </a:fld>
            <a:endParaRPr lang="es-AR" sz="1200">
              <a:solidFill>
                <a:srgbClr val="8B8B8B"/>
              </a:solidFill>
              <a:latin typeface="Calibri" pitchFamily="34" charset="0"/>
              <a:cs typeface="Segoe UI" pitchFamily="34" charset="0"/>
            </a:endParaRPr>
          </a:p>
        </p:txBody>
      </p:sp>
      <p:sp>
        <p:nvSpPr>
          <p:cNvPr id="16386" name="AutoShape 2"/>
          <p:cNvSpPr>
            <a:spLocks noChangeArrowheads="1"/>
          </p:cNvSpPr>
          <p:nvPr/>
        </p:nvSpPr>
        <p:spPr bwMode="auto">
          <a:xfrm>
            <a:off x="630932" y="765175"/>
            <a:ext cx="8117532" cy="5670550"/>
          </a:xfrm>
          <a:custGeom>
            <a:avLst/>
            <a:gdLst>
              <a:gd name="G0" fmla="*/ 24549 1 2"/>
              <a:gd name="G1" fmla="*/ 15751 1 2"/>
              <a:gd name="G2" fmla="+- 15751 0 0"/>
              <a:gd name="G3" fmla="+- 24549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24549" y="0"/>
                </a:lnTo>
                <a:lnTo>
                  <a:pt x="24549" y="15751"/>
                </a:lnTo>
                <a:lnTo>
                  <a:pt x="0" y="15751"/>
                </a:lnTo>
                <a:close/>
              </a:path>
            </a:pathLst>
          </a:custGeom>
          <a:noFill/>
          <a:ln w="9360" cap="flat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Font typeface="Wingdings" pitchFamily="2" charset="2"/>
              <a:buChar char="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</a:pPr>
            <a:r>
              <a:rPr lang="es-AR" sz="2000" b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 Características comunes</a:t>
            </a:r>
          </a:p>
          <a:p>
            <a:pPr marL="431800" lvl="1" indent="-215900">
              <a:lnSpc>
                <a:spcPct val="100000"/>
              </a:lnSpc>
              <a:buSzPct val="45000"/>
              <a:buFont typeface="StarSymbol" charset="0"/>
              <a:buChar char="●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</a:pPr>
            <a:r>
              <a:rPr lang="es-AR" sz="2000" i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 Datos de  5, 6, 7, y 8 bits.</a:t>
            </a:r>
          </a:p>
          <a:p>
            <a:pPr marL="431800" lvl="1" indent="-215900">
              <a:lnSpc>
                <a:spcPct val="100000"/>
              </a:lnSpc>
              <a:buSzPct val="45000"/>
              <a:buFont typeface="StarSymbol" charset="0"/>
              <a:buChar char="●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</a:pPr>
            <a:r>
              <a:rPr lang="es-AR" sz="2000" i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 Generación y verificación de paridad: impar, par o sin paridad.</a:t>
            </a:r>
          </a:p>
          <a:p>
            <a:pPr marL="431800" lvl="1" indent="-215900">
              <a:lnSpc>
                <a:spcPct val="100000"/>
              </a:lnSpc>
              <a:buSzPct val="45000"/>
              <a:buFont typeface="StarSymbol" charset="0"/>
              <a:buChar char="●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</a:pPr>
            <a:r>
              <a:rPr lang="es-AR" sz="2000" i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 Uno o dos bits de parada.</a:t>
            </a:r>
          </a:p>
          <a:p>
            <a:pPr marL="431800" lvl="1" indent="-215900">
              <a:lnSpc>
                <a:spcPct val="100000"/>
              </a:lnSpc>
              <a:buSzPct val="45000"/>
              <a:buFont typeface="StarSymbol" charset="0"/>
              <a:buChar char="●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</a:pPr>
            <a:r>
              <a:rPr lang="es-AR" sz="2000" i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 FIFO de 16 bytes para transmisión y recepción.</a:t>
            </a:r>
          </a:p>
          <a:p>
            <a:pPr marL="431800" lvl="1" indent="-215900">
              <a:lnSpc>
                <a:spcPct val="100000"/>
              </a:lnSpc>
              <a:buSzPct val="45000"/>
              <a:buFont typeface="StarSymbol" charset="0"/>
              <a:buChar char="●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</a:pPr>
            <a:r>
              <a:rPr lang="es-AR" sz="2000" i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 Generador de velocidad de </a:t>
            </a:r>
            <a:r>
              <a:rPr lang="es-AR" sz="2000" i="1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transmisión (divisor </a:t>
            </a:r>
            <a:r>
              <a:rPr lang="es-AR" sz="2000" i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de frecuencia </a:t>
            </a:r>
            <a:r>
              <a:rPr lang="es-AR" sz="2000" i="1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fraccional)</a:t>
            </a:r>
            <a:endParaRPr lang="es-AR" sz="2000" i="1" dirty="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marL="431800" lvl="1" indent="-215900">
              <a:lnSpc>
                <a:spcPct val="100000"/>
              </a:lnSpc>
              <a:buSzPct val="45000"/>
              <a:buFont typeface="StarSymbol" charset="0"/>
              <a:buChar char="●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</a:pPr>
            <a:r>
              <a:rPr lang="es-AR" sz="2000" i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 Soporte de  DMA en la transmisión y/o en la recepción .</a:t>
            </a:r>
          </a:p>
          <a:p>
            <a:pPr marL="431800" lvl="1" indent="-215900">
              <a:lnSpc>
                <a:spcPct val="100000"/>
              </a:lnSpc>
              <a:buSzPct val="45000"/>
              <a:buFont typeface="StarSymbol" charset="0"/>
              <a:buChar char="●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</a:pPr>
            <a:r>
              <a:rPr lang="es-AR" sz="2000" i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 Capacidad de Auto-</a:t>
            </a:r>
            <a:r>
              <a:rPr lang="es-AR" sz="2000" i="1" dirty="0" err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baud</a:t>
            </a:r>
            <a:endParaRPr lang="es-AR" sz="2000" i="1" dirty="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marL="431800" lvl="1" indent="-215900">
              <a:lnSpc>
                <a:spcPct val="100000"/>
              </a:lnSpc>
              <a:buSzPct val="45000"/>
              <a:buFont typeface="StarSymbol" charset="0"/>
              <a:buChar char="●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</a:pPr>
            <a:r>
              <a:rPr lang="es-AR" sz="2000" i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 Generación y detección de Break.</a:t>
            </a:r>
          </a:p>
          <a:p>
            <a:pPr marL="431800" lvl="1" indent="-215900">
              <a:lnSpc>
                <a:spcPct val="100000"/>
              </a:lnSpc>
              <a:buSzPct val="45000"/>
              <a:buFont typeface="StarSymbol" charset="0"/>
              <a:buChar char="●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</a:pPr>
            <a:r>
              <a:rPr lang="es-AR" sz="2000" i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 Soporte para software con control de flujo</a:t>
            </a:r>
          </a:p>
          <a:p>
            <a:pPr marL="431800" lvl="1" indent="-215900">
              <a:lnSpc>
                <a:spcPct val="100000"/>
              </a:lnSpc>
              <a:buSzPct val="45000"/>
              <a:buFont typeface="StarSymbol" charset="0"/>
              <a:buChar char="●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</a:pPr>
            <a:r>
              <a:rPr lang="es-AR" sz="2000" i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 Modo de direccionamiento Multiprocesador.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</a:pPr>
            <a:endParaRPr lang="es-AR" i="1" dirty="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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</a:pPr>
            <a:r>
              <a:rPr lang="es-AR" sz="2000" b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Solo para las UART0,2,3</a:t>
            </a:r>
          </a:p>
          <a:p>
            <a:pPr marL="431800" lvl="1" indent="-215900">
              <a:lnSpc>
                <a:spcPct val="100000"/>
              </a:lnSpc>
              <a:buSzPct val="45000"/>
              <a:buFont typeface="StarSymbol" charset="0"/>
              <a:buChar char="●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</a:pPr>
            <a:r>
              <a:rPr lang="es-AR" sz="2000" i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 Modo </a:t>
            </a:r>
            <a:r>
              <a:rPr lang="es-AR" sz="2000" i="1" dirty="0" err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IrDA</a:t>
            </a:r>
            <a:r>
              <a:rPr lang="es-AR" sz="2000" i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para dar soporte a comunicación infrarroja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</a:pPr>
            <a:endParaRPr lang="es-AR" i="1" dirty="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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</a:pPr>
            <a:r>
              <a:rPr lang="es-AR" sz="2000" b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Solo para la UART1</a:t>
            </a:r>
          </a:p>
          <a:p>
            <a:pPr marL="431800" lvl="1" indent="-215900">
              <a:lnSpc>
                <a:spcPct val="100000"/>
              </a:lnSpc>
              <a:buSzPct val="45000"/>
              <a:buFont typeface="StarSymbol" charset="0"/>
              <a:buChar char="●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</a:pPr>
            <a:r>
              <a:rPr lang="es-AR" sz="2000" i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 Soporte RS-485. </a:t>
            </a:r>
          </a:p>
          <a:p>
            <a:pPr marL="431800" lvl="1" indent="-215900">
              <a:lnSpc>
                <a:spcPct val="100000"/>
              </a:lnSpc>
              <a:buSzPct val="45000"/>
              <a:buFont typeface="StarSymbol" charset="0"/>
              <a:buChar char="●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</a:pPr>
            <a:r>
              <a:rPr lang="es-AR" sz="2000" i="1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 Líneas para control de módem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</a:pPr>
            <a:endParaRPr lang="es-AR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6387" name="AutoShape 3"/>
          <p:cNvSpPr>
            <a:spLocks noChangeArrowheads="1"/>
          </p:cNvSpPr>
          <p:nvPr/>
        </p:nvSpPr>
        <p:spPr bwMode="auto">
          <a:xfrm>
            <a:off x="3362325" y="188913"/>
            <a:ext cx="5781675" cy="700087"/>
          </a:xfrm>
          <a:custGeom>
            <a:avLst/>
            <a:gdLst>
              <a:gd name="G0" fmla="*/ 7735 1 2"/>
              <a:gd name="G1" fmla="*/ 1945 1 2"/>
              <a:gd name="G2" fmla="+- 1945 0 0"/>
              <a:gd name="G3" fmla="+- 773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7735" y="0"/>
                </a:lnTo>
                <a:lnTo>
                  <a:pt x="7735" y="1945"/>
                </a:lnTo>
                <a:lnTo>
                  <a:pt x="0" y="1945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</a:pPr>
            <a:r>
              <a:rPr lang="es-AR" sz="4000" dirty="0" smtClean="0">
                <a:solidFill>
                  <a:srgbClr val="000000"/>
                </a:solidFill>
                <a:latin typeface="Calibri" pitchFamily="34" charset="0"/>
              </a:rPr>
              <a:t>Prestaciones en el LPC1769</a:t>
            </a:r>
            <a:endParaRPr lang="es-AR" sz="40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10 Marcador de fecha"/>
          <p:cNvSpPr>
            <a:spLocks noGrp="1"/>
          </p:cNvSpPr>
          <p:nvPr>
            <p:ph type="dt" sz="half" idx="10"/>
          </p:nvPr>
        </p:nvSpPr>
        <p:spPr>
          <a:xfrm>
            <a:off x="6415980" y="6381328"/>
            <a:ext cx="2476500" cy="476250"/>
          </a:xfrm>
          <a:noFill/>
        </p:spPr>
        <p:txBody>
          <a:bodyPr/>
          <a:lstStyle/>
          <a:p>
            <a:r>
              <a:rPr lang="es-AR" smtClean="0">
                <a:latin typeface="Times New Roman" pitchFamily="18" charset="0"/>
              </a:rPr>
              <a:t>@2014</a:t>
            </a:r>
            <a:endParaRPr lang="es-ES" smtClean="0">
              <a:latin typeface="Times New Roman" pitchFamily="18" charset="0"/>
            </a:endParaRPr>
          </a:p>
        </p:txBody>
      </p:sp>
      <p:sp>
        <p:nvSpPr>
          <p:cNvPr id="7" name="1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83568" y="6356176"/>
            <a:ext cx="4881736" cy="457200"/>
          </a:xfrm>
          <a:noFill/>
        </p:spPr>
        <p:txBody>
          <a:bodyPr/>
          <a:lstStyle/>
          <a:p>
            <a:r>
              <a:rPr lang="es-ES" dirty="0" smtClean="0">
                <a:latin typeface="Times New Roman" pitchFamily="18" charset="0"/>
              </a:rPr>
              <a:t>Ing. M. Trujillo &amp; Ing. M. Giura - Informática II - UTN - FRBA</a:t>
            </a:r>
          </a:p>
        </p:txBody>
      </p:sp>
      <p:sp>
        <p:nvSpPr>
          <p:cNvPr id="8" name="1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CBA018FD-1B79-4205-9E8E-8148F46E09D5}" type="slidenum">
              <a:rPr lang="es-ES" smtClean="0"/>
              <a:pPr>
                <a:defRPr/>
              </a:pPr>
              <a:t>17</a:t>
            </a:fld>
            <a:endParaRPr lang="es-ES"/>
          </a:p>
        </p:txBody>
      </p:sp>
      <p:sp>
        <p:nvSpPr>
          <p:cNvPr id="9" name="7 Pentágono"/>
          <p:cNvSpPr>
            <a:spLocks noChangeArrowheads="1"/>
          </p:cNvSpPr>
          <p:nvPr/>
        </p:nvSpPr>
        <p:spPr bwMode="auto">
          <a:xfrm>
            <a:off x="6515248" y="6309320"/>
            <a:ext cx="1081088" cy="331788"/>
          </a:xfrm>
          <a:prstGeom prst="homePlate">
            <a:avLst>
              <a:gd name="adj" fmla="val 5012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r>
              <a:rPr lang="es-AR" sz="1400" dirty="0" smtClean="0"/>
              <a:t>ACE/BRG</a:t>
            </a:r>
            <a:endParaRPr lang="es-AR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998538" y="152400"/>
            <a:ext cx="8469312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" u="sng" dirty="0" smtClean="0">
                <a:solidFill>
                  <a:srgbClr val="002060"/>
                </a:solidFill>
              </a:rPr>
              <a:t>La UART tipo 16550</a:t>
            </a:r>
            <a:r>
              <a:rPr lang="es-ES" dirty="0" smtClean="0">
                <a:solidFill>
                  <a:srgbClr val="002060"/>
                </a:solidFill>
              </a:rPr>
              <a:t>: </a:t>
            </a:r>
            <a:r>
              <a:rPr lang="es-ES" sz="4000" dirty="0" smtClean="0">
                <a:solidFill>
                  <a:srgbClr val="002060"/>
                </a:solidFill>
              </a:rPr>
              <a:t>Generalidades</a:t>
            </a:r>
            <a:endParaRPr lang="es-ES" dirty="0" smtClean="0">
              <a:solidFill>
                <a:srgbClr val="002060"/>
              </a:solidFill>
            </a:endParaRPr>
          </a:p>
        </p:txBody>
      </p:sp>
      <p:sp>
        <p:nvSpPr>
          <p:cNvPr id="2355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15980" y="6337126"/>
            <a:ext cx="2476500" cy="476250"/>
          </a:xfrm>
          <a:noFill/>
        </p:spPr>
        <p:txBody>
          <a:bodyPr/>
          <a:lstStyle/>
          <a:p>
            <a:r>
              <a:rPr lang="es-AR" dirty="0" smtClean="0">
                <a:latin typeface="Times New Roman" pitchFamily="18" charset="0"/>
              </a:rPr>
              <a:t>@2014</a:t>
            </a:r>
            <a:endParaRPr lang="es-ES" dirty="0" smtClean="0">
              <a:latin typeface="Times New Roman" pitchFamily="18" charset="0"/>
            </a:endParaRPr>
          </a:p>
        </p:txBody>
      </p:sp>
      <p:sp>
        <p:nvSpPr>
          <p:cNvPr id="2355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55576" y="6356176"/>
            <a:ext cx="5385792" cy="457200"/>
          </a:xfrm>
          <a:noFill/>
        </p:spPr>
        <p:txBody>
          <a:bodyPr/>
          <a:lstStyle/>
          <a:p>
            <a:r>
              <a:rPr lang="es-ES" dirty="0" smtClean="0">
                <a:latin typeface="Times New Roman" pitchFamily="18" charset="0"/>
              </a:rPr>
              <a:t>Ing. M. Trujillo &amp; Ing. M. Giura - Informática II - UTN - FRBA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27388" y="2489200"/>
            <a:ext cx="5665787" cy="2092325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ACE</a:t>
            </a:r>
            <a:r>
              <a:rPr lang="en-US" b="1" dirty="0" smtClean="0">
                <a:latin typeface="Arial" charset="0"/>
                <a:cs typeface="Arial" charset="0"/>
              </a:rPr>
              <a:t>: Asynchronous Communication</a:t>
            </a:r>
            <a:r>
              <a:rPr lang="en-US" dirty="0" smtClean="0">
                <a:cs typeface="Times New Roman" charset="0"/>
              </a:rPr>
              <a:t> </a:t>
            </a:r>
            <a:r>
              <a:rPr lang="en-US" b="1" dirty="0" smtClean="0">
                <a:latin typeface="Arial" charset="0"/>
                <a:cs typeface="Arial" charset="0"/>
              </a:rPr>
              <a:t>Element</a:t>
            </a:r>
            <a:endParaRPr lang="es-MX" b="1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BRG</a:t>
            </a:r>
            <a:r>
              <a:rPr lang="en-US" b="1" dirty="0" smtClean="0">
                <a:latin typeface="Arial" charset="0"/>
                <a:cs typeface="Arial" charset="0"/>
              </a:rPr>
              <a:t>: Baud Rate Generator</a:t>
            </a:r>
            <a:endParaRPr lang="es-ES_tradnl" dirty="0" smtClean="0">
              <a:cs typeface="Times New Roman" charset="0"/>
            </a:endParaRPr>
          </a:p>
          <a:p>
            <a:pPr eaLnBrk="1" hangingPunct="1">
              <a:defRPr/>
            </a:pPr>
            <a:endParaRPr lang="es-AR" dirty="0" smtClean="0"/>
          </a:p>
        </p:txBody>
      </p:sp>
      <p:sp>
        <p:nvSpPr>
          <p:cNvPr id="23559" name="Text Box 4"/>
          <p:cNvSpPr txBox="1">
            <a:spLocks noChangeArrowheads="1"/>
          </p:cNvSpPr>
          <p:nvPr/>
        </p:nvSpPr>
        <p:spPr bwMode="auto">
          <a:xfrm>
            <a:off x="1322388" y="2184400"/>
            <a:ext cx="1752600" cy="2209800"/>
          </a:xfrm>
          <a:prstGeom prst="rect">
            <a:avLst/>
          </a:prstGeom>
          <a:solidFill>
            <a:srgbClr val="FFCC99"/>
          </a:solidFill>
          <a:ln w="57150" cmpd="thinThick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s-AR" sz="3200" b="1" dirty="0">
                <a:latin typeface="Arial" pitchFamily="34" charset="0"/>
              </a:rPr>
              <a:t>UART</a:t>
            </a:r>
            <a:endParaRPr lang="es-AR" sz="1800" b="1" dirty="0">
              <a:latin typeface="Arial" pitchFamily="34" charset="0"/>
            </a:endParaRPr>
          </a:p>
          <a:p>
            <a:pPr algn="ctr" eaLnBrk="0" hangingPunct="0"/>
            <a:endParaRPr lang="es-AR" sz="1050" b="1" dirty="0">
              <a:solidFill>
                <a:schemeClr val="bg2"/>
              </a:solidFill>
              <a:latin typeface="Arial" pitchFamily="34" charset="0"/>
            </a:endParaRPr>
          </a:p>
          <a:p>
            <a:pPr algn="ctr" eaLnBrk="0" hangingPunct="0"/>
            <a:endParaRPr lang="es-AR" sz="1800" b="1" dirty="0">
              <a:solidFill>
                <a:srgbClr val="0000FF"/>
              </a:solidFill>
              <a:latin typeface="Arial" pitchFamily="34" charset="0"/>
            </a:endParaRPr>
          </a:p>
          <a:p>
            <a:pPr algn="ctr" eaLnBrk="0" hangingPunct="0"/>
            <a:r>
              <a:rPr lang="es-ES" sz="1800" b="1" dirty="0">
                <a:solidFill>
                  <a:srgbClr val="002060"/>
                </a:solidFill>
                <a:latin typeface="Arial" pitchFamily="34" charset="0"/>
              </a:rPr>
              <a:t>ACE</a:t>
            </a:r>
          </a:p>
          <a:p>
            <a:pPr algn="ctr" eaLnBrk="0" hangingPunct="0"/>
            <a:endParaRPr lang="es-ES" sz="1800" b="1" dirty="0">
              <a:solidFill>
                <a:srgbClr val="0000FF"/>
              </a:solidFill>
              <a:latin typeface="Arial" pitchFamily="34" charset="0"/>
            </a:endParaRPr>
          </a:p>
          <a:p>
            <a:pPr algn="ctr" eaLnBrk="0" hangingPunct="0"/>
            <a:r>
              <a:rPr lang="es-ES" sz="1800" b="1" dirty="0">
                <a:solidFill>
                  <a:srgbClr val="FF0000"/>
                </a:solidFill>
                <a:latin typeface="Arial" pitchFamily="34" charset="0"/>
              </a:rPr>
              <a:t>BRG</a:t>
            </a:r>
            <a:endParaRPr lang="es-ES" sz="1200" dirty="0">
              <a:solidFill>
                <a:srgbClr val="FF0000"/>
              </a:solidFill>
            </a:endParaRPr>
          </a:p>
        </p:txBody>
      </p:sp>
      <p:sp>
        <p:nvSpPr>
          <p:cNvPr id="9" name="8 Llamada ovalada"/>
          <p:cNvSpPr>
            <a:spLocks noChangeArrowheads="1"/>
          </p:cNvSpPr>
          <p:nvPr/>
        </p:nvSpPr>
        <p:spPr bwMode="auto">
          <a:xfrm>
            <a:off x="3708400" y="1052513"/>
            <a:ext cx="2735263" cy="1035050"/>
          </a:xfrm>
          <a:prstGeom prst="wedgeEllipseCallout">
            <a:avLst>
              <a:gd name="adj1" fmla="val -34449"/>
              <a:gd name="adj2" fmla="val 93773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algn="ctr"/>
            <a:r>
              <a:rPr lang="es-AR" sz="2000"/>
              <a:t>Se ocupa del armado de</a:t>
            </a:r>
          </a:p>
          <a:p>
            <a:pPr algn="ctr"/>
            <a:r>
              <a:rPr lang="es-AR" sz="2000"/>
              <a:t>la trama asincrónica.</a:t>
            </a:r>
            <a:endParaRPr lang="es-AR" sz="3600"/>
          </a:p>
        </p:txBody>
      </p:sp>
      <p:sp>
        <p:nvSpPr>
          <p:cNvPr id="11" name="10 Llamada ovalada"/>
          <p:cNvSpPr>
            <a:spLocks noChangeArrowheads="1"/>
          </p:cNvSpPr>
          <p:nvPr/>
        </p:nvSpPr>
        <p:spPr bwMode="auto">
          <a:xfrm>
            <a:off x="4356100" y="4149725"/>
            <a:ext cx="3455988" cy="1511300"/>
          </a:xfrm>
          <a:prstGeom prst="wedgeEllipseCallout">
            <a:avLst>
              <a:gd name="adj1" fmla="val -54060"/>
              <a:gd name="adj2" fmla="val -57181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algn="ctr"/>
            <a:r>
              <a:rPr lang="es-AR" sz="2000"/>
              <a:t>Se ocupa de generar</a:t>
            </a:r>
          </a:p>
          <a:p>
            <a:pPr algn="ctr"/>
            <a:r>
              <a:rPr lang="es-AR" sz="2000"/>
              <a:t>la velocidad de Tx.</a:t>
            </a:r>
          </a:p>
          <a:p>
            <a:pPr algn="ctr"/>
            <a:endParaRPr lang="es-AR" sz="700"/>
          </a:p>
          <a:p>
            <a:pPr algn="ctr"/>
            <a:r>
              <a:rPr lang="es-AR" sz="2800"/>
              <a:t>(baudrate)</a:t>
            </a:r>
          </a:p>
        </p:txBody>
      </p:sp>
      <p:sp>
        <p:nvSpPr>
          <p:cNvPr id="23562" name="7 Pentágono"/>
          <p:cNvSpPr>
            <a:spLocks noChangeArrowheads="1"/>
          </p:cNvSpPr>
          <p:nvPr/>
        </p:nvSpPr>
        <p:spPr bwMode="auto">
          <a:xfrm>
            <a:off x="6515248" y="6309320"/>
            <a:ext cx="1081088" cy="331788"/>
          </a:xfrm>
          <a:prstGeom prst="homePlate">
            <a:avLst>
              <a:gd name="adj" fmla="val 5012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r>
              <a:rPr lang="es-AR" sz="1400" dirty="0"/>
              <a:t>Clock</a:t>
            </a:r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A018FD-1B79-4205-9E8E-8148F46E09D5}" type="slidenum">
              <a:rPr lang="es-ES" smtClean="0"/>
              <a:pPr>
                <a:defRPr/>
              </a:pPr>
              <a:t>18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4712"/>
            <a:ext cx="738944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" sz="4000" u="sng" dirty="0" smtClean="0">
                <a:solidFill>
                  <a:srgbClr val="002060"/>
                </a:solidFill>
              </a:rPr>
              <a:t>La UART </a:t>
            </a:r>
            <a:r>
              <a:rPr lang="es-ES" sz="4000" dirty="0" smtClean="0">
                <a:solidFill>
                  <a:srgbClr val="002060"/>
                </a:solidFill>
              </a:rPr>
              <a:t>:</a:t>
            </a:r>
            <a:r>
              <a:rPr lang="es-AR" sz="4000" dirty="0" smtClean="0">
                <a:solidFill>
                  <a:srgbClr val="002060"/>
                </a:solidFill>
              </a:rPr>
              <a:t> </a:t>
            </a:r>
            <a:r>
              <a:rPr lang="es-AR" sz="4800" dirty="0" smtClean="0">
                <a:solidFill>
                  <a:srgbClr val="002060"/>
                </a:solidFill>
              </a:rPr>
              <a:t>¿para qué el clock?</a:t>
            </a:r>
            <a:endParaRPr lang="es-ES" sz="4800" dirty="0" smtClean="0">
              <a:solidFill>
                <a:srgbClr val="002060"/>
              </a:solidFill>
            </a:endParaRPr>
          </a:p>
        </p:txBody>
      </p:sp>
      <p:sp>
        <p:nvSpPr>
          <p:cNvPr id="24578" name="3 Marcador de fecha"/>
          <p:cNvSpPr>
            <a:spLocks noGrp="1"/>
          </p:cNvSpPr>
          <p:nvPr>
            <p:ph type="dt" sz="half" idx="10"/>
          </p:nvPr>
        </p:nvSpPr>
        <p:spPr>
          <a:xfrm>
            <a:off x="6415980" y="6337126"/>
            <a:ext cx="2476500" cy="476250"/>
          </a:xfrm>
          <a:noFill/>
        </p:spPr>
        <p:txBody>
          <a:bodyPr/>
          <a:lstStyle/>
          <a:p>
            <a:r>
              <a:rPr lang="es-AR" dirty="0" smtClean="0">
                <a:latin typeface="Times New Roman" pitchFamily="18" charset="0"/>
              </a:rPr>
              <a:t>@2014</a:t>
            </a:r>
            <a:endParaRPr lang="es-ES" dirty="0" smtClean="0">
              <a:latin typeface="Times New Roman" pitchFamily="18" charset="0"/>
            </a:endParaRPr>
          </a:p>
        </p:txBody>
      </p:sp>
      <p:sp>
        <p:nvSpPr>
          <p:cNvPr id="24579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55576" y="6356176"/>
            <a:ext cx="5025752" cy="457200"/>
          </a:xfrm>
          <a:noFill/>
        </p:spPr>
        <p:txBody>
          <a:bodyPr/>
          <a:lstStyle/>
          <a:p>
            <a:r>
              <a:rPr lang="es-ES" dirty="0" smtClean="0">
                <a:latin typeface="Times New Roman" pitchFamily="18" charset="0"/>
              </a:rPr>
              <a:t>Ing. M. Trujillo &amp; Ing. M. Giura - Informática II - UTN - FRBA</a:t>
            </a:r>
          </a:p>
        </p:txBody>
      </p:sp>
      <p:pic>
        <p:nvPicPr>
          <p:cNvPr id="24582" name="Picture 33" descr="C:\Documents and Settings\Administrador\Escritorio\sif4.gif"/>
          <p:cNvPicPr>
            <a:picLocks noChangeAspect="1" noChangeArrowheads="1"/>
          </p:cNvPicPr>
          <p:nvPr/>
        </p:nvPicPr>
        <p:blipFill>
          <a:blip r:embed="rId2" cstate="print"/>
          <a:srcRect b="31111"/>
          <a:stretch>
            <a:fillRect/>
          </a:stretch>
        </p:blipFill>
        <p:spPr bwMode="auto">
          <a:xfrm>
            <a:off x="611560" y="1085850"/>
            <a:ext cx="7822828" cy="188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11 Grupo"/>
          <p:cNvGrpSpPr>
            <a:grpSpLocks/>
          </p:cNvGrpSpPr>
          <p:nvPr/>
        </p:nvGrpSpPr>
        <p:grpSpPr bwMode="auto">
          <a:xfrm>
            <a:off x="539552" y="3363913"/>
            <a:ext cx="8359973" cy="2513012"/>
            <a:chOff x="1239844" y="3363366"/>
            <a:chExt cx="7659376" cy="2513906"/>
          </a:xfrm>
        </p:grpSpPr>
        <p:pic>
          <p:nvPicPr>
            <p:cNvPr id="24584" name="Picture 34" descr="C:\Documents and Settings\Administrador\Escritorio\sif5.gif"/>
            <p:cNvPicPr>
              <a:picLocks noChangeAspect="1" noChangeArrowheads="1"/>
            </p:cNvPicPr>
            <p:nvPr/>
          </p:nvPicPr>
          <p:blipFill>
            <a:blip r:embed="rId3" cstate="print"/>
            <a:srcRect b="28009"/>
            <a:stretch>
              <a:fillRect/>
            </a:stretch>
          </p:blipFill>
          <p:spPr bwMode="auto">
            <a:xfrm>
              <a:off x="1239844" y="3363366"/>
              <a:ext cx="7659376" cy="25139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4585" name="8 Conector recto de flecha"/>
            <p:cNvCxnSpPr>
              <a:cxnSpLocks noChangeShapeType="1"/>
            </p:cNvCxnSpPr>
            <p:nvPr/>
          </p:nvCxnSpPr>
          <p:spPr bwMode="auto">
            <a:xfrm>
              <a:off x="5436096" y="4725144"/>
              <a:ext cx="1008112" cy="0"/>
            </a:xfrm>
            <a:prstGeom prst="straightConnector1">
              <a:avLst/>
            </a:prstGeom>
            <a:noFill/>
            <a:ln w="22225" algn="ctr">
              <a:solidFill>
                <a:srgbClr val="FF9933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11" name="10 CuadroTexto"/>
            <p:cNvSpPr txBox="1"/>
            <p:nvPr/>
          </p:nvSpPr>
          <p:spPr>
            <a:xfrm>
              <a:off x="5508458" y="4508360"/>
              <a:ext cx="792131" cy="2477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AR" sz="1000" dirty="0">
                  <a:solidFill>
                    <a:schemeClr val="accent2">
                      <a:lumMod val="50000"/>
                    </a:schemeClr>
                  </a:solidFill>
                  <a:latin typeface="Times New Roman" charset="0"/>
                </a:rPr>
                <a:t>exactitud</a:t>
              </a:r>
              <a:endParaRPr lang="es-AR" sz="3200" dirty="0">
                <a:solidFill>
                  <a:schemeClr val="accent2">
                    <a:lumMod val="50000"/>
                  </a:schemeClr>
                </a:solidFill>
                <a:latin typeface="Times New Roman" charset="0"/>
              </a:endParaRPr>
            </a:p>
          </p:txBody>
        </p:sp>
      </p:grpSp>
      <p:sp>
        <p:nvSpPr>
          <p:cNvPr id="12" name="1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A018FD-1B79-4205-9E8E-8148F46E09D5}" type="slidenum">
              <a:rPr lang="es-ES" smtClean="0"/>
              <a:pPr>
                <a:defRPr/>
              </a:pPr>
              <a:t>19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153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sz="3200" u="sng" smtClean="0"/>
              <a:t>Tipos de comunicación</a:t>
            </a:r>
            <a:r>
              <a:rPr lang="es-ES_tradnl" sz="3200" smtClean="0"/>
              <a:t>:</a:t>
            </a:r>
            <a:r>
              <a:rPr lang="es-ES_tradnl" sz="3200" b="1" smtClean="0"/>
              <a:t>CARACTERISTICAS</a:t>
            </a:r>
          </a:p>
        </p:txBody>
      </p:sp>
      <p:sp>
        <p:nvSpPr>
          <p:cNvPr id="5122" name="3 Marcador de fecha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s-AR" smtClean="0">
                <a:latin typeface="Times New Roman" pitchFamily="18" charset="0"/>
              </a:rPr>
              <a:t>@2014</a:t>
            </a:r>
            <a:endParaRPr lang="es-ES" smtClean="0">
              <a:latin typeface="Times New Roman" pitchFamily="18" charset="0"/>
            </a:endParaRPr>
          </a:p>
        </p:txBody>
      </p:sp>
      <p:sp>
        <p:nvSpPr>
          <p:cNvPr id="5123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249888" cy="685800"/>
          </a:xfrm>
          <a:noFill/>
        </p:spPr>
        <p:txBody>
          <a:bodyPr/>
          <a:lstStyle/>
          <a:p>
            <a:r>
              <a:rPr lang="es-ES" dirty="0" smtClean="0">
                <a:latin typeface="Times New Roman" pitchFamily="18" charset="0"/>
              </a:rPr>
              <a:t>Ing. M. Trujillo &amp; Ing. M. Giura - Informática II - UTN - FRBA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99592" y="3140968"/>
            <a:ext cx="3886200" cy="2895600"/>
          </a:xfrm>
        </p:spPr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Char char="q"/>
              <a:defRPr/>
            </a:pPr>
            <a:r>
              <a:rPr lang="es-ES_tradnl" sz="1800" dirty="0" smtClean="0">
                <a:latin typeface="Symbol" pitchFamily="18" charset="2"/>
                <a:cs typeface="Times New Roman" charset="0"/>
              </a:rPr>
              <a:t>  </a:t>
            </a:r>
            <a:r>
              <a:rPr lang="es-ES_tradnl" sz="1800" b="1" dirty="0" smtClean="0">
                <a:latin typeface="Arial" charset="0"/>
                <a:cs typeface="Arial" charset="0"/>
              </a:rPr>
              <a:t>Gran velocidad.</a:t>
            </a:r>
            <a:endParaRPr lang="es-ES_tradnl" sz="1800" dirty="0" smtClean="0">
              <a:cs typeface="Times New Roman" charset="0"/>
            </a:endParaRPr>
          </a:p>
          <a:p>
            <a:pPr marL="0" indent="0" eaLnBrk="1" hangingPunct="1">
              <a:buFont typeface="Wingdings" pitchFamily="2" charset="2"/>
              <a:buChar char="q"/>
              <a:defRPr/>
            </a:pPr>
            <a:r>
              <a:rPr lang="es-ES_tradnl" sz="1800" dirty="0" smtClean="0">
                <a:latin typeface="Symbol" pitchFamily="18" charset="2"/>
                <a:cs typeface="Times New Roman" charset="0"/>
              </a:rPr>
              <a:t> </a:t>
            </a:r>
            <a:r>
              <a:rPr lang="es-ES_tradnl" sz="1800" dirty="0" smtClean="0">
                <a:cs typeface="Times New Roman" charset="0"/>
              </a:rPr>
              <a:t> </a:t>
            </a:r>
            <a:r>
              <a:rPr lang="es-ES_tradnl" sz="1800" b="1" dirty="0" smtClean="0">
                <a:latin typeface="Arial" charset="0"/>
                <a:cs typeface="Arial" charset="0"/>
              </a:rPr>
              <a:t>Distancias cortas. No se garantiza el tiempo de transito.</a:t>
            </a:r>
            <a:endParaRPr lang="es-ES_tradnl" sz="1800" dirty="0" smtClean="0">
              <a:cs typeface="Times New Roman" charset="0"/>
            </a:endParaRPr>
          </a:p>
          <a:p>
            <a:pPr marL="0" indent="0" eaLnBrk="1" hangingPunct="1">
              <a:buFont typeface="Wingdings" pitchFamily="2" charset="2"/>
              <a:buChar char="q"/>
              <a:defRPr/>
            </a:pPr>
            <a:r>
              <a:rPr lang="es-ES_tradnl" sz="1800" dirty="0" smtClean="0">
                <a:latin typeface="Symbol" pitchFamily="18" charset="2"/>
                <a:cs typeface="Times New Roman" charset="0"/>
              </a:rPr>
              <a:t> </a:t>
            </a:r>
            <a:r>
              <a:rPr lang="es-ES_tradnl" sz="1800" dirty="0" smtClean="0">
                <a:cs typeface="Times New Roman" charset="0"/>
              </a:rPr>
              <a:t>  </a:t>
            </a:r>
            <a:r>
              <a:rPr lang="es-ES_tradnl" sz="1800" b="1" dirty="0" smtClean="0">
                <a:latin typeface="Arial" charset="0"/>
                <a:cs typeface="Arial" charset="0"/>
              </a:rPr>
              <a:t>Muchas líneas de interconexión.</a:t>
            </a:r>
            <a:endParaRPr lang="es-ES_tradnl" sz="1800" dirty="0" smtClean="0">
              <a:cs typeface="Times New Roman" charset="0"/>
            </a:endParaRPr>
          </a:p>
          <a:p>
            <a:pPr marL="0" indent="0" eaLnBrk="1" hangingPunct="1">
              <a:buFont typeface="Wingdings" pitchFamily="2" charset="2"/>
              <a:buChar char="q"/>
              <a:defRPr/>
            </a:pPr>
            <a:r>
              <a:rPr lang="es-ES_tradnl" sz="1800" dirty="0" smtClean="0">
                <a:latin typeface="Symbol" pitchFamily="18" charset="2"/>
                <a:cs typeface="Times New Roman" charset="0"/>
              </a:rPr>
              <a:t> </a:t>
            </a:r>
            <a:r>
              <a:rPr lang="es-ES_tradnl" sz="1800" dirty="0" smtClean="0">
                <a:cs typeface="Times New Roman" charset="0"/>
              </a:rPr>
              <a:t>  </a:t>
            </a:r>
            <a:r>
              <a:rPr lang="es-ES_tradnl" sz="1800" b="1" dirty="0" smtClean="0">
                <a:latin typeface="Arial" charset="0"/>
                <a:cs typeface="Arial" charset="0"/>
              </a:rPr>
              <a:t>El dato esta presente en un </a:t>
            </a:r>
            <a:r>
              <a:rPr lang="es-MX" sz="1800" b="1" dirty="0" smtClean="0">
                <a:latin typeface="Arial" charset="0"/>
                <a:cs typeface="Arial" charset="0"/>
              </a:rPr>
              <a:t>bit </a:t>
            </a:r>
            <a:r>
              <a:rPr lang="es-ES_tradnl" sz="1800" b="1" dirty="0" smtClean="0">
                <a:latin typeface="Arial" charset="0"/>
                <a:cs typeface="Arial" charset="0"/>
              </a:rPr>
              <a:t>por cada línea de datos.</a:t>
            </a:r>
          </a:p>
          <a:p>
            <a:pPr marL="0" indent="0" eaLnBrk="1" hangingPunct="1">
              <a:buFont typeface="Wingdings" pitchFamily="2" charset="2"/>
              <a:buChar char="q"/>
              <a:defRPr/>
            </a:pPr>
            <a:r>
              <a:rPr lang="es-ES_tradnl" sz="1800" dirty="0" smtClean="0">
                <a:latin typeface="Symbol" pitchFamily="18" charset="2"/>
                <a:cs typeface="Times New Roman" charset="0"/>
              </a:rPr>
              <a:t> </a:t>
            </a:r>
            <a:r>
              <a:rPr lang="es-ES_tradnl" sz="1800" dirty="0" smtClean="0">
                <a:cs typeface="Times New Roman" charset="0"/>
              </a:rPr>
              <a:t>  </a:t>
            </a:r>
            <a:r>
              <a:rPr lang="es-ES_tradnl" sz="1800" b="1" dirty="0" smtClean="0">
                <a:latin typeface="Arial" charset="0"/>
                <a:cs typeface="Arial" charset="0"/>
              </a:rPr>
              <a:t>Volumen de software para la atención del sincronismo.</a:t>
            </a:r>
          </a:p>
        </p:txBody>
      </p:sp>
      <p:grpSp>
        <p:nvGrpSpPr>
          <p:cNvPr id="5126" name="Group 35"/>
          <p:cNvGrpSpPr>
            <a:grpSpLocks/>
          </p:cNvGrpSpPr>
          <p:nvPr/>
        </p:nvGrpSpPr>
        <p:grpSpPr bwMode="auto">
          <a:xfrm>
            <a:off x="611560" y="1066800"/>
            <a:ext cx="4221162" cy="1828800"/>
            <a:chOff x="653" y="672"/>
            <a:chExt cx="2707" cy="1152"/>
          </a:xfrm>
        </p:grpSpPr>
        <p:sp>
          <p:nvSpPr>
            <p:cNvPr id="5137" name="Rectangle 7"/>
            <p:cNvSpPr>
              <a:spLocks noChangeArrowheads="1"/>
            </p:cNvSpPr>
            <p:nvPr/>
          </p:nvSpPr>
          <p:spPr bwMode="auto">
            <a:xfrm>
              <a:off x="653" y="672"/>
              <a:ext cx="749" cy="1152"/>
            </a:xfrm>
            <a:prstGeom prst="rect">
              <a:avLst/>
            </a:prstGeom>
            <a:solidFill>
              <a:srgbClr val="99FF99"/>
            </a:solidFill>
            <a:ln w="57150" cmpd="thinThick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 sz="2600" b="1"/>
            </a:p>
            <a:p>
              <a:pPr eaLnBrk="0" hangingPunct="0"/>
              <a:r>
                <a:rPr lang="es-ES" sz="2600" b="1">
                  <a:solidFill>
                    <a:srgbClr val="FF0000"/>
                  </a:solidFill>
                </a:rPr>
                <a:t>   </a:t>
              </a:r>
              <a:r>
                <a:rPr lang="es-ES" sz="2600" b="1">
                  <a:solidFill>
                    <a:srgbClr val="FF0000"/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5138" name="Rectangle 8"/>
            <p:cNvSpPr>
              <a:spLocks noChangeArrowheads="1"/>
            </p:cNvSpPr>
            <p:nvPr/>
          </p:nvSpPr>
          <p:spPr bwMode="auto">
            <a:xfrm>
              <a:off x="2611" y="672"/>
              <a:ext cx="749" cy="1152"/>
            </a:xfrm>
            <a:prstGeom prst="rect">
              <a:avLst/>
            </a:prstGeom>
            <a:solidFill>
              <a:srgbClr val="99FF99"/>
            </a:solidFill>
            <a:ln w="57150" cmpd="thinThick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 sz="2600" b="1"/>
            </a:p>
            <a:p>
              <a:pPr eaLnBrk="0" hangingPunct="0"/>
              <a:r>
                <a:rPr lang="es-ES" sz="2600" b="1"/>
                <a:t>   </a:t>
              </a:r>
              <a:r>
                <a:rPr lang="es-ES" sz="2600" b="1">
                  <a:solidFill>
                    <a:srgbClr val="FF0000"/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5139" name="Line 10"/>
            <p:cNvSpPr>
              <a:spLocks noChangeShapeType="1"/>
            </p:cNvSpPr>
            <p:nvPr/>
          </p:nvSpPr>
          <p:spPr bwMode="auto">
            <a:xfrm>
              <a:off x="1402" y="1424"/>
              <a:ext cx="1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140" name="Line 11"/>
            <p:cNvSpPr>
              <a:spLocks noChangeShapeType="1"/>
            </p:cNvSpPr>
            <p:nvPr/>
          </p:nvSpPr>
          <p:spPr bwMode="auto">
            <a:xfrm>
              <a:off x="1402" y="1472"/>
              <a:ext cx="1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141" name="Line 12"/>
            <p:cNvSpPr>
              <a:spLocks noChangeShapeType="1"/>
            </p:cNvSpPr>
            <p:nvPr/>
          </p:nvSpPr>
          <p:spPr bwMode="auto">
            <a:xfrm>
              <a:off x="1402" y="1521"/>
              <a:ext cx="1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142" name="Line 13"/>
            <p:cNvSpPr>
              <a:spLocks noChangeShapeType="1"/>
            </p:cNvSpPr>
            <p:nvPr/>
          </p:nvSpPr>
          <p:spPr bwMode="auto">
            <a:xfrm>
              <a:off x="1402" y="1569"/>
              <a:ext cx="1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143" name="Line 14"/>
            <p:cNvSpPr>
              <a:spLocks noChangeShapeType="1"/>
            </p:cNvSpPr>
            <p:nvPr/>
          </p:nvSpPr>
          <p:spPr bwMode="auto">
            <a:xfrm>
              <a:off x="1402" y="1618"/>
              <a:ext cx="1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144" name="Line 15"/>
            <p:cNvSpPr>
              <a:spLocks noChangeShapeType="1"/>
            </p:cNvSpPr>
            <p:nvPr/>
          </p:nvSpPr>
          <p:spPr bwMode="auto">
            <a:xfrm>
              <a:off x="1402" y="1327"/>
              <a:ext cx="1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145" name="Line 16"/>
            <p:cNvSpPr>
              <a:spLocks noChangeShapeType="1"/>
            </p:cNvSpPr>
            <p:nvPr/>
          </p:nvSpPr>
          <p:spPr bwMode="auto">
            <a:xfrm>
              <a:off x="1402" y="1278"/>
              <a:ext cx="1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146" name="Rectangle 17"/>
            <p:cNvSpPr>
              <a:spLocks noChangeArrowheads="1"/>
            </p:cNvSpPr>
            <p:nvPr/>
          </p:nvSpPr>
          <p:spPr bwMode="auto">
            <a:xfrm rot="-1106097">
              <a:off x="1591" y="1248"/>
              <a:ext cx="66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s-ES" sz="2800" b="1" dirty="0">
                  <a:solidFill>
                    <a:srgbClr val="FF0000"/>
                  </a:solidFill>
                </a:rPr>
                <a:t>datos</a:t>
              </a:r>
            </a:p>
          </p:txBody>
        </p:sp>
        <p:sp>
          <p:nvSpPr>
            <p:cNvPr id="5147" name="Line 18"/>
            <p:cNvSpPr>
              <a:spLocks noChangeShapeType="1"/>
            </p:cNvSpPr>
            <p:nvPr/>
          </p:nvSpPr>
          <p:spPr bwMode="auto">
            <a:xfrm>
              <a:off x="1402" y="1375"/>
              <a:ext cx="1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148" name="Line 19"/>
            <p:cNvSpPr>
              <a:spLocks noChangeShapeType="1"/>
            </p:cNvSpPr>
            <p:nvPr/>
          </p:nvSpPr>
          <p:spPr bwMode="auto">
            <a:xfrm>
              <a:off x="1402" y="787"/>
              <a:ext cx="1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149" name="Line 20"/>
            <p:cNvSpPr>
              <a:spLocks noChangeShapeType="1"/>
            </p:cNvSpPr>
            <p:nvPr/>
          </p:nvSpPr>
          <p:spPr bwMode="auto">
            <a:xfrm flipH="1">
              <a:off x="1402" y="969"/>
              <a:ext cx="1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150" name="Line 21"/>
            <p:cNvSpPr>
              <a:spLocks noChangeShapeType="1"/>
            </p:cNvSpPr>
            <p:nvPr/>
          </p:nvSpPr>
          <p:spPr bwMode="auto">
            <a:xfrm flipH="1">
              <a:off x="1402" y="1029"/>
              <a:ext cx="1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151" name="Line 22"/>
            <p:cNvSpPr>
              <a:spLocks noChangeShapeType="1"/>
            </p:cNvSpPr>
            <p:nvPr/>
          </p:nvSpPr>
          <p:spPr bwMode="auto">
            <a:xfrm flipH="1">
              <a:off x="1402" y="1090"/>
              <a:ext cx="1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152" name="Text Box 23"/>
            <p:cNvSpPr txBox="1">
              <a:spLocks noChangeArrowheads="1"/>
            </p:cNvSpPr>
            <p:nvPr/>
          </p:nvSpPr>
          <p:spPr bwMode="auto">
            <a:xfrm>
              <a:off x="1680" y="800"/>
              <a:ext cx="720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s-ES" sz="1600" b="1" dirty="0" err="1">
                  <a:solidFill>
                    <a:srgbClr val="FF0000"/>
                  </a:solidFill>
                </a:rPr>
                <a:t>handshake</a:t>
              </a:r>
              <a:endParaRPr lang="es-E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153" name="Line 24"/>
            <p:cNvSpPr>
              <a:spLocks noChangeShapeType="1"/>
            </p:cNvSpPr>
            <p:nvPr/>
          </p:nvSpPr>
          <p:spPr bwMode="auto">
            <a:xfrm>
              <a:off x="1402" y="848"/>
              <a:ext cx="1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5292080" y="1295400"/>
            <a:ext cx="3352800" cy="1279525"/>
            <a:chOff x="3504" y="816"/>
            <a:chExt cx="2112" cy="806"/>
          </a:xfrm>
        </p:grpSpPr>
        <p:sp>
          <p:nvSpPr>
            <p:cNvPr id="5130" name="Rectangle 27"/>
            <p:cNvSpPr>
              <a:spLocks noChangeArrowheads="1"/>
            </p:cNvSpPr>
            <p:nvPr/>
          </p:nvSpPr>
          <p:spPr bwMode="auto">
            <a:xfrm>
              <a:off x="3504" y="816"/>
              <a:ext cx="584" cy="806"/>
            </a:xfrm>
            <a:prstGeom prst="rect">
              <a:avLst/>
            </a:prstGeom>
            <a:solidFill>
              <a:srgbClr val="FFFF99"/>
            </a:solidFill>
            <a:ln w="57150" cmpd="thinThick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 sz="1200" b="1" dirty="0">
                <a:solidFill>
                  <a:srgbClr val="002060"/>
                </a:solidFill>
              </a:endParaRPr>
            </a:p>
            <a:p>
              <a:pPr eaLnBrk="0" hangingPunct="0"/>
              <a:r>
                <a:rPr lang="es-ES" sz="1200" b="1" dirty="0">
                  <a:solidFill>
                    <a:srgbClr val="002060"/>
                  </a:solidFill>
                </a:rPr>
                <a:t>             </a:t>
              </a:r>
              <a:r>
                <a:rPr lang="es-ES" sz="1600" b="1" dirty="0" err="1">
                  <a:solidFill>
                    <a:srgbClr val="002060"/>
                  </a:solidFill>
                </a:rPr>
                <a:t>tx</a:t>
              </a:r>
              <a:endParaRPr lang="es-ES" sz="1600" b="1" dirty="0">
                <a:solidFill>
                  <a:srgbClr val="002060"/>
                </a:solidFill>
              </a:endParaRPr>
            </a:p>
            <a:p>
              <a:pPr algn="r" eaLnBrk="0" hangingPunct="0"/>
              <a:r>
                <a:rPr lang="es-ES" sz="1600" b="1" dirty="0" err="1">
                  <a:solidFill>
                    <a:srgbClr val="002060"/>
                  </a:solidFill>
                </a:rPr>
                <a:t>rx</a:t>
              </a:r>
              <a:endParaRPr lang="es-ES" sz="1600" b="1" dirty="0">
                <a:solidFill>
                  <a:srgbClr val="002060"/>
                </a:solidFill>
              </a:endParaRPr>
            </a:p>
            <a:p>
              <a:pPr eaLnBrk="0" hangingPunct="0"/>
              <a:r>
                <a:rPr lang="es-ES" sz="1200" b="1" dirty="0">
                  <a:solidFill>
                    <a:srgbClr val="002060"/>
                  </a:solidFill>
                </a:rPr>
                <a:t>   </a:t>
              </a:r>
            </a:p>
            <a:p>
              <a:pPr eaLnBrk="0" hangingPunct="0"/>
              <a:r>
                <a:rPr lang="es-ES" sz="1200" b="1" dirty="0">
                  <a:solidFill>
                    <a:srgbClr val="002060"/>
                  </a:solidFill>
                </a:rPr>
                <a:t>         </a:t>
              </a:r>
              <a:r>
                <a:rPr lang="es-ES" sz="1600" b="1" dirty="0" err="1">
                  <a:solidFill>
                    <a:srgbClr val="002060"/>
                  </a:solidFill>
                </a:rPr>
                <a:t>gnd</a:t>
              </a:r>
              <a:endParaRPr lang="es-ES" sz="3400" b="1" dirty="0">
                <a:solidFill>
                  <a:srgbClr val="002060"/>
                </a:solidFill>
              </a:endParaRPr>
            </a:p>
          </p:txBody>
        </p:sp>
        <p:sp>
          <p:nvSpPr>
            <p:cNvPr id="5131" name="Rectangle 28"/>
            <p:cNvSpPr>
              <a:spLocks noChangeArrowheads="1"/>
            </p:cNvSpPr>
            <p:nvPr/>
          </p:nvSpPr>
          <p:spPr bwMode="auto">
            <a:xfrm>
              <a:off x="5032" y="816"/>
              <a:ext cx="584" cy="806"/>
            </a:xfrm>
            <a:prstGeom prst="rect">
              <a:avLst/>
            </a:prstGeom>
            <a:solidFill>
              <a:srgbClr val="FFFF99"/>
            </a:solidFill>
            <a:ln w="57150" cmpd="thinThick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ES" sz="500" b="1" dirty="0">
                <a:solidFill>
                  <a:schemeClr val="bg2"/>
                </a:solidFill>
              </a:endParaRPr>
            </a:p>
            <a:p>
              <a:pPr eaLnBrk="0" hangingPunct="0"/>
              <a:r>
                <a:rPr lang="es-ES" sz="1600" b="1" dirty="0" err="1">
                  <a:solidFill>
                    <a:srgbClr val="002060"/>
                  </a:solidFill>
                </a:rPr>
                <a:t>rx</a:t>
              </a:r>
              <a:endParaRPr lang="es-ES" sz="1600" b="1" dirty="0">
                <a:solidFill>
                  <a:srgbClr val="002060"/>
                </a:solidFill>
              </a:endParaRPr>
            </a:p>
            <a:p>
              <a:pPr eaLnBrk="0" hangingPunct="0"/>
              <a:r>
                <a:rPr lang="es-ES" sz="1200" b="1" dirty="0">
                  <a:solidFill>
                    <a:srgbClr val="002060"/>
                  </a:solidFill>
                </a:rPr>
                <a:t>                </a:t>
              </a:r>
            </a:p>
            <a:p>
              <a:pPr eaLnBrk="0" hangingPunct="0"/>
              <a:r>
                <a:rPr lang="es-ES" sz="1600" b="1" dirty="0" err="1">
                  <a:solidFill>
                    <a:srgbClr val="002060"/>
                  </a:solidFill>
                </a:rPr>
                <a:t>tx</a:t>
              </a:r>
              <a:endParaRPr lang="es-ES" sz="1600" b="1" dirty="0">
                <a:solidFill>
                  <a:srgbClr val="002060"/>
                </a:solidFill>
              </a:endParaRPr>
            </a:p>
            <a:p>
              <a:pPr eaLnBrk="0" hangingPunct="0"/>
              <a:r>
                <a:rPr lang="es-ES" sz="600" b="1" dirty="0">
                  <a:solidFill>
                    <a:srgbClr val="002060"/>
                  </a:solidFill>
                </a:rPr>
                <a:t>   </a:t>
              </a:r>
            </a:p>
            <a:p>
              <a:pPr eaLnBrk="0" hangingPunct="0"/>
              <a:r>
                <a:rPr lang="es-ES" sz="1600" b="1" dirty="0" err="1">
                  <a:solidFill>
                    <a:srgbClr val="002060"/>
                  </a:solidFill>
                </a:rPr>
                <a:t>gnd</a:t>
              </a:r>
              <a:endParaRPr lang="es-ES" sz="1600" dirty="0">
                <a:solidFill>
                  <a:srgbClr val="002060"/>
                </a:solidFill>
              </a:endParaRPr>
            </a:p>
          </p:txBody>
        </p:sp>
        <p:sp>
          <p:nvSpPr>
            <p:cNvPr id="5132" name="Line 29"/>
            <p:cNvSpPr>
              <a:spLocks noChangeShapeType="1"/>
            </p:cNvSpPr>
            <p:nvPr/>
          </p:nvSpPr>
          <p:spPr bwMode="auto">
            <a:xfrm>
              <a:off x="4088" y="1046"/>
              <a:ext cx="9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133" name="Line 30"/>
            <p:cNvSpPr>
              <a:spLocks noChangeShapeType="1"/>
            </p:cNvSpPr>
            <p:nvPr/>
          </p:nvSpPr>
          <p:spPr bwMode="auto">
            <a:xfrm flipH="1">
              <a:off x="4088" y="1277"/>
              <a:ext cx="9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134" name="Line 31"/>
            <p:cNvSpPr>
              <a:spLocks noChangeShapeType="1"/>
            </p:cNvSpPr>
            <p:nvPr/>
          </p:nvSpPr>
          <p:spPr bwMode="auto">
            <a:xfrm>
              <a:off x="4088" y="1507"/>
              <a:ext cx="9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135" name="Text Box 32"/>
            <p:cNvSpPr txBox="1">
              <a:spLocks noChangeArrowheads="1"/>
            </p:cNvSpPr>
            <p:nvPr/>
          </p:nvSpPr>
          <p:spPr bwMode="auto">
            <a:xfrm>
              <a:off x="3639" y="1046"/>
              <a:ext cx="224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s-ES" sz="2600" b="1" dirty="0">
                  <a:solidFill>
                    <a:srgbClr val="002060"/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5136" name="Text Box 33"/>
            <p:cNvSpPr txBox="1">
              <a:spLocks noChangeArrowheads="1"/>
            </p:cNvSpPr>
            <p:nvPr/>
          </p:nvSpPr>
          <p:spPr bwMode="auto">
            <a:xfrm>
              <a:off x="5301" y="1046"/>
              <a:ext cx="225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s-ES" sz="2600" b="1" dirty="0">
                  <a:solidFill>
                    <a:srgbClr val="002060"/>
                  </a:solidFill>
                  <a:latin typeface="Arial" pitchFamily="34" charset="0"/>
                </a:rPr>
                <a:t>B</a:t>
              </a:r>
            </a:p>
          </p:txBody>
        </p:sp>
      </p:grpSp>
      <p:sp>
        <p:nvSpPr>
          <p:cNvPr id="345122" name="Rectangle 34"/>
          <p:cNvSpPr>
            <a:spLocks noChangeArrowheads="1"/>
          </p:cNvSpPr>
          <p:nvPr/>
        </p:nvSpPr>
        <p:spPr bwMode="auto">
          <a:xfrm>
            <a:off x="5220072" y="3505200"/>
            <a:ext cx="381000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Aft>
                <a:spcPts val="1200"/>
              </a:spcAft>
              <a:buFont typeface="Wingdings" pitchFamily="2" charset="2"/>
              <a:buChar char="v"/>
              <a:defRPr/>
            </a:pPr>
            <a:r>
              <a:rPr lang="es-ES_tradnl" sz="1800" b="1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Velocidad </a:t>
            </a:r>
            <a:r>
              <a:rPr lang="es-ES_tradnl" sz="1800" b="1" dirty="0">
                <a:solidFill>
                  <a:srgbClr val="002060"/>
                </a:solidFill>
                <a:latin typeface="Arial" charset="0"/>
                <a:cs typeface="Arial" charset="0"/>
              </a:rPr>
              <a:t>Inferior.</a:t>
            </a:r>
            <a:endParaRPr lang="es-ES_tradnl" sz="1800" dirty="0">
              <a:solidFill>
                <a:srgbClr val="002060"/>
              </a:solidFill>
              <a:latin typeface="Times New Roman" charset="0"/>
              <a:cs typeface="Times New Roman" charset="0"/>
            </a:endParaRPr>
          </a:p>
          <a:p>
            <a:pPr eaLnBrk="0" hangingPunct="0">
              <a:spcAft>
                <a:spcPts val="1200"/>
              </a:spcAft>
              <a:buFont typeface="Wingdings" pitchFamily="2" charset="2"/>
              <a:buChar char="v"/>
              <a:defRPr/>
            </a:pPr>
            <a:r>
              <a:rPr lang="es-ES_tradnl" sz="1800" b="1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Distancias </a:t>
            </a:r>
            <a:r>
              <a:rPr lang="es-ES_tradnl" sz="1800" b="1" dirty="0">
                <a:solidFill>
                  <a:srgbClr val="002060"/>
                </a:solidFill>
                <a:latin typeface="Arial" charset="0"/>
                <a:cs typeface="Arial" charset="0"/>
              </a:rPr>
              <a:t>grandes.</a:t>
            </a:r>
            <a:endParaRPr lang="es-ES_tradnl" sz="1800" dirty="0">
              <a:solidFill>
                <a:srgbClr val="002060"/>
              </a:solidFill>
              <a:latin typeface="Times New Roman" charset="0"/>
              <a:cs typeface="Times New Roman" charset="0"/>
            </a:endParaRPr>
          </a:p>
          <a:p>
            <a:pPr eaLnBrk="0" hangingPunct="0">
              <a:spcAft>
                <a:spcPts val="1200"/>
              </a:spcAft>
              <a:buFont typeface="Wingdings" pitchFamily="2" charset="2"/>
              <a:buChar char="v"/>
              <a:defRPr/>
            </a:pPr>
            <a:r>
              <a:rPr lang="es-ES_tradnl" sz="1800" b="1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Cantidad </a:t>
            </a:r>
            <a:r>
              <a:rPr lang="es-ES_tradnl" sz="1800" b="1" dirty="0">
                <a:solidFill>
                  <a:srgbClr val="002060"/>
                </a:solidFill>
                <a:latin typeface="Arial" charset="0"/>
                <a:cs typeface="Arial" charset="0"/>
              </a:rPr>
              <a:t>reducida de líneas de interconexión (mínimo tres).</a:t>
            </a:r>
            <a:endParaRPr lang="es-ES_tradnl" sz="1800" dirty="0">
              <a:solidFill>
                <a:srgbClr val="002060"/>
              </a:solidFill>
              <a:latin typeface="Times New Roman" charset="0"/>
              <a:cs typeface="Times New Roman" charset="0"/>
            </a:endParaRPr>
          </a:p>
          <a:p>
            <a:pPr eaLnBrk="0" hangingPunct="0">
              <a:spcAft>
                <a:spcPts val="1200"/>
              </a:spcAft>
              <a:buFont typeface="Wingdings" pitchFamily="2" charset="2"/>
              <a:buChar char="v"/>
              <a:defRPr/>
            </a:pPr>
            <a:r>
              <a:rPr lang="es-ES_tradnl" sz="1800" b="1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El </a:t>
            </a:r>
            <a:r>
              <a:rPr lang="es-ES_tradnl" sz="1800" b="1" dirty="0">
                <a:solidFill>
                  <a:srgbClr val="002060"/>
                </a:solidFill>
                <a:latin typeface="Arial" charset="0"/>
                <a:cs typeface="Arial" charset="0"/>
              </a:rPr>
              <a:t>dato se transmite </a:t>
            </a:r>
            <a:r>
              <a:rPr lang="es-MX" sz="1800" b="1" dirty="0">
                <a:solidFill>
                  <a:srgbClr val="002060"/>
                </a:solidFill>
                <a:latin typeface="Arial" charset="0"/>
                <a:cs typeface="Arial" charset="0"/>
              </a:rPr>
              <a:t>bit </a:t>
            </a:r>
            <a:r>
              <a:rPr lang="es-ES_tradnl" sz="1800" b="1" dirty="0">
                <a:solidFill>
                  <a:srgbClr val="002060"/>
                </a:solidFill>
                <a:latin typeface="Arial" charset="0"/>
                <a:cs typeface="Arial" charset="0"/>
              </a:rPr>
              <a:t>por </a:t>
            </a:r>
            <a:r>
              <a:rPr lang="es-MX" sz="1800" b="1" dirty="0">
                <a:solidFill>
                  <a:srgbClr val="002060"/>
                </a:solidFill>
                <a:latin typeface="Arial" charset="0"/>
                <a:cs typeface="Arial" charset="0"/>
              </a:rPr>
              <a:t>bit</a:t>
            </a:r>
            <a:r>
              <a:rPr lang="es-ES_tradnl" sz="1800" b="1" dirty="0">
                <a:solidFill>
                  <a:srgbClr val="002060"/>
                </a:solidFill>
                <a:latin typeface="Arial" charset="0"/>
                <a:cs typeface="Arial" charset="0"/>
              </a:rPr>
              <a:t>.</a:t>
            </a:r>
            <a:endParaRPr lang="es-ES_tradnl" sz="1800" dirty="0">
              <a:solidFill>
                <a:srgbClr val="002060"/>
              </a:solidFill>
              <a:latin typeface="Times New Roman" charset="0"/>
              <a:cs typeface="Times New Roman" charset="0"/>
            </a:endParaRPr>
          </a:p>
          <a:p>
            <a:pPr eaLnBrk="0" hangingPunct="0">
              <a:spcAft>
                <a:spcPts val="1200"/>
              </a:spcAft>
              <a:buFont typeface="Wingdings" pitchFamily="2" charset="2"/>
              <a:buChar char="v"/>
              <a:defRPr/>
            </a:pPr>
            <a:r>
              <a:rPr lang="es-ES_tradnl" sz="1800" b="1" u="sng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ASINCRÓNICA</a:t>
            </a:r>
            <a:r>
              <a:rPr lang="es-ES_tradnl" sz="1800" b="1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 </a:t>
            </a:r>
            <a:r>
              <a:rPr lang="es-ES_tradnl" sz="1800" b="1" dirty="0">
                <a:solidFill>
                  <a:srgbClr val="002060"/>
                </a:solidFill>
                <a:latin typeface="Arial" charset="0"/>
                <a:cs typeface="Arial" charset="0"/>
              </a:rPr>
              <a:t>o Sincrónica.</a:t>
            </a:r>
          </a:p>
        </p:txBody>
      </p:sp>
      <p:sp>
        <p:nvSpPr>
          <p:cNvPr id="34" name="3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A018FD-1B79-4205-9E8E-8148F46E09D5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122" grpId="0" build="p" autoUpdateAnimBg="0" advAuto="400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0"/>
            <a:ext cx="8153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" sz="4000" u="sng" dirty="0" smtClean="0"/>
              <a:t>La UART</a:t>
            </a:r>
            <a:r>
              <a:rPr lang="es-ES" sz="4000" dirty="0" smtClean="0"/>
              <a:t>:</a:t>
            </a:r>
            <a:r>
              <a:rPr lang="es-AR" sz="4000" dirty="0" smtClean="0"/>
              <a:t> </a:t>
            </a:r>
            <a:r>
              <a:rPr lang="es-AR" sz="4000" dirty="0" smtClean="0">
                <a:solidFill>
                  <a:srgbClr val="002060"/>
                </a:solidFill>
              </a:rPr>
              <a:t>¿Cómo nos sincronizamos?</a:t>
            </a:r>
            <a:endParaRPr lang="es-ES" sz="4800" dirty="0" smtClean="0">
              <a:solidFill>
                <a:srgbClr val="002060"/>
              </a:solidFill>
            </a:endParaRPr>
          </a:p>
        </p:txBody>
      </p:sp>
      <p:sp>
        <p:nvSpPr>
          <p:cNvPr id="25602" name="3 Marcador de fecha"/>
          <p:cNvSpPr>
            <a:spLocks noGrp="1"/>
          </p:cNvSpPr>
          <p:nvPr>
            <p:ph type="dt" sz="half" idx="10"/>
          </p:nvPr>
        </p:nvSpPr>
        <p:spPr>
          <a:xfrm>
            <a:off x="6415980" y="6337126"/>
            <a:ext cx="2476500" cy="476250"/>
          </a:xfrm>
          <a:noFill/>
        </p:spPr>
        <p:txBody>
          <a:bodyPr/>
          <a:lstStyle/>
          <a:p>
            <a:r>
              <a:rPr lang="es-AR" dirty="0" smtClean="0">
                <a:latin typeface="Times New Roman" pitchFamily="18" charset="0"/>
              </a:rPr>
              <a:t>@2014</a:t>
            </a:r>
            <a:endParaRPr lang="es-ES" dirty="0" smtClean="0">
              <a:latin typeface="Times New Roman" pitchFamily="18" charset="0"/>
            </a:endParaRPr>
          </a:p>
        </p:txBody>
      </p:sp>
      <p:sp>
        <p:nvSpPr>
          <p:cNvPr id="25603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55576" y="6356176"/>
            <a:ext cx="5241776" cy="457200"/>
          </a:xfrm>
          <a:noFill/>
        </p:spPr>
        <p:txBody>
          <a:bodyPr/>
          <a:lstStyle/>
          <a:p>
            <a:r>
              <a:rPr lang="es-ES" dirty="0" smtClean="0">
                <a:latin typeface="Times New Roman" pitchFamily="18" charset="0"/>
              </a:rPr>
              <a:t>Ing. M. Trujillo &amp; Ing. M. Giura - Informática II - UTN - FRBA</a:t>
            </a:r>
          </a:p>
        </p:txBody>
      </p:sp>
      <p:pic>
        <p:nvPicPr>
          <p:cNvPr id="398342" name="Picture 6" descr="C:\Documents and Settings\Administrador\Escritorio\sif6.gif"/>
          <p:cNvPicPr>
            <a:picLocks noChangeAspect="1" noChangeArrowheads="1"/>
          </p:cNvPicPr>
          <p:nvPr/>
        </p:nvPicPr>
        <p:blipFill>
          <a:blip r:embed="rId2" cstate="print"/>
          <a:srcRect r="1268" b="6085"/>
          <a:stretch>
            <a:fillRect/>
          </a:stretch>
        </p:blipFill>
        <p:spPr bwMode="auto">
          <a:xfrm>
            <a:off x="899592" y="1028700"/>
            <a:ext cx="7705725" cy="265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8343" name="Picture 7" descr="C:\Documents and Settings\Administrador\Escritorio\sif7.gif"/>
          <p:cNvPicPr>
            <a:picLocks noChangeAspect="1" noChangeArrowheads="1"/>
          </p:cNvPicPr>
          <p:nvPr/>
        </p:nvPicPr>
        <p:blipFill>
          <a:blip r:embed="rId3" cstate="print"/>
          <a:srcRect l="3030" t="5321" r="3003" b="31149"/>
          <a:stretch>
            <a:fillRect/>
          </a:stretch>
        </p:blipFill>
        <p:spPr bwMode="auto">
          <a:xfrm>
            <a:off x="940867" y="3827463"/>
            <a:ext cx="7632700" cy="219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609" name="8 Conector recto de flecha"/>
          <p:cNvCxnSpPr>
            <a:cxnSpLocks noChangeShapeType="1"/>
          </p:cNvCxnSpPr>
          <p:nvPr/>
        </p:nvCxnSpPr>
        <p:spPr bwMode="auto">
          <a:xfrm>
            <a:off x="5779567" y="2565400"/>
            <a:ext cx="908050" cy="0"/>
          </a:xfrm>
          <a:prstGeom prst="straightConnector1">
            <a:avLst/>
          </a:prstGeom>
          <a:noFill/>
          <a:ln w="22225" algn="ctr">
            <a:solidFill>
              <a:srgbClr val="FF9933"/>
            </a:solidFill>
            <a:round/>
            <a:headEnd type="arrow" w="med" len="med"/>
            <a:tailEnd type="arrow" w="med" len="med"/>
          </a:ln>
        </p:spPr>
      </p:cxnSp>
      <p:sp>
        <p:nvSpPr>
          <p:cNvPr id="25610" name="13 CuadroTexto"/>
          <p:cNvSpPr txBox="1">
            <a:spLocks noChangeArrowheads="1"/>
          </p:cNvSpPr>
          <p:nvPr/>
        </p:nvSpPr>
        <p:spPr bwMode="auto">
          <a:xfrm>
            <a:off x="755576" y="2060575"/>
            <a:ext cx="1656903" cy="107721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AR" sz="1600" dirty="0">
                <a:solidFill>
                  <a:srgbClr val="FF0000"/>
                </a:solidFill>
              </a:rPr>
              <a:t>¿en cualquier momento?</a:t>
            </a:r>
          </a:p>
          <a:p>
            <a:r>
              <a:rPr lang="es-AR" sz="1600" b="1" dirty="0">
                <a:solidFill>
                  <a:srgbClr val="FF0000"/>
                </a:solidFill>
              </a:rPr>
              <a:t>¿Cómo sincronizamos?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5797029" y="2362200"/>
            <a:ext cx="792163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AR" sz="1000" dirty="0">
                <a:solidFill>
                  <a:schemeClr val="accent2">
                    <a:lumMod val="50000"/>
                  </a:schemeClr>
                </a:solidFill>
                <a:latin typeface="Times New Roman" charset="0"/>
              </a:rPr>
              <a:t>exactitud</a:t>
            </a:r>
            <a:endParaRPr lang="es-AR" sz="3200" dirty="0">
              <a:solidFill>
                <a:schemeClr val="accent2">
                  <a:lumMod val="50000"/>
                </a:schemeClr>
              </a:solidFill>
              <a:latin typeface="Times New Roman" charset="0"/>
            </a:endParaRPr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A018FD-1B79-4205-9E8E-8148F46E09D5}" type="slidenum">
              <a:rPr lang="es-ES" smtClean="0"/>
              <a:pPr>
                <a:defRPr/>
              </a:pPr>
              <a:t>20</a:t>
            </a:fld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2685278" y="3318083"/>
            <a:ext cx="626469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dirty="0" smtClean="0"/>
              <a:t>Hasta aquí, el intervalo es conocido (viene dado por la frecuencia del clock), pero el “</a:t>
            </a:r>
            <a:r>
              <a:rPr lang="es-AR" dirty="0" err="1" smtClean="0"/>
              <a:t>timing</a:t>
            </a:r>
            <a:r>
              <a:rPr lang="es-AR" dirty="0" smtClean="0"/>
              <a:t>” NO.</a:t>
            </a:r>
            <a:endParaRPr lang="es-AR" dirty="0"/>
          </a:p>
        </p:txBody>
      </p:sp>
      <p:sp>
        <p:nvSpPr>
          <p:cNvPr id="16" name="15 Flecha abajo"/>
          <p:cNvSpPr>
            <a:spLocks noChangeArrowheads="1"/>
          </p:cNvSpPr>
          <p:nvPr/>
        </p:nvSpPr>
        <p:spPr bwMode="auto">
          <a:xfrm rot="-2581001">
            <a:off x="2213763" y="3055761"/>
            <a:ext cx="503237" cy="1517771"/>
          </a:xfrm>
          <a:prstGeom prst="downArrow">
            <a:avLst>
              <a:gd name="adj1" fmla="val 50000"/>
              <a:gd name="adj2" fmla="val 5005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s-AR"/>
          </a:p>
        </p:txBody>
      </p:sp>
      <p:sp>
        <p:nvSpPr>
          <p:cNvPr id="17" name="7 Pentágono"/>
          <p:cNvSpPr>
            <a:spLocks noChangeArrowheads="1"/>
          </p:cNvSpPr>
          <p:nvPr/>
        </p:nvSpPr>
        <p:spPr bwMode="auto">
          <a:xfrm>
            <a:off x="6660232" y="6381328"/>
            <a:ext cx="936104" cy="259780"/>
          </a:xfrm>
          <a:prstGeom prst="homePlate">
            <a:avLst>
              <a:gd name="adj" fmla="val 5012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r>
              <a:rPr lang="es-AR" sz="1400" dirty="0" smtClean="0"/>
              <a:t>Center bit</a:t>
            </a:r>
            <a:endParaRPr lang="es-AR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9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70" decel="10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770" decel="100000"/>
                                        <p:tgtEl>
                                          <p:spTgt spid="1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0" dur="77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2" dur="77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8640"/>
            <a:ext cx="8153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AR" sz="4000" dirty="0" smtClean="0">
                <a:solidFill>
                  <a:srgbClr val="FF0000"/>
                </a:solidFill>
              </a:rPr>
              <a:t>¿porqué evaluar en el centro del bit?</a:t>
            </a:r>
            <a:endParaRPr lang="es-ES" sz="4000" dirty="0" smtClean="0">
              <a:solidFill>
                <a:srgbClr val="FF0000"/>
              </a:solidFill>
            </a:endParaRPr>
          </a:p>
        </p:txBody>
      </p:sp>
      <p:sp>
        <p:nvSpPr>
          <p:cNvPr id="26626" name="3 Marcador de fecha"/>
          <p:cNvSpPr>
            <a:spLocks noGrp="1"/>
          </p:cNvSpPr>
          <p:nvPr>
            <p:ph type="dt" sz="half" idx="10"/>
          </p:nvPr>
        </p:nvSpPr>
        <p:spPr>
          <a:xfrm>
            <a:off x="6415980" y="6337126"/>
            <a:ext cx="2476500" cy="476250"/>
          </a:xfrm>
          <a:noFill/>
        </p:spPr>
        <p:txBody>
          <a:bodyPr/>
          <a:lstStyle/>
          <a:p>
            <a:r>
              <a:rPr lang="es-AR" dirty="0" smtClean="0">
                <a:latin typeface="Times New Roman" pitchFamily="18" charset="0"/>
              </a:rPr>
              <a:t>@2014</a:t>
            </a:r>
            <a:endParaRPr lang="es-ES" dirty="0" smtClean="0">
              <a:latin typeface="Times New Roman" pitchFamily="18" charset="0"/>
            </a:endParaRPr>
          </a:p>
        </p:txBody>
      </p:sp>
      <p:sp>
        <p:nvSpPr>
          <p:cNvPr id="2662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55576" y="6356176"/>
            <a:ext cx="6105872" cy="457200"/>
          </a:xfrm>
          <a:noFill/>
        </p:spPr>
        <p:txBody>
          <a:bodyPr/>
          <a:lstStyle/>
          <a:p>
            <a:r>
              <a:rPr lang="es-ES" dirty="0" smtClean="0">
                <a:latin typeface="Times New Roman" pitchFamily="18" charset="0"/>
              </a:rPr>
              <a:t>Ing. M. Trujillo &amp; Ing. M. Giura - Informática II - UTN - FRBA</a:t>
            </a:r>
          </a:p>
        </p:txBody>
      </p:sp>
      <p:pic>
        <p:nvPicPr>
          <p:cNvPr id="399366" name="Picture 6" descr="C:\Documents and Settings\Administrador\Escritorio\center of bit_0.gif"/>
          <p:cNvPicPr>
            <a:picLocks noChangeAspect="1" noChangeArrowheads="1"/>
          </p:cNvPicPr>
          <p:nvPr/>
        </p:nvPicPr>
        <p:blipFill>
          <a:blip r:embed="rId2" cstate="print"/>
          <a:srcRect l="9132" b="10878"/>
          <a:stretch>
            <a:fillRect/>
          </a:stretch>
        </p:blipFill>
        <p:spPr bwMode="auto">
          <a:xfrm>
            <a:off x="467544" y="1196752"/>
            <a:ext cx="8331696" cy="216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68" name="Picture 8" descr="C:\Documents and Settings\Administrador\Escritorio\center of bit.gif"/>
          <p:cNvPicPr>
            <a:picLocks noChangeAspect="1" noChangeArrowheads="1"/>
          </p:cNvPicPr>
          <p:nvPr/>
        </p:nvPicPr>
        <p:blipFill>
          <a:blip r:embed="rId3" cstate="print"/>
          <a:srcRect l="7214" r="4593" b="8315"/>
          <a:stretch>
            <a:fillRect/>
          </a:stretch>
        </p:blipFill>
        <p:spPr bwMode="auto">
          <a:xfrm>
            <a:off x="467544" y="4016722"/>
            <a:ext cx="8371656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A018FD-1B79-4205-9E8E-8148F46E09D5}" type="slidenum">
              <a:rPr lang="es-ES" smtClean="0"/>
              <a:pPr>
                <a:defRPr/>
              </a:pPr>
              <a:t>21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9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111968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" u="sng" dirty="0" smtClean="0"/>
              <a:t>La UART</a:t>
            </a:r>
            <a:r>
              <a:rPr lang="es-ES" dirty="0" smtClean="0"/>
              <a:t>: </a:t>
            </a:r>
            <a:r>
              <a:rPr lang="es-ES" dirty="0" smtClean="0">
                <a:solidFill>
                  <a:srgbClr val="FF0000"/>
                </a:solidFill>
              </a:rPr>
              <a:t>el BRG </a:t>
            </a:r>
            <a:r>
              <a:rPr lang="es-ES" sz="2400" dirty="0" smtClean="0">
                <a:solidFill>
                  <a:srgbClr val="FF0000"/>
                </a:solidFill>
              </a:rPr>
              <a:t>(</a:t>
            </a:r>
            <a:r>
              <a:rPr lang="es-ES" sz="2400" dirty="0" err="1" smtClean="0">
                <a:solidFill>
                  <a:srgbClr val="FF0000"/>
                </a:solidFill>
              </a:rPr>
              <a:t>Baud</a:t>
            </a:r>
            <a:r>
              <a:rPr lang="es-ES" sz="2400" dirty="0" smtClean="0">
                <a:solidFill>
                  <a:srgbClr val="FF0000"/>
                </a:solidFill>
              </a:rPr>
              <a:t> </a:t>
            </a:r>
            <a:r>
              <a:rPr lang="es-ES" sz="2400" dirty="0" err="1" smtClean="0">
                <a:solidFill>
                  <a:srgbClr val="FF0000"/>
                </a:solidFill>
              </a:rPr>
              <a:t>Rate</a:t>
            </a:r>
            <a:r>
              <a:rPr lang="es-ES" sz="2400" dirty="0" smtClean="0">
                <a:solidFill>
                  <a:srgbClr val="FF0000"/>
                </a:solidFill>
              </a:rPr>
              <a:t> </a:t>
            </a:r>
            <a:r>
              <a:rPr lang="es-ES" sz="2400" dirty="0" err="1" smtClean="0">
                <a:solidFill>
                  <a:srgbClr val="FF0000"/>
                </a:solidFill>
              </a:rPr>
              <a:t>Generator</a:t>
            </a:r>
            <a:r>
              <a:rPr lang="es-ES" sz="2400" dirty="0" smtClean="0">
                <a:solidFill>
                  <a:srgbClr val="FF0000"/>
                </a:solidFill>
              </a:rPr>
              <a:t>)</a:t>
            </a:r>
            <a:endParaRPr lang="es-ES" dirty="0" smtClean="0">
              <a:solidFill>
                <a:srgbClr val="FF0000"/>
              </a:solidFill>
            </a:endParaRPr>
          </a:p>
        </p:txBody>
      </p:sp>
      <p:sp>
        <p:nvSpPr>
          <p:cNvPr id="27650" name="3 Marcador de fecha"/>
          <p:cNvSpPr>
            <a:spLocks noGrp="1"/>
          </p:cNvSpPr>
          <p:nvPr>
            <p:ph type="dt" sz="half" idx="10"/>
          </p:nvPr>
        </p:nvSpPr>
        <p:spPr>
          <a:xfrm>
            <a:off x="6415980" y="6337126"/>
            <a:ext cx="2476500" cy="476250"/>
          </a:xfrm>
          <a:noFill/>
        </p:spPr>
        <p:txBody>
          <a:bodyPr/>
          <a:lstStyle/>
          <a:p>
            <a:r>
              <a:rPr lang="es-AR" dirty="0" smtClean="0">
                <a:latin typeface="Times New Roman" pitchFamily="18" charset="0"/>
              </a:rPr>
              <a:t>@2014</a:t>
            </a:r>
            <a:endParaRPr lang="es-ES" dirty="0" smtClean="0">
              <a:latin typeface="Times New Roman" pitchFamily="18" charset="0"/>
            </a:endParaRPr>
          </a:p>
        </p:txBody>
      </p:sp>
      <p:sp>
        <p:nvSpPr>
          <p:cNvPr id="27651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55576" y="6356176"/>
            <a:ext cx="5241776" cy="457200"/>
          </a:xfrm>
          <a:noFill/>
        </p:spPr>
        <p:txBody>
          <a:bodyPr/>
          <a:lstStyle/>
          <a:p>
            <a:r>
              <a:rPr lang="es-ES" dirty="0" smtClean="0">
                <a:latin typeface="Times New Roman" pitchFamily="18" charset="0"/>
              </a:rPr>
              <a:t>Ing. M. Trujillo &amp; Ing. M. Giura - Informática II - UTN - FRBA</a:t>
            </a:r>
          </a:p>
        </p:txBody>
      </p:sp>
      <p:sp>
        <p:nvSpPr>
          <p:cNvPr id="27654" name="Rectangle 7"/>
          <p:cNvSpPr>
            <a:spLocks noChangeArrowheads="1"/>
          </p:cNvSpPr>
          <p:nvPr/>
        </p:nvSpPr>
        <p:spPr bwMode="auto">
          <a:xfrm>
            <a:off x="323528" y="2924944"/>
            <a:ext cx="8452048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bIns="0">
            <a:spAutoFit/>
          </a:bodyPr>
          <a:lstStyle/>
          <a:p>
            <a:pPr algn="just" eaLnBrk="0" hangingPunct="0"/>
            <a:r>
              <a:rPr lang="es-MX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El BRG divide por defecto </a:t>
            </a:r>
            <a:r>
              <a:rPr lang="es-MX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PCLK_UARTn</a:t>
            </a:r>
            <a:r>
              <a:rPr lang="es-MX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por un divisor programable y por </a:t>
            </a:r>
            <a:r>
              <a:rPr lang="es-AR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16</a:t>
            </a:r>
            <a:r>
              <a:rPr lang="es-AR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AR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 el objeto de </a:t>
            </a:r>
            <a:r>
              <a:rPr lang="es-AR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sobremuestrar la señal </a:t>
            </a:r>
            <a:r>
              <a:rPr lang="es-AR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recibida.</a:t>
            </a:r>
            <a:endParaRPr lang="es-MX" sz="4000" dirty="0">
              <a:solidFill>
                <a:srgbClr val="002060"/>
              </a:solidFill>
            </a:endParaRPr>
          </a:p>
        </p:txBody>
      </p:sp>
      <p:sp>
        <p:nvSpPr>
          <p:cNvPr id="27655" name="Line 18"/>
          <p:cNvSpPr>
            <a:spLocks noChangeShapeType="1"/>
          </p:cNvSpPr>
          <p:nvPr/>
        </p:nvSpPr>
        <p:spPr bwMode="auto">
          <a:xfrm>
            <a:off x="1092696" y="4475163"/>
            <a:ext cx="7162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AR"/>
          </a:p>
        </p:txBody>
      </p:sp>
      <p:grpSp>
        <p:nvGrpSpPr>
          <p:cNvPr id="27656" name="Group 25"/>
          <p:cNvGrpSpPr>
            <a:grpSpLocks/>
          </p:cNvGrpSpPr>
          <p:nvPr/>
        </p:nvGrpSpPr>
        <p:grpSpPr bwMode="auto">
          <a:xfrm>
            <a:off x="899592" y="990600"/>
            <a:ext cx="7315200" cy="1600200"/>
            <a:chOff x="912" y="624"/>
            <a:chExt cx="4608" cy="1008"/>
          </a:xfrm>
        </p:grpSpPr>
        <p:sp>
          <p:nvSpPr>
            <p:cNvPr id="27662" name="Text Box 4"/>
            <p:cNvSpPr txBox="1">
              <a:spLocks noChangeArrowheads="1"/>
            </p:cNvSpPr>
            <p:nvPr/>
          </p:nvSpPr>
          <p:spPr bwMode="auto">
            <a:xfrm>
              <a:off x="2400" y="624"/>
              <a:ext cx="1384" cy="1008"/>
            </a:xfrm>
            <a:prstGeom prst="rect">
              <a:avLst/>
            </a:prstGeom>
            <a:solidFill>
              <a:srgbClr val="CCFFCC"/>
            </a:solidFill>
            <a:ln w="76200" cmpd="tri">
              <a:solidFill>
                <a:srgbClr val="FFCC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s-AR" sz="1800" b="1" dirty="0">
                  <a:latin typeface="Arial" pitchFamily="34" charset="0"/>
                </a:rPr>
                <a:t>UART </a:t>
              </a:r>
              <a:r>
                <a:rPr lang="es-ES" sz="3200" b="1" dirty="0" smtClean="0">
                  <a:latin typeface="Arial" pitchFamily="34" charset="0"/>
                </a:rPr>
                <a:t>16550</a:t>
              </a:r>
              <a:endParaRPr lang="es-ES" sz="3200" b="1" dirty="0">
                <a:latin typeface="Arial" pitchFamily="34" charset="0"/>
              </a:endParaRPr>
            </a:p>
          </p:txBody>
        </p:sp>
        <p:sp>
          <p:nvSpPr>
            <p:cNvPr id="27663" name="Text Box 5"/>
            <p:cNvSpPr txBox="1">
              <a:spLocks noChangeArrowheads="1"/>
            </p:cNvSpPr>
            <p:nvPr/>
          </p:nvSpPr>
          <p:spPr bwMode="auto">
            <a:xfrm>
              <a:off x="4546" y="985"/>
              <a:ext cx="974" cy="551"/>
            </a:xfrm>
            <a:prstGeom prst="rect">
              <a:avLst/>
            </a:prstGeom>
            <a:solidFill>
              <a:srgbClr val="CCFFCC"/>
            </a:solidFill>
            <a:ln w="57150" cmpd="thickThin">
              <a:solidFill>
                <a:srgbClr val="FFCC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AR" sz="800" b="1" dirty="0">
                <a:solidFill>
                  <a:srgbClr val="0000FF"/>
                </a:solidFill>
                <a:latin typeface="Arial" pitchFamily="34" charset="0"/>
              </a:endParaRPr>
            </a:p>
            <a:p>
              <a:pPr eaLnBrk="0" hangingPunct="0"/>
              <a:r>
                <a:rPr lang="es-ES" sz="1600" b="1" dirty="0" err="1">
                  <a:solidFill>
                    <a:srgbClr val="0000FF"/>
                  </a:solidFill>
                  <a:latin typeface="Arial" pitchFamily="34" charset="0"/>
                </a:rPr>
                <a:t>PCLK_UARTn</a:t>
              </a:r>
              <a:endParaRPr lang="es-ES" sz="1600" b="1" dirty="0">
                <a:solidFill>
                  <a:srgbClr val="0000FF"/>
                </a:solidFill>
                <a:latin typeface="Arial" pitchFamily="34" charset="0"/>
              </a:endParaRPr>
            </a:p>
            <a:p>
              <a:pPr algn="ctr" eaLnBrk="0" hangingPunct="0"/>
              <a:r>
                <a:rPr lang="es-ES" sz="2800" b="1" dirty="0">
                  <a:solidFill>
                    <a:srgbClr val="0000FF"/>
                  </a:solidFill>
                  <a:latin typeface="Arial" pitchFamily="34" charset="0"/>
                </a:rPr>
                <a:t>25 MHz</a:t>
              </a:r>
            </a:p>
          </p:txBody>
        </p:sp>
        <p:sp>
          <p:nvSpPr>
            <p:cNvPr id="27664" name="Line 6"/>
            <p:cNvSpPr>
              <a:spLocks noChangeShapeType="1"/>
            </p:cNvSpPr>
            <p:nvPr/>
          </p:nvSpPr>
          <p:spPr bwMode="auto">
            <a:xfrm flipH="1">
              <a:off x="3784" y="1353"/>
              <a:ext cx="762" cy="0"/>
            </a:xfrm>
            <a:prstGeom prst="line">
              <a:avLst/>
            </a:prstGeom>
            <a:noFill/>
            <a:ln w="19050">
              <a:solidFill>
                <a:srgbClr val="FFCC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7665" name="Text Box 19"/>
            <p:cNvSpPr txBox="1">
              <a:spLocks noChangeArrowheads="1"/>
            </p:cNvSpPr>
            <p:nvPr/>
          </p:nvSpPr>
          <p:spPr bwMode="auto">
            <a:xfrm>
              <a:off x="2400" y="1104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AR">
                  <a:solidFill>
                    <a:schemeClr val="accent2"/>
                  </a:solidFill>
                </a:rPr>
                <a:t>  ACE</a:t>
              </a:r>
              <a:endParaRPr lang="es-ES">
                <a:solidFill>
                  <a:schemeClr val="accent2"/>
                </a:solidFill>
              </a:endParaRPr>
            </a:p>
          </p:txBody>
        </p:sp>
        <p:sp>
          <p:nvSpPr>
            <p:cNvPr id="27666" name="Text Box 20"/>
            <p:cNvSpPr txBox="1">
              <a:spLocks noChangeArrowheads="1"/>
            </p:cNvSpPr>
            <p:nvPr/>
          </p:nvSpPr>
          <p:spPr bwMode="auto">
            <a:xfrm>
              <a:off x="3168" y="1104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AR">
                  <a:solidFill>
                    <a:schemeClr val="accent2"/>
                  </a:solidFill>
                </a:rPr>
                <a:t>BRG</a:t>
              </a:r>
              <a:endParaRPr lang="es-ES">
                <a:solidFill>
                  <a:schemeClr val="accent2"/>
                </a:solidFill>
              </a:endParaRPr>
            </a:p>
          </p:txBody>
        </p:sp>
        <p:sp>
          <p:nvSpPr>
            <p:cNvPr id="27667" name="Line 21"/>
            <p:cNvSpPr>
              <a:spLocks noChangeShapeType="1"/>
            </p:cNvSpPr>
            <p:nvPr/>
          </p:nvSpPr>
          <p:spPr bwMode="auto">
            <a:xfrm>
              <a:off x="2400" y="1056"/>
              <a:ext cx="1392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27668" name="Line 22"/>
            <p:cNvSpPr>
              <a:spLocks noChangeShapeType="1"/>
            </p:cNvSpPr>
            <p:nvPr/>
          </p:nvSpPr>
          <p:spPr bwMode="auto">
            <a:xfrm>
              <a:off x="3072" y="1056"/>
              <a:ext cx="0" cy="576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27669" name="Line 23"/>
            <p:cNvSpPr>
              <a:spLocks noChangeShapeType="1"/>
            </p:cNvSpPr>
            <p:nvPr/>
          </p:nvSpPr>
          <p:spPr bwMode="auto">
            <a:xfrm flipH="1">
              <a:off x="1632" y="1392"/>
              <a:ext cx="762" cy="0"/>
            </a:xfrm>
            <a:prstGeom prst="line">
              <a:avLst/>
            </a:prstGeom>
            <a:noFill/>
            <a:ln w="19050">
              <a:solidFill>
                <a:srgbClr val="FFCC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7670" name="Text Box 24"/>
            <p:cNvSpPr txBox="1">
              <a:spLocks noChangeArrowheads="1"/>
            </p:cNvSpPr>
            <p:nvPr/>
          </p:nvSpPr>
          <p:spPr bwMode="auto">
            <a:xfrm>
              <a:off x="912" y="1008"/>
              <a:ext cx="13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AR"/>
                <a:t>N bits/seg</a:t>
              </a:r>
              <a:endParaRPr lang="es-ES"/>
            </a:p>
          </p:txBody>
        </p:sp>
      </p:grpSp>
      <p:sp>
        <p:nvSpPr>
          <p:cNvPr id="26" name="25 Llamada ovalada"/>
          <p:cNvSpPr>
            <a:spLocks noChangeArrowheads="1"/>
          </p:cNvSpPr>
          <p:nvPr/>
        </p:nvSpPr>
        <p:spPr bwMode="auto">
          <a:xfrm>
            <a:off x="6832080" y="260350"/>
            <a:ext cx="1763712" cy="1035050"/>
          </a:xfrm>
          <a:prstGeom prst="wedgeEllipseCallout">
            <a:avLst>
              <a:gd name="adj1" fmla="val -19755"/>
              <a:gd name="adj2" fmla="val 9009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algn="ctr"/>
            <a:r>
              <a:rPr lang="es-AR" sz="1200"/>
              <a:t>Si CCLK=100Mhz y </a:t>
            </a:r>
          </a:p>
          <a:p>
            <a:pPr algn="ctr"/>
            <a:r>
              <a:rPr lang="es-AR" sz="1400"/>
              <a:t>PLKSEL0 y 1 = 00</a:t>
            </a:r>
            <a:endParaRPr lang="es-AR"/>
          </a:p>
        </p:txBody>
      </p:sp>
      <p:sp>
        <p:nvSpPr>
          <p:cNvPr id="28" name="27 CuadroTexto"/>
          <p:cNvSpPr txBox="1">
            <a:spLocks noChangeArrowheads="1"/>
          </p:cNvSpPr>
          <p:nvPr/>
        </p:nvSpPr>
        <p:spPr bwMode="auto">
          <a:xfrm>
            <a:off x="827584" y="5127625"/>
            <a:ext cx="799306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/>
              <a:t>BaudRate  = PCLK_UARTn/16*Divisor</a:t>
            </a:r>
          </a:p>
        </p:txBody>
      </p:sp>
      <p:pic>
        <p:nvPicPr>
          <p:cNvPr id="27" name="Picture 8" descr="C:\Documents and Settings\Administrador\Escritorio\center of bit.gif"/>
          <p:cNvPicPr>
            <a:picLocks noChangeAspect="1" noChangeArrowheads="1"/>
          </p:cNvPicPr>
          <p:nvPr/>
        </p:nvPicPr>
        <p:blipFill>
          <a:blip r:embed="rId2" cstate="print"/>
          <a:srcRect l="7214" r="4593" b="8315"/>
          <a:stretch>
            <a:fillRect/>
          </a:stretch>
        </p:blipFill>
        <p:spPr bwMode="auto">
          <a:xfrm>
            <a:off x="683568" y="4508500"/>
            <a:ext cx="7543800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29 CuadroTexto"/>
          <p:cNvSpPr txBox="1">
            <a:spLocks noChangeArrowheads="1"/>
          </p:cNvSpPr>
          <p:nvPr/>
        </p:nvSpPr>
        <p:spPr bwMode="auto">
          <a:xfrm>
            <a:off x="827584" y="5126038"/>
            <a:ext cx="799306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/>
              <a:t>BaudRate  = PCLK_UARTn/16*</a:t>
            </a:r>
            <a:r>
              <a:rPr lang="es-AR" sz="3600" b="1">
                <a:solidFill>
                  <a:srgbClr val="FF3399"/>
                </a:solidFill>
              </a:rPr>
              <a:t>Divisor</a:t>
            </a:r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A018FD-1B79-4205-9E8E-8148F46E09D5}" type="slidenum">
              <a:rPr lang="es-ES" smtClean="0"/>
              <a:pPr>
                <a:defRPr/>
              </a:pPr>
              <a:t>22</a:t>
            </a:fld>
            <a:endParaRPr lang="es-ES"/>
          </a:p>
        </p:txBody>
      </p:sp>
      <p:sp>
        <p:nvSpPr>
          <p:cNvPr id="24" name="7 Pentágono"/>
          <p:cNvSpPr>
            <a:spLocks noChangeArrowheads="1"/>
          </p:cNvSpPr>
          <p:nvPr/>
        </p:nvSpPr>
        <p:spPr bwMode="auto">
          <a:xfrm>
            <a:off x="6156176" y="6309320"/>
            <a:ext cx="1440160" cy="360040"/>
          </a:xfrm>
          <a:prstGeom prst="homePlate">
            <a:avLst>
              <a:gd name="adj" fmla="val 5012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r>
              <a:rPr lang="es-AR" sz="1400" dirty="0" smtClean="0"/>
              <a:t>Registros UART</a:t>
            </a:r>
            <a:endParaRPr lang="es-AR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fecha"/>
          <p:cNvSpPr>
            <a:spLocks noGrp="1"/>
          </p:cNvSpPr>
          <p:nvPr>
            <p:ph type="dt" sz="half" idx="10"/>
          </p:nvPr>
        </p:nvSpPr>
        <p:spPr>
          <a:xfrm>
            <a:off x="6415980" y="6337126"/>
            <a:ext cx="2476500" cy="476250"/>
          </a:xfrm>
          <a:noFill/>
        </p:spPr>
        <p:txBody>
          <a:bodyPr/>
          <a:lstStyle/>
          <a:p>
            <a:r>
              <a:rPr lang="es-AR" dirty="0" smtClean="0">
                <a:latin typeface="Times New Roman" pitchFamily="18" charset="0"/>
              </a:rPr>
              <a:t>@2014</a:t>
            </a:r>
            <a:endParaRPr lang="es-ES" dirty="0" smtClean="0">
              <a:latin typeface="Times New Roman" pitchFamily="18" charset="0"/>
            </a:endParaRPr>
          </a:p>
        </p:txBody>
      </p:sp>
      <p:sp>
        <p:nvSpPr>
          <p:cNvPr id="28675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55576" y="6356176"/>
            <a:ext cx="5169768" cy="457200"/>
          </a:xfrm>
          <a:noFill/>
        </p:spPr>
        <p:txBody>
          <a:bodyPr/>
          <a:lstStyle/>
          <a:p>
            <a:r>
              <a:rPr lang="es-ES" dirty="0" smtClean="0">
                <a:latin typeface="Times New Roman" pitchFamily="18" charset="0"/>
              </a:rPr>
              <a:t>Ing. M. Trujillo &amp; Ing. M. Giura - Informática II - UTN - FRBA</a:t>
            </a:r>
          </a:p>
        </p:txBody>
      </p:sp>
      <p:sp>
        <p:nvSpPr>
          <p:cNvPr id="28701" name="Rectangle 9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152400"/>
            <a:ext cx="8964488" cy="612304"/>
          </a:xfrm>
        </p:spPr>
        <p:txBody>
          <a:bodyPr>
            <a:noAutofit/>
          </a:bodyPr>
          <a:lstStyle/>
          <a:p>
            <a:pPr marL="3810000" indent="-3810000" algn="ctr" eaLnBrk="1" hangingPunct="1"/>
            <a:r>
              <a:rPr lang="es-ES" sz="3200" u="sng" dirty="0" smtClean="0">
                <a:solidFill>
                  <a:schemeClr val="tx1"/>
                </a:solidFill>
              </a:rPr>
              <a:t>La UART 16550</a:t>
            </a:r>
            <a:r>
              <a:rPr lang="es-ES" sz="3200" dirty="0" smtClean="0">
                <a:solidFill>
                  <a:srgbClr val="FF0000"/>
                </a:solidFill>
              </a:rPr>
              <a:t>: </a:t>
            </a:r>
            <a:r>
              <a:rPr lang="es-ES" sz="3200" b="1" dirty="0" smtClean="0">
                <a:solidFill>
                  <a:srgbClr val="FF0000"/>
                </a:solidFill>
              </a:rPr>
              <a:t>sus registros y direccionamiento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061520" y="1692622"/>
            <a:ext cx="4191000" cy="381000"/>
            <a:chOff x="2688" y="1296"/>
            <a:chExt cx="2640" cy="240"/>
          </a:xfrm>
        </p:grpSpPr>
        <p:sp>
          <p:nvSpPr>
            <p:cNvPr id="28760" name="Rectangle 3"/>
            <p:cNvSpPr>
              <a:spLocks noChangeArrowheads="1"/>
            </p:cNvSpPr>
            <p:nvPr/>
          </p:nvSpPr>
          <p:spPr bwMode="auto">
            <a:xfrm>
              <a:off x="3908" y="1344"/>
              <a:ext cx="14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 dirty="0">
                  <a:latin typeface="Arial" pitchFamily="34" charset="0"/>
                  <a:cs typeface="Arial" pitchFamily="34" charset="0"/>
                </a:rPr>
                <a:t>Receiver Buffer Register</a:t>
              </a:r>
              <a:endParaRPr lang="es-MX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9428" name="Text Box 4"/>
            <p:cNvSpPr txBox="1">
              <a:spLocks noChangeArrowheads="1"/>
            </p:cNvSpPr>
            <p:nvPr/>
          </p:nvSpPr>
          <p:spPr bwMode="auto">
            <a:xfrm>
              <a:off x="2688" y="1296"/>
              <a:ext cx="1056" cy="21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sz="1600" b="1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RBR</a:t>
              </a:r>
              <a:endParaRPr lang="es-MX" sz="1600" b="1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4061520" y="1997422"/>
            <a:ext cx="4724400" cy="381000"/>
            <a:chOff x="2688" y="1488"/>
            <a:chExt cx="2976" cy="240"/>
          </a:xfrm>
        </p:grpSpPr>
        <p:sp>
          <p:nvSpPr>
            <p:cNvPr id="28758" name="Rectangle 6"/>
            <p:cNvSpPr>
              <a:spLocks noChangeArrowheads="1"/>
            </p:cNvSpPr>
            <p:nvPr/>
          </p:nvSpPr>
          <p:spPr bwMode="auto">
            <a:xfrm>
              <a:off x="3888" y="1536"/>
              <a:ext cx="1776" cy="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400" b="1" dirty="0">
                  <a:latin typeface="Arial" pitchFamily="34" charset="0"/>
                  <a:cs typeface="Arial" pitchFamily="34" charset="0"/>
                </a:rPr>
                <a:t>Transmitter Holding Register</a:t>
              </a:r>
              <a:endParaRPr lang="es-MX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9431" name="Text Box 7"/>
            <p:cNvSpPr txBox="1">
              <a:spLocks noChangeArrowheads="1"/>
            </p:cNvSpPr>
            <p:nvPr/>
          </p:nvSpPr>
          <p:spPr bwMode="auto">
            <a:xfrm>
              <a:off x="2688" y="1488"/>
              <a:ext cx="1056" cy="21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cs typeface="Arial" charset="0"/>
                </a:rPr>
                <a:t>THR</a:t>
              </a:r>
              <a:endParaRPr lang="es-MX" sz="1600" b="1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4061520" y="2302222"/>
            <a:ext cx="3657600" cy="381000"/>
            <a:chOff x="2688" y="1680"/>
            <a:chExt cx="2304" cy="240"/>
          </a:xfrm>
        </p:grpSpPr>
        <p:sp>
          <p:nvSpPr>
            <p:cNvPr id="28756" name="Rectangle 9"/>
            <p:cNvSpPr>
              <a:spLocks noChangeArrowheads="1"/>
            </p:cNvSpPr>
            <p:nvPr/>
          </p:nvSpPr>
          <p:spPr bwMode="auto">
            <a:xfrm>
              <a:off x="3914" y="1728"/>
              <a:ext cx="1078" cy="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eaLnBrk="0" hangingPunct="0"/>
              <a:r>
                <a:rPr lang="en-US" sz="1400" b="1" dirty="0">
                  <a:latin typeface="Arial" pitchFamily="34" charset="0"/>
                  <a:cs typeface="Arial" pitchFamily="34" charset="0"/>
                </a:rPr>
                <a:t>Divisor Latch LSB</a:t>
              </a:r>
              <a:endParaRPr lang="es-MX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9434" name="Text Box 10"/>
            <p:cNvSpPr txBox="1">
              <a:spLocks noChangeArrowheads="1"/>
            </p:cNvSpPr>
            <p:nvPr/>
          </p:nvSpPr>
          <p:spPr bwMode="auto">
            <a:xfrm>
              <a:off x="2688" y="1680"/>
              <a:ext cx="1056" cy="21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cs typeface="Arial" charset="0"/>
                </a:rPr>
                <a:t>DLL</a:t>
              </a:r>
              <a:endParaRPr lang="es-MX" sz="1600" b="1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4061520" y="2607022"/>
            <a:ext cx="3810000" cy="381000"/>
            <a:chOff x="2688" y="1872"/>
            <a:chExt cx="2400" cy="240"/>
          </a:xfrm>
        </p:grpSpPr>
        <p:sp>
          <p:nvSpPr>
            <p:cNvPr id="28754" name="Rectangle 12"/>
            <p:cNvSpPr>
              <a:spLocks noChangeArrowheads="1"/>
            </p:cNvSpPr>
            <p:nvPr/>
          </p:nvSpPr>
          <p:spPr bwMode="auto">
            <a:xfrm>
              <a:off x="3888" y="1920"/>
              <a:ext cx="1200" cy="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400" b="1" dirty="0">
                  <a:latin typeface="Arial" pitchFamily="34" charset="0"/>
                  <a:cs typeface="Arial" pitchFamily="34" charset="0"/>
                </a:rPr>
                <a:t> Divisor Latch MSB</a:t>
              </a:r>
              <a:endParaRPr lang="es-MX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9437" name="Text Box 13"/>
            <p:cNvSpPr txBox="1">
              <a:spLocks noChangeArrowheads="1"/>
            </p:cNvSpPr>
            <p:nvPr/>
          </p:nvSpPr>
          <p:spPr bwMode="auto">
            <a:xfrm>
              <a:off x="2688" y="1872"/>
              <a:ext cx="1056" cy="21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cs typeface="Arial" charset="0"/>
                </a:rPr>
                <a:t>DLM</a:t>
              </a:r>
              <a:endParaRPr lang="es-MX" sz="1600" b="1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4061520" y="3216622"/>
            <a:ext cx="4800600" cy="381000"/>
            <a:chOff x="2688" y="2256"/>
            <a:chExt cx="3024" cy="240"/>
          </a:xfrm>
        </p:grpSpPr>
        <p:sp>
          <p:nvSpPr>
            <p:cNvPr id="28752" name="Rectangle 15"/>
            <p:cNvSpPr>
              <a:spLocks noChangeArrowheads="1"/>
            </p:cNvSpPr>
            <p:nvPr/>
          </p:nvSpPr>
          <p:spPr bwMode="auto">
            <a:xfrm>
              <a:off x="3935" y="2304"/>
              <a:ext cx="1777" cy="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eaLnBrk="0" hangingPunct="0"/>
              <a:r>
                <a:rPr lang="en-US" sz="1400" b="1" dirty="0">
                  <a:latin typeface="Arial" pitchFamily="34" charset="0"/>
                  <a:cs typeface="Arial" pitchFamily="34" charset="0"/>
                </a:rPr>
                <a:t>Interrupt Identification Register</a:t>
              </a:r>
              <a:endParaRPr lang="es-ES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9440" name="Text Box 16"/>
            <p:cNvSpPr txBox="1">
              <a:spLocks noChangeArrowheads="1"/>
            </p:cNvSpPr>
            <p:nvPr/>
          </p:nvSpPr>
          <p:spPr bwMode="auto">
            <a:xfrm>
              <a:off x="2688" y="2256"/>
              <a:ext cx="1056" cy="21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cs typeface="Arial" charset="0"/>
                </a:rPr>
                <a:t>IIR</a:t>
              </a:r>
              <a:endParaRPr lang="es-MX" sz="1600" b="1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4061520" y="3521422"/>
            <a:ext cx="4006850" cy="381000"/>
            <a:chOff x="2688" y="2448"/>
            <a:chExt cx="2524" cy="240"/>
          </a:xfrm>
        </p:grpSpPr>
        <p:sp>
          <p:nvSpPr>
            <p:cNvPr id="28750" name="Rectangle 18"/>
            <p:cNvSpPr>
              <a:spLocks noChangeArrowheads="1"/>
            </p:cNvSpPr>
            <p:nvPr/>
          </p:nvSpPr>
          <p:spPr bwMode="auto">
            <a:xfrm>
              <a:off x="3936" y="2496"/>
              <a:ext cx="1276" cy="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eaLnBrk="0" hangingPunct="0"/>
              <a:r>
                <a:rPr lang="en-US" sz="1400" b="1" dirty="0">
                  <a:latin typeface="Arial" pitchFamily="34" charset="0"/>
                  <a:cs typeface="Arial" pitchFamily="34" charset="0"/>
                </a:rPr>
                <a:t>FIFO Control Register</a:t>
              </a:r>
              <a:endParaRPr lang="es-ES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9443" name="Text Box 19"/>
            <p:cNvSpPr txBox="1">
              <a:spLocks noChangeArrowheads="1"/>
            </p:cNvSpPr>
            <p:nvPr/>
          </p:nvSpPr>
          <p:spPr bwMode="auto">
            <a:xfrm>
              <a:off x="2688" y="2448"/>
              <a:ext cx="1056" cy="21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sz="1600" b="1">
                  <a:latin typeface="Arial" charset="0"/>
                  <a:cs typeface="Arial" charset="0"/>
                </a:rPr>
                <a:t>FCR</a:t>
              </a:r>
              <a:endParaRPr lang="es-MX" sz="1600" b="1">
                <a:latin typeface="Arial" charset="0"/>
                <a:cs typeface="Arial" charset="0"/>
              </a:endParaRPr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4061520" y="3826222"/>
            <a:ext cx="3967163" cy="381000"/>
            <a:chOff x="2688" y="2640"/>
            <a:chExt cx="2499" cy="240"/>
          </a:xfrm>
        </p:grpSpPr>
        <p:sp>
          <p:nvSpPr>
            <p:cNvPr id="28748" name="Rectangle 21"/>
            <p:cNvSpPr>
              <a:spLocks noChangeArrowheads="1"/>
            </p:cNvSpPr>
            <p:nvPr/>
          </p:nvSpPr>
          <p:spPr bwMode="auto">
            <a:xfrm>
              <a:off x="3936" y="2688"/>
              <a:ext cx="1251" cy="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eaLnBrk="0" hangingPunct="0"/>
              <a:r>
                <a:rPr lang="en-US" sz="1400" b="1" dirty="0">
                  <a:latin typeface="Arial" pitchFamily="34" charset="0"/>
                  <a:cs typeface="Arial" pitchFamily="34" charset="0"/>
                </a:rPr>
                <a:t>Line Control Register</a:t>
              </a:r>
              <a:endParaRPr lang="es-ES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9446" name="Text Box 22"/>
            <p:cNvSpPr txBox="1">
              <a:spLocks noChangeArrowheads="1"/>
            </p:cNvSpPr>
            <p:nvPr/>
          </p:nvSpPr>
          <p:spPr bwMode="auto">
            <a:xfrm>
              <a:off x="2688" y="2640"/>
              <a:ext cx="1056" cy="21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cs typeface="Arial" charset="0"/>
                </a:rPr>
                <a:t>LCR</a:t>
              </a:r>
              <a:endParaRPr lang="es-MX" sz="1600" b="1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9" name="Group 23"/>
          <p:cNvGrpSpPr>
            <a:grpSpLocks/>
          </p:cNvGrpSpPr>
          <p:nvPr/>
        </p:nvGrpSpPr>
        <p:grpSpPr bwMode="auto">
          <a:xfrm>
            <a:off x="4061520" y="4131022"/>
            <a:ext cx="4284663" cy="381000"/>
            <a:chOff x="2688" y="2832"/>
            <a:chExt cx="2699" cy="240"/>
          </a:xfrm>
        </p:grpSpPr>
        <p:sp>
          <p:nvSpPr>
            <p:cNvPr id="28746" name="Rectangle 24"/>
            <p:cNvSpPr>
              <a:spLocks noChangeArrowheads="1"/>
            </p:cNvSpPr>
            <p:nvPr/>
          </p:nvSpPr>
          <p:spPr bwMode="auto">
            <a:xfrm>
              <a:off x="3936" y="2880"/>
              <a:ext cx="1451" cy="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eaLnBrk="0" hangingPunct="0"/>
              <a:r>
                <a:rPr lang="en-US" sz="1400" b="1" dirty="0">
                  <a:latin typeface="Arial" pitchFamily="34" charset="0"/>
                  <a:cs typeface="Arial" pitchFamily="34" charset="0"/>
                </a:rPr>
                <a:t>MODEM Control Register</a:t>
              </a:r>
              <a:endParaRPr lang="es-ES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9449" name="Text Box 25"/>
            <p:cNvSpPr txBox="1">
              <a:spLocks noChangeArrowheads="1"/>
            </p:cNvSpPr>
            <p:nvPr/>
          </p:nvSpPr>
          <p:spPr bwMode="auto">
            <a:xfrm>
              <a:off x="2688" y="2832"/>
              <a:ext cx="1056" cy="21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sz="1600" b="1">
                  <a:latin typeface="Arial" charset="0"/>
                  <a:cs typeface="Arial" charset="0"/>
                </a:rPr>
                <a:t>MCR</a:t>
              </a:r>
              <a:endParaRPr lang="es-MX" sz="1600" b="1">
                <a:latin typeface="Arial" charset="0"/>
                <a:cs typeface="Arial" charset="0"/>
              </a:endParaRPr>
            </a:p>
          </p:txBody>
        </p:sp>
      </p:grpSp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4061520" y="2911822"/>
            <a:ext cx="4267200" cy="381000"/>
            <a:chOff x="2688" y="2064"/>
            <a:chExt cx="2688" cy="240"/>
          </a:xfrm>
        </p:grpSpPr>
        <p:sp>
          <p:nvSpPr>
            <p:cNvPr id="28744" name="Rectangle 27"/>
            <p:cNvSpPr>
              <a:spLocks noChangeArrowheads="1"/>
            </p:cNvSpPr>
            <p:nvPr/>
          </p:nvSpPr>
          <p:spPr bwMode="auto">
            <a:xfrm>
              <a:off x="3926" y="2112"/>
              <a:ext cx="1450" cy="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400" b="1" dirty="0">
                  <a:latin typeface="Arial" pitchFamily="34" charset="0"/>
                  <a:cs typeface="Arial" pitchFamily="34" charset="0"/>
                </a:rPr>
                <a:t>Interrupt Enable Register</a:t>
              </a:r>
              <a:endParaRPr lang="es-MX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9452" name="Text Box 28"/>
            <p:cNvSpPr txBox="1">
              <a:spLocks noChangeArrowheads="1"/>
            </p:cNvSpPr>
            <p:nvPr/>
          </p:nvSpPr>
          <p:spPr bwMode="auto">
            <a:xfrm>
              <a:off x="2688" y="2064"/>
              <a:ext cx="1056" cy="21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cs typeface="Arial" charset="0"/>
                </a:rPr>
                <a:t>IER</a:t>
              </a:r>
              <a:endParaRPr lang="es-MX" sz="1600" b="1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1" name="Group 29"/>
          <p:cNvGrpSpPr>
            <a:grpSpLocks/>
          </p:cNvGrpSpPr>
          <p:nvPr/>
        </p:nvGrpSpPr>
        <p:grpSpPr bwMode="auto">
          <a:xfrm>
            <a:off x="4061520" y="4435822"/>
            <a:ext cx="3878263" cy="381000"/>
            <a:chOff x="2688" y="3024"/>
            <a:chExt cx="2443" cy="240"/>
          </a:xfrm>
        </p:grpSpPr>
        <p:sp>
          <p:nvSpPr>
            <p:cNvPr id="28742" name="Rectangle 30"/>
            <p:cNvSpPr>
              <a:spLocks noChangeArrowheads="1"/>
            </p:cNvSpPr>
            <p:nvPr/>
          </p:nvSpPr>
          <p:spPr bwMode="auto">
            <a:xfrm>
              <a:off x="3936" y="3072"/>
              <a:ext cx="1195" cy="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eaLnBrk="0" hangingPunct="0"/>
              <a:r>
                <a:rPr lang="en-US" sz="1400" b="1" dirty="0">
                  <a:latin typeface="Arial" pitchFamily="34" charset="0"/>
                  <a:cs typeface="Arial" pitchFamily="34" charset="0"/>
                </a:rPr>
                <a:t>Line Status Register</a:t>
              </a:r>
              <a:endParaRPr lang="es-ES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9455" name="Text Box 31"/>
            <p:cNvSpPr txBox="1">
              <a:spLocks noChangeArrowheads="1"/>
            </p:cNvSpPr>
            <p:nvPr/>
          </p:nvSpPr>
          <p:spPr bwMode="auto">
            <a:xfrm>
              <a:off x="2688" y="3024"/>
              <a:ext cx="1056" cy="21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cs typeface="Arial" charset="0"/>
                </a:rPr>
                <a:t>LSR</a:t>
              </a:r>
              <a:endParaRPr lang="es-MX" sz="1600" b="1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2" name="Group 32"/>
          <p:cNvGrpSpPr>
            <a:grpSpLocks/>
          </p:cNvGrpSpPr>
          <p:nvPr/>
        </p:nvGrpSpPr>
        <p:grpSpPr bwMode="auto">
          <a:xfrm>
            <a:off x="4061520" y="4740622"/>
            <a:ext cx="4195763" cy="381000"/>
            <a:chOff x="2688" y="3216"/>
            <a:chExt cx="2643" cy="240"/>
          </a:xfrm>
        </p:grpSpPr>
        <p:sp>
          <p:nvSpPr>
            <p:cNvPr id="28740" name="Rectangle 33"/>
            <p:cNvSpPr>
              <a:spLocks noChangeArrowheads="1"/>
            </p:cNvSpPr>
            <p:nvPr/>
          </p:nvSpPr>
          <p:spPr bwMode="auto">
            <a:xfrm>
              <a:off x="3936" y="3264"/>
              <a:ext cx="1395" cy="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400" b="1" dirty="0">
                  <a:latin typeface="Arial" pitchFamily="34" charset="0"/>
                  <a:cs typeface="Arial" pitchFamily="34" charset="0"/>
                </a:rPr>
                <a:t>MODEM Status Register</a:t>
              </a:r>
              <a:endParaRPr lang="es-MX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9458" name="Text Box 34"/>
            <p:cNvSpPr txBox="1">
              <a:spLocks noChangeArrowheads="1"/>
            </p:cNvSpPr>
            <p:nvPr/>
          </p:nvSpPr>
          <p:spPr bwMode="auto">
            <a:xfrm>
              <a:off x="2688" y="3216"/>
              <a:ext cx="1056" cy="21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sz="1600" b="1">
                  <a:latin typeface="Arial" charset="0"/>
                  <a:cs typeface="Arial" charset="0"/>
                </a:rPr>
                <a:t>MSR</a:t>
              </a:r>
              <a:endParaRPr lang="es-MX" sz="1600" b="1">
                <a:latin typeface="Arial" charset="0"/>
                <a:cs typeface="Arial" charset="0"/>
              </a:endParaRPr>
            </a:p>
          </p:txBody>
        </p:sp>
      </p:grpSp>
      <p:grpSp>
        <p:nvGrpSpPr>
          <p:cNvPr id="13" name="Group 35"/>
          <p:cNvGrpSpPr>
            <a:grpSpLocks/>
          </p:cNvGrpSpPr>
          <p:nvPr/>
        </p:nvGrpSpPr>
        <p:grpSpPr bwMode="auto">
          <a:xfrm>
            <a:off x="4061520" y="5045422"/>
            <a:ext cx="3575050" cy="381000"/>
            <a:chOff x="2688" y="3408"/>
            <a:chExt cx="2252" cy="240"/>
          </a:xfrm>
        </p:grpSpPr>
        <p:sp>
          <p:nvSpPr>
            <p:cNvPr id="28738" name="Rectangle 36"/>
            <p:cNvSpPr>
              <a:spLocks noChangeArrowheads="1"/>
            </p:cNvSpPr>
            <p:nvPr/>
          </p:nvSpPr>
          <p:spPr bwMode="auto">
            <a:xfrm>
              <a:off x="3936" y="3456"/>
              <a:ext cx="1004" cy="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MX" sz="1400" b="1" dirty="0" err="1">
                  <a:latin typeface="Arial" pitchFamily="34" charset="0"/>
                  <a:cs typeface="Arial" pitchFamily="34" charset="0"/>
                </a:rPr>
                <a:t>Scratch</a:t>
              </a:r>
              <a:r>
                <a:rPr lang="es-MX" sz="1400" b="1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s-MX" sz="1400" b="1" dirty="0" err="1">
                  <a:latin typeface="Arial" pitchFamily="34" charset="0"/>
                  <a:cs typeface="Arial" pitchFamily="34" charset="0"/>
                </a:rPr>
                <a:t>Register</a:t>
              </a:r>
              <a:endParaRPr lang="es-MX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9461" name="Text Box 37"/>
            <p:cNvSpPr txBox="1">
              <a:spLocks noChangeArrowheads="1"/>
            </p:cNvSpPr>
            <p:nvPr/>
          </p:nvSpPr>
          <p:spPr bwMode="auto">
            <a:xfrm>
              <a:off x="2688" y="3408"/>
              <a:ext cx="1056" cy="21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sz="1600" b="1">
                  <a:latin typeface="Arial" charset="0"/>
                  <a:cs typeface="Arial" charset="0"/>
                </a:rPr>
                <a:t>SCR</a:t>
              </a:r>
              <a:endParaRPr lang="es-MX" sz="1600" b="1">
                <a:latin typeface="Arial" charset="0"/>
                <a:cs typeface="Arial" charset="0"/>
              </a:endParaRPr>
            </a:p>
          </p:txBody>
        </p:sp>
      </p:grpSp>
      <p:sp>
        <p:nvSpPr>
          <p:cNvPr id="359462" name="Rectangle 38"/>
          <p:cNvSpPr>
            <a:spLocks noChangeArrowheads="1"/>
          </p:cNvSpPr>
          <p:nvPr/>
        </p:nvSpPr>
        <p:spPr bwMode="auto">
          <a:xfrm>
            <a:off x="5931024" y="1336030"/>
            <a:ext cx="2971800" cy="449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359463" name="AutoShape 39"/>
          <p:cNvSpPr>
            <a:spLocks noChangeArrowheads="1"/>
          </p:cNvSpPr>
          <p:nvPr/>
        </p:nvSpPr>
        <p:spPr bwMode="auto">
          <a:xfrm>
            <a:off x="327720" y="3978622"/>
            <a:ext cx="1900238" cy="609600"/>
          </a:xfrm>
          <a:prstGeom prst="leftRightArrow">
            <a:avLst>
              <a:gd name="adj1" fmla="val 50000"/>
              <a:gd name="adj2" fmla="val 62344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s-ES_tradnl" sz="1600" b="1">
                <a:solidFill>
                  <a:srgbClr val="99FF33"/>
                </a:solidFill>
                <a:latin typeface="Arial" pitchFamily="34" charset="0"/>
              </a:rPr>
              <a:t>datos</a:t>
            </a:r>
            <a:endParaRPr lang="es-ES_tradnl"/>
          </a:p>
        </p:txBody>
      </p:sp>
      <p:grpSp>
        <p:nvGrpSpPr>
          <p:cNvPr id="14" name="Group 42"/>
          <p:cNvGrpSpPr>
            <a:grpSpLocks/>
          </p:cNvGrpSpPr>
          <p:nvPr/>
        </p:nvGrpSpPr>
        <p:grpSpPr bwMode="auto">
          <a:xfrm>
            <a:off x="3528120" y="1845022"/>
            <a:ext cx="533400" cy="3352800"/>
            <a:chOff x="1728" y="1008"/>
            <a:chExt cx="960" cy="2112"/>
          </a:xfrm>
        </p:grpSpPr>
        <p:sp>
          <p:nvSpPr>
            <p:cNvPr id="28726" name="Line 43"/>
            <p:cNvSpPr>
              <a:spLocks noChangeShapeType="1"/>
            </p:cNvSpPr>
            <p:nvPr/>
          </p:nvSpPr>
          <p:spPr bwMode="auto">
            <a:xfrm flipH="1">
              <a:off x="1728" y="1968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8727" name="Line 44"/>
            <p:cNvSpPr>
              <a:spLocks noChangeShapeType="1"/>
            </p:cNvSpPr>
            <p:nvPr/>
          </p:nvSpPr>
          <p:spPr bwMode="auto">
            <a:xfrm flipH="1">
              <a:off x="1728" y="216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8728" name="Line 45"/>
            <p:cNvSpPr>
              <a:spLocks noChangeShapeType="1"/>
            </p:cNvSpPr>
            <p:nvPr/>
          </p:nvSpPr>
          <p:spPr bwMode="auto">
            <a:xfrm flipH="1">
              <a:off x="1728" y="235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8729" name="Line 46"/>
            <p:cNvSpPr>
              <a:spLocks noChangeShapeType="1"/>
            </p:cNvSpPr>
            <p:nvPr/>
          </p:nvSpPr>
          <p:spPr bwMode="auto">
            <a:xfrm flipH="1">
              <a:off x="1728" y="1008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8730" name="Line 47"/>
            <p:cNvSpPr>
              <a:spLocks noChangeShapeType="1"/>
            </p:cNvSpPr>
            <p:nvPr/>
          </p:nvSpPr>
          <p:spPr bwMode="auto">
            <a:xfrm flipH="1">
              <a:off x="1728" y="120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8731" name="Line 48"/>
            <p:cNvSpPr>
              <a:spLocks noChangeShapeType="1"/>
            </p:cNvSpPr>
            <p:nvPr/>
          </p:nvSpPr>
          <p:spPr bwMode="auto">
            <a:xfrm flipH="1">
              <a:off x="1728" y="139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8732" name="Line 49"/>
            <p:cNvSpPr>
              <a:spLocks noChangeShapeType="1"/>
            </p:cNvSpPr>
            <p:nvPr/>
          </p:nvSpPr>
          <p:spPr bwMode="auto">
            <a:xfrm flipH="1">
              <a:off x="1728" y="158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8733" name="Line 50"/>
            <p:cNvSpPr>
              <a:spLocks noChangeShapeType="1"/>
            </p:cNvSpPr>
            <p:nvPr/>
          </p:nvSpPr>
          <p:spPr bwMode="auto">
            <a:xfrm flipH="1">
              <a:off x="1728" y="177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8734" name="Line 51"/>
            <p:cNvSpPr>
              <a:spLocks noChangeShapeType="1"/>
            </p:cNvSpPr>
            <p:nvPr/>
          </p:nvSpPr>
          <p:spPr bwMode="auto">
            <a:xfrm flipH="1">
              <a:off x="1728" y="254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8735" name="Line 52"/>
            <p:cNvSpPr>
              <a:spLocks noChangeShapeType="1"/>
            </p:cNvSpPr>
            <p:nvPr/>
          </p:nvSpPr>
          <p:spPr bwMode="auto">
            <a:xfrm flipH="1">
              <a:off x="1728" y="273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8736" name="Line 53"/>
            <p:cNvSpPr>
              <a:spLocks noChangeShapeType="1"/>
            </p:cNvSpPr>
            <p:nvPr/>
          </p:nvSpPr>
          <p:spPr bwMode="auto">
            <a:xfrm flipH="1">
              <a:off x="1728" y="2928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8737" name="Line 54"/>
            <p:cNvSpPr>
              <a:spLocks noChangeShapeType="1"/>
            </p:cNvSpPr>
            <p:nvPr/>
          </p:nvSpPr>
          <p:spPr bwMode="auto">
            <a:xfrm flipH="1">
              <a:off x="1728" y="312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15" name="Group 55"/>
          <p:cNvGrpSpPr>
            <a:grpSpLocks/>
          </p:cNvGrpSpPr>
          <p:nvPr/>
        </p:nvGrpSpPr>
        <p:grpSpPr bwMode="auto">
          <a:xfrm>
            <a:off x="2613720" y="1464022"/>
            <a:ext cx="914400" cy="4083050"/>
            <a:chOff x="1152" y="912"/>
            <a:chExt cx="576" cy="2304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59480" name="Rectangle 56"/>
            <p:cNvSpPr>
              <a:spLocks noChangeArrowheads="1"/>
            </p:cNvSpPr>
            <p:nvPr/>
          </p:nvSpPr>
          <p:spPr bwMode="auto">
            <a:xfrm>
              <a:off x="1152" y="912"/>
              <a:ext cx="576" cy="230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s-ES_tradnl">
                <a:latin typeface="Times New Roman" charset="0"/>
              </a:endParaRPr>
            </a:p>
          </p:txBody>
        </p:sp>
        <p:sp>
          <p:nvSpPr>
            <p:cNvPr id="28725" name="Text Box 57"/>
            <p:cNvSpPr txBox="1">
              <a:spLocks noChangeArrowheads="1"/>
            </p:cNvSpPr>
            <p:nvPr/>
          </p:nvSpPr>
          <p:spPr bwMode="auto">
            <a:xfrm>
              <a:off x="1200" y="912"/>
              <a:ext cx="480" cy="225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MX" sz="1600" b="1"/>
                <a:t>m</a:t>
              </a:r>
            </a:p>
            <a:p>
              <a:pPr algn="ctr" eaLnBrk="0" hangingPunct="0">
                <a:spcBef>
                  <a:spcPct val="50000"/>
                </a:spcBef>
              </a:pPr>
              <a:r>
                <a:rPr lang="es-MX" sz="1600" b="1"/>
                <a:t>u</a:t>
              </a:r>
            </a:p>
            <a:p>
              <a:pPr algn="ctr" eaLnBrk="0" hangingPunct="0">
                <a:spcBef>
                  <a:spcPct val="50000"/>
                </a:spcBef>
              </a:pPr>
              <a:r>
                <a:rPr lang="es-MX" sz="1600" b="1"/>
                <a:t>l</a:t>
              </a:r>
            </a:p>
            <a:p>
              <a:pPr algn="ctr" eaLnBrk="0" hangingPunct="0">
                <a:spcBef>
                  <a:spcPct val="50000"/>
                </a:spcBef>
              </a:pPr>
              <a:r>
                <a:rPr lang="es-MX" sz="1600" b="1"/>
                <a:t>t</a:t>
              </a:r>
            </a:p>
            <a:p>
              <a:pPr algn="ctr" eaLnBrk="0" hangingPunct="0">
                <a:spcBef>
                  <a:spcPct val="50000"/>
                </a:spcBef>
              </a:pPr>
              <a:r>
                <a:rPr lang="es-MX" sz="1600" b="1"/>
                <a:t>i</a:t>
              </a:r>
            </a:p>
            <a:p>
              <a:pPr algn="ctr" eaLnBrk="0" hangingPunct="0">
                <a:spcBef>
                  <a:spcPct val="50000"/>
                </a:spcBef>
              </a:pPr>
              <a:r>
                <a:rPr lang="es-MX" sz="1600" b="1"/>
                <a:t>P</a:t>
              </a:r>
            </a:p>
            <a:p>
              <a:pPr algn="ctr" eaLnBrk="0" hangingPunct="0">
                <a:spcBef>
                  <a:spcPct val="50000"/>
                </a:spcBef>
              </a:pPr>
              <a:r>
                <a:rPr lang="es-MX" sz="1600" b="1"/>
                <a:t>l</a:t>
              </a:r>
            </a:p>
            <a:p>
              <a:pPr algn="ctr" eaLnBrk="0" hangingPunct="0">
                <a:spcBef>
                  <a:spcPct val="50000"/>
                </a:spcBef>
              </a:pPr>
              <a:r>
                <a:rPr lang="es-MX" sz="1600" b="1"/>
                <a:t>e</a:t>
              </a:r>
            </a:p>
            <a:p>
              <a:pPr algn="ctr" eaLnBrk="0" hangingPunct="0">
                <a:spcBef>
                  <a:spcPct val="50000"/>
                </a:spcBef>
              </a:pPr>
              <a:r>
                <a:rPr lang="es-MX" sz="1600" b="1"/>
                <a:t>x</a:t>
              </a:r>
            </a:p>
            <a:p>
              <a:pPr algn="ctr" eaLnBrk="0" hangingPunct="0">
                <a:spcBef>
                  <a:spcPct val="50000"/>
                </a:spcBef>
              </a:pPr>
              <a:r>
                <a:rPr lang="es-MX" sz="1600" b="1"/>
                <a:t>o</a:t>
              </a:r>
            </a:p>
            <a:p>
              <a:pPr algn="ctr" eaLnBrk="0" hangingPunct="0">
                <a:spcBef>
                  <a:spcPct val="50000"/>
                </a:spcBef>
              </a:pPr>
              <a:r>
                <a:rPr lang="es-MX" sz="1600" b="1"/>
                <a:t>r</a:t>
              </a:r>
              <a:endParaRPr lang="es-ES" sz="1600" b="1"/>
            </a:p>
          </p:txBody>
        </p:sp>
      </p:grpSp>
      <p:sp>
        <p:nvSpPr>
          <p:cNvPr id="359482" name="Rectangle 58"/>
          <p:cNvSpPr>
            <a:spLocks noChangeArrowheads="1"/>
          </p:cNvSpPr>
          <p:nvPr/>
        </p:nvSpPr>
        <p:spPr bwMode="auto">
          <a:xfrm>
            <a:off x="2422104" y="1300534"/>
            <a:ext cx="4191000" cy="4572000"/>
          </a:xfrm>
          <a:prstGeom prst="rect">
            <a:avLst/>
          </a:prstGeom>
          <a:solidFill>
            <a:srgbClr val="CCFFCC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359483" name="AutoShape 59"/>
          <p:cNvSpPr>
            <a:spLocks noChangeArrowheads="1"/>
          </p:cNvSpPr>
          <p:nvPr/>
        </p:nvSpPr>
        <p:spPr bwMode="auto">
          <a:xfrm>
            <a:off x="6728520" y="2073622"/>
            <a:ext cx="1600200" cy="6858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rgbClr val="8F8F00"/>
              </a:gs>
              <a:gs pos="50000">
                <a:srgbClr val="FFFF00"/>
              </a:gs>
              <a:gs pos="100000">
                <a:srgbClr val="8F8F00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s-MX" sz="1400" b="1" dirty="0"/>
              <a:t>transmisión</a:t>
            </a:r>
            <a:endParaRPr lang="es-ES" sz="1400" b="1" dirty="0"/>
          </a:p>
        </p:txBody>
      </p:sp>
      <p:grpSp>
        <p:nvGrpSpPr>
          <p:cNvPr id="16" name="Group 60"/>
          <p:cNvGrpSpPr>
            <a:grpSpLocks/>
          </p:cNvGrpSpPr>
          <p:nvPr/>
        </p:nvGrpSpPr>
        <p:grpSpPr bwMode="auto">
          <a:xfrm>
            <a:off x="632520" y="1268760"/>
            <a:ext cx="1647825" cy="822325"/>
            <a:chOff x="528" y="1029"/>
            <a:chExt cx="1038" cy="518"/>
          </a:xfrm>
        </p:grpSpPr>
        <p:sp>
          <p:nvSpPr>
            <p:cNvPr id="28721" name="Line 61"/>
            <p:cNvSpPr>
              <a:spLocks noChangeShapeType="1"/>
            </p:cNvSpPr>
            <p:nvPr/>
          </p:nvSpPr>
          <p:spPr bwMode="auto">
            <a:xfrm>
              <a:off x="528" y="1200"/>
              <a:ext cx="1037" cy="0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8722" name="Line 62"/>
            <p:cNvSpPr>
              <a:spLocks noChangeShapeType="1"/>
            </p:cNvSpPr>
            <p:nvPr/>
          </p:nvSpPr>
          <p:spPr bwMode="auto">
            <a:xfrm>
              <a:off x="529" y="1489"/>
              <a:ext cx="1037" cy="0"/>
            </a:xfrm>
            <a:prstGeom prst="line">
              <a:avLst/>
            </a:prstGeom>
            <a:noFill/>
            <a:ln w="25400">
              <a:solidFill>
                <a:srgbClr val="FF99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8723" name="Text Box 63"/>
            <p:cNvSpPr txBox="1">
              <a:spLocks noChangeArrowheads="1"/>
            </p:cNvSpPr>
            <p:nvPr/>
          </p:nvSpPr>
          <p:spPr bwMode="auto">
            <a:xfrm>
              <a:off x="587" y="1029"/>
              <a:ext cx="461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s-MX" sz="1400" b="1">
                  <a:latin typeface="Arial" pitchFamily="34" charset="0"/>
                  <a:cs typeface="Arial" pitchFamily="34" charset="0"/>
                </a:rPr>
                <a:t>RD/</a:t>
              </a:r>
              <a:endParaRPr lang="es-ES_tradnl" sz="1000">
                <a:cs typeface="Times New Roman" pitchFamily="18" charset="0"/>
              </a:endParaRPr>
            </a:p>
            <a:p>
              <a:pPr eaLnBrk="0" hangingPunct="0"/>
              <a:r>
                <a:rPr lang="es-MX" sz="1400" b="1">
                  <a:latin typeface="Arial" pitchFamily="34" charset="0"/>
                  <a:cs typeface="Arial" pitchFamily="34" charset="0"/>
                </a:rPr>
                <a:t> </a:t>
              </a:r>
              <a:endParaRPr lang="es-ES_tradnl" sz="1000">
                <a:cs typeface="Times New Roman" pitchFamily="18" charset="0"/>
              </a:endParaRPr>
            </a:p>
            <a:p>
              <a:pPr eaLnBrk="0" hangingPunct="0"/>
              <a:r>
                <a:rPr lang="es-MX" sz="1400" b="1">
                  <a:latin typeface="Arial" pitchFamily="34" charset="0"/>
                  <a:cs typeface="Arial" pitchFamily="34" charset="0"/>
                </a:rPr>
                <a:t>WR/</a:t>
              </a:r>
              <a:endParaRPr lang="es-ES_tradnl" sz="1000">
                <a:cs typeface="Times New Roman" pitchFamily="18" charset="0"/>
              </a:endParaRPr>
            </a:p>
            <a:p>
              <a:pPr eaLnBrk="0" hangingPunct="0"/>
              <a:endParaRPr lang="es-ES_tradnl"/>
            </a:p>
          </p:txBody>
        </p:sp>
      </p:grpSp>
      <p:grpSp>
        <p:nvGrpSpPr>
          <p:cNvPr id="17" name="Group 67"/>
          <p:cNvGrpSpPr>
            <a:grpSpLocks/>
          </p:cNvGrpSpPr>
          <p:nvPr/>
        </p:nvGrpSpPr>
        <p:grpSpPr bwMode="auto">
          <a:xfrm>
            <a:off x="6728520" y="1540222"/>
            <a:ext cx="1600200" cy="685800"/>
            <a:chOff x="4368" y="1200"/>
            <a:chExt cx="1008" cy="432"/>
          </a:xfrm>
        </p:grpSpPr>
        <p:sp>
          <p:nvSpPr>
            <p:cNvPr id="28719" name="AutoShape 68"/>
            <p:cNvSpPr>
              <a:spLocks noChangeArrowheads="1"/>
            </p:cNvSpPr>
            <p:nvPr/>
          </p:nvSpPr>
          <p:spPr bwMode="auto">
            <a:xfrm rot="10800000">
              <a:off x="4368" y="1200"/>
              <a:ext cx="1008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4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0">
              <a:gsLst>
                <a:gs pos="0">
                  <a:srgbClr val="767600"/>
                </a:gs>
                <a:gs pos="50000">
                  <a:srgbClr val="FFFF00"/>
                </a:gs>
                <a:gs pos="100000">
                  <a:srgbClr val="76760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/>
            <a:lstStyle/>
            <a:p>
              <a:endParaRPr lang="es-AR"/>
            </a:p>
          </p:txBody>
        </p:sp>
        <p:sp>
          <p:nvSpPr>
            <p:cNvPr id="28720" name="Text Box 69"/>
            <p:cNvSpPr txBox="1">
              <a:spLocks noChangeArrowheads="1"/>
            </p:cNvSpPr>
            <p:nvPr/>
          </p:nvSpPr>
          <p:spPr bwMode="auto">
            <a:xfrm>
              <a:off x="4512" y="1344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MX" sz="1400" b="1" dirty="0"/>
                <a:t>recepción</a:t>
              </a:r>
              <a:endParaRPr lang="es-ES" sz="1400" b="1" dirty="0"/>
            </a:p>
          </p:txBody>
        </p:sp>
      </p:grpSp>
      <p:grpSp>
        <p:nvGrpSpPr>
          <p:cNvPr id="18" name="Group 70"/>
          <p:cNvGrpSpPr>
            <a:grpSpLocks/>
          </p:cNvGrpSpPr>
          <p:nvPr/>
        </p:nvGrpSpPr>
        <p:grpSpPr bwMode="auto">
          <a:xfrm>
            <a:off x="632520" y="2149822"/>
            <a:ext cx="1600200" cy="1219200"/>
            <a:chOff x="528" y="1584"/>
            <a:chExt cx="1008" cy="768"/>
          </a:xfrm>
        </p:grpSpPr>
        <p:grpSp>
          <p:nvGrpSpPr>
            <p:cNvPr id="28707" name="Group 71"/>
            <p:cNvGrpSpPr>
              <a:grpSpLocks/>
            </p:cNvGrpSpPr>
            <p:nvPr/>
          </p:nvGrpSpPr>
          <p:grpSpPr bwMode="auto">
            <a:xfrm>
              <a:off x="528" y="1584"/>
              <a:ext cx="1008" cy="192"/>
              <a:chOff x="528" y="1584"/>
              <a:chExt cx="1008" cy="192"/>
            </a:xfrm>
          </p:grpSpPr>
          <p:sp>
            <p:nvSpPr>
              <p:cNvPr id="28717" name="Line 72"/>
              <p:cNvSpPr>
                <a:spLocks noChangeShapeType="1"/>
              </p:cNvSpPr>
              <p:nvPr/>
            </p:nvSpPr>
            <p:spPr bwMode="auto">
              <a:xfrm>
                <a:off x="528" y="1776"/>
                <a:ext cx="1008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8718" name="Text Box 73"/>
              <p:cNvSpPr txBox="1">
                <a:spLocks noChangeArrowheads="1"/>
              </p:cNvSpPr>
              <p:nvPr/>
            </p:nvSpPr>
            <p:spPr bwMode="auto">
              <a:xfrm>
                <a:off x="528" y="1584"/>
                <a:ext cx="81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s-MX" sz="1400" b="1">
                    <a:latin typeface="Arial" pitchFamily="34" charset="0"/>
                    <a:cs typeface="Arial" pitchFamily="34" charset="0"/>
                  </a:rPr>
                  <a:t>a0</a:t>
                </a:r>
                <a:endParaRPr lang="es-ES" sz="1400" b="1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8708" name="Group 74"/>
            <p:cNvGrpSpPr>
              <a:grpSpLocks/>
            </p:cNvGrpSpPr>
            <p:nvPr/>
          </p:nvGrpSpPr>
          <p:grpSpPr bwMode="auto">
            <a:xfrm>
              <a:off x="528" y="1776"/>
              <a:ext cx="1008" cy="192"/>
              <a:chOff x="528" y="1584"/>
              <a:chExt cx="1008" cy="192"/>
            </a:xfrm>
          </p:grpSpPr>
          <p:sp>
            <p:nvSpPr>
              <p:cNvPr id="28715" name="Line 75"/>
              <p:cNvSpPr>
                <a:spLocks noChangeShapeType="1"/>
              </p:cNvSpPr>
              <p:nvPr/>
            </p:nvSpPr>
            <p:spPr bwMode="auto">
              <a:xfrm>
                <a:off x="528" y="1776"/>
                <a:ext cx="1008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8716" name="Text Box 76"/>
              <p:cNvSpPr txBox="1">
                <a:spLocks noChangeArrowheads="1"/>
              </p:cNvSpPr>
              <p:nvPr/>
            </p:nvSpPr>
            <p:spPr bwMode="auto">
              <a:xfrm>
                <a:off x="528" y="1584"/>
                <a:ext cx="81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s-MX" sz="1400" b="1">
                    <a:latin typeface="Arial" pitchFamily="34" charset="0"/>
                    <a:cs typeface="Arial" pitchFamily="34" charset="0"/>
                  </a:rPr>
                  <a:t>a1</a:t>
                </a:r>
                <a:endParaRPr lang="es-ES" sz="1400" b="1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8709" name="Group 77"/>
            <p:cNvGrpSpPr>
              <a:grpSpLocks/>
            </p:cNvGrpSpPr>
            <p:nvPr/>
          </p:nvGrpSpPr>
          <p:grpSpPr bwMode="auto">
            <a:xfrm>
              <a:off x="528" y="1968"/>
              <a:ext cx="1008" cy="192"/>
              <a:chOff x="528" y="1584"/>
              <a:chExt cx="1008" cy="192"/>
            </a:xfrm>
          </p:grpSpPr>
          <p:sp>
            <p:nvSpPr>
              <p:cNvPr id="28713" name="Line 78"/>
              <p:cNvSpPr>
                <a:spLocks noChangeShapeType="1"/>
              </p:cNvSpPr>
              <p:nvPr/>
            </p:nvSpPr>
            <p:spPr bwMode="auto">
              <a:xfrm>
                <a:off x="528" y="1776"/>
                <a:ext cx="1008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8714" name="Text Box 79"/>
              <p:cNvSpPr txBox="1">
                <a:spLocks noChangeArrowheads="1"/>
              </p:cNvSpPr>
              <p:nvPr/>
            </p:nvSpPr>
            <p:spPr bwMode="auto">
              <a:xfrm>
                <a:off x="528" y="1584"/>
                <a:ext cx="81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s-MX" sz="1400" b="1">
                    <a:latin typeface="Arial" pitchFamily="34" charset="0"/>
                    <a:cs typeface="Arial" pitchFamily="34" charset="0"/>
                  </a:rPr>
                  <a:t>a2</a:t>
                </a:r>
                <a:endParaRPr lang="es-ES" sz="1400" b="1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8710" name="Group 80"/>
            <p:cNvGrpSpPr>
              <a:grpSpLocks/>
            </p:cNvGrpSpPr>
            <p:nvPr/>
          </p:nvGrpSpPr>
          <p:grpSpPr bwMode="auto">
            <a:xfrm>
              <a:off x="528" y="2160"/>
              <a:ext cx="1008" cy="192"/>
              <a:chOff x="528" y="1584"/>
              <a:chExt cx="1008" cy="192"/>
            </a:xfrm>
          </p:grpSpPr>
          <p:sp>
            <p:nvSpPr>
              <p:cNvPr id="28711" name="Line 81"/>
              <p:cNvSpPr>
                <a:spLocks noChangeShapeType="1"/>
              </p:cNvSpPr>
              <p:nvPr/>
            </p:nvSpPr>
            <p:spPr bwMode="auto">
              <a:xfrm>
                <a:off x="528" y="1776"/>
                <a:ext cx="1008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8712" name="Text Box 82"/>
              <p:cNvSpPr txBox="1">
                <a:spLocks noChangeArrowheads="1"/>
              </p:cNvSpPr>
              <p:nvPr/>
            </p:nvSpPr>
            <p:spPr bwMode="auto">
              <a:xfrm>
                <a:off x="528" y="1584"/>
                <a:ext cx="81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s-MX" sz="1400" b="1">
                    <a:latin typeface="Arial" pitchFamily="34" charset="0"/>
                    <a:cs typeface="Arial" pitchFamily="34" charset="0"/>
                  </a:rPr>
                  <a:t>a3</a:t>
                </a:r>
                <a:endParaRPr lang="es-ES" sz="1400" b="1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23" name="Group 83"/>
          <p:cNvGrpSpPr>
            <a:grpSpLocks/>
          </p:cNvGrpSpPr>
          <p:nvPr/>
        </p:nvGrpSpPr>
        <p:grpSpPr bwMode="auto">
          <a:xfrm>
            <a:off x="251520" y="4740622"/>
            <a:ext cx="2011363" cy="381000"/>
            <a:chOff x="288" y="3312"/>
            <a:chExt cx="1267" cy="240"/>
          </a:xfrm>
        </p:grpSpPr>
        <p:sp>
          <p:nvSpPr>
            <p:cNvPr id="28705" name="Line 84"/>
            <p:cNvSpPr>
              <a:spLocks noChangeShapeType="1"/>
            </p:cNvSpPr>
            <p:nvPr/>
          </p:nvSpPr>
          <p:spPr bwMode="auto">
            <a:xfrm>
              <a:off x="288" y="3552"/>
              <a:ext cx="126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8706" name="Text Box 85"/>
            <p:cNvSpPr txBox="1">
              <a:spLocks noChangeArrowheads="1"/>
            </p:cNvSpPr>
            <p:nvPr/>
          </p:nvSpPr>
          <p:spPr bwMode="auto">
            <a:xfrm>
              <a:off x="528" y="3312"/>
              <a:ext cx="63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s-MX" sz="1400" b="1">
                  <a:latin typeface="Arial" pitchFamily="34" charset="0"/>
                  <a:cs typeface="Arial" pitchFamily="34" charset="0"/>
                </a:rPr>
                <a:t>cs/</a:t>
              </a:r>
              <a:r>
                <a:rPr lang="es-MX" sz="1400">
                  <a:latin typeface="Arial" pitchFamily="34" charset="0"/>
                  <a:cs typeface="Arial" pitchFamily="34" charset="0"/>
                </a:rPr>
                <a:t> </a:t>
              </a:r>
              <a:endParaRPr lang="es-ES_tradnl" sz="1400"/>
            </a:p>
          </p:txBody>
        </p:sp>
      </p:grpSp>
      <p:grpSp>
        <p:nvGrpSpPr>
          <p:cNvPr id="24" name="Group 87"/>
          <p:cNvGrpSpPr>
            <a:grpSpLocks/>
          </p:cNvGrpSpPr>
          <p:nvPr/>
        </p:nvGrpSpPr>
        <p:grpSpPr bwMode="auto">
          <a:xfrm>
            <a:off x="480120" y="2149822"/>
            <a:ext cx="1752600" cy="1600200"/>
            <a:chOff x="432" y="1584"/>
            <a:chExt cx="1104" cy="1008"/>
          </a:xfrm>
        </p:grpSpPr>
        <p:sp>
          <p:nvSpPr>
            <p:cNvPr id="28703" name="Line 88"/>
            <p:cNvSpPr>
              <a:spLocks noChangeShapeType="1"/>
            </p:cNvSpPr>
            <p:nvPr/>
          </p:nvSpPr>
          <p:spPr bwMode="auto">
            <a:xfrm>
              <a:off x="768" y="1584"/>
              <a:ext cx="768" cy="100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8704" name="Line 89"/>
            <p:cNvSpPr>
              <a:spLocks noChangeShapeType="1"/>
            </p:cNvSpPr>
            <p:nvPr/>
          </p:nvSpPr>
          <p:spPr bwMode="auto">
            <a:xfrm flipH="1">
              <a:off x="432" y="1632"/>
              <a:ext cx="1008" cy="67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359514" name="WordArt 90"/>
          <p:cNvSpPr>
            <a:spLocks noChangeArrowheads="1" noChangeShapeType="1" noTextEdit="1"/>
          </p:cNvSpPr>
          <p:nvPr/>
        </p:nvSpPr>
        <p:spPr bwMode="auto">
          <a:xfrm>
            <a:off x="1013520" y="2302222"/>
            <a:ext cx="762000" cy="1066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AR" sz="3600" kern="10" spc="72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Arial Black"/>
              </a:rPr>
              <a:t>?</a:t>
            </a:r>
          </a:p>
        </p:txBody>
      </p:sp>
      <p:sp>
        <p:nvSpPr>
          <p:cNvPr id="359517" name="AutoShape 93"/>
          <p:cNvSpPr>
            <a:spLocks noChangeArrowheads="1"/>
          </p:cNvSpPr>
          <p:nvPr/>
        </p:nvSpPr>
        <p:spPr bwMode="auto">
          <a:xfrm>
            <a:off x="6228184" y="6143625"/>
            <a:ext cx="1366837" cy="638175"/>
          </a:xfrm>
          <a:prstGeom prst="rightArrow">
            <a:avLst>
              <a:gd name="adj1" fmla="val 50000"/>
              <a:gd name="adj2" fmla="val 535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AR" sz="1800" dirty="0"/>
              <a:t>+ de registros</a:t>
            </a:r>
            <a:endParaRPr lang="es-ES" sz="1800" dirty="0"/>
          </a:p>
        </p:txBody>
      </p:sp>
      <p:sp>
        <p:nvSpPr>
          <p:cNvPr id="90" name="8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958A0B-D0A4-45DC-ADBF-90DE1252FCF7}" type="slidenum">
              <a:rPr lang="es-ES" smtClean="0"/>
              <a:pPr>
                <a:defRPr/>
              </a:pPr>
              <a:t>23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5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5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5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500"/>
                            </p:stCondLst>
                            <p:childTnLst>
                              <p:par>
                                <p:cTn id="86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0"/>
                            </p:stCondLst>
                            <p:childTnLst>
                              <p:par>
                                <p:cTn id="91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500"/>
                            </p:stCondLst>
                            <p:childTnLst>
                              <p:par>
                                <p:cTn id="96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5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000"/>
                            </p:stCondLst>
                            <p:childTnLst>
                              <p:par>
                                <p:cTn id="100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35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62" grpId="0" animBg="1"/>
      <p:bldP spid="359463" grpId="0" animBg="1" autoUpdateAnimBg="0"/>
      <p:bldP spid="359482" grpId="0" animBg="1"/>
      <p:bldP spid="359483" grpId="0" animBg="1" autoUpdateAnimBg="0"/>
      <p:bldP spid="359514" grpId="0" animBg="1"/>
      <p:bldP spid="359517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fecha"/>
          <p:cNvSpPr>
            <a:spLocks noGrp="1"/>
          </p:cNvSpPr>
          <p:nvPr>
            <p:ph type="dt" sz="half" idx="10"/>
          </p:nvPr>
        </p:nvSpPr>
        <p:spPr>
          <a:xfrm>
            <a:off x="6415980" y="6337126"/>
            <a:ext cx="2476500" cy="476250"/>
          </a:xfrm>
          <a:noFill/>
        </p:spPr>
        <p:txBody>
          <a:bodyPr/>
          <a:lstStyle/>
          <a:p>
            <a:r>
              <a:rPr lang="es-AR" dirty="0" smtClean="0">
                <a:latin typeface="Times New Roman" pitchFamily="18" charset="0"/>
              </a:rPr>
              <a:t>@2014</a:t>
            </a:r>
            <a:endParaRPr lang="es-ES" dirty="0" smtClean="0">
              <a:latin typeface="Times New Roman" pitchFamily="18" charset="0"/>
            </a:endParaRPr>
          </a:p>
        </p:txBody>
      </p:sp>
      <p:sp>
        <p:nvSpPr>
          <p:cNvPr id="29699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55576" y="6356176"/>
            <a:ext cx="5169768" cy="457200"/>
          </a:xfrm>
          <a:noFill/>
        </p:spPr>
        <p:txBody>
          <a:bodyPr/>
          <a:lstStyle/>
          <a:p>
            <a:r>
              <a:rPr lang="es-ES" dirty="0" smtClean="0">
                <a:latin typeface="Times New Roman" pitchFamily="18" charset="0"/>
              </a:rPr>
              <a:t>Ing. M. Trujillo &amp; Ing. M. Giura - Informática II - UTN - FRBA</a:t>
            </a:r>
          </a:p>
        </p:txBody>
      </p:sp>
      <p:sp>
        <p:nvSpPr>
          <p:cNvPr id="29702" name="Rectangle 3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1524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" u="sng" smtClean="0"/>
              <a:t>La UART 16550</a:t>
            </a:r>
            <a:r>
              <a:rPr lang="es-ES" smtClean="0"/>
              <a:t>: Registros</a:t>
            </a:r>
            <a:endParaRPr lang="es-AR" smtClean="0"/>
          </a:p>
        </p:txBody>
      </p:sp>
      <p:grpSp>
        <p:nvGrpSpPr>
          <p:cNvPr id="29701" name="Group 2"/>
          <p:cNvGrpSpPr>
            <a:grpSpLocks/>
          </p:cNvGrpSpPr>
          <p:nvPr/>
        </p:nvGrpSpPr>
        <p:grpSpPr bwMode="auto">
          <a:xfrm>
            <a:off x="4191000" y="1219200"/>
            <a:ext cx="4572000" cy="4389438"/>
            <a:chOff x="1632" y="768"/>
            <a:chExt cx="2880" cy="2765"/>
          </a:xfrm>
        </p:grpSpPr>
        <p:sp>
          <p:nvSpPr>
            <p:cNvPr id="29708" name="Rectangle 3"/>
            <p:cNvSpPr>
              <a:spLocks noChangeArrowheads="1"/>
            </p:cNvSpPr>
            <p:nvPr/>
          </p:nvSpPr>
          <p:spPr bwMode="auto">
            <a:xfrm>
              <a:off x="2726" y="768"/>
              <a:ext cx="1786" cy="2765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9709" name="Text Box 4"/>
            <p:cNvSpPr txBox="1">
              <a:spLocks noChangeArrowheads="1"/>
            </p:cNvSpPr>
            <p:nvPr/>
          </p:nvSpPr>
          <p:spPr bwMode="auto">
            <a:xfrm>
              <a:off x="3418" y="1171"/>
              <a:ext cx="921" cy="231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s-ES" sz="1200" b="1" dirty="0">
                  <a:solidFill>
                    <a:schemeClr val="bg2"/>
                  </a:solidFill>
                  <a:latin typeface="Arial" pitchFamily="34" charset="0"/>
                </a:rPr>
                <a:t>                    </a:t>
              </a:r>
              <a:r>
                <a:rPr lang="es-ES" sz="1400" b="1" dirty="0">
                  <a:solidFill>
                    <a:srgbClr val="FF0000"/>
                  </a:solidFill>
                  <a:latin typeface="Arial" pitchFamily="34" charset="0"/>
                </a:rPr>
                <a:t>DLM</a:t>
              </a:r>
            </a:p>
          </p:txBody>
        </p:sp>
        <p:sp>
          <p:nvSpPr>
            <p:cNvPr id="29710" name="Text Box 5"/>
            <p:cNvSpPr txBox="1">
              <a:spLocks noChangeArrowheads="1"/>
            </p:cNvSpPr>
            <p:nvPr/>
          </p:nvSpPr>
          <p:spPr bwMode="auto">
            <a:xfrm>
              <a:off x="3360" y="941"/>
              <a:ext cx="979" cy="23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s-ES" sz="1400" b="1" dirty="0">
                  <a:solidFill>
                    <a:schemeClr val="bg2"/>
                  </a:solidFill>
                  <a:latin typeface="Arial" pitchFamily="34" charset="0"/>
                </a:rPr>
                <a:t>	</a:t>
              </a:r>
              <a:r>
                <a:rPr lang="es-AR" sz="1400" b="1" dirty="0">
                  <a:solidFill>
                    <a:schemeClr val="bg2"/>
                  </a:solidFill>
                  <a:latin typeface="Arial" pitchFamily="34" charset="0"/>
                </a:rPr>
                <a:t> </a:t>
              </a:r>
              <a:r>
                <a:rPr lang="es-ES" sz="1400" b="1" dirty="0">
                  <a:solidFill>
                    <a:srgbClr val="FF0000"/>
                  </a:solidFill>
                  <a:latin typeface="Arial" pitchFamily="34" charset="0"/>
                </a:rPr>
                <a:t>DLL</a:t>
              </a:r>
            </a:p>
          </p:txBody>
        </p:sp>
        <p:grpSp>
          <p:nvGrpSpPr>
            <p:cNvPr id="29711" name="Group 6"/>
            <p:cNvGrpSpPr>
              <a:grpSpLocks/>
            </p:cNvGrpSpPr>
            <p:nvPr/>
          </p:nvGrpSpPr>
          <p:grpSpPr bwMode="auto">
            <a:xfrm>
              <a:off x="3072" y="1056"/>
              <a:ext cx="922" cy="1728"/>
              <a:chOff x="5616" y="6624"/>
              <a:chExt cx="2304" cy="4320"/>
            </a:xfrm>
          </p:grpSpPr>
          <p:sp>
            <p:nvSpPr>
              <p:cNvPr id="29723" name="Text Box 7"/>
              <p:cNvSpPr txBox="1">
                <a:spLocks noChangeArrowheads="1"/>
              </p:cNvSpPr>
              <p:nvPr/>
            </p:nvSpPr>
            <p:spPr bwMode="auto">
              <a:xfrm>
                <a:off x="5616" y="7056"/>
                <a:ext cx="2304" cy="432"/>
              </a:xfrm>
              <a:prstGeom prst="rect">
                <a:avLst/>
              </a:prstGeom>
              <a:gradFill rotWithShape="0">
                <a:gsLst>
                  <a:gs pos="0">
                    <a:srgbClr val="FF99CC"/>
                  </a:gs>
                  <a:gs pos="100000">
                    <a:srgbClr val="C2749B"/>
                  </a:gs>
                </a:gsLst>
                <a:lin ang="5400000" scaled="1"/>
              </a:gra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s-ES" sz="1400" b="1" dirty="0">
                    <a:solidFill>
                      <a:schemeClr val="bg2"/>
                    </a:solidFill>
                    <a:latin typeface="Arial" pitchFamily="34" charset="0"/>
                  </a:rPr>
                  <a:t>        </a:t>
                </a:r>
                <a:r>
                  <a:rPr lang="es-ES" sz="1400" b="1" dirty="0">
                    <a:solidFill>
                      <a:srgbClr val="FF0000"/>
                    </a:solidFill>
                    <a:latin typeface="Arial" pitchFamily="34" charset="0"/>
                  </a:rPr>
                  <a:t>THR </a:t>
                </a:r>
              </a:p>
            </p:txBody>
          </p:sp>
          <p:sp>
            <p:nvSpPr>
              <p:cNvPr id="29724" name="Text Box 8"/>
              <p:cNvSpPr txBox="1">
                <a:spLocks noChangeArrowheads="1"/>
              </p:cNvSpPr>
              <p:nvPr/>
            </p:nvSpPr>
            <p:spPr bwMode="auto">
              <a:xfrm>
                <a:off x="5616" y="7488"/>
                <a:ext cx="2304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s-ES" sz="1400" b="1" dirty="0">
                    <a:solidFill>
                      <a:schemeClr val="bg2"/>
                    </a:solidFill>
                    <a:latin typeface="Arial" pitchFamily="34" charset="0"/>
                  </a:rPr>
                  <a:t>         </a:t>
                </a:r>
                <a:r>
                  <a:rPr lang="es-ES" sz="1400" b="1" dirty="0">
                    <a:solidFill>
                      <a:srgbClr val="FF0000"/>
                    </a:solidFill>
                    <a:latin typeface="Arial" pitchFamily="34" charset="0"/>
                  </a:rPr>
                  <a:t>IER</a:t>
                </a:r>
              </a:p>
            </p:txBody>
          </p:sp>
          <p:sp>
            <p:nvSpPr>
              <p:cNvPr id="29725" name="Text Box 9"/>
              <p:cNvSpPr txBox="1">
                <a:spLocks noChangeArrowheads="1"/>
              </p:cNvSpPr>
              <p:nvPr/>
            </p:nvSpPr>
            <p:spPr bwMode="auto">
              <a:xfrm>
                <a:off x="5616" y="7920"/>
                <a:ext cx="2304" cy="432"/>
              </a:xfrm>
              <a:prstGeom prst="rect">
                <a:avLst/>
              </a:prstGeom>
              <a:gradFill rotWithShape="0">
                <a:gsLst>
                  <a:gs pos="0">
                    <a:srgbClr val="2CB0B0"/>
                  </a:gs>
                  <a:gs pos="100000">
                    <a:srgbClr val="33CCCC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s-ES" sz="1400" b="1" dirty="0">
                    <a:solidFill>
                      <a:schemeClr val="bg2"/>
                    </a:solidFill>
                    <a:latin typeface="Arial" pitchFamily="34" charset="0"/>
                  </a:rPr>
                  <a:t>         </a:t>
                </a:r>
                <a:r>
                  <a:rPr lang="es-ES" sz="1400" b="1" dirty="0">
                    <a:solidFill>
                      <a:srgbClr val="FF0000"/>
                    </a:solidFill>
                    <a:latin typeface="Arial" pitchFamily="34" charset="0"/>
                  </a:rPr>
                  <a:t>IIR</a:t>
                </a:r>
              </a:p>
            </p:txBody>
          </p:sp>
          <p:sp>
            <p:nvSpPr>
              <p:cNvPr id="29726" name="Text Box 10"/>
              <p:cNvSpPr txBox="1">
                <a:spLocks noChangeArrowheads="1"/>
              </p:cNvSpPr>
              <p:nvPr/>
            </p:nvSpPr>
            <p:spPr bwMode="auto">
              <a:xfrm>
                <a:off x="5616" y="8352"/>
                <a:ext cx="2304" cy="432"/>
              </a:xfrm>
              <a:prstGeom prst="rect">
                <a:avLst/>
              </a:prstGeom>
              <a:gradFill rotWithShape="0">
                <a:gsLst>
                  <a:gs pos="0">
                    <a:srgbClr val="FF99CC"/>
                  </a:gs>
                  <a:gs pos="100000">
                    <a:srgbClr val="C2749B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s-ES" sz="1400" b="1" dirty="0">
                    <a:solidFill>
                      <a:schemeClr val="bg2"/>
                    </a:solidFill>
                    <a:latin typeface="Arial" pitchFamily="34" charset="0"/>
                  </a:rPr>
                  <a:t>        </a:t>
                </a:r>
                <a:r>
                  <a:rPr lang="es-ES" sz="1400" b="1" dirty="0">
                    <a:solidFill>
                      <a:srgbClr val="FF0000"/>
                    </a:solidFill>
                    <a:latin typeface="Arial" pitchFamily="34" charset="0"/>
                  </a:rPr>
                  <a:t>FCR</a:t>
                </a:r>
              </a:p>
            </p:txBody>
          </p:sp>
          <p:sp>
            <p:nvSpPr>
              <p:cNvPr id="29727" name="Text Box 11"/>
              <p:cNvSpPr txBox="1">
                <a:spLocks noChangeArrowheads="1"/>
              </p:cNvSpPr>
              <p:nvPr/>
            </p:nvSpPr>
            <p:spPr bwMode="auto">
              <a:xfrm>
                <a:off x="5616" y="8784"/>
                <a:ext cx="2304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s-ES" sz="1400" b="1" dirty="0">
                    <a:solidFill>
                      <a:schemeClr val="bg2"/>
                    </a:solidFill>
                    <a:latin typeface="Arial" pitchFamily="34" charset="0"/>
                  </a:rPr>
                  <a:t>        </a:t>
                </a:r>
                <a:r>
                  <a:rPr lang="es-ES" sz="1400" b="1" dirty="0">
                    <a:solidFill>
                      <a:srgbClr val="FF0000"/>
                    </a:solidFill>
                    <a:latin typeface="Arial" pitchFamily="34" charset="0"/>
                  </a:rPr>
                  <a:t>LCR</a:t>
                </a:r>
              </a:p>
            </p:txBody>
          </p:sp>
          <p:sp>
            <p:nvSpPr>
              <p:cNvPr id="29728" name="Text Box 12"/>
              <p:cNvSpPr txBox="1">
                <a:spLocks noChangeArrowheads="1"/>
              </p:cNvSpPr>
              <p:nvPr/>
            </p:nvSpPr>
            <p:spPr bwMode="auto">
              <a:xfrm>
                <a:off x="5616" y="9216"/>
                <a:ext cx="2304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s-ES" sz="1400" b="1" dirty="0">
                    <a:solidFill>
                      <a:schemeClr val="bg2"/>
                    </a:solidFill>
                    <a:latin typeface="Arial" pitchFamily="34" charset="0"/>
                  </a:rPr>
                  <a:t>        </a:t>
                </a:r>
                <a:r>
                  <a:rPr lang="es-ES" sz="1400" b="1" dirty="0">
                    <a:latin typeface="Arial" pitchFamily="34" charset="0"/>
                  </a:rPr>
                  <a:t>MCR</a:t>
                </a:r>
              </a:p>
            </p:txBody>
          </p:sp>
          <p:sp>
            <p:nvSpPr>
              <p:cNvPr id="29729" name="Text Box 13"/>
              <p:cNvSpPr txBox="1">
                <a:spLocks noChangeArrowheads="1"/>
              </p:cNvSpPr>
              <p:nvPr/>
            </p:nvSpPr>
            <p:spPr bwMode="auto">
              <a:xfrm>
                <a:off x="5616" y="9648"/>
                <a:ext cx="2304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s-ES" sz="1400" b="1" dirty="0">
                    <a:solidFill>
                      <a:schemeClr val="bg2"/>
                    </a:solidFill>
                    <a:latin typeface="Arial" pitchFamily="34" charset="0"/>
                  </a:rPr>
                  <a:t>        </a:t>
                </a:r>
                <a:r>
                  <a:rPr lang="es-ES" sz="1400" b="1" dirty="0">
                    <a:solidFill>
                      <a:srgbClr val="FF0000"/>
                    </a:solidFill>
                    <a:latin typeface="Arial" pitchFamily="34" charset="0"/>
                  </a:rPr>
                  <a:t>LSR</a:t>
                </a:r>
              </a:p>
            </p:txBody>
          </p:sp>
          <p:sp>
            <p:nvSpPr>
              <p:cNvPr id="29730" name="Text Box 14"/>
              <p:cNvSpPr txBox="1">
                <a:spLocks noChangeArrowheads="1"/>
              </p:cNvSpPr>
              <p:nvPr/>
            </p:nvSpPr>
            <p:spPr bwMode="auto">
              <a:xfrm>
                <a:off x="5616" y="10080"/>
                <a:ext cx="2304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s-ES" sz="1400" b="1" dirty="0">
                    <a:solidFill>
                      <a:schemeClr val="bg2"/>
                    </a:solidFill>
                    <a:latin typeface="Arial" pitchFamily="34" charset="0"/>
                  </a:rPr>
                  <a:t>        </a:t>
                </a:r>
                <a:r>
                  <a:rPr lang="es-ES" sz="1400" b="1" dirty="0">
                    <a:latin typeface="Arial" pitchFamily="34" charset="0"/>
                  </a:rPr>
                  <a:t>MSR</a:t>
                </a:r>
              </a:p>
            </p:txBody>
          </p:sp>
          <p:sp>
            <p:nvSpPr>
              <p:cNvPr id="29731" name="Text Box 15"/>
              <p:cNvSpPr txBox="1">
                <a:spLocks noChangeArrowheads="1"/>
              </p:cNvSpPr>
              <p:nvPr/>
            </p:nvSpPr>
            <p:spPr bwMode="auto">
              <a:xfrm>
                <a:off x="5616" y="6624"/>
                <a:ext cx="2304" cy="432"/>
              </a:xfrm>
              <a:prstGeom prst="rect">
                <a:avLst/>
              </a:prstGeom>
              <a:gradFill rotWithShape="0">
                <a:gsLst>
                  <a:gs pos="0">
                    <a:srgbClr val="29A3A3"/>
                  </a:gs>
                  <a:gs pos="100000">
                    <a:srgbClr val="33CCCC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s-ES" sz="1400" b="1" dirty="0">
                    <a:solidFill>
                      <a:schemeClr val="bg2"/>
                    </a:solidFill>
                    <a:latin typeface="Arial" pitchFamily="34" charset="0"/>
                  </a:rPr>
                  <a:t>        </a:t>
                </a:r>
                <a:r>
                  <a:rPr lang="es-ES" sz="1400" b="1" dirty="0">
                    <a:solidFill>
                      <a:srgbClr val="FF0000"/>
                    </a:solidFill>
                    <a:latin typeface="Arial" pitchFamily="34" charset="0"/>
                  </a:rPr>
                  <a:t>RBR</a:t>
                </a:r>
              </a:p>
            </p:txBody>
          </p:sp>
          <p:sp>
            <p:nvSpPr>
              <p:cNvPr id="29732" name="Rectangle 16"/>
              <p:cNvSpPr>
                <a:spLocks noChangeArrowheads="1"/>
              </p:cNvSpPr>
              <p:nvPr/>
            </p:nvSpPr>
            <p:spPr bwMode="auto">
              <a:xfrm>
                <a:off x="5616" y="6624"/>
                <a:ext cx="2304" cy="864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9733" name="Rectangle 17"/>
              <p:cNvSpPr>
                <a:spLocks noChangeArrowheads="1"/>
              </p:cNvSpPr>
              <p:nvPr/>
            </p:nvSpPr>
            <p:spPr bwMode="auto">
              <a:xfrm>
                <a:off x="5616" y="7920"/>
                <a:ext cx="2304" cy="864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9734" name="Text Box 18"/>
              <p:cNvSpPr txBox="1">
                <a:spLocks noChangeArrowheads="1"/>
              </p:cNvSpPr>
              <p:nvPr/>
            </p:nvSpPr>
            <p:spPr bwMode="auto">
              <a:xfrm>
                <a:off x="5616" y="10512"/>
                <a:ext cx="2304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s-ES" sz="1400" b="1" dirty="0">
                    <a:solidFill>
                      <a:schemeClr val="bg2"/>
                    </a:solidFill>
                    <a:latin typeface="Arial" pitchFamily="34" charset="0"/>
                  </a:rPr>
                  <a:t>        </a:t>
                </a:r>
                <a:r>
                  <a:rPr lang="es-ES" sz="1400" b="1" dirty="0">
                    <a:latin typeface="Arial" pitchFamily="34" charset="0"/>
                  </a:rPr>
                  <a:t>SCR</a:t>
                </a:r>
              </a:p>
            </p:txBody>
          </p:sp>
        </p:grpSp>
        <p:sp>
          <p:nvSpPr>
            <p:cNvPr id="29712" name="Rectangle 19"/>
            <p:cNvSpPr>
              <a:spLocks noChangeArrowheads="1"/>
            </p:cNvSpPr>
            <p:nvPr/>
          </p:nvSpPr>
          <p:spPr bwMode="auto">
            <a:xfrm>
              <a:off x="3072" y="1920"/>
              <a:ext cx="115" cy="17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9713" name="AutoShape 20"/>
            <p:cNvSpPr>
              <a:spLocks noChangeArrowheads="1"/>
            </p:cNvSpPr>
            <p:nvPr/>
          </p:nvSpPr>
          <p:spPr bwMode="auto">
            <a:xfrm>
              <a:off x="2323" y="941"/>
              <a:ext cx="615" cy="30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2 w 21600"/>
                <a:gd name="T13" fmla="*/ 5435 h 21600"/>
                <a:gd name="T14" fmla="*/ 18896 w 21600"/>
                <a:gd name="T15" fmla="*/ 162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9714" name="AutoShape 21"/>
            <p:cNvSpPr>
              <a:spLocks noChangeArrowheads="1"/>
            </p:cNvSpPr>
            <p:nvPr/>
          </p:nvSpPr>
          <p:spPr bwMode="auto">
            <a:xfrm rot="-10782095">
              <a:off x="2323" y="1171"/>
              <a:ext cx="615" cy="30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2 w 21600"/>
                <a:gd name="T13" fmla="*/ 5435 h 21600"/>
                <a:gd name="T14" fmla="*/ 18896 w 21600"/>
                <a:gd name="T15" fmla="*/ 162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9715" name="Line 22"/>
            <p:cNvSpPr>
              <a:spLocks noChangeShapeType="1"/>
            </p:cNvSpPr>
            <p:nvPr/>
          </p:nvSpPr>
          <p:spPr bwMode="auto">
            <a:xfrm>
              <a:off x="1688" y="1862"/>
              <a:ext cx="1037" cy="0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9716" name="Line 23"/>
            <p:cNvSpPr>
              <a:spLocks noChangeShapeType="1"/>
            </p:cNvSpPr>
            <p:nvPr/>
          </p:nvSpPr>
          <p:spPr bwMode="auto">
            <a:xfrm>
              <a:off x="1689" y="2151"/>
              <a:ext cx="1037" cy="0"/>
            </a:xfrm>
            <a:prstGeom prst="line">
              <a:avLst/>
            </a:prstGeom>
            <a:noFill/>
            <a:ln w="25400">
              <a:solidFill>
                <a:srgbClr val="FF99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9717" name="Text Box 24"/>
            <p:cNvSpPr txBox="1">
              <a:spLocks noChangeArrowheads="1"/>
            </p:cNvSpPr>
            <p:nvPr/>
          </p:nvSpPr>
          <p:spPr bwMode="auto">
            <a:xfrm>
              <a:off x="1747" y="1691"/>
              <a:ext cx="461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s-ES" sz="1400" b="1" dirty="0">
                  <a:solidFill>
                    <a:srgbClr val="002060"/>
                  </a:solidFill>
                  <a:latin typeface="Arial" pitchFamily="34" charset="0"/>
                </a:rPr>
                <a:t>RD/</a:t>
              </a:r>
            </a:p>
            <a:p>
              <a:pPr eaLnBrk="0" hangingPunct="0"/>
              <a:endParaRPr lang="es-ES" sz="1400" b="1" dirty="0">
                <a:solidFill>
                  <a:srgbClr val="002060"/>
                </a:solidFill>
                <a:latin typeface="Arial" pitchFamily="34" charset="0"/>
              </a:endParaRPr>
            </a:p>
            <a:p>
              <a:pPr eaLnBrk="0" hangingPunct="0"/>
              <a:r>
                <a:rPr lang="es-ES" sz="1400" b="1" dirty="0">
                  <a:solidFill>
                    <a:srgbClr val="002060"/>
                  </a:solidFill>
                  <a:latin typeface="Arial" pitchFamily="34" charset="0"/>
                </a:rPr>
                <a:t>WR/</a:t>
              </a:r>
            </a:p>
          </p:txBody>
        </p:sp>
        <p:sp>
          <p:nvSpPr>
            <p:cNvPr id="29718" name="Text Box 25"/>
            <p:cNvSpPr txBox="1">
              <a:spLocks noChangeArrowheads="1"/>
            </p:cNvSpPr>
            <p:nvPr/>
          </p:nvSpPr>
          <p:spPr bwMode="auto">
            <a:xfrm>
              <a:off x="1862" y="998"/>
              <a:ext cx="346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s-ES" sz="1400" b="1" dirty="0">
                  <a:solidFill>
                    <a:srgbClr val="002060"/>
                  </a:solidFill>
                  <a:latin typeface="Arial" pitchFamily="34" charset="0"/>
                </a:rPr>
                <a:t>RX</a:t>
              </a:r>
            </a:p>
            <a:p>
              <a:pPr eaLnBrk="0" hangingPunct="0"/>
              <a:endParaRPr lang="es-ES" sz="1400" b="1" dirty="0">
                <a:solidFill>
                  <a:srgbClr val="002060"/>
                </a:solidFill>
                <a:latin typeface="Arial" pitchFamily="34" charset="0"/>
              </a:endParaRPr>
            </a:p>
            <a:p>
              <a:pPr eaLnBrk="0" hangingPunct="0"/>
              <a:r>
                <a:rPr lang="es-ES" sz="1400" b="1" dirty="0">
                  <a:solidFill>
                    <a:srgbClr val="002060"/>
                  </a:solidFill>
                  <a:latin typeface="Arial" pitchFamily="34" charset="0"/>
                </a:rPr>
                <a:t>TX</a:t>
              </a:r>
            </a:p>
          </p:txBody>
        </p:sp>
        <p:sp>
          <p:nvSpPr>
            <p:cNvPr id="29719" name="AutoShape 26"/>
            <p:cNvSpPr>
              <a:spLocks noChangeArrowheads="1"/>
            </p:cNvSpPr>
            <p:nvPr/>
          </p:nvSpPr>
          <p:spPr bwMode="auto">
            <a:xfrm>
              <a:off x="1632" y="2323"/>
              <a:ext cx="1053" cy="404"/>
            </a:xfrm>
            <a:prstGeom prst="leftRightArrow">
              <a:avLst>
                <a:gd name="adj1" fmla="val 50000"/>
                <a:gd name="adj2" fmla="val 5212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AR" dirty="0">
                <a:solidFill>
                  <a:srgbClr val="002060"/>
                </a:solidFill>
              </a:endParaRPr>
            </a:p>
          </p:txBody>
        </p:sp>
        <p:sp>
          <p:nvSpPr>
            <p:cNvPr id="29720" name="AutoShape 27"/>
            <p:cNvSpPr>
              <a:spLocks noChangeArrowheads="1"/>
            </p:cNvSpPr>
            <p:nvPr/>
          </p:nvSpPr>
          <p:spPr bwMode="auto">
            <a:xfrm>
              <a:off x="1805" y="2784"/>
              <a:ext cx="903" cy="346"/>
            </a:xfrm>
            <a:prstGeom prst="rightArrow">
              <a:avLst>
                <a:gd name="adj1" fmla="val 50000"/>
                <a:gd name="adj2" fmla="val 6524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9721" name="Text Box 28"/>
            <p:cNvSpPr txBox="1">
              <a:spLocks noChangeArrowheads="1"/>
            </p:cNvSpPr>
            <p:nvPr/>
          </p:nvSpPr>
          <p:spPr bwMode="auto">
            <a:xfrm>
              <a:off x="1976" y="2439"/>
              <a:ext cx="461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s-ES" sz="1400" b="1" dirty="0">
                  <a:solidFill>
                    <a:srgbClr val="002060"/>
                  </a:solidFill>
                  <a:latin typeface="Arial" pitchFamily="34" charset="0"/>
                </a:rPr>
                <a:t>DB</a:t>
              </a:r>
            </a:p>
          </p:txBody>
        </p:sp>
        <p:sp>
          <p:nvSpPr>
            <p:cNvPr id="29722" name="Text Box 29"/>
            <p:cNvSpPr txBox="1">
              <a:spLocks noChangeArrowheads="1"/>
            </p:cNvSpPr>
            <p:nvPr/>
          </p:nvSpPr>
          <p:spPr bwMode="auto">
            <a:xfrm>
              <a:off x="2012" y="2879"/>
              <a:ext cx="34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s-ES" sz="1400" b="1" dirty="0">
                  <a:solidFill>
                    <a:srgbClr val="002060"/>
                  </a:solidFill>
                  <a:latin typeface="Arial" pitchFamily="34" charset="0"/>
                </a:rPr>
                <a:t>AD</a:t>
              </a:r>
            </a:p>
          </p:txBody>
        </p:sp>
      </p:grpSp>
      <p:sp>
        <p:nvSpPr>
          <p:cNvPr id="29703" name="Rectangle 34"/>
          <p:cNvSpPr>
            <a:spLocks noChangeArrowheads="1"/>
          </p:cNvSpPr>
          <p:nvPr/>
        </p:nvSpPr>
        <p:spPr bwMode="auto">
          <a:xfrm>
            <a:off x="152400" y="1295400"/>
            <a:ext cx="4267200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Aft>
                <a:spcPct val="30000"/>
              </a:spcAft>
            </a:pP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RBR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: 	Receiver Buffer Register </a:t>
            </a:r>
            <a:endParaRPr lang="es-MX" sz="1800" b="1" dirty="0">
              <a:latin typeface="Arial" pitchFamily="34" charset="0"/>
              <a:cs typeface="Arial" pitchFamily="34" charset="0"/>
            </a:endParaRPr>
          </a:p>
          <a:p>
            <a:pPr eaLnBrk="0" hangingPunct="0">
              <a:spcAft>
                <a:spcPct val="30000"/>
              </a:spcAft>
            </a:pP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THR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: 	Transmitter Holding Register </a:t>
            </a:r>
            <a:endParaRPr lang="es-MX" sz="1800" b="1" dirty="0">
              <a:latin typeface="Arial" pitchFamily="34" charset="0"/>
              <a:cs typeface="Arial" pitchFamily="34" charset="0"/>
            </a:endParaRPr>
          </a:p>
          <a:p>
            <a:pPr eaLnBrk="0" hangingPunct="0">
              <a:spcAft>
                <a:spcPct val="30000"/>
              </a:spcAft>
            </a:pP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DLL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: 	Divisor Latch LSB</a:t>
            </a:r>
            <a:endParaRPr lang="es-MX" sz="1800" b="1" dirty="0">
              <a:latin typeface="Arial" pitchFamily="34" charset="0"/>
              <a:cs typeface="Arial" pitchFamily="34" charset="0"/>
            </a:endParaRPr>
          </a:p>
          <a:p>
            <a:pPr eaLnBrk="0" hangingPunct="0">
              <a:spcAft>
                <a:spcPct val="30000"/>
              </a:spcAft>
            </a:pP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DLM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: 	Divisor Latch MSB</a:t>
            </a:r>
            <a:endParaRPr lang="es-MX" sz="1800" b="1" dirty="0">
              <a:latin typeface="Arial" pitchFamily="34" charset="0"/>
              <a:cs typeface="Arial" pitchFamily="34" charset="0"/>
            </a:endParaRPr>
          </a:p>
          <a:p>
            <a:pPr eaLnBrk="0" hangingPunct="0">
              <a:spcAft>
                <a:spcPct val="30000"/>
              </a:spcAft>
            </a:pP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IER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: 	Interrupt Enable Register</a:t>
            </a:r>
            <a:endParaRPr lang="es-MX" sz="1800" b="1" dirty="0">
              <a:latin typeface="Arial" pitchFamily="34" charset="0"/>
              <a:cs typeface="Arial" pitchFamily="34" charset="0"/>
            </a:endParaRPr>
          </a:p>
          <a:p>
            <a:pPr eaLnBrk="0" hangingPunct="0">
              <a:spcAft>
                <a:spcPct val="30000"/>
              </a:spcAft>
            </a:pP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IIR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: 	Interrupt Identification 	Register </a:t>
            </a:r>
            <a:endParaRPr lang="es-MX" sz="1800" b="1" dirty="0">
              <a:latin typeface="Arial" pitchFamily="34" charset="0"/>
              <a:cs typeface="Arial" pitchFamily="34" charset="0"/>
            </a:endParaRPr>
          </a:p>
          <a:p>
            <a:pPr eaLnBrk="0" hangingPunct="0">
              <a:spcAft>
                <a:spcPct val="30000"/>
              </a:spcAft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FCR: 	FIFO Control Register</a:t>
            </a:r>
            <a:endParaRPr lang="es-MX" sz="1800" b="1" dirty="0">
              <a:latin typeface="Arial" pitchFamily="34" charset="0"/>
              <a:cs typeface="Arial" pitchFamily="34" charset="0"/>
            </a:endParaRPr>
          </a:p>
          <a:p>
            <a:pPr eaLnBrk="0" hangingPunct="0">
              <a:spcAft>
                <a:spcPct val="30000"/>
              </a:spcAft>
            </a:pP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LCR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: 	Line Control Register</a:t>
            </a:r>
            <a:endParaRPr lang="es-MX" sz="1800" b="1" dirty="0">
              <a:latin typeface="Arial" pitchFamily="34" charset="0"/>
              <a:cs typeface="Arial" pitchFamily="34" charset="0"/>
            </a:endParaRPr>
          </a:p>
          <a:p>
            <a:pPr eaLnBrk="0" hangingPunct="0">
              <a:spcAft>
                <a:spcPct val="30000"/>
              </a:spcAft>
            </a:pP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MCR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:	 MODEM Control Register</a:t>
            </a:r>
            <a:endParaRPr lang="es-MX" sz="1800" b="1" dirty="0">
              <a:latin typeface="Arial" pitchFamily="34" charset="0"/>
              <a:cs typeface="Arial" pitchFamily="34" charset="0"/>
            </a:endParaRPr>
          </a:p>
          <a:p>
            <a:pPr eaLnBrk="0" hangingPunct="0">
              <a:spcAft>
                <a:spcPct val="30000"/>
              </a:spcAft>
            </a:pP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LSR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: 	Line Status Register</a:t>
            </a:r>
            <a:endParaRPr lang="es-MX" sz="1800" b="1" dirty="0">
              <a:latin typeface="Arial" pitchFamily="34" charset="0"/>
              <a:cs typeface="Arial" pitchFamily="34" charset="0"/>
            </a:endParaRPr>
          </a:p>
          <a:p>
            <a:pPr eaLnBrk="0" hangingPunct="0">
              <a:spcAft>
                <a:spcPct val="30000"/>
              </a:spcAft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MSR:	MODEM Status Register</a:t>
            </a:r>
            <a:endParaRPr lang="es-MX" sz="1800" b="1" dirty="0">
              <a:latin typeface="Arial" pitchFamily="34" charset="0"/>
              <a:cs typeface="Arial" pitchFamily="34" charset="0"/>
            </a:endParaRPr>
          </a:p>
          <a:p>
            <a:pPr eaLnBrk="0" hangingPunct="0">
              <a:spcAft>
                <a:spcPct val="30000"/>
              </a:spcAft>
            </a:pPr>
            <a:r>
              <a:rPr lang="es-MX" sz="1800" b="1" dirty="0">
                <a:latin typeface="Arial" pitchFamily="34" charset="0"/>
                <a:cs typeface="Arial" pitchFamily="34" charset="0"/>
              </a:rPr>
              <a:t>SCR: 	</a:t>
            </a:r>
            <a:r>
              <a:rPr lang="es-MX" sz="1800" b="1" dirty="0" err="1">
                <a:latin typeface="Arial" pitchFamily="34" charset="0"/>
                <a:cs typeface="Arial" pitchFamily="34" charset="0"/>
              </a:rPr>
              <a:t>Scratch</a:t>
            </a:r>
            <a:r>
              <a:rPr lang="es-MX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1800" b="1" dirty="0" err="1">
                <a:latin typeface="Arial" pitchFamily="34" charset="0"/>
                <a:cs typeface="Arial" pitchFamily="34" charset="0"/>
              </a:rPr>
              <a:t>Register</a:t>
            </a:r>
            <a:endParaRPr lang="es-MX" sz="3200" dirty="0"/>
          </a:p>
        </p:txBody>
      </p:sp>
      <p:sp>
        <p:nvSpPr>
          <p:cNvPr id="29704" name="Line 35"/>
          <p:cNvSpPr>
            <a:spLocks noChangeShapeType="1"/>
          </p:cNvSpPr>
          <p:nvPr/>
        </p:nvSpPr>
        <p:spPr bwMode="auto">
          <a:xfrm flipV="1">
            <a:off x="7931150" y="2209800"/>
            <a:ext cx="527050" cy="2921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AR"/>
          </a:p>
        </p:txBody>
      </p:sp>
      <p:sp>
        <p:nvSpPr>
          <p:cNvPr id="29705" name="Line 36"/>
          <p:cNvSpPr>
            <a:spLocks noChangeShapeType="1"/>
          </p:cNvSpPr>
          <p:nvPr/>
        </p:nvSpPr>
        <p:spPr bwMode="auto">
          <a:xfrm flipV="1">
            <a:off x="7956376" y="1860550"/>
            <a:ext cx="533574" cy="344314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AR"/>
          </a:p>
        </p:txBody>
      </p:sp>
      <p:sp>
        <p:nvSpPr>
          <p:cNvPr id="29706" name="Line 37"/>
          <p:cNvSpPr>
            <a:spLocks noChangeShapeType="1"/>
          </p:cNvSpPr>
          <p:nvPr/>
        </p:nvSpPr>
        <p:spPr bwMode="auto">
          <a:xfrm flipV="1">
            <a:off x="7956376" y="1524000"/>
            <a:ext cx="501824" cy="176808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AR"/>
          </a:p>
        </p:txBody>
      </p:sp>
      <p:sp>
        <p:nvSpPr>
          <p:cNvPr id="29707" name="AutoShape 38"/>
          <p:cNvSpPr>
            <a:spLocks noChangeArrowheads="1"/>
          </p:cNvSpPr>
          <p:nvPr/>
        </p:nvSpPr>
        <p:spPr bwMode="auto">
          <a:xfrm>
            <a:off x="5940152" y="6143625"/>
            <a:ext cx="1366837" cy="638175"/>
          </a:xfrm>
          <a:prstGeom prst="rightArrow">
            <a:avLst>
              <a:gd name="adj1" fmla="val 50000"/>
              <a:gd name="adj2" fmla="val 535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AR" sz="1800" dirty="0" smtClean="0"/>
              <a:t>en  el LPC</a:t>
            </a:r>
            <a:endParaRPr lang="es-ES" sz="1800" dirty="0"/>
          </a:p>
        </p:txBody>
      </p:sp>
      <p:sp>
        <p:nvSpPr>
          <p:cNvPr id="39" name="3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958A0B-D0A4-45DC-ADBF-90DE1252FCF7}" type="slidenum">
              <a:rPr lang="es-ES" smtClean="0"/>
              <a:pPr>
                <a:defRPr/>
              </a:pPr>
              <a:t>24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fecha"/>
          <p:cNvSpPr>
            <a:spLocks noGrp="1"/>
          </p:cNvSpPr>
          <p:nvPr>
            <p:ph type="dt" sz="half" idx="10"/>
          </p:nvPr>
        </p:nvSpPr>
        <p:spPr>
          <a:xfrm>
            <a:off x="6415980" y="6337126"/>
            <a:ext cx="2476500" cy="476250"/>
          </a:xfrm>
          <a:noFill/>
        </p:spPr>
        <p:txBody>
          <a:bodyPr/>
          <a:lstStyle/>
          <a:p>
            <a:r>
              <a:rPr lang="es-AR" dirty="0" smtClean="0">
                <a:latin typeface="Times New Roman" pitchFamily="18" charset="0"/>
              </a:rPr>
              <a:t>@2014</a:t>
            </a:r>
            <a:endParaRPr lang="es-ES" dirty="0" smtClean="0">
              <a:latin typeface="Times New Roman" pitchFamily="18" charset="0"/>
            </a:endParaRPr>
          </a:p>
        </p:txBody>
      </p:sp>
      <p:sp>
        <p:nvSpPr>
          <p:cNvPr id="3072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83568" y="6356176"/>
            <a:ext cx="5385792" cy="457200"/>
          </a:xfrm>
          <a:noFill/>
        </p:spPr>
        <p:txBody>
          <a:bodyPr/>
          <a:lstStyle/>
          <a:p>
            <a:r>
              <a:rPr lang="es-ES" dirty="0" smtClean="0">
                <a:latin typeface="Times New Roman" pitchFamily="18" charset="0"/>
              </a:rPr>
              <a:t>Ing. M. Trujillo &amp; Ing. M. Giura - Informática II - UTN - FRBA</a:t>
            </a:r>
          </a:p>
        </p:txBody>
      </p:sp>
      <p:sp>
        <p:nvSpPr>
          <p:cNvPr id="30725" name="Rectangle 3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04812"/>
            <a:ext cx="1691680" cy="2592139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s-ES" dirty="0" smtClean="0">
                <a:solidFill>
                  <a:srgbClr val="FF0000"/>
                </a:solidFill>
              </a:rPr>
              <a:t> La UART1 en el </a:t>
            </a:r>
            <a:r>
              <a:rPr lang="es-ES" sz="3100" dirty="0" smtClean="0">
                <a:solidFill>
                  <a:srgbClr val="FF0000"/>
                </a:solidFill>
              </a:rPr>
              <a:t>LPC1769</a:t>
            </a:r>
            <a:endParaRPr lang="es-AR" dirty="0" smtClean="0">
              <a:solidFill>
                <a:srgbClr val="FF0000"/>
              </a:solidFill>
            </a:endParaRPr>
          </a:p>
        </p:txBody>
      </p:sp>
      <p:sp>
        <p:nvSpPr>
          <p:cNvPr id="376870" name="AutoShape 38"/>
          <p:cNvSpPr>
            <a:spLocks noChangeArrowheads="1"/>
          </p:cNvSpPr>
          <p:nvPr/>
        </p:nvSpPr>
        <p:spPr bwMode="auto">
          <a:xfrm>
            <a:off x="6444208" y="6143625"/>
            <a:ext cx="1366837" cy="638175"/>
          </a:xfrm>
          <a:prstGeom prst="rightArrow">
            <a:avLst>
              <a:gd name="adj1" fmla="val 50000"/>
              <a:gd name="adj2" fmla="val 535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AR" sz="1800"/>
              <a:t>DLL-DLM</a:t>
            </a:r>
            <a:endParaRPr lang="es-ES" sz="1800"/>
          </a:p>
        </p:txBody>
      </p:sp>
      <p:pic>
        <p:nvPicPr>
          <p:cNvPr id="30727" name="Picture 2"/>
          <p:cNvPicPr>
            <a:picLocks noChangeAspect="1" noChangeArrowheads="1"/>
          </p:cNvPicPr>
          <p:nvPr/>
        </p:nvPicPr>
        <p:blipFill>
          <a:blip r:embed="rId2" cstate="print"/>
          <a:srcRect t="2493" b="3995"/>
          <a:stretch>
            <a:fillRect/>
          </a:stretch>
        </p:blipFill>
        <p:spPr bwMode="auto">
          <a:xfrm>
            <a:off x="2347913" y="63500"/>
            <a:ext cx="6440487" cy="6146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49" name="48 Rectángulo"/>
          <p:cNvSpPr/>
          <p:nvPr/>
        </p:nvSpPr>
        <p:spPr>
          <a:xfrm>
            <a:off x="2347913" y="423863"/>
            <a:ext cx="6327775" cy="3819525"/>
          </a:xfrm>
          <a:prstGeom prst="rect">
            <a:avLst/>
          </a:prstGeom>
          <a:solidFill>
            <a:schemeClr val="accent6">
              <a:lumMod val="75000"/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3600" b="1" dirty="0">
                <a:solidFill>
                  <a:srgbClr val="0070C0"/>
                </a:solidFill>
              </a:rPr>
              <a:t>16550 Universal </a:t>
            </a:r>
            <a:r>
              <a:rPr lang="es-ES" sz="3600" b="1" dirty="0" err="1">
                <a:solidFill>
                  <a:srgbClr val="0070C0"/>
                </a:solidFill>
              </a:rPr>
              <a:t>Asynchronous</a:t>
            </a:r>
            <a:endParaRPr lang="es-ES" sz="3600" b="1" dirty="0">
              <a:solidFill>
                <a:srgbClr val="0070C0"/>
              </a:solidFill>
            </a:endParaRPr>
          </a:p>
          <a:p>
            <a:pPr algn="ctr">
              <a:defRPr/>
            </a:pPr>
            <a:r>
              <a:rPr lang="es-ES" sz="3600" b="1" dirty="0">
                <a:solidFill>
                  <a:srgbClr val="0070C0"/>
                </a:solidFill>
              </a:rPr>
              <a:t>Receiver/</a:t>
            </a:r>
            <a:r>
              <a:rPr lang="es-ES" sz="3600" b="1" dirty="0" err="1">
                <a:solidFill>
                  <a:srgbClr val="0070C0"/>
                </a:solidFill>
              </a:rPr>
              <a:t>Transmitter</a:t>
            </a:r>
            <a:r>
              <a:rPr lang="es-ES" sz="3600" b="1" dirty="0">
                <a:solidFill>
                  <a:srgbClr val="0070C0"/>
                </a:solidFill>
              </a:rPr>
              <a:t> </a:t>
            </a:r>
            <a:r>
              <a:rPr lang="es-ES" sz="3600" b="1" dirty="0" err="1">
                <a:solidFill>
                  <a:srgbClr val="0070C0"/>
                </a:solidFill>
              </a:rPr>
              <a:t>with</a:t>
            </a:r>
            <a:r>
              <a:rPr lang="es-ES" sz="3600" b="1" dirty="0">
                <a:solidFill>
                  <a:srgbClr val="0070C0"/>
                </a:solidFill>
              </a:rPr>
              <a:t> </a:t>
            </a:r>
            <a:r>
              <a:rPr lang="es-ES" sz="3600" b="1" dirty="0" err="1">
                <a:solidFill>
                  <a:srgbClr val="0070C0"/>
                </a:solidFill>
              </a:rPr>
              <a:t>FIFOs</a:t>
            </a:r>
            <a:endParaRPr lang="es-ES" sz="3600" b="1" dirty="0">
              <a:solidFill>
                <a:srgbClr val="0070C0"/>
              </a:solidFill>
            </a:endParaRPr>
          </a:p>
        </p:txBody>
      </p:sp>
      <p:sp>
        <p:nvSpPr>
          <p:cNvPr id="50" name="49 Rectángulo"/>
          <p:cNvSpPr/>
          <p:nvPr/>
        </p:nvSpPr>
        <p:spPr>
          <a:xfrm>
            <a:off x="2339975" y="4292600"/>
            <a:ext cx="6327775" cy="1873250"/>
          </a:xfrm>
          <a:prstGeom prst="rect">
            <a:avLst/>
          </a:prstGeom>
          <a:solidFill>
            <a:srgbClr val="92D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3600" b="1" dirty="0">
                <a:solidFill>
                  <a:srgbClr val="0070C0"/>
                </a:solidFill>
              </a:rPr>
              <a:t>LPC1769</a:t>
            </a:r>
          </a:p>
        </p:txBody>
      </p:sp>
      <p:sp>
        <p:nvSpPr>
          <p:cNvPr id="51" name="50 CuadroTexto"/>
          <p:cNvSpPr txBox="1"/>
          <p:nvPr/>
        </p:nvSpPr>
        <p:spPr>
          <a:xfrm>
            <a:off x="1552933" y="1268760"/>
            <a:ext cx="714811" cy="4968552"/>
          </a:xfrm>
          <a:prstGeom prst="rect">
            <a:avLst/>
          </a:prstGeom>
          <a:noFill/>
        </p:spPr>
        <p:txBody>
          <a:bodyPr vert="wordArtVert">
            <a:spAutoFit/>
          </a:bodyPr>
          <a:lstStyle/>
          <a:p>
            <a:pPr>
              <a:defRPr/>
            </a:pPr>
            <a:r>
              <a:rPr lang="es-E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charset="0"/>
              </a:rPr>
              <a:t>Registros</a:t>
            </a:r>
            <a:endParaRPr lang="es-AR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charset="0"/>
            </a:endParaRPr>
          </a:p>
        </p:txBody>
      </p:sp>
      <p:pic>
        <p:nvPicPr>
          <p:cNvPr id="30731" name="72 Imagen" descr="UBE29.jpe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3213100"/>
            <a:ext cx="1439863" cy="190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958A0B-D0A4-45DC-ADBF-90DE1252FCF7}" type="slidenum">
              <a:rPr lang="es-ES" smtClean="0"/>
              <a:pPr>
                <a:defRPr/>
              </a:pPr>
              <a:t>25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70" grpId="0" animBg="1" autoUpdateAnimBg="0"/>
      <p:bldP spid="49" grpId="0" animBg="1"/>
      <p:bldP spid="5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Rectangle 70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34290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" dirty="0" smtClean="0">
                <a:solidFill>
                  <a:srgbClr val="FF0000"/>
                </a:solidFill>
              </a:rPr>
              <a:t>DLL - DLM</a:t>
            </a:r>
            <a:endParaRPr lang="es-AR" dirty="0" smtClean="0">
              <a:solidFill>
                <a:srgbClr val="FF0000"/>
              </a:solidFill>
            </a:endParaRPr>
          </a:p>
        </p:txBody>
      </p:sp>
      <p:sp>
        <p:nvSpPr>
          <p:cNvPr id="31746" name="3 Marcador de fecha"/>
          <p:cNvSpPr>
            <a:spLocks noGrp="1"/>
          </p:cNvSpPr>
          <p:nvPr>
            <p:ph type="dt" sz="half" idx="10"/>
          </p:nvPr>
        </p:nvSpPr>
        <p:spPr>
          <a:xfrm>
            <a:off x="6415980" y="6337126"/>
            <a:ext cx="2476500" cy="476250"/>
          </a:xfrm>
          <a:noFill/>
        </p:spPr>
        <p:txBody>
          <a:bodyPr/>
          <a:lstStyle/>
          <a:p>
            <a:r>
              <a:rPr lang="es-AR" dirty="0" smtClean="0">
                <a:latin typeface="Times New Roman" pitchFamily="18" charset="0"/>
              </a:rPr>
              <a:t>@2014</a:t>
            </a:r>
            <a:endParaRPr lang="es-ES" dirty="0" smtClean="0">
              <a:latin typeface="Times New Roman" pitchFamily="18" charset="0"/>
            </a:endParaRPr>
          </a:p>
        </p:txBody>
      </p:sp>
      <p:sp>
        <p:nvSpPr>
          <p:cNvPr id="3174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83568" y="6356176"/>
            <a:ext cx="5529808" cy="457200"/>
          </a:xfrm>
          <a:noFill/>
        </p:spPr>
        <p:txBody>
          <a:bodyPr/>
          <a:lstStyle/>
          <a:p>
            <a:r>
              <a:rPr lang="es-ES" dirty="0" smtClean="0">
                <a:latin typeface="Times New Roman" pitchFamily="18" charset="0"/>
              </a:rPr>
              <a:t>Ing. M. Trujillo &amp; Ing. M. Giura - Informática II - UTN - FRBA</a:t>
            </a:r>
          </a:p>
        </p:txBody>
      </p:sp>
      <p:sp>
        <p:nvSpPr>
          <p:cNvPr id="72" name="Text Box 4"/>
          <p:cNvSpPr txBox="1">
            <a:spLocks noChangeArrowheads="1"/>
          </p:cNvSpPr>
          <p:nvPr/>
        </p:nvSpPr>
        <p:spPr bwMode="auto">
          <a:xfrm>
            <a:off x="4895850" y="3556000"/>
            <a:ext cx="4114800" cy="1446213"/>
          </a:xfrm>
          <a:prstGeom prst="rect">
            <a:avLst/>
          </a:prstGeom>
          <a:solidFill>
            <a:srgbClr val="00B0F0">
              <a:alpha val="29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es-ES_tradnl" sz="8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</a:rPr>
              <a:t>U1DLM</a:t>
            </a:r>
            <a:endParaRPr lang="es-ES_tradnl" sz="9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charset="0"/>
            </a:endParaRPr>
          </a:p>
        </p:txBody>
      </p: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4972050" y="493713"/>
            <a:ext cx="4114800" cy="1446212"/>
          </a:xfrm>
          <a:prstGeom prst="rect">
            <a:avLst/>
          </a:prstGeom>
          <a:solidFill>
            <a:srgbClr val="00B0F0">
              <a:alpha val="29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es-ES_tradnl" sz="8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</a:rPr>
              <a:t>U1DLL</a:t>
            </a:r>
            <a:endParaRPr lang="es-ES_tradnl" sz="9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54013" y="1941513"/>
            <a:ext cx="1646237" cy="381000"/>
            <a:chOff x="144" y="1488"/>
            <a:chExt cx="1037" cy="240"/>
          </a:xfrm>
        </p:grpSpPr>
        <p:sp>
          <p:nvSpPr>
            <p:cNvPr id="31815" name="Line 10"/>
            <p:cNvSpPr>
              <a:spLocks noChangeShapeType="1"/>
            </p:cNvSpPr>
            <p:nvPr/>
          </p:nvSpPr>
          <p:spPr bwMode="auto">
            <a:xfrm>
              <a:off x="144" y="1659"/>
              <a:ext cx="1037" cy="0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31816" name="Text Box 11"/>
            <p:cNvSpPr txBox="1">
              <a:spLocks noChangeArrowheads="1"/>
            </p:cNvSpPr>
            <p:nvPr/>
          </p:nvSpPr>
          <p:spPr bwMode="auto">
            <a:xfrm>
              <a:off x="203" y="1488"/>
              <a:ext cx="46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s-MX" sz="1400" b="1">
                  <a:latin typeface="Arial" pitchFamily="34" charset="0"/>
                  <a:cs typeface="Arial" pitchFamily="34" charset="0"/>
                </a:rPr>
                <a:t>RD/</a:t>
              </a:r>
              <a:endParaRPr lang="es-ES_tradnl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54013" y="2414588"/>
            <a:ext cx="1646237" cy="365125"/>
            <a:chOff x="96" y="1882"/>
            <a:chExt cx="1037" cy="230"/>
          </a:xfrm>
        </p:grpSpPr>
        <p:sp>
          <p:nvSpPr>
            <p:cNvPr id="31813" name="Line 13"/>
            <p:cNvSpPr>
              <a:spLocks noChangeShapeType="1"/>
            </p:cNvSpPr>
            <p:nvPr/>
          </p:nvSpPr>
          <p:spPr bwMode="auto">
            <a:xfrm>
              <a:off x="96" y="2112"/>
              <a:ext cx="1037" cy="0"/>
            </a:xfrm>
            <a:prstGeom prst="line">
              <a:avLst/>
            </a:prstGeom>
            <a:noFill/>
            <a:ln w="25400">
              <a:solidFill>
                <a:srgbClr val="FF99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31814" name="Text Box 14"/>
            <p:cNvSpPr txBox="1">
              <a:spLocks noChangeArrowheads="1"/>
            </p:cNvSpPr>
            <p:nvPr/>
          </p:nvSpPr>
          <p:spPr bwMode="auto">
            <a:xfrm>
              <a:off x="96" y="1882"/>
              <a:ext cx="46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s-MX" sz="1400" b="1">
                  <a:latin typeface="Arial" pitchFamily="34" charset="0"/>
                  <a:cs typeface="Arial" pitchFamily="34" charset="0"/>
                </a:rPr>
                <a:t>WR/</a:t>
              </a:r>
              <a:endParaRPr lang="es-ES_tradnl" sz="1000">
                <a:cs typeface="Times New Roman" pitchFamily="18" charset="0"/>
              </a:endParaRPr>
            </a:p>
            <a:p>
              <a:pPr eaLnBrk="0" hangingPunct="0"/>
              <a:endParaRPr lang="es-ES_tradnl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295650" y="417513"/>
            <a:ext cx="1646238" cy="685800"/>
            <a:chOff x="1920" y="192"/>
            <a:chExt cx="1037" cy="432"/>
          </a:xfrm>
        </p:grpSpPr>
        <p:grpSp>
          <p:nvGrpSpPr>
            <p:cNvPr id="31807" name="Group 16"/>
            <p:cNvGrpSpPr>
              <a:grpSpLocks/>
            </p:cNvGrpSpPr>
            <p:nvPr/>
          </p:nvGrpSpPr>
          <p:grpSpPr bwMode="auto">
            <a:xfrm>
              <a:off x="1920" y="192"/>
              <a:ext cx="1037" cy="240"/>
              <a:chOff x="144" y="1488"/>
              <a:chExt cx="1037" cy="240"/>
            </a:xfrm>
          </p:grpSpPr>
          <p:sp>
            <p:nvSpPr>
              <p:cNvPr id="31811" name="Line 17"/>
              <p:cNvSpPr>
                <a:spLocks noChangeShapeType="1"/>
              </p:cNvSpPr>
              <p:nvPr/>
            </p:nvSpPr>
            <p:spPr bwMode="auto">
              <a:xfrm>
                <a:off x="144" y="1659"/>
                <a:ext cx="1037" cy="0"/>
              </a:xfrm>
              <a:prstGeom prst="line">
                <a:avLst/>
              </a:prstGeom>
              <a:noFill/>
              <a:ln w="25400">
                <a:solidFill>
                  <a:srgbClr val="33CCCC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1812" name="Text Box 18"/>
              <p:cNvSpPr txBox="1">
                <a:spLocks noChangeArrowheads="1"/>
              </p:cNvSpPr>
              <p:nvPr/>
            </p:nvSpPr>
            <p:spPr bwMode="auto">
              <a:xfrm>
                <a:off x="203" y="1488"/>
                <a:ext cx="461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s-MX" sz="1400" b="1">
                    <a:latin typeface="Arial" pitchFamily="34" charset="0"/>
                    <a:cs typeface="Arial" pitchFamily="34" charset="0"/>
                  </a:rPr>
                  <a:t>RD/</a:t>
                </a:r>
                <a:endParaRPr lang="es-ES_tradnl"/>
              </a:p>
            </p:txBody>
          </p:sp>
        </p:grpSp>
        <p:grpSp>
          <p:nvGrpSpPr>
            <p:cNvPr id="31808" name="Group 19"/>
            <p:cNvGrpSpPr>
              <a:grpSpLocks/>
            </p:cNvGrpSpPr>
            <p:nvPr/>
          </p:nvGrpSpPr>
          <p:grpSpPr bwMode="auto">
            <a:xfrm>
              <a:off x="1920" y="394"/>
              <a:ext cx="1037" cy="230"/>
              <a:chOff x="96" y="1882"/>
              <a:chExt cx="1037" cy="230"/>
            </a:xfrm>
          </p:grpSpPr>
          <p:sp>
            <p:nvSpPr>
              <p:cNvPr id="31809" name="Line 20"/>
              <p:cNvSpPr>
                <a:spLocks noChangeShapeType="1"/>
              </p:cNvSpPr>
              <p:nvPr/>
            </p:nvSpPr>
            <p:spPr bwMode="auto">
              <a:xfrm>
                <a:off x="96" y="2112"/>
                <a:ext cx="1037" cy="0"/>
              </a:xfrm>
              <a:prstGeom prst="line">
                <a:avLst/>
              </a:prstGeom>
              <a:noFill/>
              <a:ln w="25400">
                <a:solidFill>
                  <a:srgbClr val="FF99CC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1810" name="Text Box 21"/>
              <p:cNvSpPr txBox="1">
                <a:spLocks noChangeArrowheads="1"/>
              </p:cNvSpPr>
              <p:nvPr/>
            </p:nvSpPr>
            <p:spPr bwMode="auto">
              <a:xfrm>
                <a:off x="96" y="1882"/>
                <a:ext cx="461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s-MX" sz="1400" b="1">
                    <a:latin typeface="Arial" pitchFamily="34" charset="0"/>
                    <a:cs typeface="Arial" pitchFamily="34" charset="0"/>
                  </a:rPr>
                  <a:t>WR/</a:t>
                </a:r>
                <a:endParaRPr lang="es-ES_tradnl" sz="1000">
                  <a:cs typeface="Times New Roman" pitchFamily="18" charset="0"/>
                </a:endParaRPr>
              </a:p>
              <a:p>
                <a:pPr eaLnBrk="0" hangingPunct="0"/>
                <a:endParaRPr lang="es-ES_tradnl"/>
              </a:p>
            </p:txBody>
          </p:sp>
        </p:grp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628650" y="1255713"/>
            <a:ext cx="4419600" cy="3733800"/>
            <a:chOff x="240" y="720"/>
            <a:chExt cx="2784" cy="2352"/>
          </a:xfrm>
        </p:grpSpPr>
        <p:sp>
          <p:nvSpPr>
            <p:cNvPr id="31801" name="Line 23"/>
            <p:cNvSpPr>
              <a:spLocks noChangeShapeType="1"/>
            </p:cNvSpPr>
            <p:nvPr/>
          </p:nvSpPr>
          <p:spPr bwMode="auto">
            <a:xfrm>
              <a:off x="240" y="720"/>
              <a:ext cx="278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31802" name="Line 24"/>
            <p:cNvSpPr>
              <a:spLocks noChangeShapeType="1"/>
            </p:cNvSpPr>
            <p:nvPr/>
          </p:nvSpPr>
          <p:spPr bwMode="auto">
            <a:xfrm flipH="1">
              <a:off x="576" y="1008"/>
              <a:ext cx="52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31803" name="Line 25"/>
            <p:cNvSpPr>
              <a:spLocks noChangeShapeType="1"/>
            </p:cNvSpPr>
            <p:nvPr/>
          </p:nvSpPr>
          <p:spPr bwMode="auto">
            <a:xfrm flipH="1">
              <a:off x="576" y="1776"/>
              <a:ext cx="52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31804" name="Line 26"/>
            <p:cNvSpPr>
              <a:spLocks noChangeShapeType="1"/>
            </p:cNvSpPr>
            <p:nvPr/>
          </p:nvSpPr>
          <p:spPr bwMode="auto">
            <a:xfrm flipV="1">
              <a:off x="576" y="720"/>
              <a:ext cx="0" cy="235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31805" name="Line 27"/>
            <p:cNvSpPr>
              <a:spLocks noChangeShapeType="1"/>
            </p:cNvSpPr>
            <p:nvPr/>
          </p:nvSpPr>
          <p:spPr bwMode="auto">
            <a:xfrm flipH="1">
              <a:off x="576" y="3072"/>
              <a:ext cx="52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31806" name="Line 28"/>
            <p:cNvSpPr>
              <a:spLocks noChangeShapeType="1"/>
            </p:cNvSpPr>
            <p:nvPr/>
          </p:nvSpPr>
          <p:spPr bwMode="auto">
            <a:xfrm>
              <a:off x="576" y="2736"/>
              <a:ext cx="235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506413" y="4852988"/>
            <a:ext cx="1493837" cy="365125"/>
            <a:chOff x="163" y="2986"/>
            <a:chExt cx="941" cy="230"/>
          </a:xfrm>
        </p:grpSpPr>
        <p:sp>
          <p:nvSpPr>
            <p:cNvPr id="31799" name="Text Box 30"/>
            <p:cNvSpPr txBox="1">
              <a:spLocks noChangeArrowheads="1"/>
            </p:cNvSpPr>
            <p:nvPr/>
          </p:nvSpPr>
          <p:spPr bwMode="auto">
            <a:xfrm>
              <a:off x="163" y="2986"/>
              <a:ext cx="46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s-ES" sz="1400" b="1">
                  <a:latin typeface="Arial" pitchFamily="34" charset="0"/>
                  <a:cs typeface="Arial" pitchFamily="34" charset="0"/>
                </a:rPr>
                <a:t>ad1</a:t>
              </a:r>
              <a:endParaRPr lang="es-ES_tradnl" sz="1000">
                <a:cs typeface="Times New Roman" pitchFamily="18" charset="0"/>
              </a:endParaRPr>
            </a:p>
            <a:p>
              <a:pPr eaLnBrk="0" hangingPunct="0"/>
              <a:endParaRPr lang="es-ES_tradnl"/>
            </a:p>
          </p:txBody>
        </p:sp>
        <p:sp>
          <p:nvSpPr>
            <p:cNvPr id="31800" name="Line 31"/>
            <p:cNvSpPr>
              <a:spLocks noChangeShapeType="1"/>
            </p:cNvSpPr>
            <p:nvPr/>
          </p:nvSpPr>
          <p:spPr bwMode="auto">
            <a:xfrm>
              <a:off x="192" y="3216"/>
              <a:ext cx="912" cy="0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1619250" y="4303713"/>
            <a:ext cx="3276600" cy="914400"/>
            <a:chOff x="864" y="2640"/>
            <a:chExt cx="2064" cy="576"/>
          </a:xfrm>
        </p:grpSpPr>
        <p:sp>
          <p:nvSpPr>
            <p:cNvPr id="31797" name="Line 33"/>
            <p:cNvSpPr>
              <a:spLocks noChangeShapeType="1"/>
            </p:cNvSpPr>
            <p:nvPr/>
          </p:nvSpPr>
          <p:spPr bwMode="auto">
            <a:xfrm>
              <a:off x="864" y="2640"/>
              <a:ext cx="2064" cy="0"/>
            </a:xfrm>
            <a:prstGeom prst="line">
              <a:avLst/>
            </a:prstGeom>
            <a:noFill/>
            <a:ln w="57150">
              <a:solidFill>
                <a:srgbClr val="00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31798" name="Line 34"/>
            <p:cNvSpPr>
              <a:spLocks noChangeShapeType="1"/>
            </p:cNvSpPr>
            <p:nvPr/>
          </p:nvSpPr>
          <p:spPr bwMode="auto">
            <a:xfrm>
              <a:off x="864" y="2640"/>
              <a:ext cx="0" cy="576"/>
            </a:xfrm>
            <a:prstGeom prst="line">
              <a:avLst/>
            </a:prstGeom>
            <a:noFill/>
            <a:ln w="5715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3249613" y="3465513"/>
            <a:ext cx="1646237" cy="685800"/>
            <a:chOff x="1891" y="2112"/>
            <a:chExt cx="1037" cy="432"/>
          </a:xfrm>
        </p:grpSpPr>
        <p:grpSp>
          <p:nvGrpSpPr>
            <p:cNvPr id="31791" name="Group 36"/>
            <p:cNvGrpSpPr>
              <a:grpSpLocks/>
            </p:cNvGrpSpPr>
            <p:nvPr/>
          </p:nvGrpSpPr>
          <p:grpSpPr bwMode="auto">
            <a:xfrm>
              <a:off x="1891" y="2112"/>
              <a:ext cx="1037" cy="240"/>
              <a:chOff x="144" y="1488"/>
              <a:chExt cx="1037" cy="240"/>
            </a:xfrm>
          </p:grpSpPr>
          <p:sp>
            <p:nvSpPr>
              <p:cNvPr id="31795" name="Line 37"/>
              <p:cNvSpPr>
                <a:spLocks noChangeShapeType="1"/>
              </p:cNvSpPr>
              <p:nvPr/>
            </p:nvSpPr>
            <p:spPr bwMode="auto">
              <a:xfrm>
                <a:off x="144" y="1659"/>
                <a:ext cx="1037" cy="0"/>
              </a:xfrm>
              <a:prstGeom prst="line">
                <a:avLst/>
              </a:prstGeom>
              <a:noFill/>
              <a:ln w="25400">
                <a:solidFill>
                  <a:srgbClr val="33CCCC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1796" name="Text Box 38"/>
              <p:cNvSpPr txBox="1">
                <a:spLocks noChangeArrowheads="1"/>
              </p:cNvSpPr>
              <p:nvPr/>
            </p:nvSpPr>
            <p:spPr bwMode="auto">
              <a:xfrm>
                <a:off x="203" y="1488"/>
                <a:ext cx="461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s-MX" sz="1400" b="1">
                    <a:latin typeface="Arial" pitchFamily="34" charset="0"/>
                    <a:cs typeface="Arial" pitchFamily="34" charset="0"/>
                  </a:rPr>
                  <a:t>RD/</a:t>
                </a:r>
                <a:endParaRPr lang="es-ES_tradnl"/>
              </a:p>
            </p:txBody>
          </p:sp>
        </p:grpSp>
        <p:grpSp>
          <p:nvGrpSpPr>
            <p:cNvPr id="31792" name="Group 39"/>
            <p:cNvGrpSpPr>
              <a:grpSpLocks/>
            </p:cNvGrpSpPr>
            <p:nvPr/>
          </p:nvGrpSpPr>
          <p:grpSpPr bwMode="auto">
            <a:xfrm>
              <a:off x="1891" y="2314"/>
              <a:ext cx="1037" cy="230"/>
              <a:chOff x="96" y="1882"/>
              <a:chExt cx="1037" cy="230"/>
            </a:xfrm>
          </p:grpSpPr>
          <p:sp>
            <p:nvSpPr>
              <p:cNvPr id="31793" name="Line 40"/>
              <p:cNvSpPr>
                <a:spLocks noChangeShapeType="1"/>
              </p:cNvSpPr>
              <p:nvPr/>
            </p:nvSpPr>
            <p:spPr bwMode="auto">
              <a:xfrm>
                <a:off x="96" y="2112"/>
                <a:ext cx="1037" cy="0"/>
              </a:xfrm>
              <a:prstGeom prst="line">
                <a:avLst/>
              </a:prstGeom>
              <a:noFill/>
              <a:ln w="25400">
                <a:solidFill>
                  <a:srgbClr val="FF99CC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1794" name="Text Box 41"/>
              <p:cNvSpPr txBox="1">
                <a:spLocks noChangeArrowheads="1"/>
              </p:cNvSpPr>
              <p:nvPr/>
            </p:nvSpPr>
            <p:spPr bwMode="auto">
              <a:xfrm>
                <a:off x="96" y="1882"/>
                <a:ext cx="461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s-MX" sz="1400" b="1">
                    <a:latin typeface="Arial" pitchFamily="34" charset="0"/>
                    <a:cs typeface="Arial" pitchFamily="34" charset="0"/>
                  </a:rPr>
                  <a:t>WR/</a:t>
                </a:r>
                <a:endParaRPr lang="es-ES_tradnl" sz="1000">
                  <a:cs typeface="Times New Roman" pitchFamily="18" charset="0"/>
                </a:endParaRPr>
              </a:p>
              <a:p>
                <a:pPr eaLnBrk="0" hangingPunct="0"/>
                <a:endParaRPr lang="es-ES_tradnl"/>
              </a:p>
            </p:txBody>
          </p:sp>
        </p:grpSp>
      </p:grpSp>
      <p:grpSp>
        <p:nvGrpSpPr>
          <p:cNvPr id="13" name="Group 55"/>
          <p:cNvGrpSpPr>
            <a:grpSpLocks/>
          </p:cNvGrpSpPr>
          <p:nvPr/>
        </p:nvGrpSpPr>
        <p:grpSpPr bwMode="auto">
          <a:xfrm>
            <a:off x="593124" y="476672"/>
            <a:ext cx="8550876" cy="4679950"/>
            <a:chOff x="321" y="240"/>
            <a:chExt cx="7490" cy="2948"/>
          </a:xfrm>
        </p:grpSpPr>
        <p:grpSp>
          <p:nvGrpSpPr>
            <p:cNvPr id="31787" name="Group 56"/>
            <p:cNvGrpSpPr>
              <a:grpSpLocks/>
            </p:cNvGrpSpPr>
            <p:nvPr/>
          </p:nvGrpSpPr>
          <p:grpSpPr bwMode="auto">
            <a:xfrm>
              <a:off x="4122" y="240"/>
              <a:ext cx="3689" cy="2948"/>
              <a:chOff x="4122" y="240"/>
              <a:chExt cx="3689" cy="2948"/>
            </a:xfrm>
          </p:grpSpPr>
          <p:sp>
            <p:nvSpPr>
              <p:cNvPr id="31789" name="Rectangle 57"/>
              <p:cNvSpPr>
                <a:spLocks noChangeArrowheads="1"/>
              </p:cNvSpPr>
              <p:nvPr/>
            </p:nvSpPr>
            <p:spPr bwMode="auto">
              <a:xfrm>
                <a:off x="4185" y="240"/>
                <a:ext cx="3626" cy="1056"/>
              </a:xfrm>
              <a:prstGeom prst="rect">
                <a:avLst/>
              </a:prstGeom>
              <a:solidFill>
                <a:srgbClr val="CCFFCC">
                  <a:alpha val="70195"/>
                </a:srgbClr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 dirty="0">
                  <a:solidFill>
                    <a:srgbClr val="FF9933"/>
                  </a:solidFill>
                </a:endParaRPr>
              </a:p>
            </p:txBody>
          </p:sp>
          <p:sp>
            <p:nvSpPr>
              <p:cNvPr id="31790" name="Rectangle 58"/>
              <p:cNvSpPr>
                <a:spLocks noChangeArrowheads="1"/>
              </p:cNvSpPr>
              <p:nvPr/>
            </p:nvSpPr>
            <p:spPr bwMode="auto">
              <a:xfrm>
                <a:off x="4122" y="2132"/>
                <a:ext cx="3621" cy="1056"/>
              </a:xfrm>
              <a:prstGeom prst="rect">
                <a:avLst/>
              </a:prstGeom>
              <a:solidFill>
                <a:srgbClr val="CCFFCC">
                  <a:alpha val="70195"/>
                </a:srgbClr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31788" name="Text Box 59"/>
            <p:cNvSpPr txBox="1">
              <a:spLocks noChangeArrowheads="1"/>
            </p:cNvSpPr>
            <p:nvPr/>
          </p:nvSpPr>
          <p:spPr bwMode="auto">
            <a:xfrm>
              <a:off x="321" y="535"/>
              <a:ext cx="107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s-MX" sz="1600" b="1" dirty="0">
                  <a:latin typeface="Arial" pitchFamily="34" charset="0"/>
                  <a:cs typeface="Arial" pitchFamily="34" charset="0"/>
                </a:rPr>
                <a:t>DLAB = 0</a:t>
              </a:r>
              <a:endParaRPr lang="es-ES_tradnl" dirty="0"/>
            </a:p>
          </p:txBody>
        </p:sp>
      </p:grpSp>
      <p:grpSp>
        <p:nvGrpSpPr>
          <p:cNvPr id="15" name="Group 42"/>
          <p:cNvGrpSpPr>
            <a:grpSpLocks/>
          </p:cNvGrpSpPr>
          <p:nvPr/>
        </p:nvGrpSpPr>
        <p:grpSpPr bwMode="auto">
          <a:xfrm>
            <a:off x="430213" y="5218113"/>
            <a:ext cx="1646237" cy="685800"/>
            <a:chOff x="115" y="3216"/>
            <a:chExt cx="1037" cy="432"/>
          </a:xfrm>
        </p:grpSpPr>
        <p:grpSp>
          <p:nvGrpSpPr>
            <p:cNvPr id="31781" name="Group 43"/>
            <p:cNvGrpSpPr>
              <a:grpSpLocks/>
            </p:cNvGrpSpPr>
            <p:nvPr/>
          </p:nvGrpSpPr>
          <p:grpSpPr bwMode="auto">
            <a:xfrm>
              <a:off x="115" y="3216"/>
              <a:ext cx="1037" cy="240"/>
              <a:chOff x="144" y="1488"/>
              <a:chExt cx="1037" cy="240"/>
            </a:xfrm>
          </p:grpSpPr>
          <p:sp>
            <p:nvSpPr>
              <p:cNvPr id="31785" name="Line 44"/>
              <p:cNvSpPr>
                <a:spLocks noChangeShapeType="1"/>
              </p:cNvSpPr>
              <p:nvPr/>
            </p:nvSpPr>
            <p:spPr bwMode="auto">
              <a:xfrm>
                <a:off x="144" y="1659"/>
                <a:ext cx="1037" cy="0"/>
              </a:xfrm>
              <a:prstGeom prst="line">
                <a:avLst/>
              </a:prstGeom>
              <a:noFill/>
              <a:ln w="25400">
                <a:solidFill>
                  <a:srgbClr val="33CCCC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1786" name="Text Box 45"/>
              <p:cNvSpPr txBox="1">
                <a:spLocks noChangeArrowheads="1"/>
              </p:cNvSpPr>
              <p:nvPr/>
            </p:nvSpPr>
            <p:spPr bwMode="auto">
              <a:xfrm>
                <a:off x="203" y="1488"/>
                <a:ext cx="461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s-MX" sz="1400" b="1">
                    <a:latin typeface="Arial" pitchFamily="34" charset="0"/>
                    <a:cs typeface="Arial" pitchFamily="34" charset="0"/>
                  </a:rPr>
                  <a:t>RD/</a:t>
                </a:r>
                <a:endParaRPr lang="es-ES_tradnl"/>
              </a:p>
            </p:txBody>
          </p:sp>
        </p:grpSp>
        <p:grpSp>
          <p:nvGrpSpPr>
            <p:cNvPr id="31782" name="Group 46"/>
            <p:cNvGrpSpPr>
              <a:grpSpLocks/>
            </p:cNvGrpSpPr>
            <p:nvPr/>
          </p:nvGrpSpPr>
          <p:grpSpPr bwMode="auto">
            <a:xfrm>
              <a:off x="115" y="3418"/>
              <a:ext cx="1037" cy="230"/>
              <a:chOff x="96" y="1882"/>
              <a:chExt cx="1037" cy="230"/>
            </a:xfrm>
          </p:grpSpPr>
          <p:sp>
            <p:nvSpPr>
              <p:cNvPr id="31783" name="Line 47"/>
              <p:cNvSpPr>
                <a:spLocks noChangeShapeType="1"/>
              </p:cNvSpPr>
              <p:nvPr/>
            </p:nvSpPr>
            <p:spPr bwMode="auto">
              <a:xfrm>
                <a:off x="96" y="2112"/>
                <a:ext cx="1037" cy="0"/>
              </a:xfrm>
              <a:prstGeom prst="line">
                <a:avLst/>
              </a:prstGeom>
              <a:noFill/>
              <a:ln w="25400">
                <a:solidFill>
                  <a:srgbClr val="FF99CC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1784" name="Text Box 48"/>
              <p:cNvSpPr txBox="1">
                <a:spLocks noChangeArrowheads="1"/>
              </p:cNvSpPr>
              <p:nvPr/>
            </p:nvSpPr>
            <p:spPr bwMode="auto">
              <a:xfrm>
                <a:off x="96" y="1882"/>
                <a:ext cx="461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s-MX" sz="1400" b="1">
                    <a:latin typeface="Arial" pitchFamily="34" charset="0"/>
                    <a:cs typeface="Arial" pitchFamily="34" charset="0"/>
                  </a:rPr>
                  <a:t>WR/</a:t>
                </a:r>
                <a:endParaRPr lang="es-ES_tradnl" sz="1000">
                  <a:cs typeface="Times New Roman" pitchFamily="18" charset="0"/>
                </a:endParaRPr>
              </a:p>
              <a:p>
                <a:pPr eaLnBrk="0" hangingPunct="0"/>
                <a:endParaRPr lang="es-ES_tradnl"/>
              </a:p>
            </p:txBody>
          </p:sp>
        </p:grpSp>
      </p:grpSp>
      <p:grpSp>
        <p:nvGrpSpPr>
          <p:cNvPr id="18" name="Group 60"/>
          <p:cNvGrpSpPr>
            <a:grpSpLocks/>
          </p:cNvGrpSpPr>
          <p:nvPr/>
        </p:nvGrpSpPr>
        <p:grpSpPr bwMode="auto">
          <a:xfrm>
            <a:off x="400050" y="1865313"/>
            <a:ext cx="1600200" cy="1676400"/>
            <a:chOff x="96" y="1104"/>
            <a:chExt cx="1008" cy="1056"/>
          </a:xfrm>
        </p:grpSpPr>
        <p:sp>
          <p:nvSpPr>
            <p:cNvPr id="31776" name="Text Box 61"/>
            <p:cNvSpPr txBox="1">
              <a:spLocks noChangeArrowheads="1"/>
            </p:cNvSpPr>
            <p:nvPr/>
          </p:nvSpPr>
          <p:spPr bwMode="auto">
            <a:xfrm>
              <a:off x="96" y="1930"/>
              <a:ext cx="46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s-MX" sz="1400" b="1">
                  <a:latin typeface="Arial" pitchFamily="34" charset="0"/>
                  <a:cs typeface="Arial" pitchFamily="34" charset="0"/>
                </a:rPr>
                <a:t>ad0</a:t>
              </a:r>
              <a:endParaRPr lang="es-ES_tradnl" sz="1000">
                <a:cs typeface="Times New Roman" pitchFamily="18" charset="0"/>
              </a:endParaRPr>
            </a:p>
            <a:p>
              <a:pPr eaLnBrk="0" hangingPunct="0"/>
              <a:endParaRPr lang="es-ES_tradnl"/>
            </a:p>
          </p:txBody>
        </p:sp>
        <p:sp>
          <p:nvSpPr>
            <p:cNvPr id="31777" name="Line 62"/>
            <p:cNvSpPr>
              <a:spLocks noChangeShapeType="1"/>
            </p:cNvSpPr>
            <p:nvPr/>
          </p:nvSpPr>
          <p:spPr bwMode="auto">
            <a:xfrm>
              <a:off x="816" y="1104"/>
              <a:ext cx="288" cy="0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31778" name="Line 63"/>
            <p:cNvSpPr>
              <a:spLocks noChangeShapeType="1"/>
            </p:cNvSpPr>
            <p:nvPr/>
          </p:nvSpPr>
          <p:spPr bwMode="auto">
            <a:xfrm flipH="1">
              <a:off x="816" y="1536"/>
              <a:ext cx="288" cy="0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31779" name="Line 64"/>
            <p:cNvSpPr>
              <a:spLocks noChangeShapeType="1"/>
            </p:cNvSpPr>
            <p:nvPr/>
          </p:nvSpPr>
          <p:spPr bwMode="auto">
            <a:xfrm flipH="1">
              <a:off x="816" y="1104"/>
              <a:ext cx="0" cy="1056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31780" name="Line 65"/>
            <p:cNvSpPr>
              <a:spLocks noChangeShapeType="1"/>
            </p:cNvSpPr>
            <p:nvPr/>
          </p:nvSpPr>
          <p:spPr bwMode="auto">
            <a:xfrm flipH="1">
              <a:off x="144" y="2160"/>
              <a:ext cx="672" cy="0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19" name="Group 66"/>
          <p:cNvGrpSpPr>
            <a:grpSpLocks/>
          </p:cNvGrpSpPr>
          <p:nvPr/>
        </p:nvGrpSpPr>
        <p:grpSpPr bwMode="auto">
          <a:xfrm>
            <a:off x="1543050" y="1408113"/>
            <a:ext cx="3352800" cy="457200"/>
            <a:chOff x="816" y="816"/>
            <a:chExt cx="2112" cy="288"/>
          </a:xfrm>
        </p:grpSpPr>
        <p:sp>
          <p:nvSpPr>
            <p:cNvPr id="31774" name="Line 67"/>
            <p:cNvSpPr>
              <a:spLocks noChangeShapeType="1"/>
            </p:cNvSpPr>
            <p:nvPr/>
          </p:nvSpPr>
          <p:spPr bwMode="auto">
            <a:xfrm>
              <a:off x="816" y="816"/>
              <a:ext cx="2112" cy="0"/>
            </a:xfrm>
            <a:prstGeom prst="line">
              <a:avLst/>
            </a:prstGeom>
            <a:noFill/>
            <a:ln w="57150">
              <a:solidFill>
                <a:srgbClr val="00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31775" name="Line 68"/>
            <p:cNvSpPr>
              <a:spLocks noChangeShapeType="1"/>
            </p:cNvSpPr>
            <p:nvPr/>
          </p:nvSpPr>
          <p:spPr bwMode="auto">
            <a:xfrm flipV="1">
              <a:off x="816" y="816"/>
              <a:ext cx="0" cy="288"/>
            </a:xfrm>
            <a:prstGeom prst="line">
              <a:avLst/>
            </a:prstGeom>
            <a:noFill/>
            <a:ln w="5715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128" name="Text Box 8"/>
          <p:cNvSpPr txBox="1">
            <a:spLocks noChangeArrowheads="1"/>
          </p:cNvSpPr>
          <p:nvPr/>
        </p:nvSpPr>
        <p:spPr bwMode="auto">
          <a:xfrm>
            <a:off x="2000250" y="4622800"/>
            <a:ext cx="4114800" cy="1433513"/>
          </a:xfrm>
          <a:prstGeom prst="rect">
            <a:avLst/>
          </a:prstGeom>
          <a:gradFill rotWithShape="0">
            <a:gsLst>
              <a:gs pos="0">
                <a:srgbClr val="66CC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s-ES_tradnl" sz="8800" b="1" dirty="0">
                <a:solidFill>
                  <a:srgbClr val="FFFF00"/>
                </a:solidFill>
                <a:latin typeface="Arial" charset="0"/>
              </a:rPr>
              <a:t>U1IER</a:t>
            </a:r>
          </a:p>
        </p:txBody>
      </p:sp>
      <p:sp>
        <p:nvSpPr>
          <p:cNvPr id="129" name="Text Box 7"/>
          <p:cNvSpPr txBox="1">
            <a:spLocks noChangeArrowheads="1"/>
          </p:cNvSpPr>
          <p:nvPr/>
        </p:nvSpPr>
        <p:spPr bwMode="auto">
          <a:xfrm>
            <a:off x="2000250" y="2322513"/>
            <a:ext cx="4114800" cy="823912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50000">
                <a:srgbClr val="FF714F"/>
              </a:gs>
              <a:gs pos="100000">
                <a:srgbClr val="CC0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s-ES_tradnl" sz="4800" b="1" dirty="0">
                <a:solidFill>
                  <a:srgbClr val="FFFF00"/>
                </a:solidFill>
                <a:latin typeface="Arial" charset="0"/>
              </a:rPr>
              <a:t>U1THR</a:t>
            </a:r>
          </a:p>
        </p:txBody>
      </p:sp>
      <p:sp>
        <p:nvSpPr>
          <p:cNvPr id="130" name="Text Box 6"/>
          <p:cNvSpPr txBox="1">
            <a:spLocks noChangeArrowheads="1"/>
          </p:cNvSpPr>
          <p:nvPr/>
        </p:nvSpPr>
        <p:spPr bwMode="auto">
          <a:xfrm>
            <a:off x="2000250" y="1565275"/>
            <a:ext cx="4114800" cy="823913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s-ES_tradnl" sz="4800" b="1" dirty="0">
                <a:solidFill>
                  <a:srgbClr val="66FF99"/>
                </a:solidFill>
                <a:latin typeface="Arial" charset="0"/>
              </a:rPr>
              <a:t>U1RBR</a:t>
            </a:r>
          </a:p>
        </p:txBody>
      </p:sp>
      <p:grpSp>
        <p:nvGrpSpPr>
          <p:cNvPr id="20" name="Group 50"/>
          <p:cNvGrpSpPr>
            <a:grpSpLocks/>
          </p:cNvGrpSpPr>
          <p:nvPr/>
        </p:nvGrpSpPr>
        <p:grpSpPr bwMode="auto">
          <a:xfrm>
            <a:off x="574675" y="944563"/>
            <a:ext cx="5616575" cy="5129212"/>
            <a:chOff x="168" y="578"/>
            <a:chExt cx="3538" cy="3231"/>
          </a:xfrm>
        </p:grpSpPr>
        <p:grpSp>
          <p:nvGrpSpPr>
            <p:cNvPr id="31770" name="Group 51"/>
            <p:cNvGrpSpPr>
              <a:grpSpLocks/>
            </p:cNvGrpSpPr>
            <p:nvPr/>
          </p:nvGrpSpPr>
          <p:grpSpPr bwMode="auto">
            <a:xfrm>
              <a:off x="1027" y="931"/>
              <a:ext cx="2679" cy="2878"/>
              <a:chOff x="1027" y="931"/>
              <a:chExt cx="2679" cy="2878"/>
            </a:xfrm>
          </p:grpSpPr>
          <p:sp>
            <p:nvSpPr>
              <p:cNvPr id="31772" name="Rectangle 52"/>
              <p:cNvSpPr>
                <a:spLocks noChangeArrowheads="1"/>
              </p:cNvSpPr>
              <p:nvPr/>
            </p:nvSpPr>
            <p:spPr bwMode="auto">
              <a:xfrm>
                <a:off x="1027" y="931"/>
                <a:ext cx="2640" cy="1056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>
                <a:softEdge rad="31750"/>
              </a:effec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1773" name="Rectangle 53"/>
              <p:cNvSpPr>
                <a:spLocks noChangeArrowheads="1"/>
              </p:cNvSpPr>
              <p:nvPr/>
            </p:nvSpPr>
            <p:spPr bwMode="auto">
              <a:xfrm>
                <a:off x="1066" y="2849"/>
                <a:ext cx="2640" cy="960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31771" name="Text Box 54"/>
            <p:cNvSpPr txBox="1">
              <a:spLocks noChangeArrowheads="1"/>
            </p:cNvSpPr>
            <p:nvPr/>
          </p:nvSpPr>
          <p:spPr bwMode="auto">
            <a:xfrm>
              <a:off x="168" y="578"/>
              <a:ext cx="74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s-MX" sz="1600" b="1" dirty="0">
                  <a:latin typeface="Arial" pitchFamily="34" charset="0"/>
                  <a:cs typeface="Arial" pitchFamily="34" charset="0"/>
                </a:rPr>
                <a:t>DLAB = 1</a:t>
              </a:r>
              <a:endParaRPr lang="es-ES_tradnl" sz="1600" dirty="0">
                <a:cs typeface="Times New Roman" pitchFamily="18" charset="0"/>
              </a:endParaRPr>
            </a:p>
            <a:p>
              <a:pPr eaLnBrk="0" hangingPunct="0"/>
              <a:endParaRPr lang="es-ES_tradnl" dirty="0"/>
            </a:p>
          </p:txBody>
        </p:sp>
      </p:grpSp>
      <p:pic>
        <p:nvPicPr>
          <p:cNvPr id="137" name="136 Imagen" descr="UBE29.jpe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488" y="2636838"/>
            <a:ext cx="1871662" cy="247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69" name="73 Pentágono"/>
          <p:cNvSpPr>
            <a:spLocks noChangeArrowheads="1"/>
          </p:cNvSpPr>
          <p:nvPr/>
        </p:nvSpPr>
        <p:spPr bwMode="auto">
          <a:xfrm>
            <a:off x="6660405" y="6237312"/>
            <a:ext cx="1223963" cy="463737"/>
          </a:xfrm>
          <a:prstGeom prst="homePlate">
            <a:avLst>
              <a:gd name="adj" fmla="val 4997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r>
              <a:rPr lang="es-AR" sz="1400" dirty="0"/>
              <a:t>Calculo del</a:t>
            </a:r>
          </a:p>
          <a:p>
            <a:r>
              <a:rPr lang="es-AR" sz="1400" dirty="0" err="1"/>
              <a:t>BaudRate</a:t>
            </a:r>
            <a:endParaRPr lang="es-AR" sz="1000" dirty="0"/>
          </a:p>
        </p:txBody>
      </p:sp>
      <p:sp>
        <p:nvSpPr>
          <p:cNvPr id="74" name="7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A018FD-1B79-4205-9E8E-8148F46E09D5}" type="slidenum">
              <a:rPr lang="es-ES" smtClean="0"/>
              <a:pPr>
                <a:defRPr/>
              </a:pPr>
              <a:t>26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 autoUpdateAnimBg="0"/>
      <p:bldP spid="73" grpId="0" animBg="1" autoUpdateAnimBg="0"/>
      <p:bldP spid="128" grpId="0" animBg="1" autoUpdateAnimBg="0"/>
      <p:bldP spid="129" grpId="0" animBg="1" autoUpdateAnimBg="0"/>
      <p:bldP spid="130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3 Marcador de fecha"/>
          <p:cNvSpPr>
            <a:spLocks noGrp="1"/>
          </p:cNvSpPr>
          <p:nvPr>
            <p:ph type="dt" sz="half" idx="10"/>
          </p:nvPr>
        </p:nvSpPr>
        <p:spPr>
          <a:xfrm>
            <a:off x="6415980" y="6337126"/>
            <a:ext cx="2476500" cy="476250"/>
          </a:xfrm>
          <a:noFill/>
        </p:spPr>
        <p:txBody>
          <a:bodyPr/>
          <a:lstStyle/>
          <a:p>
            <a:r>
              <a:rPr lang="es-AR" dirty="0" smtClean="0">
                <a:latin typeface="Times New Roman" pitchFamily="18" charset="0"/>
              </a:rPr>
              <a:t>@2014</a:t>
            </a:r>
            <a:endParaRPr lang="es-ES" dirty="0" smtClean="0">
              <a:latin typeface="Times New Roman" pitchFamily="18" charset="0"/>
            </a:endParaRPr>
          </a:p>
        </p:txBody>
      </p:sp>
      <p:sp>
        <p:nvSpPr>
          <p:cNvPr id="27651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55576" y="6356176"/>
            <a:ext cx="5241776" cy="457200"/>
          </a:xfrm>
          <a:noFill/>
        </p:spPr>
        <p:txBody>
          <a:bodyPr/>
          <a:lstStyle/>
          <a:p>
            <a:r>
              <a:rPr lang="es-ES" dirty="0" smtClean="0">
                <a:latin typeface="Times New Roman" pitchFamily="18" charset="0"/>
              </a:rPr>
              <a:t>Ing. M. Trujillo &amp; Ing. M. Giura - Informática II - UTN - FRBA</a:t>
            </a:r>
          </a:p>
        </p:txBody>
      </p:sp>
      <p:sp>
        <p:nvSpPr>
          <p:cNvPr id="27654" name="Rectangle 7"/>
          <p:cNvSpPr>
            <a:spLocks noChangeArrowheads="1"/>
          </p:cNvSpPr>
          <p:nvPr/>
        </p:nvSpPr>
        <p:spPr bwMode="auto">
          <a:xfrm>
            <a:off x="323528" y="2924944"/>
            <a:ext cx="8452048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bIns="0">
            <a:spAutoFit/>
          </a:bodyPr>
          <a:lstStyle/>
          <a:p>
            <a:pPr algn="just" eaLnBrk="0" hangingPunct="0"/>
            <a:r>
              <a:rPr lang="es-MX" sz="1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El BRG divide por defecto </a:t>
            </a:r>
            <a:r>
              <a:rPr lang="es-MX" sz="1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PCLK_UARTn</a:t>
            </a:r>
            <a:r>
              <a:rPr lang="es-MX" sz="1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por un divisor programable y por </a:t>
            </a:r>
            <a:r>
              <a:rPr lang="es-AR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16</a:t>
            </a:r>
            <a:r>
              <a:rPr lang="es-AR" sz="1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AR" sz="1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 el objeto de </a:t>
            </a:r>
            <a:r>
              <a:rPr lang="es-AR" sz="1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sobremuestrar la señal </a:t>
            </a:r>
            <a:r>
              <a:rPr lang="es-AR" sz="1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recibida.</a:t>
            </a:r>
            <a:endParaRPr lang="es-MX" sz="3200" dirty="0">
              <a:solidFill>
                <a:srgbClr val="002060"/>
              </a:solidFill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899592" y="990600"/>
            <a:ext cx="7315200" cy="1600200"/>
            <a:chOff x="912" y="624"/>
            <a:chExt cx="4608" cy="1008"/>
          </a:xfrm>
        </p:grpSpPr>
        <p:sp>
          <p:nvSpPr>
            <p:cNvPr id="27662" name="Text Box 4"/>
            <p:cNvSpPr txBox="1">
              <a:spLocks noChangeArrowheads="1"/>
            </p:cNvSpPr>
            <p:nvPr/>
          </p:nvSpPr>
          <p:spPr bwMode="auto">
            <a:xfrm>
              <a:off x="2400" y="624"/>
              <a:ext cx="1384" cy="1008"/>
            </a:xfrm>
            <a:prstGeom prst="rect">
              <a:avLst/>
            </a:prstGeom>
            <a:solidFill>
              <a:srgbClr val="CCFFCC"/>
            </a:solidFill>
            <a:ln w="76200" cmpd="tri">
              <a:solidFill>
                <a:srgbClr val="FFCC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s-AR" sz="1800" b="1" dirty="0" smtClean="0">
                  <a:latin typeface="Arial" pitchFamily="34" charset="0"/>
                </a:rPr>
                <a:t>UART</a:t>
              </a:r>
              <a:endParaRPr lang="es-ES" sz="3200" b="1" dirty="0">
                <a:latin typeface="Arial" pitchFamily="34" charset="0"/>
              </a:endParaRPr>
            </a:p>
          </p:txBody>
        </p:sp>
        <p:sp>
          <p:nvSpPr>
            <p:cNvPr id="27663" name="Text Box 5"/>
            <p:cNvSpPr txBox="1">
              <a:spLocks noChangeArrowheads="1"/>
            </p:cNvSpPr>
            <p:nvPr/>
          </p:nvSpPr>
          <p:spPr bwMode="auto">
            <a:xfrm>
              <a:off x="4546" y="985"/>
              <a:ext cx="974" cy="551"/>
            </a:xfrm>
            <a:prstGeom prst="rect">
              <a:avLst/>
            </a:prstGeom>
            <a:solidFill>
              <a:srgbClr val="CCFFCC"/>
            </a:solidFill>
            <a:ln w="57150" cmpd="thickThin">
              <a:solidFill>
                <a:srgbClr val="FFCC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AR" sz="800" b="1" dirty="0">
                <a:solidFill>
                  <a:srgbClr val="0000FF"/>
                </a:solidFill>
                <a:latin typeface="Arial" pitchFamily="34" charset="0"/>
              </a:endParaRPr>
            </a:p>
            <a:p>
              <a:pPr eaLnBrk="0" hangingPunct="0"/>
              <a:r>
                <a:rPr lang="es-ES" sz="1600" b="1" dirty="0" err="1">
                  <a:solidFill>
                    <a:srgbClr val="0000FF"/>
                  </a:solidFill>
                  <a:latin typeface="Arial" pitchFamily="34" charset="0"/>
                </a:rPr>
                <a:t>PCLK_UARTn</a:t>
              </a:r>
              <a:endParaRPr lang="es-ES" sz="1600" b="1" dirty="0">
                <a:solidFill>
                  <a:srgbClr val="0000FF"/>
                </a:solidFill>
                <a:latin typeface="Arial" pitchFamily="34" charset="0"/>
              </a:endParaRPr>
            </a:p>
            <a:p>
              <a:pPr algn="ctr" eaLnBrk="0" hangingPunct="0"/>
              <a:r>
                <a:rPr lang="es-ES" sz="2800" b="1" dirty="0">
                  <a:solidFill>
                    <a:srgbClr val="0000FF"/>
                  </a:solidFill>
                  <a:latin typeface="Arial" pitchFamily="34" charset="0"/>
                </a:rPr>
                <a:t>25 MHz</a:t>
              </a:r>
            </a:p>
          </p:txBody>
        </p:sp>
        <p:sp>
          <p:nvSpPr>
            <p:cNvPr id="27664" name="Line 6"/>
            <p:cNvSpPr>
              <a:spLocks noChangeShapeType="1"/>
            </p:cNvSpPr>
            <p:nvPr/>
          </p:nvSpPr>
          <p:spPr bwMode="auto">
            <a:xfrm flipH="1">
              <a:off x="3784" y="1353"/>
              <a:ext cx="762" cy="0"/>
            </a:xfrm>
            <a:prstGeom prst="line">
              <a:avLst/>
            </a:prstGeom>
            <a:noFill/>
            <a:ln w="19050">
              <a:solidFill>
                <a:srgbClr val="FFCC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7665" name="Text Box 19"/>
            <p:cNvSpPr txBox="1">
              <a:spLocks noChangeArrowheads="1"/>
            </p:cNvSpPr>
            <p:nvPr/>
          </p:nvSpPr>
          <p:spPr bwMode="auto">
            <a:xfrm>
              <a:off x="2400" y="1104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AR">
                  <a:solidFill>
                    <a:schemeClr val="accent2"/>
                  </a:solidFill>
                </a:rPr>
                <a:t>  ACE</a:t>
              </a:r>
              <a:endParaRPr lang="es-ES">
                <a:solidFill>
                  <a:schemeClr val="accent2"/>
                </a:solidFill>
              </a:endParaRPr>
            </a:p>
          </p:txBody>
        </p:sp>
        <p:sp>
          <p:nvSpPr>
            <p:cNvPr id="27666" name="Text Box 20"/>
            <p:cNvSpPr txBox="1">
              <a:spLocks noChangeArrowheads="1"/>
            </p:cNvSpPr>
            <p:nvPr/>
          </p:nvSpPr>
          <p:spPr bwMode="auto">
            <a:xfrm>
              <a:off x="3168" y="1104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AR">
                  <a:solidFill>
                    <a:schemeClr val="accent2"/>
                  </a:solidFill>
                </a:rPr>
                <a:t>BRG</a:t>
              </a:r>
              <a:endParaRPr lang="es-ES">
                <a:solidFill>
                  <a:schemeClr val="accent2"/>
                </a:solidFill>
              </a:endParaRPr>
            </a:p>
          </p:txBody>
        </p:sp>
        <p:sp>
          <p:nvSpPr>
            <p:cNvPr id="27667" name="Line 21"/>
            <p:cNvSpPr>
              <a:spLocks noChangeShapeType="1"/>
            </p:cNvSpPr>
            <p:nvPr/>
          </p:nvSpPr>
          <p:spPr bwMode="auto">
            <a:xfrm>
              <a:off x="2400" y="1056"/>
              <a:ext cx="1392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27668" name="Line 22"/>
            <p:cNvSpPr>
              <a:spLocks noChangeShapeType="1"/>
            </p:cNvSpPr>
            <p:nvPr/>
          </p:nvSpPr>
          <p:spPr bwMode="auto">
            <a:xfrm>
              <a:off x="3072" y="1056"/>
              <a:ext cx="0" cy="576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27669" name="Line 23"/>
            <p:cNvSpPr>
              <a:spLocks noChangeShapeType="1"/>
            </p:cNvSpPr>
            <p:nvPr/>
          </p:nvSpPr>
          <p:spPr bwMode="auto">
            <a:xfrm flipH="1">
              <a:off x="1632" y="1392"/>
              <a:ext cx="762" cy="0"/>
            </a:xfrm>
            <a:prstGeom prst="line">
              <a:avLst/>
            </a:prstGeom>
            <a:noFill/>
            <a:ln w="19050">
              <a:solidFill>
                <a:srgbClr val="FFCC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7670" name="Text Box 24"/>
            <p:cNvSpPr txBox="1">
              <a:spLocks noChangeArrowheads="1"/>
            </p:cNvSpPr>
            <p:nvPr/>
          </p:nvSpPr>
          <p:spPr bwMode="auto">
            <a:xfrm>
              <a:off x="912" y="1008"/>
              <a:ext cx="13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AR"/>
                <a:t>N bits/seg</a:t>
              </a:r>
              <a:endParaRPr lang="es-ES"/>
            </a:p>
          </p:txBody>
        </p:sp>
      </p:grpSp>
      <p:sp>
        <p:nvSpPr>
          <p:cNvPr id="26" name="25 Llamada ovalada"/>
          <p:cNvSpPr>
            <a:spLocks noChangeArrowheads="1"/>
          </p:cNvSpPr>
          <p:nvPr/>
        </p:nvSpPr>
        <p:spPr bwMode="auto">
          <a:xfrm>
            <a:off x="6832080" y="260350"/>
            <a:ext cx="1763712" cy="1035050"/>
          </a:xfrm>
          <a:prstGeom prst="wedgeEllipseCallout">
            <a:avLst>
              <a:gd name="adj1" fmla="val -19755"/>
              <a:gd name="adj2" fmla="val 9009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algn="ctr"/>
            <a:r>
              <a:rPr lang="es-AR" sz="1200"/>
              <a:t>Si CCLK=100Mhz y </a:t>
            </a:r>
          </a:p>
          <a:p>
            <a:pPr algn="ctr"/>
            <a:r>
              <a:rPr lang="es-AR" sz="1400"/>
              <a:t>PLKSEL0 y 1 = 00</a:t>
            </a:r>
            <a:endParaRPr lang="es-AR"/>
          </a:p>
        </p:txBody>
      </p:sp>
      <p:pic>
        <p:nvPicPr>
          <p:cNvPr id="27" name="Picture 8" descr="C:\Documents and Settings\Administrador\Escritorio\center of bit.gif"/>
          <p:cNvPicPr>
            <a:picLocks noChangeAspect="1" noChangeArrowheads="1"/>
          </p:cNvPicPr>
          <p:nvPr/>
        </p:nvPicPr>
        <p:blipFill>
          <a:blip r:embed="rId2" cstate="print"/>
          <a:srcRect l="7214" r="4593" b="8315"/>
          <a:stretch>
            <a:fillRect/>
          </a:stretch>
        </p:blipFill>
        <p:spPr bwMode="auto">
          <a:xfrm>
            <a:off x="467544" y="4365526"/>
            <a:ext cx="6408712" cy="1406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29 CuadroTexto"/>
          <p:cNvSpPr txBox="1">
            <a:spLocks noChangeArrowheads="1"/>
          </p:cNvSpPr>
          <p:nvPr/>
        </p:nvSpPr>
        <p:spPr bwMode="auto">
          <a:xfrm>
            <a:off x="539552" y="3573016"/>
            <a:ext cx="799306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dirty="0"/>
              <a:t>BaudRate  = </a:t>
            </a:r>
            <a:r>
              <a:rPr lang="es-AR" sz="3600" dirty="0" err="1"/>
              <a:t>PCLK_UARTn</a:t>
            </a:r>
            <a:r>
              <a:rPr lang="es-AR" sz="3600" dirty="0"/>
              <a:t>/16*</a:t>
            </a:r>
            <a:r>
              <a:rPr lang="es-AR" sz="3600" b="1" dirty="0">
                <a:solidFill>
                  <a:srgbClr val="FF3399"/>
                </a:solidFill>
              </a:rPr>
              <a:t>Divisor</a:t>
            </a:r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A018FD-1B79-4205-9E8E-8148F46E09D5}" type="slidenum">
              <a:rPr lang="es-ES" smtClean="0"/>
              <a:pPr>
                <a:defRPr/>
              </a:pPr>
              <a:t>27</a:t>
            </a:fld>
            <a:endParaRPr lang="es-ES"/>
          </a:p>
        </p:txBody>
      </p:sp>
      <p:sp>
        <p:nvSpPr>
          <p:cNvPr id="25" name="24 CuadroTexto"/>
          <p:cNvSpPr txBox="1"/>
          <p:nvPr/>
        </p:nvSpPr>
        <p:spPr>
          <a:xfrm rot="19875233">
            <a:off x="33480" y="291461"/>
            <a:ext cx="3059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5400" dirty="0" smtClean="0">
                <a:solidFill>
                  <a:srgbClr val="FF0000"/>
                </a:solidFill>
                <a:latin typeface="Mistral" pitchFamily="66" charset="0"/>
              </a:rPr>
              <a:t>Recordando</a:t>
            </a:r>
            <a:endParaRPr lang="es-AR" sz="5400" dirty="0">
              <a:solidFill>
                <a:srgbClr val="FF0000"/>
              </a:solidFill>
              <a:latin typeface="Mistral" pitchFamily="66" charset="0"/>
            </a:endParaRPr>
          </a:p>
        </p:txBody>
      </p:sp>
      <p:sp>
        <p:nvSpPr>
          <p:cNvPr id="32" name="31 Llamada ovalada"/>
          <p:cNvSpPr>
            <a:spLocks noChangeArrowheads="1"/>
          </p:cNvSpPr>
          <p:nvPr/>
        </p:nvSpPr>
        <p:spPr bwMode="auto">
          <a:xfrm rot="21194493">
            <a:off x="7310213" y="5042254"/>
            <a:ext cx="1763712" cy="775034"/>
          </a:xfrm>
          <a:prstGeom prst="wedgeEllipseCallout">
            <a:avLst>
              <a:gd name="adj1" fmla="val -2015"/>
              <a:gd name="adj2" fmla="val -170616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algn="ctr"/>
            <a:r>
              <a:rPr lang="es-AR" dirty="0" smtClean="0">
                <a:solidFill>
                  <a:srgbClr val="FF3399"/>
                </a:solidFill>
              </a:rPr>
              <a:t>DLL y DLM</a:t>
            </a:r>
            <a:endParaRPr lang="es-AR" dirty="0">
              <a:solidFill>
                <a:srgbClr val="FF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" dirty="0" smtClean="0">
                <a:solidFill>
                  <a:schemeClr val="tx1"/>
                </a:solidFill>
              </a:rPr>
              <a:t>Volvemos:</a:t>
            </a:r>
            <a:r>
              <a:rPr lang="es-ES" dirty="0" smtClean="0">
                <a:solidFill>
                  <a:srgbClr val="FF0000"/>
                </a:solidFill>
              </a:rPr>
              <a:t> Cálculo del BaudRate</a:t>
            </a:r>
          </a:p>
        </p:txBody>
      </p:sp>
      <p:sp>
        <p:nvSpPr>
          <p:cNvPr id="32770" name="3 Marcador de fecha"/>
          <p:cNvSpPr>
            <a:spLocks noGrp="1"/>
          </p:cNvSpPr>
          <p:nvPr>
            <p:ph type="dt" sz="half" idx="10"/>
          </p:nvPr>
        </p:nvSpPr>
        <p:spPr>
          <a:xfrm>
            <a:off x="7092280" y="6309320"/>
            <a:ext cx="1905000" cy="457200"/>
          </a:xfrm>
          <a:noFill/>
        </p:spPr>
        <p:txBody>
          <a:bodyPr/>
          <a:lstStyle/>
          <a:p>
            <a:r>
              <a:rPr lang="es-AR" dirty="0" smtClean="0">
                <a:latin typeface="Times New Roman" pitchFamily="18" charset="0"/>
              </a:rPr>
              <a:t>@2014</a:t>
            </a:r>
            <a:endParaRPr lang="es-ES" dirty="0" smtClean="0">
              <a:latin typeface="Times New Roman" pitchFamily="18" charset="0"/>
            </a:endParaRPr>
          </a:p>
        </p:txBody>
      </p:sp>
      <p:sp>
        <p:nvSpPr>
          <p:cNvPr id="32771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55576" y="6308725"/>
            <a:ext cx="5289376" cy="457200"/>
          </a:xfrm>
          <a:noFill/>
        </p:spPr>
        <p:txBody>
          <a:bodyPr/>
          <a:lstStyle/>
          <a:p>
            <a:r>
              <a:rPr lang="es-ES" dirty="0" smtClean="0">
                <a:latin typeface="Times New Roman" pitchFamily="18" charset="0"/>
              </a:rPr>
              <a:t>Ing. M. Trujillo &amp; Ing. M. Giura - Informática II - UTN - FRBA</a:t>
            </a:r>
          </a:p>
        </p:txBody>
      </p:sp>
      <p:grpSp>
        <p:nvGrpSpPr>
          <p:cNvPr id="32774" name="Group 25"/>
          <p:cNvGrpSpPr>
            <a:grpSpLocks/>
          </p:cNvGrpSpPr>
          <p:nvPr/>
        </p:nvGrpSpPr>
        <p:grpSpPr bwMode="auto">
          <a:xfrm>
            <a:off x="1646238" y="980171"/>
            <a:ext cx="7116762" cy="1512204"/>
            <a:chOff x="1037" y="617"/>
            <a:chExt cx="4483" cy="1015"/>
          </a:xfrm>
        </p:grpSpPr>
        <p:sp>
          <p:nvSpPr>
            <p:cNvPr id="32781" name="Text Box 4"/>
            <p:cNvSpPr txBox="1">
              <a:spLocks noChangeArrowheads="1"/>
            </p:cNvSpPr>
            <p:nvPr/>
          </p:nvSpPr>
          <p:spPr bwMode="auto">
            <a:xfrm>
              <a:off x="2400" y="624"/>
              <a:ext cx="1384" cy="1008"/>
            </a:xfrm>
            <a:prstGeom prst="rect">
              <a:avLst/>
            </a:prstGeom>
            <a:solidFill>
              <a:srgbClr val="CCFFCC"/>
            </a:solidFill>
            <a:ln w="76200" cmpd="tri">
              <a:solidFill>
                <a:srgbClr val="FFCC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s-AR" sz="1800" b="1" dirty="0" smtClean="0">
                  <a:latin typeface="Arial" pitchFamily="34" charset="0"/>
                </a:rPr>
                <a:t>UART</a:t>
              </a:r>
              <a:endParaRPr lang="es-ES" sz="3200" b="1" dirty="0">
                <a:latin typeface="Arial" pitchFamily="34" charset="0"/>
              </a:endParaRPr>
            </a:p>
          </p:txBody>
        </p:sp>
        <p:sp>
          <p:nvSpPr>
            <p:cNvPr id="32782" name="Text Box 5"/>
            <p:cNvSpPr txBox="1">
              <a:spLocks noChangeArrowheads="1"/>
            </p:cNvSpPr>
            <p:nvPr/>
          </p:nvSpPr>
          <p:spPr bwMode="auto">
            <a:xfrm>
              <a:off x="4546" y="617"/>
              <a:ext cx="974" cy="551"/>
            </a:xfrm>
            <a:prstGeom prst="rect">
              <a:avLst/>
            </a:prstGeom>
            <a:solidFill>
              <a:srgbClr val="CCFFCC"/>
            </a:solidFill>
            <a:ln w="57150" cmpd="thickThin">
              <a:solidFill>
                <a:srgbClr val="FFCC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s-AR" sz="800" b="1">
                <a:solidFill>
                  <a:srgbClr val="0000FF"/>
                </a:solidFill>
                <a:latin typeface="Arial" pitchFamily="34" charset="0"/>
              </a:endParaRPr>
            </a:p>
            <a:p>
              <a:pPr eaLnBrk="0" hangingPunct="0"/>
              <a:r>
                <a:rPr lang="es-ES" sz="1600" b="1">
                  <a:solidFill>
                    <a:srgbClr val="0000FF"/>
                  </a:solidFill>
                  <a:latin typeface="Arial" pitchFamily="34" charset="0"/>
                </a:rPr>
                <a:t>PCLK_UART1</a:t>
              </a:r>
            </a:p>
            <a:p>
              <a:pPr algn="ctr" eaLnBrk="0" hangingPunct="0"/>
              <a:r>
                <a:rPr lang="es-ES" sz="2800" b="1">
                  <a:solidFill>
                    <a:srgbClr val="0000FF"/>
                  </a:solidFill>
                  <a:latin typeface="Arial" pitchFamily="34" charset="0"/>
                </a:rPr>
                <a:t>25 MHz</a:t>
              </a:r>
            </a:p>
          </p:txBody>
        </p:sp>
        <p:sp>
          <p:nvSpPr>
            <p:cNvPr id="32783" name="Line 6"/>
            <p:cNvSpPr>
              <a:spLocks noChangeShapeType="1"/>
            </p:cNvSpPr>
            <p:nvPr/>
          </p:nvSpPr>
          <p:spPr bwMode="auto">
            <a:xfrm flipH="1">
              <a:off x="3784" y="985"/>
              <a:ext cx="762" cy="0"/>
            </a:xfrm>
            <a:prstGeom prst="line">
              <a:avLst/>
            </a:prstGeom>
            <a:noFill/>
            <a:ln w="19050">
              <a:solidFill>
                <a:srgbClr val="FFCC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32784" name="Text Box 19"/>
            <p:cNvSpPr txBox="1">
              <a:spLocks noChangeArrowheads="1"/>
            </p:cNvSpPr>
            <p:nvPr/>
          </p:nvSpPr>
          <p:spPr bwMode="auto">
            <a:xfrm>
              <a:off x="2400" y="1104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AR">
                  <a:solidFill>
                    <a:schemeClr val="accent2"/>
                  </a:solidFill>
                </a:rPr>
                <a:t>  ACE</a:t>
              </a:r>
              <a:endParaRPr lang="es-ES">
                <a:solidFill>
                  <a:schemeClr val="accent2"/>
                </a:solidFill>
              </a:endParaRPr>
            </a:p>
          </p:txBody>
        </p:sp>
        <p:sp>
          <p:nvSpPr>
            <p:cNvPr id="32785" name="Text Box 20"/>
            <p:cNvSpPr txBox="1">
              <a:spLocks noChangeArrowheads="1"/>
            </p:cNvSpPr>
            <p:nvPr/>
          </p:nvSpPr>
          <p:spPr bwMode="auto">
            <a:xfrm>
              <a:off x="3168" y="1104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AR">
                  <a:solidFill>
                    <a:schemeClr val="accent2"/>
                  </a:solidFill>
                </a:rPr>
                <a:t>BRG</a:t>
              </a:r>
              <a:endParaRPr lang="es-ES">
                <a:solidFill>
                  <a:schemeClr val="accent2"/>
                </a:solidFill>
              </a:endParaRPr>
            </a:p>
          </p:txBody>
        </p:sp>
        <p:sp>
          <p:nvSpPr>
            <p:cNvPr id="32786" name="Line 21"/>
            <p:cNvSpPr>
              <a:spLocks noChangeShapeType="1"/>
            </p:cNvSpPr>
            <p:nvPr/>
          </p:nvSpPr>
          <p:spPr bwMode="auto">
            <a:xfrm>
              <a:off x="2400" y="1056"/>
              <a:ext cx="1392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32787" name="Line 22"/>
            <p:cNvSpPr>
              <a:spLocks noChangeShapeType="1"/>
            </p:cNvSpPr>
            <p:nvPr/>
          </p:nvSpPr>
          <p:spPr bwMode="auto">
            <a:xfrm>
              <a:off x="3072" y="1056"/>
              <a:ext cx="0" cy="576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32788" name="Line 23"/>
            <p:cNvSpPr>
              <a:spLocks noChangeShapeType="1"/>
            </p:cNvSpPr>
            <p:nvPr/>
          </p:nvSpPr>
          <p:spPr bwMode="auto">
            <a:xfrm flipH="1">
              <a:off x="1632" y="956"/>
              <a:ext cx="762" cy="0"/>
            </a:xfrm>
            <a:prstGeom prst="line">
              <a:avLst/>
            </a:prstGeom>
            <a:noFill/>
            <a:ln w="19050">
              <a:solidFill>
                <a:srgbClr val="FFCC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32789" name="Text Box 24"/>
            <p:cNvSpPr txBox="1">
              <a:spLocks noChangeArrowheads="1"/>
            </p:cNvSpPr>
            <p:nvPr/>
          </p:nvSpPr>
          <p:spPr bwMode="auto">
            <a:xfrm>
              <a:off x="1037" y="1008"/>
              <a:ext cx="134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AR"/>
                <a:t>N bits/seg</a:t>
              </a:r>
              <a:endParaRPr lang="es-ES"/>
            </a:p>
          </p:txBody>
        </p:sp>
      </p:grpSp>
      <p:sp>
        <p:nvSpPr>
          <p:cNvPr id="27" name="26 CuadroTexto"/>
          <p:cNvSpPr txBox="1">
            <a:spLocks noChangeArrowheads="1"/>
          </p:cNvSpPr>
          <p:nvPr/>
        </p:nvSpPr>
        <p:spPr bwMode="auto">
          <a:xfrm>
            <a:off x="179512" y="3861048"/>
            <a:ext cx="87129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AR" sz="3200" dirty="0"/>
              <a:t>BR </a:t>
            </a:r>
            <a:r>
              <a:rPr lang="es-AR" sz="1800" dirty="0"/>
              <a:t>(UART1)</a:t>
            </a:r>
            <a:r>
              <a:rPr lang="es-AR" sz="3200" dirty="0"/>
              <a:t>= </a:t>
            </a:r>
            <a:r>
              <a:rPr lang="es-AR" sz="2800" dirty="0"/>
              <a:t>PCLK_UART1/16*(</a:t>
            </a:r>
            <a:r>
              <a:rPr lang="es-AR" sz="2800" b="1" dirty="0">
                <a:solidFill>
                  <a:srgbClr val="FF3399"/>
                </a:solidFill>
              </a:rPr>
              <a:t>U1DLM*256</a:t>
            </a:r>
            <a:r>
              <a:rPr lang="es-AR" sz="2800" dirty="0"/>
              <a:t> + </a:t>
            </a:r>
            <a:r>
              <a:rPr lang="es-AR" sz="2800" b="1" dirty="0">
                <a:solidFill>
                  <a:srgbClr val="FF3399"/>
                </a:solidFill>
              </a:rPr>
              <a:t>U1DLL</a:t>
            </a:r>
            <a:r>
              <a:rPr lang="es-AR" sz="2800" dirty="0"/>
              <a:t>)</a:t>
            </a:r>
          </a:p>
        </p:txBody>
      </p:sp>
      <p:sp>
        <p:nvSpPr>
          <p:cNvPr id="32777" name="28 Rectángulo"/>
          <p:cNvSpPr>
            <a:spLocks noChangeArrowheads="1"/>
          </p:cNvSpPr>
          <p:nvPr/>
        </p:nvSpPr>
        <p:spPr bwMode="auto">
          <a:xfrm>
            <a:off x="756022" y="5086350"/>
            <a:ext cx="7705725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endParaRPr lang="es-AR"/>
          </a:p>
        </p:txBody>
      </p:sp>
      <p:sp>
        <p:nvSpPr>
          <p:cNvPr id="30" name="29 Rectángulo"/>
          <p:cNvSpPr>
            <a:spLocks noChangeAspect="1"/>
          </p:cNvSpPr>
          <p:nvPr/>
        </p:nvSpPr>
        <p:spPr bwMode="auto">
          <a:xfrm rot="-204122">
            <a:off x="756022" y="4881563"/>
            <a:ext cx="7632700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Podría ocurrir que para el valor de </a:t>
            </a:r>
            <a:r>
              <a:rPr lang="es-MX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PCLK_UARTn</a:t>
            </a:r>
            <a:r>
              <a:rPr lang="es-MX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de trabajo no hubiera un valor de DLL-DLM  que ajuste a un BR entero </a:t>
            </a:r>
            <a:r>
              <a:rPr lang="es-MX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 </a:t>
            </a:r>
            <a:r>
              <a:rPr lang="es-MX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ERROR</a:t>
            </a:r>
            <a:r>
              <a:rPr lang="es-MX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 </a:t>
            </a:r>
            <a:endParaRPr lang="es-AR" i="1" dirty="0">
              <a:solidFill>
                <a:srgbClr val="FF0000"/>
              </a:solidFill>
            </a:endParaRPr>
          </a:p>
        </p:txBody>
      </p:sp>
      <p:pic>
        <p:nvPicPr>
          <p:cNvPr id="32779" name="19 Imagen" descr="UBE29.jpe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5175"/>
            <a:ext cx="1544638" cy="204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80" name="20 CuadroTexto"/>
          <p:cNvSpPr txBox="1">
            <a:spLocks noChangeArrowheads="1"/>
          </p:cNvSpPr>
          <p:nvPr/>
        </p:nvSpPr>
        <p:spPr bwMode="auto">
          <a:xfrm>
            <a:off x="611560" y="2924944"/>
            <a:ext cx="799306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dirty="0"/>
              <a:t>BaudRate  = </a:t>
            </a:r>
            <a:r>
              <a:rPr lang="es-AR" sz="3600" dirty="0" err="1"/>
              <a:t>PCLK_UARTn</a:t>
            </a:r>
            <a:r>
              <a:rPr lang="es-AR" sz="3600" dirty="0"/>
              <a:t>/16*</a:t>
            </a:r>
            <a:r>
              <a:rPr lang="es-AR" sz="3600" b="1" dirty="0">
                <a:solidFill>
                  <a:srgbClr val="FF3399"/>
                </a:solidFill>
              </a:rPr>
              <a:t>Divisor</a:t>
            </a:r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A018FD-1B79-4205-9E8E-8148F46E09D5}" type="slidenum">
              <a:rPr lang="es-ES" smtClean="0"/>
              <a:pPr>
                <a:defRPr/>
              </a:pPr>
              <a:t>28</a:t>
            </a:fld>
            <a:endParaRPr lang="es-ES"/>
          </a:p>
        </p:txBody>
      </p:sp>
      <p:sp>
        <p:nvSpPr>
          <p:cNvPr id="23" name="22 Llamada ovalada"/>
          <p:cNvSpPr>
            <a:spLocks noChangeArrowheads="1"/>
          </p:cNvSpPr>
          <p:nvPr/>
        </p:nvSpPr>
        <p:spPr bwMode="auto">
          <a:xfrm rot="21194493">
            <a:off x="7203765" y="1945911"/>
            <a:ext cx="1763712" cy="775034"/>
          </a:xfrm>
          <a:prstGeom prst="wedgeEllipseCallout">
            <a:avLst>
              <a:gd name="adj1" fmla="val -36083"/>
              <a:gd name="adj2" fmla="val 90425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algn="ctr"/>
            <a:r>
              <a:rPr lang="es-AR" dirty="0" smtClean="0">
                <a:solidFill>
                  <a:srgbClr val="FF3399"/>
                </a:solidFill>
              </a:rPr>
              <a:t>DLL y DLM</a:t>
            </a:r>
            <a:endParaRPr lang="es-AR" dirty="0">
              <a:solidFill>
                <a:srgbClr val="FF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" smtClean="0"/>
              <a:t>LCR: Line Control Register (1:3)</a:t>
            </a:r>
          </a:p>
        </p:txBody>
      </p:sp>
      <p:sp>
        <p:nvSpPr>
          <p:cNvPr id="38914" name="2 Marcador de fecha"/>
          <p:cNvSpPr>
            <a:spLocks noGrp="1"/>
          </p:cNvSpPr>
          <p:nvPr>
            <p:ph type="dt" sz="half" idx="10"/>
          </p:nvPr>
        </p:nvSpPr>
        <p:spPr>
          <a:xfrm>
            <a:off x="6415980" y="6337126"/>
            <a:ext cx="2476500" cy="476250"/>
          </a:xfrm>
          <a:noFill/>
        </p:spPr>
        <p:txBody>
          <a:bodyPr/>
          <a:lstStyle/>
          <a:p>
            <a:r>
              <a:rPr lang="es-AR" dirty="0" smtClean="0">
                <a:latin typeface="Times New Roman" pitchFamily="18" charset="0"/>
              </a:rPr>
              <a:t>@2014</a:t>
            </a:r>
            <a:endParaRPr lang="es-ES" dirty="0" smtClean="0">
              <a:latin typeface="Times New Roman" pitchFamily="18" charset="0"/>
            </a:endParaRPr>
          </a:p>
        </p:txBody>
      </p:sp>
      <p:sp>
        <p:nvSpPr>
          <p:cNvPr id="38915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83568" y="6356176"/>
            <a:ext cx="4953744" cy="457200"/>
          </a:xfrm>
          <a:noFill/>
        </p:spPr>
        <p:txBody>
          <a:bodyPr/>
          <a:lstStyle/>
          <a:p>
            <a:r>
              <a:rPr lang="es-ES" dirty="0" smtClean="0">
                <a:latin typeface="Times New Roman" pitchFamily="18" charset="0"/>
              </a:rPr>
              <a:t>Ing. M. Trujillo &amp; Ing. M. Giura - Informática II - UTN - FRBA</a:t>
            </a:r>
          </a:p>
        </p:txBody>
      </p:sp>
      <p:grpSp>
        <p:nvGrpSpPr>
          <p:cNvPr id="38918" name="Group 3"/>
          <p:cNvGrpSpPr>
            <a:grpSpLocks/>
          </p:cNvGrpSpPr>
          <p:nvPr/>
        </p:nvGrpSpPr>
        <p:grpSpPr bwMode="auto">
          <a:xfrm>
            <a:off x="1066800" y="1295400"/>
            <a:ext cx="7467600" cy="495300"/>
            <a:chOff x="-3" y="553"/>
            <a:chExt cx="3358" cy="602"/>
          </a:xfrm>
        </p:grpSpPr>
        <p:grpSp>
          <p:nvGrpSpPr>
            <p:cNvPr id="38943" name="Group 4"/>
            <p:cNvGrpSpPr>
              <a:grpSpLocks/>
            </p:cNvGrpSpPr>
            <p:nvPr/>
          </p:nvGrpSpPr>
          <p:grpSpPr bwMode="auto">
            <a:xfrm>
              <a:off x="0" y="556"/>
              <a:ext cx="3352" cy="596"/>
              <a:chOff x="0" y="556"/>
              <a:chExt cx="3352" cy="596"/>
            </a:xfrm>
          </p:grpSpPr>
          <p:grpSp>
            <p:nvGrpSpPr>
              <p:cNvPr id="38945" name="Group 5"/>
              <p:cNvGrpSpPr>
                <a:grpSpLocks/>
              </p:cNvGrpSpPr>
              <p:nvPr/>
            </p:nvGrpSpPr>
            <p:grpSpPr bwMode="auto">
              <a:xfrm>
                <a:off x="0" y="556"/>
                <a:ext cx="419" cy="596"/>
                <a:chOff x="0" y="556"/>
                <a:chExt cx="419" cy="596"/>
              </a:xfrm>
            </p:grpSpPr>
            <p:sp>
              <p:nvSpPr>
                <p:cNvPr id="38967" name="Rectangle 6"/>
                <p:cNvSpPr>
                  <a:spLocks noChangeArrowheads="1"/>
                </p:cNvSpPr>
                <p:nvPr/>
              </p:nvSpPr>
              <p:spPr bwMode="auto">
                <a:xfrm>
                  <a:off x="28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1600" b="1" dirty="0">
                      <a:solidFill>
                        <a:srgbClr val="FF0000"/>
                      </a:solidFill>
                      <a:latin typeface="Arial" pitchFamily="34" charset="0"/>
                      <a:cs typeface="Arial" pitchFamily="34" charset="0"/>
                    </a:rPr>
                    <a:t>DLAB</a:t>
                  </a:r>
                  <a:endParaRPr lang="es-ES_tradnl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8968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38946" name="Group 8"/>
              <p:cNvGrpSpPr>
                <a:grpSpLocks/>
              </p:cNvGrpSpPr>
              <p:nvPr/>
            </p:nvGrpSpPr>
            <p:grpSpPr bwMode="auto">
              <a:xfrm>
                <a:off x="419" y="556"/>
                <a:ext cx="419" cy="596"/>
                <a:chOff x="419" y="556"/>
                <a:chExt cx="419" cy="596"/>
              </a:xfrm>
            </p:grpSpPr>
            <p:sp>
              <p:nvSpPr>
                <p:cNvPr id="38965" name="Rectangle 9"/>
                <p:cNvSpPr>
                  <a:spLocks noChangeArrowheads="1"/>
                </p:cNvSpPr>
                <p:nvPr/>
              </p:nvSpPr>
              <p:spPr bwMode="auto">
                <a:xfrm>
                  <a:off x="447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1600" b="1">
                      <a:latin typeface="Arial" pitchFamily="34" charset="0"/>
                      <a:cs typeface="Arial" pitchFamily="34" charset="0"/>
                    </a:rPr>
                    <a:t>SB</a:t>
                  </a:r>
                  <a:endParaRPr lang="es-ES_tradnl"/>
                </a:p>
              </p:txBody>
            </p:sp>
            <p:sp>
              <p:nvSpPr>
                <p:cNvPr id="38966" name="Rectangle 10"/>
                <p:cNvSpPr>
                  <a:spLocks noChangeArrowheads="1"/>
                </p:cNvSpPr>
                <p:nvPr/>
              </p:nvSpPr>
              <p:spPr bwMode="auto">
                <a:xfrm>
                  <a:off x="419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38947" name="Group 11"/>
              <p:cNvGrpSpPr>
                <a:grpSpLocks/>
              </p:cNvGrpSpPr>
              <p:nvPr/>
            </p:nvGrpSpPr>
            <p:grpSpPr bwMode="auto">
              <a:xfrm>
                <a:off x="838" y="556"/>
                <a:ext cx="419" cy="596"/>
                <a:chOff x="838" y="556"/>
                <a:chExt cx="419" cy="596"/>
              </a:xfrm>
            </p:grpSpPr>
            <p:sp>
              <p:nvSpPr>
                <p:cNvPr id="38963" name="Rectangle 12"/>
                <p:cNvSpPr>
                  <a:spLocks noChangeArrowheads="1"/>
                </p:cNvSpPr>
                <p:nvPr/>
              </p:nvSpPr>
              <p:spPr bwMode="auto">
                <a:xfrm>
                  <a:off x="866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1600" b="1">
                      <a:latin typeface="Arial" pitchFamily="34" charset="0"/>
                      <a:cs typeface="Arial" pitchFamily="34" charset="0"/>
                    </a:rPr>
                    <a:t>SP</a:t>
                  </a:r>
                  <a:endParaRPr lang="es-ES_tradnl"/>
                </a:p>
              </p:txBody>
            </p:sp>
            <p:sp>
              <p:nvSpPr>
                <p:cNvPr id="38964" name="Rectangle 13"/>
                <p:cNvSpPr>
                  <a:spLocks noChangeArrowheads="1"/>
                </p:cNvSpPr>
                <p:nvPr/>
              </p:nvSpPr>
              <p:spPr bwMode="auto">
                <a:xfrm>
                  <a:off x="838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38948" name="Group 14"/>
              <p:cNvGrpSpPr>
                <a:grpSpLocks/>
              </p:cNvGrpSpPr>
              <p:nvPr/>
            </p:nvGrpSpPr>
            <p:grpSpPr bwMode="auto">
              <a:xfrm>
                <a:off x="1257" y="556"/>
                <a:ext cx="419" cy="596"/>
                <a:chOff x="1257" y="556"/>
                <a:chExt cx="419" cy="596"/>
              </a:xfrm>
            </p:grpSpPr>
            <p:sp>
              <p:nvSpPr>
                <p:cNvPr id="38961" name="Rectangle 15"/>
                <p:cNvSpPr>
                  <a:spLocks noChangeArrowheads="1"/>
                </p:cNvSpPr>
                <p:nvPr/>
              </p:nvSpPr>
              <p:spPr bwMode="auto">
                <a:xfrm>
                  <a:off x="1285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1600" b="1">
                      <a:latin typeface="Arial" pitchFamily="34" charset="0"/>
                      <a:cs typeface="Arial" pitchFamily="34" charset="0"/>
                    </a:rPr>
                    <a:t>EPS</a:t>
                  </a:r>
                  <a:endParaRPr lang="es-ES_tradnl" sz="1000">
                    <a:cs typeface="Times New Roman" pitchFamily="18" charset="0"/>
                  </a:endParaRPr>
                </a:p>
              </p:txBody>
            </p:sp>
            <p:sp>
              <p:nvSpPr>
                <p:cNvPr id="38962" name="Rectangle 16"/>
                <p:cNvSpPr>
                  <a:spLocks noChangeArrowheads="1"/>
                </p:cNvSpPr>
                <p:nvPr/>
              </p:nvSpPr>
              <p:spPr bwMode="auto">
                <a:xfrm>
                  <a:off x="1257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38949" name="Group 17"/>
              <p:cNvGrpSpPr>
                <a:grpSpLocks/>
              </p:cNvGrpSpPr>
              <p:nvPr/>
            </p:nvGrpSpPr>
            <p:grpSpPr bwMode="auto">
              <a:xfrm>
                <a:off x="1676" y="556"/>
                <a:ext cx="419" cy="596"/>
                <a:chOff x="1676" y="556"/>
                <a:chExt cx="419" cy="596"/>
              </a:xfrm>
            </p:grpSpPr>
            <p:sp>
              <p:nvSpPr>
                <p:cNvPr id="38959" name="Rectangle 18"/>
                <p:cNvSpPr>
                  <a:spLocks noChangeArrowheads="1"/>
                </p:cNvSpPr>
                <p:nvPr/>
              </p:nvSpPr>
              <p:spPr bwMode="auto">
                <a:xfrm>
                  <a:off x="1704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1600" b="1">
                      <a:latin typeface="Arial" pitchFamily="34" charset="0"/>
                      <a:cs typeface="Arial" pitchFamily="34" charset="0"/>
                    </a:rPr>
                    <a:t>PEN</a:t>
                  </a:r>
                  <a:endParaRPr lang="es-ES_tradnl"/>
                </a:p>
              </p:txBody>
            </p:sp>
            <p:sp>
              <p:nvSpPr>
                <p:cNvPr id="38960" name="Rectangle 19"/>
                <p:cNvSpPr>
                  <a:spLocks noChangeArrowheads="1"/>
                </p:cNvSpPr>
                <p:nvPr/>
              </p:nvSpPr>
              <p:spPr bwMode="auto">
                <a:xfrm>
                  <a:off x="1676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38950" name="Group 20"/>
              <p:cNvGrpSpPr>
                <a:grpSpLocks/>
              </p:cNvGrpSpPr>
              <p:nvPr/>
            </p:nvGrpSpPr>
            <p:grpSpPr bwMode="auto">
              <a:xfrm>
                <a:off x="2095" y="556"/>
                <a:ext cx="419" cy="596"/>
                <a:chOff x="2095" y="556"/>
                <a:chExt cx="419" cy="596"/>
              </a:xfrm>
            </p:grpSpPr>
            <p:sp>
              <p:nvSpPr>
                <p:cNvPr id="38957" name="Rectangle 21"/>
                <p:cNvSpPr>
                  <a:spLocks noChangeArrowheads="1"/>
                </p:cNvSpPr>
                <p:nvPr/>
              </p:nvSpPr>
              <p:spPr bwMode="auto">
                <a:xfrm>
                  <a:off x="2123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1600" b="1">
                      <a:latin typeface="Arial" pitchFamily="34" charset="0"/>
                      <a:cs typeface="Arial" pitchFamily="34" charset="0"/>
                    </a:rPr>
                    <a:t>STB</a:t>
                  </a:r>
                  <a:endParaRPr lang="es-ES_tradnl"/>
                </a:p>
              </p:txBody>
            </p:sp>
            <p:sp>
              <p:nvSpPr>
                <p:cNvPr id="38958" name="Rectangle 22"/>
                <p:cNvSpPr>
                  <a:spLocks noChangeArrowheads="1"/>
                </p:cNvSpPr>
                <p:nvPr/>
              </p:nvSpPr>
              <p:spPr bwMode="auto">
                <a:xfrm>
                  <a:off x="2095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38951" name="Group 23"/>
              <p:cNvGrpSpPr>
                <a:grpSpLocks/>
              </p:cNvGrpSpPr>
              <p:nvPr/>
            </p:nvGrpSpPr>
            <p:grpSpPr bwMode="auto">
              <a:xfrm>
                <a:off x="2514" y="556"/>
                <a:ext cx="419" cy="596"/>
                <a:chOff x="2514" y="556"/>
                <a:chExt cx="419" cy="596"/>
              </a:xfrm>
            </p:grpSpPr>
            <p:sp>
              <p:nvSpPr>
                <p:cNvPr id="38955" name="Rectangle 24"/>
                <p:cNvSpPr>
                  <a:spLocks noChangeArrowheads="1"/>
                </p:cNvSpPr>
                <p:nvPr/>
              </p:nvSpPr>
              <p:spPr bwMode="auto">
                <a:xfrm>
                  <a:off x="2542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1600" b="1">
                      <a:latin typeface="Arial" pitchFamily="34" charset="0"/>
                      <a:cs typeface="Arial" pitchFamily="34" charset="0"/>
                    </a:rPr>
                    <a:t>WLS1</a:t>
                  </a:r>
                  <a:endParaRPr lang="es-ES_tradnl"/>
                </a:p>
              </p:txBody>
            </p:sp>
            <p:sp>
              <p:nvSpPr>
                <p:cNvPr id="38956" name="Rectangle 25"/>
                <p:cNvSpPr>
                  <a:spLocks noChangeArrowheads="1"/>
                </p:cNvSpPr>
                <p:nvPr/>
              </p:nvSpPr>
              <p:spPr bwMode="auto">
                <a:xfrm>
                  <a:off x="2514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38952" name="Group 26"/>
              <p:cNvGrpSpPr>
                <a:grpSpLocks/>
              </p:cNvGrpSpPr>
              <p:nvPr/>
            </p:nvGrpSpPr>
            <p:grpSpPr bwMode="auto">
              <a:xfrm>
                <a:off x="2933" y="556"/>
                <a:ext cx="419" cy="596"/>
                <a:chOff x="2933" y="556"/>
                <a:chExt cx="419" cy="596"/>
              </a:xfrm>
            </p:grpSpPr>
            <p:sp>
              <p:nvSpPr>
                <p:cNvPr id="38953" name="Rectangle 27"/>
                <p:cNvSpPr>
                  <a:spLocks noChangeArrowheads="1"/>
                </p:cNvSpPr>
                <p:nvPr/>
              </p:nvSpPr>
              <p:spPr bwMode="auto">
                <a:xfrm>
                  <a:off x="2961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1600" b="1">
                      <a:latin typeface="Arial" pitchFamily="34" charset="0"/>
                      <a:cs typeface="Arial" pitchFamily="34" charset="0"/>
                    </a:rPr>
                    <a:t>WLS0</a:t>
                  </a:r>
                </a:p>
              </p:txBody>
            </p:sp>
            <p:sp>
              <p:nvSpPr>
                <p:cNvPr id="38954" name="Rectangle 28"/>
                <p:cNvSpPr>
                  <a:spLocks noChangeArrowheads="1"/>
                </p:cNvSpPr>
                <p:nvPr/>
              </p:nvSpPr>
              <p:spPr bwMode="auto">
                <a:xfrm>
                  <a:off x="2933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</p:grpSp>
        <p:sp>
          <p:nvSpPr>
            <p:cNvPr id="38944" name="Rectangle 29"/>
            <p:cNvSpPr>
              <a:spLocks noChangeArrowheads="1"/>
            </p:cNvSpPr>
            <p:nvPr/>
          </p:nvSpPr>
          <p:spPr bwMode="auto">
            <a:xfrm>
              <a:off x="-3" y="553"/>
              <a:ext cx="3358" cy="602"/>
            </a:xfrm>
            <a:prstGeom prst="rect">
              <a:avLst/>
            </a:prstGeom>
            <a:noFill/>
            <a:ln w="38100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AR"/>
            </a:p>
          </p:txBody>
        </p:sp>
      </p:grpSp>
      <p:sp>
        <p:nvSpPr>
          <p:cNvPr id="38919" name="Text Box 249"/>
          <p:cNvSpPr txBox="1">
            <a:spLocks noChangeArrowheads="1"/>
          </p:cNvSpPr>
          <p:nvPr/>
        </p:nvSpPr>
        <p:spPr bwMode="auto">
          <a:xfrm>
            <a:off x="1143000" y="7620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Base + 3 (activo alto)</a:t>
            </a:r>
            <a:endParaRPr lang="es-AR"/>
          </a:p>
        </p:txBody>
      </p:sp>
      <p:sp>
        <p:nvSpPr>
          <p:cNvPr id="38920" name="Line 336"/>
          <p:cNvSpPr>
            <a:spLocks noChangeShapeType="1"/>
          </p:cNvSpPr>
          <p:nvPr/>
        </p:nvSpPr>
        <p:spPr bwMode="auto">
          <a:xfrm>
            <a:off x="1295400" y="1981200"/>
            <a:ext cx="7162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AR"/>
          </a:p>
        </p:txBody>
      </p:sp>
      <p:sp>
        <p:nvSpPr>
          <p:cNvPr id="38921" name="Rectangle 343"/>
          <p:cNvSpPr>
            <a:spLocks noChangeArrowheads="1"/>
          </p:cNvSpPr>
          <p:nvPr/>
        </p:nvSpPr>
        <p:spPr bwMode="auto">
          <a:xfrm>
            <a:off x="3200400" y="2286000"/>
            <a:ext cx="5943600" cy="334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Aft>
                <a:spcPct val="30000"/>
              </a:spcAft>
            </a:pP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DLAB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: 	Divisor Latch access bit</a:t>
            </a:r>
            <a:endParaRPr lang="es-MX" b="1" dirty="0">
              <a:latin typeface="Arial" pitchFamily="34" charset="0"/>
              <a:cs typeface="Arial" pitchFamily="34" charset="0"/>
            </a:endParaRPr>
          </a:p>
          <a:p>
            <a:pPr eaLnBrk="0" hangingPunct="0">
              <a:spcAft>
                <a:spcPct val="30000"/>
              </a:spcAft>
            </a:pPr>
            <a:r>
              <a:rPr lang="en-US" b="1" dirty="0">
                <a:latin typeface="Arial" pitchFamily="34" charset="0"/>
                <a:cs typeface="Arial" pitchFamily="34" charset="0"/>
              </a:rPr>
              <a:t>SB: 		Set Break </a:t>
            </a:r>
            <a:endParaRPr lang="es-MX" b="1" dirty="0">
              <a:latin typeface="Arial" pitchFamily="34" charset="0"/>
              <a:cs typeface="Arial" pitchFamily="34" charset="0"/>
            </a:endParaRPr>
          </a:p>
          <a:p>
            <a:pPr eaLnBrk="0" hangingPunct="0">
              <a:spcAft>
                <a:spcPct val="30000"/>
              </a:spcAft>
            </a:pPr>
            <a:r>
              <a:rPr lang="en-US" b="1" dirty="0">
                <a:latin typeface="Arial" pitchFamily="34" charset="0"/>
                <a:cs typeface="Arial" pitchFamily="34" charset="0"/>
              </a:rPr>
              <a:t>SP: 		Stick parity</a:t>
            </a:r>
            <a:endParaRPr lang="es-MX" b="1" dirty="0">
              <a:latin typeface="Arial" pitchFamily="34" charset="0"/>
              <a:cs typeface="Arial" pitchFamily="34" charset="0"/>
            </a:endParaRPr>
          </a:p>
          <a:p>
            <a:pPr eaLnBrk="0" hangingPunct="0">
              <a:spcAft>
                <a:spcPct val="30000"/>
              </a:spcAft>
            </a:pPr>
            <a:r>
              <a:rPr lang="en-US" b="1" dirty="0">
                <a:latin typeface="Arial" pitchFamily="34" charset="0"/>
                <a:cs typeface="Arial" pitchFamily="34" charset="0"/>
              </a:rPr>
              <a:t>EPS: 		Even parity select</a:t>
            </a:r>
            <a:endParaRPr lang="es-MX" b="1" dirty="0">
              <a:latin typeface="Arial" pitchFamily="34" charset="0"/>
              <a:cs typeface="Arial" pitchFamily="34" charset="0"/>
            </a:endParaRPr>
          </a:p>
          <a:p>
            <a:pPr eaLnBrk="0" hangingPunct="0">
              <a:spcAft>
                <a:spcPct val="30000"/>
              </a:spcAft>
            </a:pPr>
            <a:r>
              <a:rPr lang="en-US" b="1" dirty="0">
                <a:latin typeface="Arial" pitchFamily="34" charset="0"/>
                <a:cs typeface="Arial" pitchFamily="34" charset="0"/>
              </a:rPr>
              <a:t>PEN: 		Parity enable</a:t>
            </a:r>
            <a:endParaRPr lang="es-MX" b="1" dirty="0">
              <a:latin typeface="Arial" pitchFamily="34" charset="0"/>
              <a:cs typeface="Arial" pitchFamily="34" charset="0"/>
            </a:endParaRPr>
          </a:p>
          <a:p>
            <a:pPr eaLnBrk="0" hangingPunct="0">
              <a:spcAft>
                <a:spcPct val="30000"/>
              </a:spcAft>
            </a:pPr>
            <a:r>
              <a:rPr lang="en-US" b="1" dirty="0">
                <a:latin typeface="Arial" pitchFamily="34" charset="0"/>
                <a:cs typeface="Arial" pitchFamily="34" charset="0"/>
              </a:rPr>
              <a:t>STB: 		number of stop bits </a:t>
            </a:r>
            <a:endParaRPr lang="es-MX" b="1" dirty="0">
              <a:latin typeface="Arial" pitchFamily="34" charset="0"/>
              <a:cs typeface="Arial" pitchFamily="34" charset="0"/>
            </a:endParaRPr>
          </a:p>
          <a:p>
            <a:pPr eaLnBrk="0" hangingPunct="0">
              <a:spcAft>
                <a:spcPct val="30000"/>
              </a:spcAft>
            </a:pPr>
            <a:r>
              <a:rPr lang="en-US" b="1" dirty="0">
                <a:latin typeface="Arial" pitchFamily="34" charset="0"/>
                <a:cs typeface="Arial" pitchFamily="34" charset="0"/>
              </a:rPr>
              <a:t>WLS1/0: 	word length</a:t>
            </a:r>
            <a:endParaRPr lang="es-MX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8922" name="Group 379"/>
          <p:cNvGrpSpPr>
            <a:grpSpLocks/>
          </p:cNvGrpSpPr>
          <p:nvPr/>
        </p:nvGrpSpPr>
        <p:grpSpPr bwMode="auto">
          <a:xfrm>
            <a:off x="533400" y="2209800"/>
            <a:ext cx="2590800" cy="3429000"/>
            <a:chOff x="336" y="1392"/>
            <a:chExt cx="1632" cy="2160"/>
          </a:xfrm>
        </p:grpSpPr>
        <p:grpSp>
          <p:nvGrpSpPr>
            <p:cNvPr id="38924" name="Group 376"/>
            <p:cNvGrpSpPr>
              <a:grpSpLocks/>
            </p:cNvGrpSpPr>
            <p:nvPr/>
          </p:nvGrpSpPr>
          <p:grpSpPr bwMode="auto">
            <a:xfrm>
              <a:off x="336" y="1392"/>
              <a:ext cx="1632" cy="2160"/>
              <a:chOff x="336" y="1632"/>
              <a:chExt cx="1632" cy="2160"/>
            </a:xfrm>
          </p:grpSpPr>
          <p:sp>
            <p:nvSpPr>
              <p:cNvPr id="38926" name="Rectangle 345"/>
              <p:cNvSpPr>
                <a:spLocks noChangeArrowheads="1"/>
              </p:cNvSpPr>
              <p:nvPr/>
            </p:nvSpPr>
            <p:spPr bwMode="auto">
              <a:xfrm>
                <a:off x="336" y="1632"/>
                <a:ext cx="1632" cy="2160"/>
              </a:xfrm>
              <a:prstGeom prst="rect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8927" name="Text Box 346"/>
              <p:cNvSpPr txBox="1">
                <a:spLocks noChangeArrowheads="1"/>
              </p:cNvSpPr>
              <p:nvPr/>
            </p:nvSpPr>
            <p:spPr bwMode="auto">
              <a:xfrm>
                <a:off x="968" y="2026"/>
                <a:ext cx="904" cy="22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s-AR" sz="1400" b="1">
                    <a:latin typeface="Arial" pitchFamily="34" charset="0"/>
                  </a:rPr>
                  <a:t>                 </a:t>
                </a:r>
                <a:r>
                  <a:rPr lang="es-ES" sz="1400" b="1">
                    <a:latin typeface="Arial" pitchFamily="34" charset="0"/>
                  </a:rPr>
                  <a:t>DLM</a:t>
                </a:r>
              </a:p>
            </p:txBody>
          </p:sp>
          <p:sp>
            <p:nvSpPr>
              <p:cNvPr id="38928" name="Text Box 347"/>
              <p:cNvSpPr txBox="1">
                <a:spLocks noChangeArrowheads="1"/>
              </p:cNvSpPr>
              <p:nvPr/>
            </p:nvSpPr>
            <p:spPr bwMode="auto">
              <a:xfrm>
                <a:off x="915" y="1801"/>
                <a:ext cx="957" cy="225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s-AR" sz="1400" b="1">
                    <a:latin typeface="Arial" pitchFamily="34" charset="0"/>
                  </a:rPr>
                  <a:t>                   </a:t>
                </a:r>
                <a:r>
                  <a:rPr lang="es-ES" sz="1400" b="1">
                    <a:latin typeface="Arial" pitchFamily="34" charset="0"/>
                  </a:rPr>
                  <a:t>DLL</a:t>
                </a:r>
              </a:p>
            </p:txBody>
          </p:sp>
          <p:grpSp>
            <p:nvGrpSpPr>
              <p:cNvPr id="38929" name="Group 348"/>
              <p:cNvGrpSpPr>
                <a:grpSpLocks/>
              </p:cNvGrpSpPr>
              <p:nvPr/>
            </p:nvGrpSpPr>
            <p:grpSpPr bwMode="auto">
              <a:xfrm>
                <a:off x="652" y="1914"/>
                <a:ext cx="843" cy="1690"/>
                <a:chOff x="5616" y="6624"/>
                <a:chExt cx="2304" cy="4320"/>
              </a:xfrm>
            </p:grpSpPr>
            <p:sp>
              <p:nvSpPr>
                <p:cNvPr id="38931" name="Text Box 349"/>
                <p:cNvSpPr txBox="1">
                  <a:spLocks noChangeArrowheads="1"/>
                </p:cNvSpPr>
                <p:nvPr/>
              </p:nvSpPr>
              <p:spPr bwMode="auto">
                <a:xfrm>
                  <a:off x="5616" y="7056"/>
                  <a:ext cx="2304" cy="43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99CC"/>
                    </a:gs>
                    <a:gs pos="100000">
                      <a:srgbClr val="C2749B"/>
                    </a:gs>
                  </a:gsLst>
                  <a:lin ang="5400000" scaled="1"/>
                </a:gradFill>
                <a:ln w="34925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s-ES" sz="1400" b="1">
                      <a:latin typeface="Arial" pitchFamily="34" charset="0"/>
                    </a:rPr>
                    <a:t>       THR </a:t>
                  </a:r>
                </a:p>
              </p:txBody>
            </p:sp>
            <p:sp>
              <p:nvSpPr>
                <p:cNvPr id="38932" name="Text Box 350"/>
                <p:cNvSpPr txBox="1">
                  <a:spLocks noChangeArrowheads="1"/>
                </p:cNvSpPr>
                <p:nvPr/>
              </p:nvSpPr>
              <p:spPr bwMode="auto">
                <a:xfrm>
                  <a:off x="5616" y="7488"/>
                  <a:ext cx="2304" cy="432"/>
                </a:xfrm>
                <a:prstGeom prst="rect">
                  <a:avLst/>
                </a:prstGeom>
                <a:solidFill>
                  <a:srgbClr val="FFFFFF"/>
                </a:solidFill>
                <a:ln w="349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s-ES" sz="1400" b="1">
                      <a:latin typeface="Arial" pitchFamily="34" charset="0"/>
                    </a:rPr>
                    <a:t>      </a:t>
                  </a:r>
                  <a:r>
                    <a:rPr lang="es-AR" sz="1400" b="1">
                      <a:latin typeface="Arial" pitchFamily="34" charset="0"/>
                    </a:rPr>
                    <a:t> </a:t>
                  </a:r>
                  <a:r>
                    <a:rPr lang="es-ES" sz="1400" b="1">
                      <a:latin typeface="Arial" pitchFamily="34" charset="0"/>
                    </a:rPr>
                    <a:t>IER</a:t>
                  </a:r>
                </a:p>
              </p:txBody>
            </p:sp>
            <p:sp>
              <p:nvSpPr>
                <p:cNvPr id="38933" name="Text Box 351"/>
                <p:cNvSpPr txBox="1">
                  <a:spLocks noChangeArrowheads="1"/>
                </p:cNvSpPr>
                <p:nvPr/>
              </p:nvSpPr>
              <p:spPr bwMode="auto">
                <a:xfrm>
                  <a:off x="5616" y="7920"/>
                  <a:ext cx="2304" cy="432"/>
                </a:xfrm>
                <a:prstGeom prst="rect">
                  <a:avLst/>
                </a:prstGeom>
                <a:gradFill rotWithShape="0">
                  <a:gsLst>
                    <a:gs pos="0">
                      <a:srgbClr val="2CB0B0"/>
                    </a:gs>
                    <a:gs pos="100000">
                      <a:srgbClr val="33CCCC"/>
                    </a:gs>
                  </a:gsLst>
                  <a:lin ang="5400000" scaled="1"/>
                </a:gradFill>
                <a:ln w="349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s-ES" sz="1400" b="1">
                      <a:latin typeface="Arial" pitchFamily="34" charset="0"/>
                    </a:rPr>
                    <a:t>        IIR</a:t>
                  </a:r>
                </a:p>
              </p:txBody>
            </p:sp>
            <p:sp>
              <p:nvSpPr>
                <p:cNvPr id="38934" name="Text Box 352"/>
                <p:cNvSpPr txBox="1">
                  <a:spLocks noChangeArrowheads="1"/>
                </p:cNvSpPr>
                <p:nvPr/>
              </p:nvSpPr>
              <p:spPr bwMode="auto">
                <a:xfrm>
                  <a:off x="5616" y="8352"/>
                  <a:ext cx="2304" cy="43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99CC"/>
                    </a:gs>
                    <a:gs pos="100000">
                      <a:srgbClr val="C2749B"/>
                    </a:gs>
                  </a:gsLst>
                  <a:lin ang="5400000" scaled="1"/>
                </a:gradFill>
                <a:ln w="349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s-ES" sz="1400" b="1">
                      <a:latin typeface="Arial" pitchFamily="34" charset="0"/>
                    </a:rPr>
                    <a:t>       FCR</a:t>
                  </a:r>
                </a:p>
              </p:txBody>
            </p:sp>
            <p:sp>
              <p:nvSpPr>
                <p:cNvPr id="38935" name="Text Box 353"/>
                <p:cNvSpPr txBox="1">
                  <a:spLocks noChangeArrowheads="1"/>
                </p:cNvSpPr>
                <p:nvPr/>
              </p:nvSpPr>
              <p:spPr bwMode="auto">
                <a:xfrm>
                  <a:off x="5616" y="8784"/>
                  <a:ext cx="2304" cy="432"/>
                </a:xfrm>
                <a:prstGeom prst="rect">
                  <a:avLst/>
                </a:prstGeom>
                <a:solidFill>
                  <a:srgbClr val="FFFFFF"/>
                </a:solidFill>
                <a:ln w="349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s-ES" sz="1400" b="1">
                      <a:latin typeface="Arial" pitchFamily="34" charset="0"/>
                    </a:rPr>
                    <a:t>       LCR</a:t>
                  </a:r>
                </a:p>
              </p:txBody>
            </p:sp>
            <p:sp>
              <p:nvSpPr>
                <p:cNvPr id="38936" name="Text Box 354"/>
                <p:cNvSpPr txBox="1">
                  <a:spLocks noChangeArrowheads="1"/>
                </p:cNvSpPr>
                <p:nvPr/>
              </p:nvSpPr>
              <p:spPr bwMode="auto">
                <a:xfrm>
                  <a:off x="5616" y="9216"/>
                  <a:ext cx="2304" cy="432"/>
                </a:xfrm>
                <a:prstGeom prst="rect">
                  <a:avLst/>
                </a:prstGeom>
                <a:solidFill>
                  <a:srgbClr val="FFFFFF"/>
                </a:solidFill>
                <a:ln w="349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s-ES" sz="1400" b="1">
                      <a:latin typeface="Arial" pitchFamily="34" charset="0"/>
                    </a:rPr>
                    <a:t>      </a:t>
                  </a:r>
                  <a:r>
                    <a:rPr lang="es-AR" sz="1400" b="1">
                      <a:latin typeface="Arial" pitchFamily="34" charset="0"/>
                    </a:rPr>
                    <a:t> </a:t>
                  </a:r>
                  <a:r>
                    <a:rPr lang="es-ES" sz="1400" b="1">
                      <a:latin typeface="Arial" pitchFamily="34" charset="0"/>
                    </a:rPr>
                    <a:t>MCR</a:t>
                  </a:r>
                </a:p>
              </p:txBody>
            </p:sp>
            <p:sp>
              <p:nvSpPr>
                <p:cNvPr id="38937" name="Text Box 355"/>
                <p:cNvSpPr txBox="1">
                  <a:spLocks noChangeArrowheads="1"/>
                </p:cNvSpPr>
                <p:nvPr/>
              </p:nvSpPr>
              <p:spPr bwMode="auto">
                <a:xfrm>
                  <a:off x="5616" y="9648"/>
                  <a:ext cx="2304" cy="432"/>
                </a:xfrm>
                <a:prstGeom prst="rect">
                  <a:avLst/>
                </a:prstGeom>
                <a:solidFill>
                  <a:srgbClr val="FFFFFF"/>
                </a:solidFill>
                <a:ln w="349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s-ES" sz="1400" b="1">
                      <a:latin typeface="Arial" pitchFamily="34" charset="0"/>
                    </a:rPr>
                    <a:t>      </a:t>
                  </a:r>
                  <a:r>
                    <a:rPr lang="es-AR" sz="1400" b="1">
                      <a:latin typeface="Arial" pitchFamily="34" charset="0"/>
                    </a:rPr>
                    <a:t> </a:t>
                  </a:r>
                  <a:r>
                    <a:rPr lang="es-ES" sz="1400" b="1">
                      <a:latin typeface="Arial" pitchFamily="34" charset="0"/>
                    </a:rPr>
                    <a:t>LSR</a:t>
                  </a:r>
                </a:p>
              </p:txBody>
            </p:sp>
            <p:sp>
              <p:nvSpPr>
                <p:cNvPr id="38938" name="Text Box 356"/>
                <p:cNvSpPr txBox="1">
                  <a:spLocks noChangeArrowheads="1"/>
                </p:cNvSpPr>
                <p:nvPr/>
              </p:nvSpPr>
              <p:spPr bwMode="auto">
                <a:xfrm>
                  <a:off x="5616" y="10080"/>
                  <a:ext cx="2304" cy="432"/>
                </a:xfrm>
                <a:prstGeom prst="rect">
                  <a:avLst/>
                </a:prstGeom>
                <a:solidFill>
                  <a:srgbClr val="FFFFFF"/>
                </a:solidFill>
                <a:ln w="349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s-ES" sz="1400" b="1">
                      <a:latin typeface="Arial" pitchFamily="34" charset="0"/>
                    </a:rPr>
                    <a:t>       MSR</a:t>
                  </a:r>
                </a:p>
              </p:txBody>
            </p:sp>
            <p:sp>
              <p:nvSpPr>
                <p:cNvPr id="38939" name="Text Box 357"/>
                <p:cNvSpPr txBox="1">
                  <a:spLocks noChangeArrowheads="1"/>
                </p:cNvSpPr>
                <p:nvPr/>
              </p:nvSpPr>
              <p:spPr bwMode="auto">
                <a:xfrm>
                  <a:off x="5616" y="6624"/>
                  <a:ext cx="2304" cy="432"/>
                </a:xfrm>
                <a:prstGeom prst="rect">
                  <a:avLst/>
                </a:prstGeom>
                <a:gradFill rotWithShape="0">
                  <a:gsLst>
                    <a:gs pos="0">
                      <a:srgbClr val="29A3A3"/>
                    </a:gs>
                    <a:gs pos="100000">
                      <a:srgbClr val="33CCCC"/>
                    </a:gs>
                  </a:gsLst>
                  <a:lin ang="5400000" scaled="1"/>
                </a:gradFill>
                <a:ln w="349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s-AR" sz="1400" b="1">
                      <a:latin typeface="Arial" pitchFamily="34" charset="0"/>
                    </a:rPr>
                    <a:t>       </a:t>
                  </a:r>
                  <a:r>
                    <a:rPr lang="es-ES" sz="1400" b="1">
                      <a:latin typeface="Arial" pitchFamily="34" charset="0"/>
                    </a:rPr>
                    <a:t>RBR</a:t>
                  </a:r>
                </a:p>
              </p:txBody>
            </p:sp>
            <p:sp>
              <p:nvSpPr>
                <p:cNvPr id="38940" name="Rectangle 358"/>
                <p:cNvSpPr>
                  <a:spLocks noChangeArrowheads="1"/>
                </p:cNvSpPr>
                <p:nvPr/>
              </p:nvSpPr>
              <p:spPr bwMode="auto">
                <a:xfrm>
                  <a:off x="5616" y="6624"/>
                  <a:ext cx="2304" cy="864"/>
                </a:xfrm>
                <a:prstGeom prst="rect">
                  <a:avLst/>
                </a:prstGeom>
                <a:noFill/>
                <a:ln w="349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38941" name="Rectangle 359"/>
                <p:cNvSpPr>
                  <a:spLocks noChangeArrowheads="1"/>
                </p:cNvSpPr>
                <p:nvPr/>
              </p:nvSpPr>
              <p:spPr bwMode="auto">
                <a:xfrm>
                  <a:off x="5616" y="7920"/>
                  <a:ext cx="2304" cy="864"/>
                </a:xfrm>
                <a:prstGeom prst="rect">
                  <a:avLst/>
                </a:prstGeom>
                <a:noFill/>
                <a:ln w="349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38942" name="Text Box 360"/>
                <p:cNvSpPr txBox="1">
                  <a:spLocks noChangeArrowheads="1"/>
                </p:cNvSpPr>
                <p:nvPr/>
              </p:nvSpPr>
              <p:spPr bwMode="auto">
                <a:xfrm>
                  <a:off x="5616" y="10512"/>
                  <a:ext cx="2304" cy="432"/>
                </a:xfrm>
                <a:prstGeom prst="rect">
                  <a:avLst/>
                </a:prstGeom>
                <a:solidFill>
                  <a:srgbClr val="FFFFFF"/>
                </a:solidFill>
                <a:ln w="349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s-ES" sz="1400" b="1">
                      <a:latin typeface="Arial" pitchFamily="34" charset="0"/>
                    </a:rPr>
                    <a:t>       SCR</a:t>
                  </a:r>
                </a:p>
              </p:txBody>
            </p:sp>
          </p:grpSp>
          <p:sp>
            <p:nvSpPr>
              <p:cNvPr id="38930" name="Rectangle 361"/>
              <p:cNvSpPr>
                <a:spLocks noChangeArrowheads="1"/>
              </p:cNvSpPr>
              <p:nvPr/>
            </p:nvSpPr>
            <p:spPr bwMode="auto">
              <a:xfrm>
                <a:off x="652" y="2759"/>
                <a:ext cx="105" cy="1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38925" name="AutoShape 378"/>
            <p:cNvSpPr>
              <a:spLocks noChangeArrowheads="1"/>
            </p:cNvSpPr>
            <p:nvPr/>
          </p:nvSpPr>
          <p:spPr bwMode="auto">
            <a:xfrm>
              <a:off x="1248" y="2544"/>
              <a:ext cx="720" cy="144"/>
            </a:xfrm>
            <a:prstGeom prst="leftArrow">
              <a:avLst>
                <a:gd name="adj1" fmla="val 50000"/>
                <a:gd name="adj2" fmla="val 12500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/>
            </a:p>
          </p:txBody>
        </p:sp>
      </p:grpSp>
      <p:sp>
        <p:nvSpPr>
          <p:cNvPr id="38923" name="186 Pentágono"/>
          <p:cNvSpPr>
            <a:spLocks noChangeArrowheads="1"/>
          </p:cNvSpPr>
          <p:nvPr/>
        </p:nvSpPr>
        <p:spPr bwMode="auto">
          <a:xfrm>
            <a:off x="6444208" y="6165304"/>
            <a:ext cx="1008063" cy="476250"/>
          </a:xfrm>
          <a:prstGeom prst="homePlate">
            <a:avLst>
              <a:gd name="adj" fmla="val 5000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r>
              <a:rPr lang="es-AR" sz="2000" dirty="0"/>
              <a:t>LCR</a:t>
            </a:r>
            <a:endParaRPr lang="es-AR" sz="1200" dirty="0"/>
          </a:p>
        </p:txBody>
      </p:sp>
      <p:sp>
        <p:nvSpPr>
          <p:cNvPr id="57" name="5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5EAA24-1B9A-4739-B9CB-F256333715CC}" type="slidenum">
              <a:rPr lang="es-ES" smtClean="0"/>
              <a:pPr>
                <a:defRPr/>
              </a:pPr>
              <a:t>29</a:t>
            </a:fld>
            <a:endParaRPr lang="es-E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" u="sng" smtClean="0"/>
              <a:t>Comunicación Serie</a:t>
            </a:r>
            <a:r>
              <a:rPr lang="es-ES" smtClean="0"/>
              <a:t>: Principios</a:t>
            </a:r>
          </a:p>
        </p:txBody>
      </p:sp>
      <p:sp>
        <p:nvSpPr>
          <p:cNvPr id="6146" name="2 Marcador de fecha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s-AR" smtClean="0">
                <a:latin typeface="Times New Roman" pitchFamily="18" charset="0"/>
              </a:rPr>
              <a:t>@2014</a:t>
            </a:r>
            <a:endParaRPr lang="es-ES" smtClean="0">
              <a:latin typeface="Times New Roman" pitchFamily="18" charset="0"/>
            </a:endParaRPr>
          </a:p>
        </p:txBody>
      </p:sp>
      <p:sp>
        <p:nvSpPr>
          <p:cNvPr id="6147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4953744" cy="425152"/>
          </a:xfrm>
          <a:noFill/>
        </p:spPr>
        <p:txBody>
          <a:bodyPr/>
          <a:lstStyle/>
          <a:p>
            <a:r>
              <a:rPr lang="es-ES" dirty="0" smtClean="0">
                <a:latin typeface="Times New Roman" pitchFamily="18" charset="0"/>
              </a:rPr>
              <a:t>Ing. M. Trujillo &amp; Ing. M. Giura - Informática II - UTN - FRBA</a:t>
            </a:r>
          </a:p>
        </p:txBody>
      </p:sp>
      <p:sp>
        <p:nvSpPr>
          <p:cNvPr id="6150" name="Freeform 313"/>
          <p:cNvSpPr>
            <a:spLocks/>
          </p:cNvSpPr>
          <p:nvPr/>
        </p:nvSpPr>
        <p:spPr bwMode="auto">
          <a:xfrm>
            <a:off x="990600" y="3430588"/>
            <a:ext cx="1081088" cy="536575"/>
          </a:xfrm>
          <a:custGeom>
            <a:avLst/>
            <a:gdLst>
              <a:gd name="T0" fmla="*/ 0 w 681"/>
              <a:gd name="T1" fmla="*/ 2147483647 h 338"/>
              <a:gd name="T2" fmla="*/ 2147483647 w 681"/>
              <a:gd name="T3" fmla="*/ 2147483647 h 338"/>
              <a:gd name="T4" fmla="*/ 2147483647 w 681"/>
              <a:gd name="T5" fmla="*/ 2147483647 h 338"/>
              <a:gd name="T6" fmla="*/ 2147483647 w 681"/>
              <a:gd name="T7" fmla="*/ 2147483647 h 338"/>
              <a:gd name="T8" fmla="*/ 2147483647 w 681"/>
              <a:gd name="T9" fmla="*/ 0 h 338"/>
              <a:gd name="T10" fmla="*/ 2147483647 w 681"/>
              <a:gd name="T11" fmla="*/ 2147483647 h 338"/>
              <a:gd name="T12" fmla="*/ 0 w 681"/>
              <a:gd name="T13" fmla="*/ 2147483647 h 338"/>
              <a:gd name="T14" fmla="*/ 0 w 681"/>
              <a:gd name="T15" fmla="*/ 2147483647 h 33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81"/>
              <a:gd name="T25" fmla="*/ 0 h 338"/>
              <a:gd name="T26" fmla="*/ 681 w 681"/>
              <a:gd name="T27" fmla="*/ 338 h 33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81" h="338">
                <a:moveTo>
                  <a:pt x="0" y="253"/>
                </a:moveTo>
                <a:lnTo>
                  <a:pt x="598" y="253"/>
                </a:lnTo>
                <a:lnTo>
                  <a:pt x="598" y="338"/>
                </a:lnTo>
                <a:lnTo>
                  <a:pt x="681" y="169"/>
                </a:lnTo>
                <a:lnTo>
                  <a:pt x="598" y="0"/>
                </a:lnTo>
                <a:lnTo>
                  <a:pt x="598" y="84"/>
                </a:lnTo>
                <a:lnTo>
                  <a:pt x="0" y="84"/>
                </a:lnTo>
                <a:lnTo>
                  <a:pt x="0" y="253"/>
                </a:ln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151" name="Freeform 314"/>
          <p:cNvSpPr>
            <a:spLocks/>
          </p:cNvSpPr>
          <p:nvPr/>
        </p:nvSpPr>
        <p:spPr bwMode="auto">
          <a:xfrm>
            <a:off x="1020763" y="3430588"/>
            <a:ext cx="1050925" cy="536575"/>
          </a:xfrm>
          <a:custGeom>
            <a:avLst/>
            <a:gdLst>
              <a:gd name="T0" fmla="*/ 0 w 662"/>
              <a:gd name="T1" fmla="*/ 2147483647 h 338"/>
              <a:gd name="T2" fmla="*/ 2147483647 w 662"/>
              <a:gd name="T3" fmla="*/ 2147483647 h 338"/>
              <a:gd name="T4" fmla="*/ 2147483647 w 662"/>
              <a:gd name="T5" fmla="*/ 2147483647 h 338"/>
              <a:gd name="T6" fmla="*/ 2147483647 w 662"/>
              <a:gd name="T7" fmla="*/ 2147483647 h 338"/>
              <a:gd name="T8" fmla="*/ 2147483647 w 662"/>
              <a:gd name="T9" fmla="*/ 0 h 338"/>
              <a:gd name="T10" fmla="*/ 2147483647 w 662"/>
              <a:gd name="T11" fmla="*/ 2147483647 h 338"/>
              <a:gd name="T12" fmla="*/ 0 w 662"/>
              <a:gd name="T13" fmla="*/ 2147483647 h 3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62"/>
              <a:gd name="T22" fmla="*/ 0 h 338"/>
              <a:gd name="T23" fmla="*/ 662 w 662"/>
              <a:gd name="T24" fmla="*/ 338 h 33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62" h="338">
                <a:moveTo>
                  <a:pt x="0" y="253"/>
                </a:moveTo>
                <a:lnTo>
                  <a:pt x="579" y="253"/>
                </a:lnTo>
                <a:lnTo>
                  <a:pt x="579" y="338"/>
                </a:lnTo>
                <a:lnTo>
                  <a:pt x="662" y="169"/>
                </a:lnTo>
                <a:lnTo>
                  <a:pt x="579" y="0"/>
                </a:lnTo>
                <a:lnTo>
                  <a:pt x="579" y="84"/>
                </a:lnTo>
                <a:lnTo>
                  <a:pt x="0" y="84"/>
                </a:lnTo>
              </a:path>
            </a:pathLst>
          </a:custGeom>
          <a:solidFill>
            <a:srgbClr val="00CC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152" name="Rectangle 315"/>
          <p:cNvSpPr>
            <a:spLocks noChangeArrowheads="1"/>
          </p:cNvSpPr>
          <p:nvPr/>
        </p:nvSpPr>
        <p:spPr bwMode="auto">
          <a:xfrm>
            <a:off x="1014413" y="3567113"/>
            <a:ext cx="6350" cy="261937"/>
          </a:xfrm>
          <a:prstGeom prst="rect">
            <a:avLst/>
          </a:prstGeom>
          <a:solidFill>
            <a:srgbClr val="00CC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153" name="Freeform 316"/>
          <p:cNvSpPr>
            <a:spLocks/>
          </p:cNvSpPr>
          <p:nvPr/>
        </p:nvSpPr>
        <p:spPr bwMode="auto">
          <a:xfrm>
            <a:off x="3351213" y="1985963"/>
            <a:ext cx="2295525" cy="1812925"/>
          </a:xfrm>
          <a:custGeom>
            <a:avLst/>
            <a:gdLst>
              <a:gd name="T0" fmla="*/ 0 w 1446"/>
              <a:gd name="T1" fmla="*/ 2147483647 h 1142"/>
              <a:gd name="T2" fmla="*/ 2147483647 w 1446"/>
              <a:gd name="T3" fmla="*/ 2147483647 h 1142"/>
              <a:gd name="T4" fmla="*/ 2147483647 w 1446"/>
              <a:gd name="T5" fmla="*/ 2147483647 h 1142"/>
              <a:gd name="T6" fmla="*/ 2147483647 w 1446"/>
              <a:gd name="T7" fmla="*/ 2147483647 h 1142"/>
              <a:gd name="T8" fmla="*/ 2147483647 w 1446"/>
              <a:gd name="T9" fmla="*/ 2147483647 h 1142"/>
              <a:gd name="T10" fmla="*/ 2147483647 w 1446"/>
              <a:gd name="T11" fmla="*/ 2147483647 h 1142"/>
              <a:gd name="T12" fmla="*/ 2147483647 w 1446"/>
              <a:gd name="T13" fmla="*/ 2147483647 h 1142"/>
              <a:gd name="T14" fmla="*/ 2147483647 w 1446"/>
              <a:gd name="T15" fmla="*/ 2147483647 h 1142"/>
              <a:gd name="T16" fmla="*/ 2147483647 w 1446"/>
              <a:gd name="T17" fmla="*/ 2147483647 h 1142"/>
              <a:gd name="T18" fmla="*/ 2147483647 w 1446"/>
              <a:gd name="T19" fmla="*/ 2147483647 h 1142"/>
              <a:gd name="T20" fmla="*/ 2147483647 w 1446"/>
              <a:gd name="T21" fmla="*/ 2147483647 h 1142"/>
              <a:gd name="T22" fmla="*/ 2147483647 w 1446"/>
              <a:gd name="T23" fmla="*/ 2147483647 h 1142"/>
              <a:gd name="T24" fmla="*/ 2147483647 w 1446"/>
              <a:gd name="T25" fmla="*/ 2147483647 h 1142"/>
              <a:gd name="T26" fmla="*/ 2147483647 w 1446"/>
              <a:gd name="T27" fmla="*/ 2147483647 h 1142"/>
              <a:gd name="T28" fmla="*/ 2147483647 w 1446"/>
              <a:gd name="T29" fmla="*/ 2147483647 h 1142"/>
              <a:gd name="T30" fmla="*/ 2147483647 w 1446"/>
              <a:gd name="T31" fmla="*/ 2147483647 h 1142"/>
              <a:gd name="T32" fmla="*/ 2147483647 w 1446"/>
              <a:gd name="T33" fmla="*/ 2147483647 h 1142"/>
              <a:gd name="T34" fmla="*/ 2147483647 w 1446"/>
              <a:gd name="T35" fmla="*/ 2147483647 h 1142"/>
              <a:gd name="T36" fmla="*/ 2147483647 w 1446"/>
              <a:gd name="T37" fmla="*/ 2147483647 h 1142"/>
              <a:gd name="T38" fmla="*/ 2147483647 w 1446"/>
              <a:gd name="T39" fmla="*/ 2147483647 h 1142"/>
              <a:gd name="T40" fmla="*/ 2147483647 w 1446"/>
              <a:gd name="T41" fmla="*/ 2147483647 h 1142"/>
              <a:gd name="T42" fmla="*/ 2147483647 w 1446"/>
              <a:gd name="T43" fmla="*/ 2147483647 h 1142"/>
              <a:gd name="T44" fmla="*/ 2147483647 w 1446"/>
              <a:gd name="T45" fmla="*/ 2147483647 h 1142"/>
              <a:gd name="T46" fmla="*/ 2147483647 w 1446"/>
              <a:gd name="T47" fmla="*/ 2147483647 h 1142"/>
              <a:gd name="T48" fmla="*/ 2147483647 w 1446"/>
              <a:gd name="T49" fmla="*/ 2147483647 h 1142"/>
              <a:gd name="T50" fmla="*/ 2147483647 w 1446"/>
              <a:gd name="T51" fmla="*/ 2147483647 h 1142"/>
              <a:gd name="T52" fmla="*/ 2147483647 w 1446"/>
              <a:gd name="T53" fmla="*/ 0 h 1142"/>
              <a:gd name="T54" fmla="*/ 2147483647 w 1446"/>
              <a:gd name="T55" fmla="*/ 2147483647 h 1142"/>
              <a:gd name="T56" fmla="*/ 2147483647 w 1446"/>
              <a:gd name="T57" fmla="*/ 2147483647 h 1142"/>
              <a:gd name="T58" fmla="*/ 2147483647 w 1446"/>
              <a:gd name="T59" fmla="*/ 2147483647 h 1142"/>
              <a:gd name="T60" fmla="*/ 2147483647 w 1446"/>
              <a:gd name="T61" fmla="*/ 2147483647 h 1142"/>
              <a:gd name="T62" fmla="*/ 2147483647 w 1446"/>
              <a:gd name="T63" fmla="*/ 2147483647 h 1142"/>
              <a:gd name="T64" fmla="*/ 2147483647 w 1446"/>
              <a:gd name="T65" fmla="*/ 2147483647 h 1142"/>
              <a:gd name="T66" fmla="*/ 2147483647 w 1446"/>
              <a:gd name="T67" fmla="*/ 2147483647 h 1142"/>
              <a:gd name="T68" fmla="*/ 2147483647 w 1446"/>
              <a:gd name="T69" fmla="*/ 2147483647 h 1142"/>
              <a:gd name="T70" fmla="*/ 2147483647 w 1446"/>
              <a:gd name="T71" fmla="*/ 2147483647 h 1142"/>
              <a:gd name="T72" fmla="*/ 2147483647 w 1446"/>
              <a:gd name="T73" fmla="*/ 2147483647 h 1142"/>
              <a:gd name="T74" fmla="*/ 2147483647 w 1446"/>
              <a:gd name="T75" fmla="*/ 2147483647 h 1142"/>
              <a:gd name="T76" fmla="*/ 2147483647 w 1446"/>
              <a:gd name="T77" fmla="*/ 2147483647 h 1142"/>
              <a:gd name="T78" fmla="*/ 2147483647 w 1446"/>
              <a:gd name="T79" fmla="*/ 2147483647 h 1142"/>
              <a:gd name="T80" fmla="*/ 2147483647 w 1446"/>
              <a:gd name="T81" fmla="*/ 2147483647 h 1142"/>
              <a:gd name="T82" fmla="*/ 2147483647 w 1446"/>
              <a:gd name="T83" fmla="*/ 2147483647 h 1142"/>
              <a:gd name="T84" fmla="*/ 2147483647 w 1446"/>
              <a:gd name="T85" fmla="*/ 2147483647 h 1142"/>
              <a:gd name="T86" fmla="*/ 2147483647 w 1446"/>
              <a:gd name="T87" fmla="*/ 2147483647 h 1142"/>
              <a:gd name="T88" fmla="*/ 2147483647 w 1446"/>
              <a:gd name="T89" fmla="*/ 2147483647 h 1142"/>
              <a:gd name="T90" fmla="*/ 2147483647 w 1446"/>
              <a:gd name="T91" fmla="*/ 2147483647 h 1142"/>
              <a:gd name="T92" fmla="*/ 2147483647 w 1446"/>
              <a:gd name="T93" fmla="*/ 2147483647 h 1142"/>
              <a:gd name="T94" fmla="*/ 2147483647 w 1446"/>
              <a:gd name="T95" fmla="*/ 2147483647 h 1142"/>
              <a:gd name="T96" fmla="*/ 2147483647 w 1446"/>
              <a:gd name="T97" fmla="*/ 2147483647 h 1142"/>
              <a:gd name="T98" fmla="*/ 2147483647 w 1446"/>
              <a:gd name="T99" fmla="*/ 2147483647 h 1142"/>
              <a:gd name="T100" fmla="*/ 0 w 1446"/>
              <a:gd name="T101" fmla="*/ 2147483647 h 1142"/>
              <a:gd name="T102" fmla="*/ 0 w 1446"/>
              <a:gd name="T103" fmla="*/ 2147483647 h 114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446"/>
              <a:gd name="T157" fmla="*/ 0 h 1142"/>
              <a:gd name="T158" fmla="*/ 1446 w 1446"/>
              <a:gd name="T159" fmla="*/ 1142 h 1142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446" h="1142">
                <a:moveTo>
                  <a:pt x="0" y="1142"/>
                </a:moveTo>
                <a:lnTo>
                  <a:pt x="537" y="1142"/>
                </a:lnTo>
                <a:lnTo>
                  <a:pt x="596" y="1140"/>
                </a:lnTo>
                <a:lnTo>
                  <a:pt x="655" y="1134"/>
                </a:lnTo>
                <a:lnTo>
                  <a:pt x="713" y="1123"/>
                </a:lnTo>
                <a:lnTo>
                  <a:pt x="769" y="1108"/>
                </a:lnTo>
                <a:lnTo>
                  <a:pt x="826" y="1089"/>
                </a:lnTo>
                <a:lnTo>
                  <a:pt x="881" y="1066"/>
                </a:lnTo>
                <a:lnTo>
                  <a:pt x="933" y="1039"/>
                </a:lnTo>
                <a:lnTo>
                  <a:pt x="984" y="1008"/>
                </a:lnTo>
                <a:lnTo>
                  <a:pt x="1033" y="974"/>
                </a:lnTo>
                <a:lnTo>
                  <a:pt x="1078" y="936"/>
                </a:lnTo>
                <a:lnTo>
                  <a:pt x="1121" y="895"/>
                </a:lnTo>
                <a:lnTo>
                  <a:pt x="1162" y="851"/>
                </a:lnTo>
                <a:lnTo>
                  <a:pt x="1199" y="804"/>
                </a:lnTo>
                <a:lnTo>
                  <a:pt x="1232" y="754"/>
                </a:lnTo>
                <a:lnTo>
                  <a:pt x="1262" y="702"/>
                </a:lnTo>
                <a:lnTo>
                  <a:pt x="1288" y="648"/>
                </a:lnTo>
                <a:lnTo>
                  <a:pt x="1311" y="591"/>
                </a:lnTo>
                <a:lnTo>
                  <a:pt x="1330" y="535"/>
                </a:lnTo>
                <a:lnTo>
                  <a:pt x="1345" y="476"/>
                </a:lnTo>
                <a:lnTo>
                  <a:pt x="1354" y="417"/>
                </a:lnTo>
                <a:lnTo>
                  <a:pt x="1361" y="357"/>
                </a:lnTo>
                <a:lnTo>
                  <a:pt x="1363" y="296"/>
                </a:lnTo>
                <a:lnTo>
                  <a:pt x="1363" y="85"/>
                </a:lnTo>
                <a:lnTo>
                  <a:pt x="1446" y="85"/>
                </a:lnTo>
                <a:lnTo>
                  <a:pt x="1281" y="0"/>
                </a:lnTo>
                <a:lnTo>
                  <a:pt x="1115" y="85"/>
                </a:lnTo>
                <a:lnTo>
                  <a:pt x="1198" y="85"/>
                </a:lnTo>
                <a:lnTo>
                  <a:pt x="1198" y="296"/>
                </a:lnTo>
                <a:lnTo>
                  <a:pt x="1196" y="349"/>
                </a:lnTo>
                <a:lnTo>
                  <a:pt x="1190" y="402"/>
                </a:lnTo>
                <a:lnTo>
                  <a:pt x="1180" y="454"/>
                </a:lnTo>
                <a:lnTo>
                  <a:pt x="1166" y="506"/>
                </a:lnTo>
                <a:lnTo>
                  <a:pt x="1147" y="555"/>
                </a:lnTo>
                <a:lnTo>
                  <a:pt x="1126" y="604"/>
                </a:lnTo>
                <a:lnTo>
                  <a:pt x="1101" y="650"/>
                </a:lnTo>
                <a:lnTo>
                  <a:pt x="1072" y="694"/>
                </a:lnTo>
                <a:lnTo>
                  <a:pt x="1039" y="736"/>
                </a:lnTo>
                <a:lnTo>
                  <a:pt x="1004" y="775"/>
                </a:lnTo>
                <a:lnTo>
                  <a:pt x="967" y="811"/>
                </a:lnTo>
                <a:lnTo>
                  <a:pt x="926" y="844"/>
                </a:lnTo>
                <a:lnTo>
                  <a:pt x="883" y="873"/>
                </a:lnTo>
                <a:lnTo>
                  <a:pt x="838" y="899"/>
                </a:lnTo>
                <a:lnTo>
                  <a:pt x="790" y="922"/>
                </a:lnTo>
                <a:lnTo>
                  <a:pt x="742" y="940"/>
                </a:lnTo>
                <a:lnTo>
                  <a:pt x="691" y="955"/>
                </a:lnTo>
                <a:lnTo>
                  <a:pt x="640" y="965"/>
                </a:lnTo>
                <a:lnTo>
                  <a:pt x="589" y="972"/>
                </a:lnTo>
                <a:lnTo>
                  <a:pt x="537" y="973"/>
                </a:lnTo>
                <a:lnTo>
                  <a:pt x="0" y="973"/>
                </a:lnTo>
                <a:lnTo>
                  <a:pt x="0" y="11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154" name="Line 317"/>
          <p:cNvSpPr>
            <a:spLocks noChangeShapeType="1"/>
          </p:cNvSpPr>
          <p:nvPr/>
        </p:nvSpPr>
        <p:spPr bwMode="auto">
          <a:xfrm>
            <a:off x="3351213" y="3798888"/>
            <a:ext cx="17462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155" name="Line 318"/>
          <p:cNvSpPr>
            <a:spLocks noChangeShapeType="1"/>
          </p:cNvSpPr>
          <p:nvPr/>
        </p:nvSpPr>
        <p:spPr bwMode="auto">
          <a:xfrm>
            <a:off x="3421063" y="3798888"/>
            <a:ext cx="17462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156" name="Line 319"/>
          <p:cNvSpPr>
            <a:spLocks noChangeShapeType="1"/>
          </p:cNvSpPr>
          <p:nvPr/>
        </p:nvSpPr>
        <p:spPr bwMode="auto">
          <a:xfrm>
            <a:off x="3490913" y="3798888"/>
            <a:ext cx="17462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157" name="Line 320"/>
          <p:cNvSpPr>
            <a:spLocks noChangeShapeType="1"/>
          </p:cNvSpPr>
          <p:nvPr/>
        </p:nvSpPr>
        <p:spPr bwMode="auto">
          <a:xfrm>
            <a:off x="3560763" y="3798888"/>
            <a:ext cx="17462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158" name="Line 321"/>
          <p:cNvSpPr>
            <a:spLocks noChangeShapeType="1"/>
          </p:cNvSpPr>
          <p:nvPr/>
        </p:nvSpPr>
        <p:spPr bwMode="auto">
          <a:xfrm>
            <a:off x="3630613" y="3798888"/>
            <a:ext cx="17462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159" name="Line 322"/>
          <p:cNvSpPr>
            <a:spLocks noChangeShapeType="1"/>
          </p:cNvSpPr>
          <p:nvPr/>
        </p:nvSpPr>
        <p:spPr bwMode="auto">
          <a:xfrm>
            <a:off x="3702050" y="3798888"/>
            <a:ext cx="17463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160" name="Line 323"/>
          <p:cNvSpPr>
            <a:spLocks noChangeShapeType="1"/>
          </p:cNvSpPr>
          <p:nvPr/>
        </p:nvSpPr>
        <p:spPr bwMode="auto">
          <a:xfrm>
            <a:off x="3771900" y="3798888"/>
            <a:ext cx="17463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161" name="Line 324"/>
          <p:cNvSpPr>
            <a:spLocks noChangeShapeType="1"/>
          </p:cNvSpPr>
          <p:nvPr/>
        </p:nvSpPr>
        <p:spPr bwMode="auto">
          <a:xfrm>
            <a:off x="3841750" y="3798888"/>
            <a:ext cx="17463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162" name="Line 325"/>
          <p:cNvSpPr>
            <a:spLocks noChangeShapeType="1"/>
          </p:cNvSpPr>
          <p:nvPr/>
        </p:nvSpPr>
        <p:spPr bwMode="auto">
          <a:xfrm>
            <a:off x="3911600" y="3798888"/>
            <a:ext cx="17463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163" name="Line 326"/>
          <p:cNvSpPr>
            <a:spLocks noChangeShapeType="1"/>
          </p:cNvSpPr>
          <p:nvPr/>
        </p:nvSpPr>
        <p:spPr bwMode="auto">
          <a:xfrm>
            <a:off x="3981450" y="3798888"/>
            <a:ext cx="17463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164" name="Line 327"/>
          <p:cNvSpPr>
            <a:spLocks noChangeShapeType="1"/>
          </p:cNvSpPr>
          <p:nvPr/>
        </p:nvSpPr>
        <p:spPr bwMode="auto">
          <a:xfrm>
            <a:off x="4051300" y="3798888"/>
            <a:ext cx="17463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165" name="Line 328"/>
          <p:cNvSpPr>
            <a:spLocks noChangeShapeType="1"/>
          </p:cNvSpPr>
          <p:nvPr/>
        </p:nvSpPr>
        <p:spPr bwMode="auto">
          <a:xfrm>
            <a:off x="4121150" y="3798888"/>
            <a:ext cx="17463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166" name="Freeform 329"/>
          <p:cNvSpPr>
            <a:spLocks/>
          </p:cNvSpPr>
          <p:nvPr/>
        </p:nvSpPr>
        <p:spPr bwMode="auto">
          <a:xfrm>
            <a:off x="4191000" y="3798888"/>
            <a:ext cx="17463" cy="1587"/>
          </a:xfrm>
          <a:custGeom>
            <a:avLst/>
            <a:gdLst>
              <a:gd name="T0" fmla="*/ 0 w 10"/>
              <a:gd name="T1" fmla="*/ 0 h 1587"/>
              <a:gd name="T2" fmla="*/ 2147483647 w 10"/>
              <a:gd name="T3" fmla="*/ 0 h 1587"/>
              <a:gd name="T4" fmla="*/ 2147483647 w 10"/>
              <a:gd name="T5" fmla="*/ 0 h 1587"/>
              <a:gd name="T6" fmla="*/ 0 60000 65536"/>
              <a:gd name="T7" fmla="*/ 0 60000 65536"/>
              <a:gd name="T8" fmla="*/ 0 60000 65536"/>
              <a:gd name="T9" fmla="*/ 0 w 10"/>
              <a:gd name="T10" fmla="*/ 0 h 1587"/>
              <a:gd name="T11" fmla="*/ 10 w 10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" h="1587">
                <a:moveTo>
                  <a:pt x="0" y="0"/>
                </a:moveTo>
                <a:lnTo>
                  <a:pt x="7" y="0"/>
                </a:lnTo>
                <a:lnTo>
                  <a:pt x="1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167" name="Line 330"/>
          <p:cNvSpPr>
            <a:spLocks noChangeShapeType="1"/>
          </p:cNvSpPr>
          <p:nvPr/>
        </p:nvSpPr>
        <p:spPr bwMode="auto">
          <a:xfrm flipV="1">
            <a:off x="4260850" y="3795713"/>
            <a:ext cx="17463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168" name="Line 331"/>
          <p:cNvSpPr>
            <a:spLocks noChangeShapeType="1"/>
          </p:cNvSpPr>
          <p:nvPr/>
        </p:nvSpPr>
        <p:spPr bwMode="auto">
          <a:xfrm flipV="1">
            <a:off x="4330700" y="3789363"/>
            <a:ext cx="17463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169" name="Line 332"/>
          <p:cNvSpPr>
            <a:spLocks noChangeShapeType="1"/>
          </p:cNvSpPr>
          <p:nvPr/>
        </p:nvSpPr>
        <p:spPr bwMode="auto">
          <a:xfrm flipV="1">
            <a:off x="4400550" y="3781425"/>
            <a:ext cx="17463" cy="31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170" name="Freeform 333"/>
          <p:cNvSpPr>
            <a:spLocks/>
          </p:cNvSpPr>
          <p:nvPr/>
        </p:nvSpPr>
        <p:spPr bwMode="auto">
          <a:xfrm>
            <a:off x="4468813" y="3768725"/>
            <a:ext cx="17462" cy="1588"/>
          </a:xfrm>
          <a:custGeom>
            <a:avLst/>
            <a:gdLst>
              <a:gd name="T0" fmla="*/ 0 w 10"/>
              <a:gd name="T1" fmla="*/ 2147483647 h 1"/>
              <a:gd name="T2" fmla="*/ 2147483647 w 10"/>
              <a:gd name="T3" fmla="*/ 0 h 1"/>
              <a:gd name="T4" fmla="*/ 2147483647 w 10"/>
              <a:gd name="T5" fmla="*/ 0 h 1"/>
              <a:gd name="T6" fmla="*/ 0 60000 65536"/>
              <a:gd name="T7" fmla="*/ 0 60000 65536"/>
              <a:gd name="T8" fmla="*/ 0 60000 65536"/>
              <a:gd name="T9" fmla="*/ 0 w 10"/>
              <a:gd name="T10" fmla="*/ 0 h 1"/>
              <a:gd name="T11" fmla="*/ 10 w 10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" h="1">
                <a:moveTo>
                  <a:pt x="0" y="1"/>
                </a:moveTo>
                <a:lnTo>
                  <a:pt x="8" y="0"/>
                </a:lnTo>
                <a:lnTo>
                  <a:pt x="1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171" name="Line 334"/>
          <p:cNvSpPr>
            <a:spLocks noChangeShapeType="1"/>
          </p:cNvSpPr>
          <p:nvPr/>
        </p:nvSpPr>
        <p:spPr bwMode="auto">
          <a:xfrm flipV="1">
            <a:off x="4537075" y="3749675"/>
            <a:ext cx="17463" cy="47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172" name="Line 335"/>
          <p:cNvSpPr>
            <a:spLocks noChangeShapeType="1"/>
          </p:cNvSpPr>
          <p:nvPr/>
        </p:nvSpPr>
        <p:spPr bwMode="auto">
          <a:xfrm flipV="1">
            <a:off x="4605338" y="3729038"/>
            <a:ext cx="15875" cy="476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173" name="Line 336"/>
          <p:cNvSpPr>
            <a:spLocks noChangeShapeType="1"/>
          </p:cNvSpPr>
          <p:nvPr/>
        </p:nvSpPr>
        <p:spPr bwMode="auto">
          <a:xfrm flipV="1">
            <a:off x="4670425" y="3703638"/>
            <a:ext cx="15875" cy="793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174" name="Freeform 337"/>
          <p:cNvSpPr>
            <a:spLocks/>
          </p:cNvSpPr>
          <p:nvPr/>
        </p:nvSpPr>
        <p:spPr bwMode="auto">
          <a:xfrm>
            <a:off x="4735513" y="3676650"/>
            <a:ext cx="15875" cy="7938"/>
          </a:xfrm>
          <a:custGeom>
            <a:avLst/>
            <a:gdLst>
              <a:gd name="T0" fmla="*/ 0 w 9"/>
              <a:gd name="T1" fmla="*/ 2147483647 h 4"/>
              <a:gd name="T2" fmla="*/ 2147483647 w 9"/>
              <a:gd name="T3" fmla="*/ 2147483647 h 4"/>
              <a:gd name="T4" fmla="*/ 2147483647 w 9"/>
              <a:gd name="T5" fmla="*/ 0 h 4"/>
              <a:gd name="T6" fmla="*/ 0 60000 65536"/>
              <a:gd name="T7" fmla="*/ 0 60000 65536"/>
              <a:gd name="T8" fmla="*/ 0 60000 65536"/>
              <a:gd name="T9" fmla="*/ 0 w 9"/>
              <a:gd name="T10" fmla="*/ 0 h 4"/>
              <a:gd name="T11" fmla="*/ 9 w 9"/>
              <a:gd name="T12" fmla="*/ 4 h 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" h="4">
                <a:moveTo>
                  <a:pt x="0" y="4"/>
                </a:moveTo>
                <a:lnTo>
                  <a:pt x="8" y="1"/>
                </a:lnTo>
                <a:lnTo>
                  <a:pt x="9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175" name="Line 338"/>
          <p:cNvSpPr>
            <a:spLocks noChangeShapeType="1"/>
          </p:cNvSpPr>
          <p:nvPr/>
        </p:nvSpPr>
        <p:spPr bwMode="auto">
          <a:xfrm flipV="1">
            <a:off x="4797425" y="3646488"/>
            <a:ext cx="15875" cy="793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176" name="Line 339"/>
          <p:cNvSpPr>
            <a:spLocks noChangeShapeType="1"/>
          </p:cNvSpPr>
          <p:nvPr/>
        </p:nvSpPr>
        <p:spPr bwMode="auto">
          <a:xfrm flipV="1">
            <a:off x="4859338" y="3611563"/>
            <a:ext cx="14287" cy="793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177" name="Line 340"/>
          <p:cNvSpPr>
            <a:spLocks noChangeShapeType="1"/>
          </p:cNvSpPr>
          <p:nvPr/>
        </p:nvSpPr>
        <p:spPr bwMode="auto">
          <a:xfrm flipV="1">
            <a:off x="4918075" y="3571875"/>
            <a:ext cx="14288" cy="95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178" name="Line 341"/>
          <p:cNvSpPr>
            <a:spLocks noChangeShapeType="1"/>
          </p:cNvSpPr>
          <p:nvPr/>
        </p:nvSpPr>
        <p:spPr bwMode="auto">
          <a:xfrm flipV="1">
            <a:off x="4976813" y="3532188"/>
            <a:ext cx="14287" cy="95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179" name="Line 342"/>
          <p:cNvSpPr>
            <a:spLocks noChangeShapeType="1"/>
          </p:cNvSpPr>
          <p:nvPr/>
        </p:nvSpPr>
        <p:spPr bwMode="auto">
          <a:xfrm flipV="1">
            <a:off x="5030788" y="3487738"/>
            <a:ext cx="14287" cy="95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180" name="Line 343"/>
          <p:cNvSpPr>
            <a:spLocks noChangeShapeType="1"/>
          </p:cNvSpPr>
          <p:nvPr/>
        </p:nvSpPr>
        <p:spPr bwMode="auto">
          <a:xfrm flipV="1">
            <a:off x="5083175" y="3438525"/>
            <a:ext cx="12700" cy="127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181" name="Line 344"/>
          <p:cNvSpPr>
            <a:spLocks noChangeShapeType="1"/>
          </p:cNvSpPr>
          <p:nvPr/>
        </p:nvSpPr>
        <p:spPr bwMode="auto">
          <a:xfrm flipV="1">
            <a:off x="5133975" y="3390900"/>
            <a:ext cx="12700" cy="127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182" name="Line 345"/>
          <p:cNvSpPr>
            <a:spLocks noChangeShapeType="1"/>
          </p:cNvSpPr>
          <p:nvPr/>
        </p:nvSpPr>
        <p:spPr bwMode="auto">
          <a:xfrm flipV="1">
            <a:off x="5181600" y="3338513"/>
            <a:ext cx="11113" cy="127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183" name="Line 346"/>
          <p:cNvSpPr>
            <a:spLocks noChangeShapeType="1"/>
          </p:cNvSpPr>
          <p:nvPr/>
        </p:nvSpPr>
        <p:spPr bwMode="auto">
          <a:xfrm flipV="1">
            <a:off x="5226050" y="3282950"/>
            <a:ext cx="11113" cy="142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184" name="Line 347"/>
          <p:cNvSpPr>
            <a:spLocks noChangeShapeType="1"/>
          </p:cNvSpPr>
          <p:nvPr/>
        </p:nvSpPr>
        <p:spPr bwMode="auto">
          <a:xfrm flipV="1">
            <a:off x="5268913" y="3225800"/>
            <a:ext cx="9525" cy="142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185" name="Line 348"/>
          <p:cNvSpPr>
            <a:spLocks noChangeShapeType="1"/>
          </p:cNvSpPr>
          <p:nvPr/>
        </p:nvSpPr>
        <p:spPr bwMode="auto">
          <a:xfrm flipV="1">
            <a:off x="5308600" y="3165475"/>
            <a:ext cx="9525" cy="158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186" name="Line 349"/>
          <p:cNvSpPr>
            <a:spLocks noChangeShapeType="1"/>
          </p:cNvSpPr>
          <p:nvPr/>
        </p:nvSpPr>
        <p:spPr bwMode="auto">
          <a:xfrm flipV="1">
            <a:off x="5343525" y="3101975"/>
            <a:ext cx="9525" cy="158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187" name="Line 350"/>
          <p:cNvSpPr>
            <a:spLocks noChangeShapeType="1"/>
          </p:cNvSpPr>
          <p:nvPr/>
        </p:nvSpPr>
        <p:spPr bwMode="auto">
          <a:xfrm flipV="1">
            <a:off x="5376863" y="3038475"/>
            <a:ext cx="7937" cy="158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188" name="Line 351"/>
          <p:cNvSpPr>
            <a:spLocks noChangeShapeType="1"/>
          </p:cNvSpPr>
          <p:nvPr/>
        </p:nvSpPr>
        <p:spPr bwMode="auto">
          <a:xfrm flipV="1">
            <a:off x="5407025" y="2973388"/>
            <a:ext cx="6350" cy="158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189" name="Line 352"/>
          <p:cNvSpPr>
            <a:spLocks noChangeShapeType="1"/>
          </p:cNvSpPr>
          <p:nvPr/>
        </p:nvSpPr>
        <p:spPr bwMode="auto">
          <a:xfrm flipV="1">
            <a:off x="5432425" y="2906713"/>
            <a:ext cx="7938" cy="158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190" name="Line 353"/>
          <p:cNvSpPr>
            <a:spLocks noChangeShapeType="1"/>
          </p:cNvSpPr>
          <p:nvPr/>
        </p:nvSpPr>
        <p:spPr bwMode="auto">
          <a:xfrm flipV="1">
            <a:off x="5456238" y="2838450"/>
            <a:ext cx="4762" cy="158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191" name="Line 354"/>
          <p:cNvSpPr>
            <a:spLocks noChangeShapeType="1"/>
          </p:cNvSpPr>
          <p:nvPr/>
        </p:nvSpPr>
        <p:spPr bwMode="auto">
          <a:xfrm flipV="1">
            <a:off x="5475288" y="2768600"/>
            <a:ext cx="3175" cy="190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192" name="Line 355"/>
          <p:cNvSpPr>
            <a:spLocks noChangeShapeType="1"/>
          </p:cNvSpPr>
          <p:nvPr/>
        </p:nvSpPr>
        <p:spPr bwMode="auto">
          <a:xfrm flipV="1">
            <a:off x="5489575" y="2698750"/>
            <a:ext cx="3175" cy="190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193" name="Line 356"/>
          <p:cNvSpPr>
            <a:spLocks noChangeShapeType="1"/>
          </p:cNvSpPr>
          <p:nvPr/>
        </p:nvSpPr>
        <p:spPr bwMode="auto">
          <a:xfrm flipV="1">
            <a:off x="5500688" y="2627313"/>
            <a:ext cx="3175" cy="190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194" name="Line 357"/>
          <p:cNvSpPr>
            <a:spLocks noChangeShapeType="1"/>
          </p:cNvSpPr>
          <p:nvPr/>
        </p:nvSpPr>
        <p:spPr bwMode="auto">
          <a:xfrm flipV="1">
            <a:off x="5510213" y="2555875"/>
            <a:ext cx="1587" cy="174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195" name="Line 358"/>
          <p:cNvSpPr>
            <a:spLocks noChangeShapeType="1"/>
          </p:cNvSpPr>
          <p:nvPr/>
        </p:nvSpPr>
        <p:spPr bwMode="auto">
          <a:xfrm flipV="1">
            <a:off x="5513388" y="2484438"/>
            <a:ext cx="1587" cy="1746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196" name="Line 359"/>
          <p:cNvSpPr>
            <a:spLocks noChangeShapeType="1"/>
          </p:cNvSpPr>
          <p:nvPr/>
        </p:nvSpPr>
        <p:spPr bwMode="auto">
          <a:xfrm flipV="1">
            <a:off x="5514975" y="2413000"/>
            <a:ext cx="1588" cy="174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197" name="Line 360"/>
          <p:cNvSpPr>
            <a:spLocks noChangeShapeType="1"/>
          </p:cNvSpPr>
          <p:nvPr/>
        </p:nvSpPr>
        <p:spPr bwMode="auto">
          <a:xfrm flipV="1">
            <a:off x="5514975" y="2341563"/>
            <a:ext cx="1588" cy="1746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198" name="Line 361"/>
          <p:cNvSpPr>
            <a:spLocks noChangeShapeType="1"/>
          </p:cNvSpPr>
          <p:nvPr/>
        </p:nvSpPr>
        <p:spPr bwMode="auto">
          <a:xfrm flipV="1">
            <a:off x="5514975" y="2270125"/>
            <a:ext cx="1588" cy="174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199" name="Line 362"/>
          <p:cNvSpPr>
            <a:spLocks noChangeShapeType="1"/>
          </p:cNvSpPr>
          <p:nvPr/>
        </p:nvSpPr>
        <p:spPr bwMode="auto">
          <a:xfrm flipV="1">
            <a:off x="5514975" y="2198688"/>
            <a:ext cx="1588" cy="1746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200" name="Line 363"/>
          <p:cNvSpPr>
            <a:spLocks noChangeShapeType="1"/>
          </p:cNvSpPr>
          <p:nvPr/>
        </p:nvSpPr>
        <p:spPr bwMode="auto">
          <a:xfrm flipV="1">
            <a:off x="5514975" y="2125663"/>
            <a:ext cx="1588" cy="190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201" name="Line 364"/>
          <p:cNvSpPr>
            <a:spLocks noChangeShapeType="1"/>
          </p:cNvSpPr>
          <p:nvPr/>
        </p:nvSpPr>
        <p:spPr bwMode="auto">
          <a:xfrm>
            <a:off x="5562600" y="2120900"/>
            <a:ext cx="17463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202" name="Freeform 365"/>
          <p:cNvSpPr>
            <a:spLocks/>
          </p:cNvSpPr>
          <p:nvPr/>
        </p:nvSpPr>
        <p:spPr bwMode="auto">
          <a:xfrm>
            <a:off x="5632450" y="2119313"/>
            <a:ext cx="14288" cy="1587"/>
          </a:xfrm>
          <a:custGeom>
            <a:avLst/>
            <a:gdLst>
              <a:gd name="T0" fmla="*/ 0 w 8"/>
              <a:gd name="T1" fmla="*/ 2147483647 h 1"/>
              <a:gd name="T2" fmla="*/ 2147483647 w 8"/>
              <a:gd name="T3" fmla="*/ 2147483647 h 1"/>
              <a:gd name="T4" fmla="*/ 2147483647 w 8"/>
              <a:gd name="T5" fmla="*/ 0 h 1"/>
              <a:gd name="T6" fmla="*/ 0 60000 65536"/>
              <a:gd name="T7" fmla="*/ 0 60000 65536"/>
              <a:gd name="T8" fmla="*/ 0 60000 65536"/>
              <a:gd name="T9" fmla="*/ 0 w 8"/>
              <a:gd name="T10" fmla="*/ 0 h 1"/>
              <a:gd name="T11" fmla="*/ 8 w 8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" h="1">
                <a:moveTo>
                  <a:pt x="0" y="1"/>
                </a:moveTo>
                <a:lnTo>
                  <a:pt x="8" y="1"/>
                </a:lnTo>
                <a:lnTo>
                  <a:pt x="6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203" name="Line 366"/>
          <p:cNvSpPr>
            <a:spLocks noChangeShapeType="1"/>
          </p:cNvSpPr>
          <p:nvPr/>
        </p:nvSpPr>
        <p:spPr bwMode="auto">
          <a:xfrm flipH="1" flipV="1">
            <a:off x="5580063" y="2087563"/>
            <a:ext cx="15875" cy="793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204" name="Line 367"/>
          <p:cNvSpPr>
            <a:spLocks noChangeShapeType="1"/>
          </p:cNvSpPr>
          <p:nvPr/>
        </p:nvSpPr>
        <p:spPr bwMode="auto">
          <a:xfrm flipH="1" flipV="1">
            <a:off x="5516563" y="2054225"/>
            <a:ext cx="15875" cy="95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205" name="Line 368"/>
          <p:cNvSpPr>
            <a:spLocks noChangeShapeType="1"/>
          </p:cNvSpPr>
          <p:nvPr/>
        </p:nvSpPr>
        <p:spPr bwMode="auto">
          <a:xfrm flipH="1" flipV="1">
            <a:off x="5454650" y="2022475"/>
            <a:ext cx="15875" cy="95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206" name="Line 369"/>
          <p:cNvSpPr>
            <a:spLocks noChangeShapeType="1"/>
          </p:cNvSpPr>
          <p:nvPr/>
        </p:nvSpPr>
        <p:spPr bwMode="auto">
          <a:xfrm flipH="1" flipV="1">
            <a:off x="5391150" y="1990725"/>
            <a:ext cx="15875" cy="793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207" name="Line 370"/>
          <p:cNvSpPr>
            <a:spLocks noChangeShapeType="1"/>
          </p:cNvSpPr>
          <p:nvPr/>
        </p:nvSpPr>
        <p:spPr bwMode="auto">
          <a:xfrm flipH="1">
            <a:off x="5327650" y="2006600"/>
            <a:ext cx="15875" cy="793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208" name="Line 371"/>
          <p:cNvSpPr>
            <a:spLocks noChangeShapeType="1"/>
          </p:cNvSpPr>
          <p:nvPr/>
        </p:nvSpPr>
        <p:spPr bwMode="auto">
          <a:xfrm flipH="1">
            <a:off x="5265738" y="2038350"/>
            <a:ext cx="15875" cy="95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209" name="Line 372"/>
          <p:cNvSpPr>
            <a:spLocks noChangeShapeType="1"/>
          </p:cNvSpPr>
          <p:nvPr/>
        </p:nvSpPr>
        <p:spPr bwMode="auto">
          <a:xfrm flipH="1">
            <a:off x="5202238" y="2070100"/>
            <a:ext cx="15875" cy="95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210" name="Line 373"/>
          <p:cNvSpPr>
            <a:spLocks noChangeShapeType="1"/>
          </p:cNvSpPr>
          <p:nvPr/>
        </p:nvSpPr>
        <p:spPr bwMode="auto">
          <a:xfrm flipH="1">
            <a:off x="5138738" y="2103438"/>
            <a:ext cx="15875" cy="793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211" name="Line 374"/>
          <p:cNvSpPr>
            <a:spLocks noChangeShapeType="1"/>
          </p:cNvSpPr>
          <p:nvPr/>
        </p:nvSpPr>
        <p:spPr bwMode="auto">
          <a:xfrm>
            <a:off x="5154613" y="2120900"/>
            <a:ext cx="17462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212" name="Line 375"/>
          <p:cNvSpPr>
            <a:spLocks noChangeShapeType="1"/>
          </p:cNvSpPr>
          <p:nvPr/>
        </p:nvSpPr>
        <p:spPr bwMode="auto">
          <a:xfrm>
            <a:off x="5224463" y="2120900"/>
            <a:ext cx="17462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213" name="Line 376"/>
          <p:cNvSpPr>
            <a:spLocks noChangeShapeType="1"/>
          </p:cNvSpPr>
          <p:nvPr/>
        </p:nvSpPr>
        <p:spPr bwMode="auto">
          <a:xfrm>
            <a:off x="5253038" y="2163763"/>
            <a:ext cx="1587" cy="1746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214" name="Line 377"/>
          <p:cNvSpPr>
            <a:spLocks noChangeShapeType="1"/>
          </p:cNvSpPr>
          <p:nvPr/>
        </p:nvSpPr>
        <p:spPr bwMode="auto">
          <a:xfrm>
            <a:off x="5253038" y="2235200"/>
            <a:ext cx="1587" cy="174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215" name="Line 378"/>
          <p:cNvSpPr>
            <a:spLocks noChangeShapeType="1"/>
          </p:cNvSpPr>
          <p:nvPr/>
        </p:nvSpPr>
        <p:spPr bwMode="auto">
          <a:xfrm>
            <a:off x="5253038" y="2306638"/>
            <a:ext cx="1587" cy="190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216" name="Line 379"/>
          <p:cNvSpPr>
            <a:spLocks noChangeShapeType="1"/>
          </p:cNvSpPr>
          <p:nvPr/>
        </p:nvSpPr>
        <p:spPr bwMode="auto">
          <a:xfrm>
            <a:off x="5253038" y="2378075"/>
            <a:ext cx="1587" cy="190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217" name="Freeform 380"/>
          <p:cNvSpPr>
            <a:spLocks/>
          </p:cNvSpPr>
          <p:nvPr/>
        </p:nvSpPr>
        <p:spPr bwMode="auto">
          <a:xfrm>
            <a:off x="5253038" y="2451100"/>
            <a:ext cx="1587" cy="17463"/>
          </a:xfrm>
          <a:custGeom>
            <a:avLst/>
            <a:gdLst>
              <a:gd name="T0" fmla="*/ 0 w 1587"/>
              <a:gd name="T1" fmla="*/ 0 h 10"/>
              <a:gd name="T2" fmla="*/ 0 w 1587"/>
              <a:gd name="T3" fmla="*/ 2147483647 h 10"/>
              <a:gd name="T4" fmla="*/ 0 w 1587"/>
              <a:gd name="T5" fmla="*/ 2147483647 h 10"/>
              <a:gd name="T6" fmla="*/ 0 60000 65536"/>
              <a:gd name="T7" fmla="*/ 0 60000 65536"/>
              <a:gd name="T8" fmla="*/ 0 60000 65536"/>
              <a:gd name="T9" fmla="*/ 0 w 1587"/>
              <a:gd name="T10" fmla="*/ 0 h 10"/>
              <a:gd name="T11" fmla="*/ 1587 w 1587"/>
              <a:gd name="T12" fmla="*/ 10 h 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7" h="10">
                <a:moveTo>
                  <a:pt x="0" y="0"/>
                </a:moveTo>
                <a:lnTo>
                  <a:pt x="0" y="3"/>
                </a:lnTo>
                <a:lnTo>
                  <a:pt x="0" y="1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218" name="Line 381"/>
          <p:cNvSpPr>
            <a:spLocks noChangeShapeType="1"/>
          </p:cNvSpPr>
          <p:nvPr/>
        </p:nvSpPr>
        <p:spPr bwMode="auto">
          <a:xfrm>
            <a:off x="5249863" y="2522538"/>
            <a:ext cx="1587" cy="1746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219" name="Line 382"/>
          <p:cNvSpPr>
            <a:spLocks noChangeShapeType="1"/>
          </p:cNvSpPr>
          <p:nvPr/>
        </p:nvSpPr>
        <p:spPr bwMode="auto">
          <a:xfrm flipH="1">
            <a:off x="5241925" y="2593975"/>
            <a:ext cx="1588" cy="174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220" name="Line 383"/>
          <p:cNvSpPr>
            <a:spLocks noChangeShapeType="1"/>
          </p:cNvSpPr>
          <p:nvPr/>
        </p:nvSpPr>
        <p:spPr bwMode="auto">
          <a:xfrm flipH="1">
            <a:off x="5230813" y="2665413"/>
            <a:ext cx="3175" cy="1746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221" name="Line 384"/>
          <p:cNvSpPr>
            <a:spLocks noChangeShapeType="1"/>
          </p:cNvSpPr>
          <p:nvPr/>
        </p:nvSpPr>
        <p:spPr bwMode="auto">
          <a:xfrm flipH="1">
            <a:off x="5213350" y="2735263"/>
            <a:ext cx="3175" cy="1746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222" name="Line 385"/>
          <p:cNvSpPr>
            <a:spLocks noChangeShapeType="1"/>
          </p:cNvSpPr>
          <p:nvPr/>
        </p:nvSpPr>
        <p:spPr bwMode="auto">
          <a:xfrm flipH="1">
            <a:off x="5189538" y="2805113"/>
            <a:ext cx="7937" cy="158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223" name="Line 386"/>
          <p:cNvSpPr>
            <a:spLocks noChangeShapeType="1"/>
          </p:cNvSpPr>
          <p:nvPr/>
        </p:nvSpPr>
        <p:spPr bwMode="auto">
          <a:xfrm flipH="1">
            <a:off x="5164138" y="2871788"/>
            <a:ext cx="6350" cy="158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224" name="Freeform 387"/>
          <p:cNvSpPr>
            <a:spLocks/>
          </p:cNvSpPr>
          <p:nvPr/>
        </p:nvSpPr>
        <p:spPr bwMode="auto">
          <a:xfrm>
            <a:off x="5135563" y="2935288"/>
            <a:ext cx="7937" cy="15875"/>
          </a:xfrm>
          <a:custGeom>
            <a:avLst/>
            <a:gdLst>
              <a:gd name="T0" fmla="*/ 2147483647 w 4"/>
              <a:gd name="T1" fmla="*/ 0 h 9"/>
              <a:gd name="T2" fmla="*/ 2147483647 w 4"/>
              <a:gd name="T3" fmla="*/ 2147483647 h 9"/>
              <a:gd name="T4" fmla="*/ 0 w 4"/>
              <a:gd name="T5" fmla="*/ 2147483647 h 9"/>
              <a:gd name="T6" fmla="*/ 0 60000 65536"/>
              <a:gd name="T7" fmla="*/ 0 60000 65536"/>
              <a:gd name="T8" fmla="*/ 0 60000 65536"/>
              <a:gd name="T9" fmla="*/ 0 w 4"/>
              <a:gd name="T10" fmla="*/ 0 h 9"/>
              <a:gd name="T11" fmla="*/ 4 w 4"/>
              <a:gd name="T12" fmla="*/ 9 h 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" h="9">
                <a:moveTo>
                  <a:pt x="4" y="0"/>
                </a:moveTo>
                <a:lnTo>
                  <a:pt x="2" y="5"/>
                </a:lnTo>
                <a:lnTo>
                  <a:pt x="0" y="9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225" name="Line 388"/>
          <p:cNvSpPr>
            <a:spLocks noChangeShapeType="1"/>
          </p:cNvSpPr>
          <p:nvPr/>
        </p:nvSpPr>
        <p:spPr bwMode="auto">
          <a:xfrm flipH="1">
            <a:off x="5100638" y="2998788"/>
            <a:ext cx="9525" cy="158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226" name="Line 389"/>
          <p:cNvSpPr>
            <a:spLocks noChangeShapeType="1"/>
          </p:cNvSpPr>
          <p:nvPr/>
        </p:nvSpPr>
        <p:spPr bwMode="auto">
          <a:xfrm flipH="1">
            <a:off x="5062538" y="3059113"/>
            <a:ext cx="9525" cy="142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227" name="Line 390"/>
          <p:cNvSpPr>
            <a:spLocks noChangeShapeType="1"/>
          </p:cNvSpPr>
          <p:nvPr/>
        </p:nvSpPr>
        <p:spPr bwMode="auto">
          <a:xfrm flipH="1">
            <a:off x="5019675" y="3116263"/>
            <a:ext cx="11113" cy="142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228" name="Line 391"/>
          <p:cNvSpPr>
            <a:spLocks noChangeShapeType="1"/>
          </p:cNvSpPr>
          <p:nvPr/>
        </p:nvSpPr>
        <p:spPr bwMode="auto">
          <a:xfrm flipH="1">
            <a:off x="4973638" y="3171825"/>
            <a:ext cx="11112" cy="127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229" name="Line 392"/>
          <p:cNvSpPr>
            <a:spLocks noChangeShapeType="1"/>
          </p:cNvSpPr>
          <p:nvPr/>
        </p:nvSpPr>
        <p:spPr bwMode="auto">
          <a:xfrm flipH="1">
            <a:off x="4926013" y="3224213"/>
            <a:ext cx="12700" cy="127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230" name="Freeform 393"/>
          <p:cNvSpPr>
            <a:spLocks/>
          </p:cNvSpPr>
          <p:nvPr/>
        </p:nvSpPr>
        <p:spPr bwMode="auto">
          <a:xfrm>
            <a:off x="4873625" y="3271838"/>
            <a:ext cx="14288" cy="11112"/>
          </a:xfrm>
          <a:custGeom>
            <a:avLst/>
            <a:gdLst>
              <a:gd name="T0" fmla="*/ 2147483647 w 8"/>
              <a:gd name="T1" fmla="*/ 0 h 6"/>
              <a:gd name="T2" fmla="*/ 2147483647 w 8"/>
              <a:gd name="T3" fmla="*/ 2147483647 h 6"/>
              <a:gd name="T4" fmla="*/ 0 w 8"/>
              <a:gd name="T5" fmla="*/ 2147483647 h 6"/>
              <a:gd name="T6" fmla="*/ 0 60000 65536"/>
              <a:gd name="T7" fmla="*/ 0 60000 65536"/>
              <a:gd name="T8" fmla="*/ 0 60000 65536"/>
              <a:gd name="T9" fmla="*/ 0 w 8"/>
              <a:gd name="T10" fmla="*/ 0 h 6"/>
              <a:gd name="T11" fmla="*/ 8 w 8"/>
              <a:gd name="T12" fmla="*/ 6 h 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" h="6">
                <a:moveTo>
                  <a:pt x="8" y="0"/>
                </a:moveTo>
                <a:lnTo>
                  <a:pt x="7" y="1"/>
                </a:lnTo>
                <a:lnTo>
                  <a:pt x="0" y="6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231" name="Freeform 394"/>
          <p:cNvSpPr>
            <a:spLocks/>
          </p:cNvSpPr>
          <p:nvPr/>
        </p:nvSpPr>
        <p:spPr bwMode="auto">
          <a:xfrm>
            <a:off x="4819650" y="3317875"/>
            <a:ext cx="12700" cy="9525"/>
          </a:xfrm>
          <a:custGeom>
            <a:avLst/>
            <a:gdLst>
              <a:gd name="T0" fmla="*/ 2147483647 w 8"/>
              <a:gd name="T1" fmla="*/ 0 h 6"/>
              <a:gd name="T2" fmla="*/ 2147483647 w 8"/>
              <a:gd name="T3" fmla="*/ 2147483647 h 6"/>
              <a:gd name="T4" fmla="*/ 0 w 8"/>
              <a:gd name="T5" fmla="*/ 2147483647 h 6"/>
              <a:gd name="T6" fmla="*/ 0 60000 65536"/>
              <a:gd name="T7" fmla="*/ 0 60000 65536"/>
              <a:gd name="T8" fmla="*/ 0 60000 65536"/>
              <a:gd name="T9" fmla="*/ 0 w 8"/>
              <a:gd name="T10" fmla="*/ 0 h 6"/>
              <a:gd name="T11" fmla="*/ 8 w 8"/>
              <a:gd name="T12" fmla="*/ 6 h 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" h="6">
                <a:moveTo>
                  <a:pt x="8" y="0"/>
                </a:moveTo>
                <a:lnTo>
                  <a:pt x="1" y="5"/>
                </a:lnTo>
                <a:lnTo>
                  <a:pt x="0" y="6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232" name="Line 395"/>
          <p:cNvSpPr>
            <a:spLocks noChangeShapeType="1"/>
          </p:cNvSpPr>
          <p:nvPr/>
        </p:nvSpPr>
        <p:spPr bwMode="auto">
          <a:xfrm flipH="1">
            <a:off x="4760913" y="3355975"/>
            <a:ext cx="14287" cy="1111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233" name="Line 396"/>
          <p:cNvSpPr>
            <a:spLocks noChangeShapeType="1"/>
          </p:cNvSpPr>
          <p:nvPr/>
        </p:nvSpPr>
        <p:spPr bwMode="auto">
          <a:xfrm flipH="1">
            <a:off x="4700588" y="3394075"/>
            <a:ext cx="15875" cy="95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234" name="Line 397"/>
          <p:cNvSpPr>
            <a:spLocks noChangeShapeType="1"/>
          </p:cNvSpPr>
          <p:nvPr/>
        </p:nvSpPr>
        <p:spPr bwMode="auto">
          <a:xfrm flipH="1">
            <a:off x="4637088" y="3425825"/>
            <a:ext cx="15875" cy="95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235" name="Line 398"/>
          <p:cNvSpPr>
            <a:spLocks noChangeShapeType="1"/>
          </p:cNvSpPr>
          <p:nvPr/>
        </p:nvSpPr>
        <p:spPr bwMode="auto">
          <a:xfrm flipH="1">
            <a:off x="4570413" y="3455988"/>
            <a:ext cx="17462" cy="63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236" name="Line 399"/>
          <p:cNvSpPr>
            <a:spLocks noChangeShapeType="1"/>
          </p:cNvSpPr>
          <p:nvPr/>
        </p:nvSpPr>
        <p:spPr bwMode="auto">
          <a:xfrm flipH="1">
            <a:off x="4503738" y="3479800"/>
            <a:ext cx="17462" cy="63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237" name="Freeform 400"/>
          <p:cNvSpPr>
            <a:spLocks/>
          </p:cNvSpPr>
          <p:nvPr/>
        </p:nvSpPr>
        <p:spPr bwMode="auto">
          <a:xfrm>
            <a:off x="4435475" y="3500438"/>
            <a:ext cx="17463" cy="3175"/>
          </a:xfrm>
          <a:custGeom>
            <a:avLst/>
            <a:gdLst>
              <a:gd name="T0" fmla="*/ 2147483647 w 10"/>
              <a:gd name="T1" fmla="*/ 0 h 2"/>
              <a:gd name="T2" fmla="*/ 2147483647 w 10"/>
              <a:gd name="T3" fmla="*/ 2147483647 h 2"/>
              <a:gd name="T4" fmla="*/ 0 w 10"/>
              <a:gd name="T5" fmla="*/ 2147483647 h 2"/>
              <a:gd name="T6" fmla="*/ 0 60000 65536"/>
              <a:gd name="T7" fmla="*/ 0 60000 65536"/>
              <a:gd name="T8" fmla="*/ 0 60000 65536"/>
              <a:gd name="T9" fmla="*/ 0 w 10"/>
              <a:gd name="T10" fmla="*/ 0 h 2"/>
              <a:gd name="T11" fmla="*/ 10 w 10"/>
              <a:gd name="T12" fmla="*/ 2 h 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" h="2">
                <a:moveTo>
                  <a:pt x="10" y="0"/>
                </a:moveTo>
                <a:lnTo>
                  <a:pt x="7" y="1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238" name="Line 401"/>
          <p:cNvSpPr>
            <a:spLocks noChangeShapeType="1"/>
          </p:cNvSpPr>
          <p:nvPr/>
        </p:nvSpPr>
        <p:spPr bwMode="auto">
          <a:xfrm flipH="1">
            <a:off x="4367213" y="3514725"/>
            <a:ext cx="17462" cy="31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239" name="Line 402"/>
          <p:cNvSpPr>
            <a:spLocks noChangeShapeType="1"/>
          </p:cNvSpPr>
          <p:nvPr/>
        </p:nvSpPr>
        <p:spPr bwMode="auto">
          <a:xfrm flipH="1">
            <a:off x="4367213" y="3514725"/>
            <a:ext cx="17462" cy="31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240" name="Line 403"/>
          <p:cNvSpPr>
            <a:spLocks noChangeShapeType="1"/>
          </p:cNvSpPr>
          <p:nvPr/>
        </p:nvSpPr>
        <p:spPr bwMode="auto">
          <a:xfrm flipH="1">
            <a:off x="4297363" y="3524250"/>
            <a:ext cx="17462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241" name="Line 404"/>
          <p:cNvSpPr>
            <a:spLocks noChangeShapeType="1"/>
          </p:cNvSpPr>
          <p:nvPr/>
        </p:nvSpPr>
        <p:spPr bwMode="auto">
          <a:xfrm flipH="1">
            <a:off x="4227513" y="3529013"/>
            <a:ext cx="17462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242" name="Line 405"/>
          <p:cNvSpPr>
            <a:spLocks noChangeShapeType="1"/>
          </p:cNvSpPr>
          <p:nvPr/>
        </p:nvSpPr>
        <p:spPr bwMode="auto">
          <a:xfrm flipH="1">
            <a:off x="4157663" y="3530600"/>
            <a:ext cx="17462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243" name="Line 406"/>
          <p:cNvSpPr>
            <a:spLocks noChangeShapeType="1"/>
          </p:cNvSpPr>
          <p:nvPr/>
        </p:nvSpPr>
        <p:spPr bwMode="auto">
          <a:xfrm flipH="1">
            <a:off x="4087813" y="3530600"/>
            <a:ext cx="17462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244" name="Line 407"/>
          <p:cNvSpPr>
            <a:spLocks noChangeShapeType="1"/>
          </p:cNvSpPr>
          <p:nvPr/>
        </p:nvSpPr>
        <p:spPr bwMode="auto">
          <a:xfrm flipH="1">
            <a:off x="4017963" y="3530600"/>
            <a:ext cx="17462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245" name="Line 408"/>
          <p:cNvSpPr>
            <a:spLocks noChangeShapeType="1"/>
          </p:cNvSpPr>
          <p:nvPr/>
        </p:nvSpPr>
        <p:spPr bwMode="auto">
          <a:xfrm flipH="1">
            <a:off x="3948113" y="3530600"/>
            <a:ext cx="17462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246" name="Line 409"/>
          <p:cNvSpPr>
            <a:spLocks noChangeShapeType="1"/>
          </p:cNvSpPr>
          <p:nvPr/>
        </p:nvSpPr>
        <p:spPr bwMode="auto">
          <a:xfrm flipH="1">
            <a:off x="3878263" y="3530600"/>
            <a:ext cx="17462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247" name="Line 410"/>
          <p:cNvSpPr>
            <a:spLocks noChangeShapeType="1"/>
          </p:cNvSpPr>
          <p:nvPr/>
        </p:nvSpPr>
        <p:spPr bwMode="auto">
          <a:xfrm flipH="1">
            <a:off x="3808413" y="3530600"/>
            <a:ext cx="17462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248" name="Line 411"/>
          <p:cNvSpPr>
            <a:spLocks noChangeShapeType="1"/>
          </p:cNvSpPr>
          <p:nvPr/>
        </p:nvSpPr>
        <p:spPr bwMode="auto">
          <a:xfrm flipH="1">
            <a:off x="3738563" y="3530600"/>
            <a:ext cx="17462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249" name="Line 412"/>
          <p:cNvSpPr>
            <a:spLocks noChangeShapeType="1"/>
          </p:cNvSpPr>
          <p:nvPr/>
        </p:nvSpPr>
        <p:spPr bwMode="auto">
          <a:xfrm flipH="1">
            <a:off x="3668713" y="3530600"/>
            <a:ext cx="17462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250" name="Line 413"/>
          <p:cNvSpPr>
            <a:spLocks noChangeShapeType="1"/>
          </p:cNvSpPr>
          <p:nvPr/>
        </p:nvSpPr>
        <p:spPr bwMode="auto">
          <a:xfrm flipH="1">
            <a:off x="3598863" y="3530600"/>
            <a:ext cx="17462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251" name="Line 414"/>
          <p:cNvSpPr>
            <a:spLocks noChangeShapeType="1"/>
          </p:cNvSpPr>
          <p:nvPr/>
        </p:nvSpPr>
        <p:spPr bwMode="auto">
          <a:xfrm flipH="1">
            <a:off x="3527425" y="3530600"/>
            <a:ext cx="17463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252" name="Line 415"/>
          <p:cNvSpPr>
            <a:spLocks noChangeShapeType="1"/>
          </p:cNvSpPr>
          <p:nvPr/>
        </p:nvSpPr>
        <p:spPr bwMode="auto">
          <a:xfrm flipH="1">
            <a:off x="3457575" y="3530600"/>
            <a:ext cx="17463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253" name="Line 416"/>
          <p:cNvSpPr>
            <a:spLocks noChangeShapeType="1"/>
          </p:cNvSpPr>
          <p:nvPr/>
        </p:nvSpPr>
        <p:spPr bwMode="auto">
          <a:xfrm flipH="1">
            <a:off x="3387725" y="3530600"/>
            <a:ext cx="17463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254" name="Line 417"/>
          <p:cNvSpPr>
            <a:spLocks noChangeShapeType="1"/>
          </p:cNvSpPr>
          <p:nvPr/>
        </p:nvSpPr>
        <p:spPr bwMode="auto">
          <a:xfrm>
            <a:off x="3351213" y="3546475"/>
            <a:ext cx="1587" cy="174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255" name="Line 418"/>
          <p:cNvSpPr>
            <a:spLocks noChangeShapeType="1"/>
          </p:cNvSpPr>
          <p:nvPr/>
        </p:nvSpPr>
        <p:spPr bwMode="auto">
          <a:xfrm>
            <a:off x="3351213" y="3617913"/>
            <a:ext cx="1587" cy="1746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256" name="Line 419"/>
          <p:cNvSpPr>
            <a:spLocks noChangeShapeType="1"/>
          </p:cNvSpPr>
          <p:nvPr/>
        </p:nvSpPr>
        <p:spPr bwMode="auto">
          <a:xfrm>
            <a:off x="3351213" y="3689350"/>
            <a:ext cx="1587" cy="174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257" name="Line 420"/>
          <p:cNvSpPr>
            <a:spLocks noChangeShapeType="1"/>
          </p:cNvSpPr>
          <p:nvPr/>
        </p:nvSpPr>
        <p:spPr bwMode="auto">
          <a:xfrm>
            <a:off x="3351213" y="3760788"/>
            <a:ext cx="1587" cy="190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258" name="Freeform 421"/>
          <p:cNvSpPr>
            <a:spLocks/>
          </p:cNvSpPr>
          <p:nvPr/>
        </p:nvSpPr>
        <p:spPr bwMode="auto">
          <a:xfrm>
            <a:off x="2678113" y="1358900"/>
            <a:ext cx="720725" cy="560388"/>
          </a:xfrm>
          <a:custGeom>
            <a:avLst/>
            <a:gdLst>
              <a:gd name="T0" fmla="*/ 0 w 454"/>
              <a:gd name="T1" fmla="*/ 2147483647 h 353"/>
              <a:gd name="T2" fmla="*/ 0 w 454"/>
              <a:gd name="T3" fmla="*/ 2147483647 h 353"/>
              <a:gd name="T4" fmla="*/ 2147483647 w 454"/>
              <a:gd name="T5" fmla="*/ 2147483647 h 353"/>
              <a:gd name="T6" fmla="*/ 2147483647 w 454"/>
              <a:gd name="T7" fmla="*/ 2147483647 h 353"/>
              <a:gd name="T8" fmla="*/ 2147483647 w 454"/>
              <a:gd name="T9" fmla="*/ 2147483647 h 353"/>
              <a:gd name="T10" fmla="*/ 2147483647 w 454"/>
              <a:gd name="T11" fmla="*/ 2147483647 h 353"/>
              <a:gd name="T12" fmla="*/ 2147483647 w 454"/>
              <a:gd name="T13" fmla="*/ 2147483647 h 353"/>
              <a:gd name="T14" fmla="*/ 2147483647 w 454"/>
              <a:gd name="T15" fmla="*/ 2147483647 h 353"/>
              <a:gd name="T16" fmla="*/ 2147483647 w 454"/>
              <a:gd name="T17" fmla="*/ 2147483647 h 353"/>
              <a:gd name="T18" fmla="*/ 2147483647 w 454"/>
              <a:gd name="T19" fmla="*/ 2147483647 h 353"/>
              <a:gd name="T20" fmla="*/ 2147483647 w 454"/>
              <a:gd name="T21" fmla="*/ 2147483647 h 353"/>
              <a:gd name="T22" fmla="*/ 2147483647 w 454"/>
              <a:gd name="T23" fmla="*/ 2147483647 h 353"/>
              <a:gd name="T24" fmla="*/ 2147483647 w 454"/>
              <a:gd name="T25" fmla="*/ 2147483647 h 353"/>
              <a:gd name="T26" fmla="*/ 2147483647 w 454"/>
              <a:gd name="T27" fmla="*/ 0 h 353"/>
              <a:gd name="T28" fmla="*/ 2147483647 w 454"/>
              <a:gd name="T29" fmla="*/ 2147483647 h 353"/>
              <a:gd name="T30" fmla="*/ 2147483647 w 454"/>
              <a:gd name="T31" fmla="*/ 2147483647 h 353"/>
              <a:gd name="T32" fmla="*/ 2147483647 w 454"/>
              <a:gd name="T33" fmla="*/ 2147483647 h 353"/>
              <a:gd name="T34" fmla="*/ 2147483647 w 454"/>
              <a:gd name="T35" fmla="*/ 2147483647 h 353"/>
              <a:gd name="T36" fmla="*/ 2147483647 w 454"/>
              <a:gd name="T37" fmla="*/ 2147483647 h 353"/>
              <a:gd name="T38" fmla="*/ 2147483647 w 454"/>
              <a:gd name="T39" fmla="*/ 2147483647 h 353"/>
              <a:gd name="T40" fmla="*/ 2147483647 w 454"/>
              <a:gd name="T41" fmla="*/ 2147483647 h 353"/>
              <a:gd name="T42" fmla="*/ 2147483647 w 454"/>
              <a:gd name="T43" fmla="*/ 2147483647 h 353"/>
              <a:gd name="T44" fmla="*/ 2147483647 w 454"/>
              <a:gd name="T45" fmla="*/ 2147483647 h 353"/>
              <a:gd name="T46" fmla="*/ 2147483647 w 454"/>
              <a:gd name="T47" fmla="*/ 2147483647 h 353"/>
              <a:gd name="T48" fmla="*/ 2147483647 w 454"/>
              <a:gd name="T49" fmla="*/ 2147483647 h 353"/>
              <a:gd name="T50" fmla="*/ 2147483647 w 454"/>
              <a:gd name="T51" fmla="*/ 2147483647 h 353"/>
              <a:gd name="T52" fmla="*/ 0 w 454"/>
              <a:gd name="T53" fmla="*/ 2147483647 h 35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454"/>
              <a:gd name="T82" fmla="*/ 0 h 353"/>
              <a:gd name="T83" fmla="*/ 454 w 454"/>
              <a:gd name="T84" fmla="*/ 353 h 353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454" h="353">
                <a:moveTo>
                  <a:pt x="0" y="353"/>
                </a:moveTo>
                <a:lnTo>
                  <a:pt x="0" y="226"/>
                </a:lnTo>
                <a:lnTo>
                  <a:pt x="2" y="199"/>
                </a:lnTo>
                <a:lnTo>
                  <a:pt x="9" y="173"/>
                </a:lnTo>
                <a:lnTo>
                  <a:pt x="19" y="147"/>
                </a:lnTo>
                <a:lnTo>
                  <a:pt x="32" y="125"/>
                </a:lnTo>
                <a:lnTo>
                  <a:pt x="50" y="104"/>
                </a:lnTo>
                <a:lnTo>
                  <a:pt x="69" y="86"/>
                </a:lnTo>
                <a:lnTo>
                  <a:pt x="92" y="72"/>
                </a:lnTo>
                <a:lnTo>
                  <a:pt x="117" y="62"/>
                </a:lnTo>
                <a:lnTo>
                  <a:pt x="142" y="55"/>
                </a:lnTo>
                <a:lnTo>
                  <a:pt x="169" y="53"/>
                </a:lnTo>
                <a:lnTo>
                  <a:pt x="402" y="53"/>
                </a:lnTo>
                <a:lnTo>
                  <a:pt x="402" y="0"/>
                </a:lnTo>
                <a:lnTo>
                  <a:pt x="454" y="104"/>
                </a:lnTo>
                <a:lnTo>
                  <a:pt x="402" y="210"/>
                </a:lnTo>
                <a:lnTo>
                  <a:pt x="402" y="157"/>
                </a:lnTo>
                <a:lnTo>
                  <a:pt x="170" y="159"/>
                </a:lnTo>
                <a:lnTo>
                  <a:pt x="154" y="161"/>
                </a:lnTo>
                <a:lnTo>
                  <a:pt x="141" y="165"/>
                </a:lnTo>
                <a:lnTo>
                  <a:pt x="128" y="173"/>
                </a:lnTo>
                <a:lnTo>
                  <a:pt x="118" y="184"/>
                </a:lnTo>
                <a:lnTo>
                  <a:pt x="110" y="197"/>
                </a:lnTo>
                <a:lnTo>
                  <a:pt x="105" y="212"/>
                </a:lnTo>
                <a:lnTo>
                  <a:pt x="103" y="226"/>
                </a:lnTo>
                <a:lnTo>
                  <a:pt x="103" y="353"/>
                </a:lnTo>
                <a:lnTo>
                  <a:pt x="0" y="353"/>
                </a:lnTo>
                <a:close/>
              </a:path>
            </a:pathLst>
          </a:custGeom>
          <a:solidFill>
            <a:srgbClr val="00CC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grpSp>
        <p:nvGrpSpPr>
          <p:cNvPr id="6259" name="Group 479"/>
          <p:cNvGrpSpPr>
            <a:grpSpLocks/>
          </p:cNvGrpSpPr>
          <p:nvPr/>
        </p:nvGrpSpPr>
        <p:grpSpPr bwMode="auto">
          <a:xfrm>
            <a:off x="3478213" y="1295400"/>
            <a:ext cx="4114800" cy="495300"/>
            <a:chOff x="-3" y="553"/>
            <a:chExt cx="3358" cy="602"/>
          </a:xfrm>
        </p:grpSpPr>
        <p:grpSp>
          <p:nvGrpSpPr>
            <p:cNvPr id="6290" name="Group 480"/>
            <p:cNvGrpSpPr>
              <a:grpSpLocks/>
            </p:cNvGrpSpPr>
            <p:nvPr/>
          </p:nvGrpSpPr>
          <p:grpSpPr bwMode="auto">
            <a:xfrm>
              <a:off x="0" y="556"/>
              <a:ext cx="3352" cy="596"/>
              <a:chOff x="0" y="556"/>
              <a:chExt cx="3352" cy="596"/>
            </a:xfrm>
          </p:grpSpPr>
          <p:grpSp>
            <p:nvGrpSpPr>
              <p:cNvPr id="6292" name="Group 481"/>
              <p:cNvGrpSpPr>
                <a:grpSpLocks/>
              </p:cNvGrpSpPr>
              <p:nvPr/>
            </p:nvGrpSpPr>
            <p:grpSpPr bwMode="auto">
              <a:xfrm>
                <a:off x="0" y="556"/>
                <a:ext cx="419" cy="596"/>
                <a:chOff x="0" y="556"/>
                <a:chExt cx="419" cy="596"/>
              </a:xfrm>
            </p:grpSpPr>
            <p:sp>
              <p:nvSpPr>
                <p:cNvPr id="6314" name="Rectangle 482"/>
                <p:cNvSpPr>
                  <a:spLocks noChangeArrowheads="1"/>
                </p:cNvSpPr>
                <p:nvPr/>
              </p:nvSpPr>
              <p:spPr bwMode="auto">
                <a:xfrm>
                  <a:off x="28" y="556"/>
                  <a:ext cx="363" cy="596"/>
                </a:xfrm>
                <a:prstGeom prst="rect">
                  <a:avLst/>
                </a:prstGeom>
                <a:noFill/>
                <a:ln w="38100">
                  <a:solidFill>
                    <a:srgbClr val="00FF00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b="1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0</a:t>
                  </a:r>
                  <a:endParaRPr lang="es-ES_tradnl" sz="360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6315" name="Rectangle 483"/>
                <p:cNvSpPr>
                  <a:spLocks noChangeArrowheads="1"/>
                </p:cNvSpPr>
                <p:nvPr/>
              </p:nvSpPr>
              <p:spPr bwMode="auto">
                <a:xfrm>
                  <a:off x="0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00FF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6293" name="Group 484"/>
              <p:cNvGrpSpPr>
                <a:grpSpLocks/>
              </p:cNvGrpSpPr>
              <p:nvPr/>
            </p:nvGrpSpPr>
            <p:grpSpPr bwMode="auto">
              <a:xfrm>
                <a:off x="419" y="556"/>
                <a:ext cx="419" cy="596"/>
                <a:chOff x="419" y="556"/>
                <a:chExt cx="419" cy="596"/>
              </a:xfrm>
            </p:grpSpPr>
            <p:sp>
              <p:nvSpPr>
                <p:cNvPr id="6312" name="Rectangle 485"/>
                <p:cNvSpPr>
                  <a:spLocks noChangeArrowheads="1"/>
                </p:cNvSpPr>
                <p:nvPr/>
              </p:nvSpPr>
              <p:spPr bwMode="auto">
                <a:xfrm>
                  <a:off x="447" y="556"/>
                  <a:ext cx="363" cy="596"/>
                </a:xfrm>
                <a:prstGeom prst="rect">
                  <a:avLst/>
                </a:prstGeom>
                <a:noFill/>
                <a:ln w="38100">
                  <a:solidFill>
                    <a:srgbClr val="00FF00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b="1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6313" name="Rectangle 486"/>
                <p:cNvSpPr>
                  <a:spLocks noChangeArrowheads="1"/>
                </p:cNvSpPr>
                <p:nvPr/>
              </p:nvSpPr>
              <p:spPr bwMode="auto">
                <a:xfrm>
                  <a:off x="419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00FF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6294" name="Group 487"/>
              <p:cNvGrpSpPr>
                <a:grpSpLocks/>
              </p:cNvGrpSpPr>
              <p:nvPr/>
            </p:nvGrpSpPr>
            <p:grpSpPr bwMode="auto">
              <a:xfrm>
                <a:off x="838" y="556"/>
                <a:ext cx="419" cy="596"/>
                <a:chOff x="838" y="556"/>
                <a:chExt cx="419" cy="596"/>
              </a:xfrm>
            </p:grpSpPr>
            <p:sp>
              <p:nvSpPr>
                <p:cNvPr id="6310" name="Rectangle 488"/>
                <p:cNvSpPr>
                  <a:spLocks noChangeArrowheads="1"/>
                </p:cNvSpPr>
                <p:nvPr/>
              </p:nvSpPr>
              <p:spPr bwMode="auto">
                <a:xfrm>
                  <a:off x="866" y="556"/>
                  <a:ext cx="363" cy="596"/>
                </a:xfrm>
                <a:prstGeom prst="rect">
                  <a:avLst/>
                </a:prstGeom>
                <a:noFill/>
                <a:ln w="38100">
                  <a:solidFill>
                    <a:srgbClr val="00FF00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b="1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2</a:t>
                  </a:r>
                </a:p>
              </p:txBody>
            </p:sp>
            <p:sp>
              <p:nvSpPr>
                <p:cNvPr id="6311" name="Rectangle 489"/>
                <p:cNvSpPr>
                  <a:spLocks noChangeArrowheads="1"/>
                </p:cNvSpPr>
                <p:nvPr/>
              </p:nvSpPr>
              <p:spPr bwMode="auto">
                <a:xfrm>
                  <a:off x="838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00FF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6295" name="Group 490"/>
              <p:cNvGrpSpPr>
                <a:grpSpLocks/>
              </p:cNvGrpSpPr>
              <p:nvPr/>
            </p:nvGrpSpPr>
            <p:grpSpPr bwMode="auto">
              <a:xfrm>
                <a:off x="1257" y="556"/>
                <a:ext cx="419" cy="596"/>
                <a:chOff x="1257" y="556"/>
                <a:chExt cx="419" cy="596"/>
              </a:xfrm>
            </p:grpSpPr>
            <p:sp>
              <p:nvSpPr>
                <p:cNvPr id="6308" name="Rectangle 491"/>
                <p:cNvSpPr>
                  <a:spLocks noChangeArrowheads="1"/>
                </p:cNvSpPr>
                <p:nvPr/>
              </p:nvSpPr>
              <p:spPr bwMode="auto">
                <a:xfrm>
                  <a:off x="1285" y="556"/>
                  <a:ext cx="363" cy="596"/>
                </a:xfrm>
                <a:prstGeom prst="rect">
                  <a:avLst/>
                </a:prstGeom>
                <a:noFill/>
                <a:ln w="38100">
                  <a:solidFill>
                    <a:srgbClr val="00FF00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b="1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3</a:t>
                  </a:r>
                </a:p>
              </p:txBody>
            </p:sp>
            <p:sp>
              <p:nvSpPr>
                <p:cNvPr id="6309" name="Rectangle 492"/>
                <p:cNvSpPr>
                  <a:spLocks noChangeArrowheads="1"/>
                </p:cNvSpPr>
                <p:nvPr/>
              </p:nvSpPr>
              <p:spPr bwMode="auto">
                <a:xfrm>
                  <a:off x="1257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00FF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6296" name="Group 493"/>
              <p:cNvGrpSpPr>
                <a:grpSpLocks/>
              </p:cNvGrpSpPr>
              <p:nvPr/>
            </p:nvGrpSpPr>
            <p:grpSpPr bwMode="auto">
              <a:xfrm>
                <a:off x="1676" y="556"/>
                <a:ext cx="419" cy="596"/>
                <a:chOff x="1676" y="556"/>
                <a:chExt cx="419" cy="596"/>
              </a:xfrm>
            </p:grpSpPr>
            <p:sp>
              <p:nvSpPr>
                <p:cNvPr id="6306" name="Rectangle 494"/>
                <p:cNvSpPr>
                  <a:spLocks noChangeArrowheads="1"/>
                </p:cNvSpPr>
                <p:nvPr/>
              </p:nvSpPr>
              <p:spPr bwMode="auto">
                <a:xfrm>
                  <a:off x="1704" y="556"/>
                  <a:ext cx="363" cy="596"/>
                </a:xfrm>
                <a:prstGeom prst="rect">
                  <a:avLst/>
                </a:prstGeom>
                <a:noFill/>
                <a:ln w="38100">
                  <a:solidFill>
                    <a:srgbClr val="00FF00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b="1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4</a:t>
                  </a:r>
                </a:p>
              </p:txBody>
            </p:sp>
            <p:sp>
              <p:nvSpPr>
                <p:cNvPr id="6307" name="Rectangle 495"/>
                <p:cNvSpPr>
                  <a:spLocks noChangeArrowheads="1"/>
                </p:cNvSpPr>
                <p:nvPr/>
              </p:nvSpPr>
              <p:spPr bwMode="auto">
                <a:xfrm>
                  <a:off x="1676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00FF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6297" name="Group 496"/>
              <p:cNvGrpSpPr>
                <a:grpSpLocks/>
              </p:cNvGrpSpPr>
              <p:nvPr/>
            </p:nvGrpSpPr>
            <p:grpSpPr bwMode="auto">
              <a:xfrm>
                <a:off x="2095" y="556"/>
                <a:ext cx="419" cy="596"/>
                <a:chOff x="2095" y="556"/>
                <a:chExt cx="419" cy="596"/>
              </a:xfrm>
            </p:grpSpPr>
            <p:sp>
              <p:nvSpPr>
                <p:cNvPr id="6304" name="Rectangle 497"/>
                <p:cNvSpPr>
                  <a:spLocks noChangeArrowheads="1"/>
                </p:cNvSpPr>
                <p:nvPr/>
              </p:nvSpPr>
              <p:spPr bwMode="auto">
                <a:xfrm>
                  <a:off x="2123" y="556"/>
                  <a:ext cx="363" cy="596"/>
                </a:xfrm>
                <a:prstGeom prst="rect">
                  <a:avLst/>
                </a:prstGeom>
                <a:noFill/>
                <a:ln w="38100">
                  <a:solidFill>
                    <a:srgbClr val="00FF00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b="1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5</a:t>
                  </a:r>
                </a:p>
              </p:txBody>
            </p:sp>
            <p:sp>
              <p:nvSpPr>
                <p:cNvPr id="6305" name="Rectangle 498"/>
                <p:cNvSpPr>
                  <a:spLocks noChangeArrowheads="1"/>
                </p:cNvSpPr>
                <p:nvPr/>
              </p:nvSpPr>
              <p:spPr bwMode="auto">
                <a:xfrm>
                  <a:off x="2095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00FF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6298" name="Group 499"/>
              <p:cNvGrpSpPr>
                <a:grpSpLocks/>
              </p:cNvGrpSpPr>
              <p:nvPr/>
            </p:nvGrpSpPr>
            <p:grpSpPr bwMode="auto">
              <a:xfrm>
                <a:off x="2514" y="556"/>
                <a:ext cx="419" cy="596"/>
                <a:chOff x="2514" y="556"/>
                <a:chExt cx="419" cy="596"/>
              </a:xfrm>
            </p:grpSpPr>
            <p:sp>
              <p:nvSpPr>
                <p:cNvPr id="6302" name="Rectangle 500"/>
                <p:cNvSpPr>
                  <a:spLocks noChangeArrowheads="1"/>
                </p:cNvSpPr>
                <p:nvPr/>
              </p:nvSpPr>
              <p:spPr bwMode="auto">
                <a:xfrm>
                  <a:off x="2542" y="556"/>
                  <a:ext cx="363" cy="596"/>
                </a:xfrm>
                <a:prstGeom prst="rect">
                  <a:avLst/>
                </a:prstGeom>
                <a:noFill/>
                <a:ln w="38100">
                  <a:solidFill>
                    <a:srgbClr val="00FF00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b="1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6</a:t>
                  </a:r>
                </a:p>
              </p:txBody>
            </p:sp>
            <p:sp>
              <p:nvSpPr>
                <p:cNvPr id="6303" name="Rectangle 501"/>
                <p:cNvSpPr>
                  <a:spLocks noChangeArrowheads="1"/>
                </p:cNvSpPr>
                <p:nvPr/>
              </p:nvSpPr>
              <p:spPr bwMode="auto">
                <a:xfrm>
                  <a:off x="2514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00FF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6299" name="Group 502"/>
              <p:cNvGrpSpPr>
                <a:grpSpLocks/>
              </p:cNvGrpSpPr>
              <p:nvPr/>
            </p:nvGrpSpPr>
            <p:grpSpPr bwMode="auto">
              <a:xfrm>
                <a:off x="2933" y="556"/>
                <a:ext cx="419" cy="596"/>
                <a:chOff x="2933" y="556"/>
                <a:chExt cx="419" cy="596"/>
              </a:xfrm>
            </p:grpSpPr>
            <p:sp>
              <p:nvSpPr>
                <p:cNvPr id="6300" name="Rectangle 503"/>
                <p:cNvSpPr>
                  <a:spLocks noChangeArrowheads="1"/>
                </p:cNvSpPr>
                <p:nvPr/>
              </p:nvSpPr>
              <p:spPr bwMode="auto">
                <a:xfrm>
                  <a:off x="2961" y="556"/>
                  <a:ext cx="363" cy="596"/>
                </a:xfrm>
                <a:prstGeom prst="rect">
                  <a:avLst/>
                </a:prstGeom>
                <a:noFill/>
                <a:ln w="38100">
                  <a:solidFill>
                    <a:srgbClr val="00FF00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b="1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7</a:t>
                  </a:r>
                </a:p>
              </p:txBody>
            </p:sp>
            <p:sp>
              <p:nvSpPr>
                <p:cNvPr id="6301" name="Rectangle 504"/>
                <p:cNvSpPr>
                  <a:spLocks noChangeArrowheads="1"/>
                </p:cNvSpPr>
                <p:nvPr/>
              </p:nvSpPr>
              <p:spPr bwMode="auto">
                <a:xfrm>
                  <a:off x="2933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00FF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>
                    <a:solidFill>
                      <a:srgbClr val="002060"/>
                    </a:solidFill>
                  </a:endParaRPr>
                </a:p>
              </p:txBody>
            </p:sp>
          </p:grpSp>
        </p:grpSp>
        <p:sp>
          <p:nvSpPr>
            <p:cNvPr id="6291" name="Rectangle 505"/>
            <p:cNvSpPr>
              <a:spLocks noChangeArrowheads="1"/>
            </p:cNvSpPr>
            <p:nvPr/>
          </p:nvSpPr>
          <p:spPr bwMode="auto">
            <a:xfrm>
              <a:off x="-3" y="553"/>
              <a:ext cx="3358" cy="602"/>
            </a:xfrm>
            <a:prstGeom prst="rect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AR">
                <a:solidFill>
                  <a:srgbClr val="002060"/>
                </a:solidFill>
              </a:endParaRPr>
            </a:p>
          </p:txBody>
        </p:sp>
      </p:grpSp>
      <p:grpSp>
        <p:nvGrpSpPr>
          <p:cNvPr id="6260" name="Group 506"/>
          <p:cNvGrpSpPr>
            <a:grpSpLocks/>
          </p:cNvGrpSpPr>
          <p:nvPr/>
        </p:nvGrpSpPr>
        <p:grpSpPr bwMode="auto">
          <a:xfrm rot="5400000">
            <a:off x="677863" y="3790950"/>
            <a:ext cx="4114800" cy="495300"/>
            <a:chOff x="-3" y="553"/>
            <a:chExt cx="3358" cy="602"/>
          </a:xfrm>
        </p:grpSpPr>
        <p:grpSp>
          <p:nvGrpSpPr>
            <p:cNvPr id="6264" name="Group 507"/>
            <p:cNvGrpSpPr>
              <a:grpSpLocks/>
            </p:cNvGrpSpPr>
            <p:nvPr/>
          </p:nvGrpSpPr>
          <p:grpSpPr bwMode="auto">
            <a:xfrm>
              <a:off x="0" y="556"/>
              <a:ext cx="3352" cy="596"/>
              <a:chOff x="0" y="556"/>
              <a:chExt cx="3352" cy="596"/>
            </a:xfrm>
          </p:grpSpPr>
          <p:grpSp>
            <p:nvGrpSpPr>
              <p:cNvPr id="6266" name="Group 508"/>
              <p:cNvGrpSpPr>
                <a:grpSpLocks/>
              </p:cNvGrpSpPr>
              <p:nvPr/>
            </p:nvGrpSpPr>
            <p:grpSpPr bwMode="auto">
              <a:xfrm>
                <a:off x="0" y="556"/>
                <a:ext cx="419" cy="596"/>
                <a:chOff x="0" y="556"/>
                <a:chExt cx="419" cy="596"/>
              </a:xfrm>
            </p:grpSpPr>
            <p:sp>
              <p:nvSpPr>
                <p:cNvPr id="6288" name="Rectangle 509"/>
                <p:cNvSpPr>
                  <a:spLocks noChangeArrowheads="1"/>
                </p:cNvSpPr>
                <p:nvPr/>
              </p:nvSpPr>
              <p:spPr bwMode="auto">
                <a:xfrm>
                  <a:off x="28" y="556"/>
                  <a:ext cx="363" cy="596"/>
                </a:xfrm>
                <a:prstGeom prst="rect">
                  <a:avLst/>
                </a:prstGeom>
                <a:noFill/>
                <a:ln w="38100">
                  <a:solidFill>
                    <a:srgbClr val="00FF00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b="1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0</a:t>
                  </a:r>
                  <a:endParaRPr lang="es-ES_tradnl" sz="360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6289" name="Rectangle 510"/>
                <p:cNvSpPr>
                  <a:spLocks noChangeArrowheads="1"/>
                </p:cNvSpPr>
                <p:nvPr/>
              </p:nvSpPr>
              <p:spPr bwMode="auto">
                <a:xfrm>
                  <a:off x="0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00FF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6267" name="Group 511"/>
              <p:cNvGrpSpPr>
                <a:grpSpLocks/>
              </p:cNvGrpSpPr>
              <p:nvPr/>
            </p:nvGrpSpPr>
            <p:grpSpPr bwMode="auto">
              <a:xfrm>
                <a:off x="419" y="556"/>
                <a:ext cx="419" cy="596"/>
                <a:chOff x="419" y="556"/>
                <a:chExt cx="419" cy="596"/>
              </a:xfrm>
            </p:grpSpPr>
            <p:sp>
              <p:nvSpPr>
                <p:cNvPr id="6286" name="Rectangle 512"/>
                <p:cNvSpPr>
                  <a:spLocks noChangeArrowheads="1"/>
                </p:cNvSpPr>
                <p:nvPr/>
              </p:nvSpPr>
              <p:spPr bwMode="auto">
                <a:xfrm>
                  <a:off x="447" y="556"/>
                  <a:ext cx="363" cy="596"/>
                </a:xfrm>
                <a:prstGeom prst="rect">
                  <a:avLst/>
                </a:prstGeom>
                <a:noFill/>
                <a:ln w="38100">
                  <a:solidFill>
                    <a:srgbClr val="00FF00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b="1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6287" name="Rectangle 513"/>
                <p:cNvSpPr>
                  <a:spLocks noChangeArrowheads="1"/>
                </p:cNvSpPr>
                <p:nvPr/>
              </p:nvSpPr>
              <p:spPr bwMode="auto">
                <a:xfrm>
                  <a:off x="419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00FF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6268" name="Group 514"/>
              <p:cNvGrpSpPr>
                <a:grpSpLocks/>
              </p:cNvGrpSpPr>
              <p:nvPr/>
            </p:nvGrpSpPr>
            <p:grpSpPr bwMode="auto">
              <a:xfrm>
                <a:off x="838" y="556"/>
                <a:ext cx="419" cy="596"/>
                <a:chOff x="838" y="556"/>
                <a:chExt cx="419" cy="596"/>
              </a:xfrm>
            </p:grpSpPr>
            <p:sp>
              <p:nvSpPr>
                <p:cNvPr id="6284" name="Rectangle 515"/>
                <p:cNvSpPr>
                  <a:spLocks noChangeArrowheads="1"/>
                </p:cNvSpPr>
                <p:nvPr/>
              </p:nvSpPr>
              <p:spPr bwMode="auto">
                <a:xfrm>
                  <a:off x="866" y="556"/>
                  <a:ext cx="363" cy="596"/>
                </a:xfrm>
                <a:prstGeom prst="rect">
                  <a:avLst/>
                </a:prstGeom>
                <a:noFill/>
                <a:ln w="38100">
                  <a:solidFill>
                    <a:srgbClr val="00FF00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b="1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2</a:t>
                  </a:r>
                </a:p>
              </p:txBody>
            </p:sp>
            <p:sp>
              <p:nvSpPr>
                <p:cNvPr id="6285" name="Rectangle 516"/>
                <p:cNvSpPr>
                  <a:spLocks noChangeArrowheads="1"/>
                </p:cNvSpPr>
                <p:nvPr/>
              </p:nvSpPr>
              <p:spPr bwMode="auto">
                <a:xfrm>
                  <a:off x="838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00FF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6269" name="Group 517"/>
              <p:cNvGrpSpPr>
                <a:grpSpLocks/>
              </p:cNvGrpSpPr>
              <p:nvPr/>
            </p:nvGrpSpPr>
            <p:grpSpPr bwMode="auto">
              <a:xfrm>
                <a:off x="1257" y="556"/>
                <a:ext cx="419" cy="596"/>
                <a:chOff x="1257" y="556"/>
                <a:chExt cx="419" cy="596"/>
              </a:xfrm>
            </p:grpSpPr>
            <p:sp>
              <p:nvSpPr>
                <p:cNvPr id="6282" name="Rectangle 518"/>
                <p:cNvSpPr>
                  <a:spLocks noChangeArrowheads="1"/>
                </p:cNvSpPr>
                <p:nvPr/>
              </p:nvSpPr>
              <p:spPr bwMode="auto">
                <a:xfrm>
                  <a:off x="1285" y="556"/>
                  <a:ext cx="363" cy="596"/>
                </a:xfrm>
                <a:prstGeom prst="rect">
                  <a:avLst/>
                </a:prstGeom>
                <a:noFill/>
                <a:ln w="38100">
                  <a:solidFill>
                    <a:srgbClr val="00FF00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b="1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3</a:t>
                  </a:r>
                </a:p>
              </p:txBody>
            </p:sp>
            <p:sp>
              <p:nvSpPr>
                <p:cNvPr id="6283" name="Rectangle 519"/>
                <p:cNvSpPr>
                  <a:spLocks noChangeArrowheads="1"/>
                </p:cNvSpPr>
                <p:nvPr/>
              </p:nvSpPr>
              <p:spPr bwMode="auto">
                <a:xfrm>
                  <a:off x="1257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00FF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6270" name="Group 520"/>
              <p:cNvGrpSpPr>
                <a:grpSpLocks/>
              </p:cNvGrpSpPr>
              <p:nvPr/>
            </p:nvGrpSpPr>
            <p:grpSpPr bwMode="auto">
              <a:xfrm>
                <a:off x="1676" y="556"/>
                <a:ext cx="419" cy="596"/>
                <a:chOff x="1676" y="556"/>
                <a:chExt cx="419" cy="596"/>
              </a:xfrm>
            </p:grpSpPr>
            <p:sp>
              <p:nvSpPr>
                <p:cNvPr id="6280" name="Rectangle 521"/>
                <p:cNvSpPr>
                  <a:spLocks noChangeArrowheads="1"/>
                </p:cNvSpPr>
                <p:nvPr/>
              </p:nvSpPr>
              <p:spPr bwMode="auto">
                <a:xfrm>
                  <a:off x="1704" y="556"/>
                  <a:ext cx="363" cy="596"/>
                </a:xfrm>
                <a:prstGeom prst="rect">
                  <a:avLst/>
                </a:prstGeom>
                <a:noFill/>
                <a:ln w="38100">
                  <a:solidFill>
                    <a:srgbClr val="00FF00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b="1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4</a:t>
                  </a:r>
                </a:p>
              </p:txBody>
            </p:sp>
            <p:sp>
              <p:nvSpPr>
                <p:cNvPr id="6281" name="Rectangle 522"/>
                <p:cNvSpPr>
                  <a:spLocks noChangeArrowheads="1"/>
                </p:cNvSpPr>
                <p:nvPr/>
              </p:nvSpPr>
              <p:spPr bwMode="auto">
                <a:xfrm>
                  <a:off x="1676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00FF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6271" name="Group 523"/>
              <p:cNvGrpSpPr>
                <a:grpSpLocks/>
              </p:cNvGrpSpPr>
              <p:nvPr/>
            </p:nvGrpSpPr>
            <p:grpSpPr bwMode="auto">
              <a:xfrm>
                <a:off x="2095" y="556"/>
                <a:ext cx="419" cy="596"/>
                <a:chOff x="2095" y="556"/>
                <a:chExt cx="419" cy="596"/>
              </a:xfrm>
            </p:grpSpPr>
            <p:sp>
              <p:nvSpPr>
                <p:cNvPr id="6278" name="Rectangle 524"/>
                <p:cNvSpPr>
                  <a:spLocks noChangeArrowheads="1"/>
                </p:cNvSpPr>
                <p:nvPr/>
              </p:nvSpPr>
              <p:spPr bwMode="auto">
                <a:xfrm>
                  <a:off x="2123" y="556"/>
                  <a:ext cx="363" cy="596"/>
                </a:xfrm>
                <a:prstGeom prst="rect">
                  <a:avLst/>
                </a:prstGeom>
                <a:noFill/>
                <a:ln w="38100">
                  <a:solidFill>
                    <a:srgbClr val="00FF00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b="1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5</a:t>
                  </a:r>
                </a:p>
              </p:txBody>
            </p:sp>
            <p:sp>
              <p:nvSpPr>
                <p:cNvPr id="6279" name="Rectangle 525"/>
                <p:cNvSpPr>
                  <a:spLocks noChangeArrowheads="1"/>
                </p:cNvSpPr>
                <p:nvPr/>
              </p:nvSpPr>
              <p:spPr bwMode="auto">
                <a:xfrm>
                  <a:off x="2095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00FF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6272" name="Group 526"/>
              <p:cNvGrpSpPr>
                <a:grpSpLocks/>
              </p:cNvGrpSpPr>
              <p:nvPr/>
            </p:nvGrpSpPr>
            <p:grpSpPr bwMode="auto">
              <a:xfrm>
                <a:off x="2514" y="556"/>
                <a:ext cx="419" cy="596"/>
                <a:chOff x="2514" y="556"/>
                <a:chExt cx="419" cy="596"/>
              </a:xfrm>
            </p:grpSpPr>
            <p:sp>
              <p:nvSpPr>
                <p:cNvPr id="6276" name="Rectangle 527"/>
                <p:cNvSpPr>
                  <a:spLocks noChangeArrowheads="1"/>
                </p:cNvSpPr>
                <p:nvPr/>
              </p:nvSpPr>
              <p:spPr bwMode="auto">
                <a:xfrm>
                  <a:off x="2542" y="556"/>
                  <a:ext cx="363" cy="596"/>
                </a:xfrm>
                <a:prstGeom prst="rect">
                  <a:avLst/>
                </a:prstGeom>
                <a:noFill/>
                <a:ln w="38100">
                  <a:solidFill>
                    <a:srgbClr val="00FF00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b="1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6</a:t>
                  </a:r>
                </a:p>
              </p:txBody>
            </p:sp>
            <p:sp>
              <p:nvSpPr>
                <p:cNvPr id="6277" name="Rectangle 528"/>
                <p:cNvSpPr>
                  <a:spLocks noChangeArrowheads="1"/>
                </p:cNvSpPr>
                <p:nvPr/>
              </p:nvSpPr>
              <p:spPr bwMode="auto">
                <a:xfrm>
                  <a:off x="2514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00FF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6273" name="Group 529"/>
              <p:cNvGrpSpPr>
                <a:grpSpLocks/>
              </p:cNvGrpSpPr>
              <p:nvPr/>
            </p:nvGrpSpPr>
            <p:grpSpPr bwMode="auto">
              <a:xfrm>
                <a:off x="2933" y="556"/>
                <a:ext cx="419" cy="596"/>
                <a:chOff x="2933" y="556"/>
                <a:chExt cx="419" cy="596"/>
              </a:xfrm>
            </p:grpSpPr>
            <p:sp>
              <p:nvSpPr>
                <p:cNvPr id="6274" name="Rectangle 530"/>
                <p:cNvSpPr>
                  <a:spLocks noChangeArrowheads="1"/>
                </p:cNvSpPr>
                <p:nvPr/>
              </p:nvSpPr>
              <p:spPr bwMode="auto">
                <a:xfrm>
                  <a:off x="2961" y="556"/>
                  <a:ext cx="363" cy="596"/>
                </a:xfrm>
                <a:prstGeom prst="rect">
                  <a:avLst/>
                </a:prstGeom>
                <a:noFill/>
                <a:ln w="38100">
                  <a:solidFill>
                    <a:srgbClr val="00FF00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b="1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7</a:t>
                  </a:r>
                </a:p>
              </p:txBody>
            </p:sp>
            <p:sp>
              <p:nvSpPr>
                <p:cNvPr id="6275" name="Rectangle 531"/>
                <p:cNvSpPr>
                  <a:spLocks noChangeArrowheads="1"/>
                </p:cNvSpPr>
                <p:nvPr/>
              </p:nvSpPr>
              <p:spPr bwMode="auto">
                <a:xfrm>
                  <a:off x="2933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00FF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>
                    <a:solidFill>
                      <a:srgbClr val="002060"/>
                    </a:solidFill>
                  </a:endParaRPr>
                </a:p>
              </p:txBody>
            </p:sp>
          </p:grpSp>
        </p:grpSp>
        <p:sp>
          <p:nvSpPr>
            <p:cNvPr id="6265" name="Rectangle 532"/>
            <p:cNvSpPr>
              <a:spLocks noChangeArrowheads="1"/>
            </p:cNvSpPr>
            <p:nvPr/>
          </p:nvSpPr>
          <p:spPr bwMode="auto">
            <a:xfrm>
              <a:off x="-3" y="553"/>
              <a:ext cx="3358" cy="602"/>
            </a:xfrm>
            <a:prstGeom prst="rect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AR">
                <a:solidFill>
                  <a:srgbClr val="002060"/>
                </a:solidFill>
              </a:endParaRPr>
            </a:p>
          </p:txBody>
        </p:sp>
      </p:grpSp>
      <p:sp>
        <p:nvSpPr>
          <p:cNvPr id="6261" name="Freeform 534"/>
          <p:cNvSpPr>
            <a:spLocks/>
          </p:cNvSpPr>
          <p:nvPr/>
        </p:nvSpPr>
        <p:spPr bwMode="auto">
          <a:xfrm>
            <a:off x="7696200" y="1219200"/>
            <a:ext cx="1050925" cy="536575"/>
          </a:xfrm>
          <a:custGeom>
            <a:avLst/>
            <a:gdLst>
              <a:gd name="T0" fmla="*/ 0 w 662"/>
              <a:gd name="T1" fmla="*/ 2147483647 h 338"/>
              <a:gd name="T2" fmla="*/ 2147483647 w 662"/>
              <a:gd name="T3" fmla="*/ 2147483647 h 338"/>
              <a:gd name="T4" fmla="*/ 2147483647 w 662"/>
              <a:gd name="T5" fmla="*/ 2147483647 h 338"/>
              <a:gd name="T6" fmla="*/ 2147483647 w 662"/>
              <a:gd name="T7" fmla="*/ 2147483647 h 338"/>
              <a:gd name="T8" fmla="*/ 2147483647 w 662"/>
              <a:gd name="T9" fmla="*/ 0 h 338"/>
              <a:gd name="T10" fmla="*/ 2147483647 w 662"/>
              <a:gd name="T11" fmla="*/ 2147483647 h 338"/>
              <a:gd name="T12" fmla="*/ 0 w 662"/>
              <a:gd name="T13" fmla="*/ 2147483647 h 3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62"/>
              <a:gd name="T22" fmla="*/ 0 h 338"/>
              <a:gd name="T23" fmla="*/ 662 w 662"/>
              <a:gd name="T24" fmla="*/ 338 h 33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62" h="338">
                <a:moveTo>
                  <a:pt x="0" y="253"/>
                </a:moveTo>
                <a:lnTo>
                  <a:pt x="579" y="253"/>
                </a:lnTo>
                <a:lnTo>
                  <a:pt x="579" y="338"/>
                </a:lnTo>
                <a:lnTo>
                  <a:pt x="662" y="169"/>
                </a:lnTo>
                <a:lnTo>
                  <a:pt x="579" y="0"/>
                </a:lnTo>
                <a:lnTo>
                  <a:pt x="579" y="84"/>
                </a:lnTo>
                <a:lnTo>
                  <a:pt x="0" y="84"/>
                </a:lnTo>
              </a:path>
            </a:pathLst>
          </a:custGeom>
          <a:solidFill>
            <a:srgbClr val="00CC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>
              <a:solidFill>
                <a:srgbClr val="002060"/>
              </a:solidFill>
            </a:endParaRPr>
          </a:p>
        </p:txBody>
      </p:sp>
      <p:sp>
        <p:nvSpPr>
          <p:cNvPr id="6263" name="171 Pentágono"/>
          <p:cNvSpPr>
            <a:spLocks noChangeArrowheads="1"/>
          </p:cNvSpPr>
          <p:nvPr/>
        </p:nvSpPr>
        <p:spPr bwMode="auto">
          <a:xfrm>
            <a:off x="6444208" y="6165304"/>
            <a:ext cx="1368425" cy="504825"/>
          </a:xfrm>
          <a:prstGeom prst="homePlate">
            <a:avLst>
              <a:gd name="adj" fmla="val 4993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r>
              <a:rPr lang="es-AR" sz="1400"/>
              <a:t>tipos  de</a:t>
            </a:r>
          </a:p>
          <a:p>
            <a:r>
              <a:rPr lang="es-AR" sz="1400"/>
              <a:t>comunicacion</a:t>
            </a:r>
          </a:p>
        </p:txBody>
      </p:sp>
      <p:sp>
        <p:nvSpPr>
          <p:cNvPr id="171" name="17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5EAA24-1B9A-4739-B9CB-F256333715CC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" smtClean="0"/>
              <a:t>LCR: Line Control Register (2:3)</a:t>
            </a:r>
          </a:p>
        </p:txBody>
      </p:sp>
      <p:sp>
        <p:nvSpPr>
          <p:cNvPr id="39938" name="2 Marcador de fecha"/>
          <p:cNvSpPr>
            <a:spLocks noGrp="1"/>
          </p:cNvSpPr>
          <p:nvPr>
            <p:ph type="dt" sz="half" idx="10"/>
          </p:nvPr>
        </p:nvSpPr>
        <p:spPr>
          <a:xfrm>
            <a:off x="6415980" y="6337126"/>
            <a:ext cx="2476500" cy="476250"/>
          </a:xfrm>
          <a:noFill/>
        </p:spPr>
        <p:txBody>
          <a:bodyPr/>
          <a:lstStyle/>
          <a:p>
            <a:r>
              <a:rPr lang="es-AR" dirty="0" smtClean="0">
                <a:latin typeface="Times New Roman" pitchFamily="18" charset="0"/>
              </a:rPr>
              <a:t>@2014</a:t>
            </a:r>
            <a:endParaRPr lang="es-ES" dirty="0" smtClean="0">
              <a:latin typeface="Times New Roman" pitchFamily="18" charset="0"/>
            </a:endParaRPr>
          </a:p>
        </p:txBody>
      </p:sp>
      <p:sp>
        <p:nvSpPr>
          <p:cNvPr id="39939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83568" y="6388224"/>
            <a:ext cx="5313784" cy="425152"/>
          </a:xfrm>
          <a:noFill/>
        </p:spPr>
        <p:txBody>
          <a:bodyPr/>
          <a:lstStyle/>
          <a:p>
            <a:r>
              <a:rPr lang="es-ES" dirty="0" smtClean="0">
                <a:latin typeface="Times New Roman" pitchFamily="18" charset="0"/>
              </a:rPr>
              <a:t>Ing. M. Trujillo &amp; Ing. M. Giura - Informática II - UTN - FRBA</a:t>
            </a:r>
          </a:p>
        </p:txBody>
      </p:sp>
      <p:grpSp>
        <p:nvGrpSpPr>
          <p:cNvPr id="39942" name="Group 3"/>
          <p:cNvGrpSpPr>
            <a:grpSpLocks/>
          </p:cNvGrpSpPr>
          <p:nvPr/>
        </p:nvGrpSpPr>
        <p:grpSpPr bwMode="auto">
          <a:xfrm>
            <a:off x="1295400" y="914400"/>
            <a:ext cx="7467600" cy="495300"/>
            <a:chOff x="-3" y="553"/>
            <a:chExt cx="3358" cy="602"/>
          </a:xfrm>
        </p:grpSpPr>
        <p:grpSp>
          <p:nvGrpSpPr>
            <p:cNvPr id="40107" name="Group 4"/>
            <p:cNvGrpSpPr>
              <a:grpSpLocks/>
            </p:cNvGrpSpPr>
            <p:nvPr/>
          </p:nvGrpSpPr>
          <p:grpSpPr bwMode="auto">
            <a:xfrm>
              <a:off x="0" y="556"/>
              <a:ext cx="3352" cy="596"/>
              <a:chOff x="0" y="556"/>
              <a:chExt cx="3352" cy="596"/>
            </a:xfrm>
          </p:grpSpPr>
          <p:grpSp>
            <p:nvGrpSpPr>
              <p:cNvPr id="40109" name="Group 5"/>
              <p:cNvGrpSpPr>
                <a:grpSpLocks/>
              </p:cNvGrpSpPr>
              <p:nvPr/>
            </p:nvGrpSpPr>
            <p:grpSpPr bwMode="auto">
              <a:xfrm>
                <a:off x="0" y="556"/>
                <a:ext cx="419" cy="596"/>
                <a:chOff x="0" y="556"/>
                <a:chExt cx="419" cy="596"/>
              </a:xfrm>
            </p:grpSpPr>
            <p:sp>
              <p:nvSpPr>
                <p:cNvPr id="40131" name="Rectangle 6"/>
                <p:cNvSpPr>
                  <a:spLocks noChangeArrowheads="1"/>
                </p:cNvSpPr>
                <p:nvPr/>
              </p:nvSpPr>
              <p:spPr bwMode="auto">
                <a:xfrm>
                  <a:off x="28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1600" b="1" dirty="0">
                      <a:solidFill>
                        <a:srgbClr val="FF0000"/>
                      </a:solidFill>
                      <a:latin typeface="Arial" pitchFamily="34" charset="0"/>
                      <a:cs typeface="Arial" pitchFamily="34" charset="0"/>
                    </a:rPr>
                    <a:t>DLAB</a:t>
                  </a:r>
                  <a:endParaRPr lang="es-ES_tradnl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0132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40110" name="Group 8"/>
              <p:cNvGrpSpPr>
                <a:grpSpLocks/>
              </p:cNvGrpSpPr>
              <p:nvPr/>
            </p:nvGrpSpPr>
            <p:grpSpPr bwMode="auto">
              <a:xfrm>
                <a:off x="419" y="556"/>
                <a:ext cx="419" cy="596"/>
                <a:chOff x="419" y="556"/>
                <a:chExt cx="419" cy="596"/>
              </a:xfrm>
            </p:grpSpPr>
            <p:sp>
              <p:nvSpPr>
                <p:cNvPr id="40129" name="Rectangle 9"/>
                <p:cNvSpPr>
                  <a:spLocks noChangeArrowheads="1"/>
                </p:cNvSpPr>
                <p:nvPr/>
              </p:nvSpPr>
              <p:spPr bwMode="auto">
                <a:xfrm>
                  <a:off x="447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1600" b="1">
                      <a:latin typeface="Arial" pitchFamily="34" charset="0"/>
                      <a:cs typeface="Arial" pitchFamily="34" charset="0"/>
                    </a:rPr>
                    <a:t>SB</a:t>
                  </a:r>
                  <a:endParaRPr lang="es-ES_tradnl"/>
                </a:p>
              </p:txBody>
            </p:sp>
            <p:sp>
              <p:nvSpPr>
                <p:cNvPr id="40130" name="Rectangle 10"/>
                <p:cNvSpPr>
                  <a:spLocks noChangeArrowheads="1"/>
                </p:cNvSpPr>
                <p:nvPr/>
              </p:nvSpPr>
              <p:spPr bwMode="auto">
                <a:xfrm>
                  <a:off x="419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40111" name="Group 11"/>
              <p:cNvGrpSpPr>
                <a:grpSpLocks/>
              </p:cNvGrpSpPr>
              <p:nvPr/>
            </p:nvGrpSpPr>
            <p:grpSpPr bwMode="auto">
              <a:xfrm>
                <a:off x="838" y="556"/>
                <a:ext cx="419" cy="596"/>
                <a:chOff x="838" y="556"/>
                <a:chExt cx="419" cy="596"/>
              </a:xfrm>
            </p:grpSpPr>
            <p:sp>
              <p:nvSpPr>
                <p:cNvPr id="40127" name="Rectangle 12"/>
                <p:cNvSpPr>
                  <a:spLocks noChangeArrowheads="1"/>
                </p:cNvSpPr>
                <p:nvPr/>
              </p:nvSpPr>
              <p:spPr bwMode="auto">
                <a:xfrm>
                  <a:off x="866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1600" b="1">
                      <a:latin typeface="Arial" pitchFamily="34" charset="0"/>
                      <a:cs typeface="Arial" pitchFamily="34" charset="0"/>
                    </a:rPr>
                    <a:t>SP</a:t>
                  </a:r>
                  <a:endParaRPr lang="es-ES_tradnl"/>
                </a:p>
              </p:txBody>
            </p:sp>
            <p:sp>
              <p:nvSpPr>
                <p:cNvPr id="40128" name="Rectangle 13"/>
                <p:cNvSpPr>
                  <a:spLocks noChangeArrowheads="1"/>
                </p:cNvSpPr>
                <p:nvPr/>
              </p:nvSpPr>
              <p:spPr bwMode="auto">
                <a:xfrm>
                  <a:off x="838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40112" name="Group 14"/>
              <p:cNvGrpSpPr>
                <a:grpSpLocks/>
              </p:cNvGrpSpPr>
              <p:nvPr/>
            </p:nvGrpSpPr>
            <p:grpSpPr bwMode="auto">
              <a:xfrm>
                <a:off x="1257" y="556"/>
                <a:ext cx="419" cy="596"/>
                <a:chOff x="1257" y="556"/>
                <a:chExt cx="419" cy="596"/>
              </a:xfrm>
            </p:grpSpPr>
            <p:sp>
              <p:nvSpPr>
                <p:cNvPr id="40125" name="Rectangle 15"/>
                <p:cNvSpPr>
                  <a:spLocks noChangeArrowheads="1"/>
                </p:cNvSpPr>
                <p:nvPr/>
              </p:nvSpPr>
              <p:spPr bwMode="auto">
                <a:xfrm>
                  <a:off x="1285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1600" b="1">
                      <a:latin typeface="Arial" pitchFamily="34" charset="0"/>
                      <a:cs typeface="Arial" pitchFamily="34" charset="0"/>
                    </a:rPr>
                    <a:t>EPS</a:t>
                  </a:r>
                  <a:endParaRPr lang="es-ES_tradnl" sz="1000">
                    <a:cs typeface="Times New Roman" pitchFamily="18" charset="0"/>
                  </a:endParaRPr>
                </a:p>
              </p:txBody>
            </p:sp>
            <p:sp>
              <p:nvSpPr>
                <p:cNvPr id="40126" name="Rectangle 16"/>
                <p:cNvSpPr>
                  <a:spLocks noChangeArrowheads="1"/>
                </p:cNvSpPr>
                <p:nvPr/>
              </p:nvSpPr>
              <p:spPr bwMode="auto">
                <a:xfrm>
                  <a:off x="1257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40113" name="Group 17"/>
              <p:cNvGrpSpPr>
                <a:grpSpLocks/>
              </p:cNvGrpSpPr>
              <p:nvPr/>
            </p:nvGrpSpPr>
            <p:grpSpPr bwMode="auto">
              <a:xfrm>
                <a:off x="1676" y="556"/>
                <a:ext cx="419" cy="596"/>
                <a:chOff x="1676" y="556"/>
                <a:chExt cx="419" cy="596"/>
              </a:xfrm>
            </p:grpSpPr>
            <p:sp>
              <p:nvSpPr>
                <p:cNvPr id="40123" name="Rectangle 18"/>
                <p:cNvSpPr>
                  <a:spLocks noChangeArrowheads="1"/>
                </p:cNvSpPr>
                <p:nvPr/>
              </p:nvSpPr>
              <p:spPr bwMode="auto">
                <a:xfrm>
                  <a:off x="1704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1600" b="1">
                      <a:latin typeface="Arial" pitchFamily="34" charset="0"/>
                      <a:cs typeface="Arial" pitchFamily="34" charset="0"/>
                    </a:rPr>
                    <a:t>PEN</a:t>
                  </a:r>
                  <a:endParaRPr lang="es-ES_tradnl"/>
                </a:p>
              </p:txBody>
            </p:sp>
            <p:sp>
              <p:nvSpPr>
                <p:cNvPr id="40124" name="Rectangle 19"/>
                <p:cNvSpPr>
                  <a:spLocks noChangeArrowheads="1"/>
                </p:cNvSpPr>
                <p:nvPr/>
              </p:nvSpPr>
              <p:spPr bwMode="auto">
                <a:xfrm>
                  <a:off x="1676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40114" name="Group 20"/>
              <p:cNvGrpSpPr>
                <a:grpSpLocks/>
              </p:cNvGrpSpPr>
              <p:nvPr/>
            </p:nvGrpSpPr>
            <p:grpSpPr bwMode="auto">
              <a:xfrm>
                <a:off x="2095" y="556"/>
                <a:ext cx="419" cy="596"/>
                <a:chOff x="2095" y="556"/>
                <a:chExt cx="419" cy="596"/>
              </a:xfrm>
            </p:grpSpPr>
            <p:sp>
              <p:nvSpPr>
                <p:cNvPr id="4012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23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1600" b="1">
                      <a:latin typeface="Arial" pitchFamily="34" charset="0"/>
                      <a:cs typeface="Arial" pitchFamily="34" charset="0"/>
                    </a:rPr>
                    <a:t>STB</a:t>
                  </a:r>
                  <a:endParaRPr lang="es-ES_tradnl"/>
                </a:p>
              </p:txBody>
            </p:sp>
            <p:sp>
              <p:nvSpPr>
                <p:cNvPr id="40122" name="Rectangle 22"/>
                <p:cNvSpPr>
                  <a:spLocks noChangeArrowheads="1"/>
                </p:cNvSpPr>
                <p:nvPr/>
              </p:nvSpPr>
              <p:spPr bwMode="auto">
                <a:xfrm>
                  <a:off x="2095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40115" name="Group 23"/>
              <p:cNvGrpSpPr>
                <a:grpSpLocks/>
              </p:cNvGrpSpPr>
              <p:nvPr/>
            </p:nvGrpSpPr>
            <p:grpSpPr bwMode="auto">
              <a:xfrm>
                <a:off x="2514" y="556"/>
                <a:ext cx="419" cy="596"/>
                <a:chOff x="2514" y="556"/>
                <a:chExt cx="419" cy="596"/>
              </a:xfrm>
            </p:grpSpPr>
            <p:sp>
              <p:nvSpPr>
                <p:cNvPr id="40119" name="Rectangle 24"/>
                <p:cNvSpPr>
                  <a:spLocks noChangeArrowheads="1"/>
                </p:cNvSpPr>
                <p:nvPr/>
              </p:nvSpPr>
              <p:spPr bwMode="auto">
                <a:xfrm>
                  <a:off x="2542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1600" b="1">
                      <a:latin typeface="Arial" pitchFamily="34" charset="0"/>
                      <a:cs typeface="Arial" pitchFamily="34" charset="0"/>
                    </a:rPr>
                    <a:t>WLS1</a:t>
                  </a:r>
                  <a:endParaRPr lang="es-ES_tradnl"/>
                </a:p>
              </p:txBody>
            </p:sp>
            <p:sp>
              <p:nvSpPr>
                <p:cNvPr id="40120" name="Rectangle 25"/>
                <p:cNvSpPr>
                  <a:spLocks noChangeArrowheads="1"/>
                </p:cNvSpPr>
                <p:nvPr/>
              </p:nvSpPr>
              <p:spPr bwMode="auto">
                <a:xfrm>
                  <a:off x="2514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40116" name="Group 26"/>
              <p:cNvGrpSpPr>
                <a:grpSpLocks/>
              </p:cNvGrpSpPr>
              <p:nvPr/>
            </p:nvGrpSpPr>
            <p:grpSpPr bwMode="auto">
              <a:xfrm>
                <a:off x="2933" y="556"/>
                <a:ext cx="419" cy="596"/>
                <a:chOff x="2933" y="556"/>
                <a:chExt cx="419" cy="596"/>
              </a:xfrm>
            </p:grpSpPr>
            <p:sp>
              <p:nvSpPr>
                <p:cNvPr id="40117" name="Rectangle 27"/>
                <p:cNvSpPr>
                  <a:spLocks noChangeArrowheads="1"/>
                </p:cNvSpPr>
                <p:nvPr/>
              </p:nvSpPr>
              <p:spPr bwMode="auto">
                <a:xfrm>
                  <a:off x="2961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1600" b="1">
                      <a:latin typeface="Arial" pitchFamily="34" charset="0"/>
                      <a:cs typeface="Arial" pitchFamily="34" charset="0"/>
                    </a:rPr>
                    <a:t>WLS0</a:t>
                  </a:r>
                </a:p>
              </p:txBody>
            </p:sp>
            <p:sp>
              <p:nvSpPr>
                <p:cNvPr id="40118" name="Rectangle 28"/>
                <p:cNvSpPr>
                  <a:spLocks noChangeArrowheads="1"/>
                </p:cNvSpPr>
                <p:nvPr/>
              </p:nvSpPr>
              <p:spPr bwMode="auto">
                <a:xfrm>
                  <a:off x="2933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</p:grpSp>
        <p:sp>
          <p:nvSpPr>
            <p:cNvPr id="40108" name="Rectangle 29"/>
            <p:cNvSpPr>
              <a:spLocks noChangeArrowheads="1"/>
            </p:cNvSpPr>
            <p:nvPr/>
          </p:nvSpPr>
          <p:spPr bwMode="auto">
            <a:xfrm>
              <a:off x="-3" y="553"/>
              <a:ext cx="3358" cy="602"/>
            </a:xfrm>
            <a:prstGeom prst="rect">
              <a:avLst/>
            </a:prstGeom>
            <a:noFill/>
            <a:ln w="38100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AR"/>
            </a:p>
          </p:txBody>
        </p:sp>
      </p:grpSp>
      <p:sp>
        <p:nvSpPr>
          <p:cNvPr id="39943" name="Line 31"/>
          <p:cNvSpPr>
            <a:spLocks noChangeShapeType="1"/>
          </p:cNvSpPr>
          <p:nvPr/>
        </p:nvSpPr>
        <p:spPr bwMode="auto">
          <a:xfrm>
            <a:off x="1524000" y="1600200"/>
            <a:ext cx="7162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AR"/>
          </a:p>
        </p:txBody>
      </p:sp>
      <p:grpSp>
        <p:nvGrpSpPr>
          <p:cNvPr id="12" name="Group 415"/>
          <p:cNvGrpSpPr>
            <a:grpSpLocks/>
          </p:cNvGrpSpPr>
          <p:nvPr/>
        </p:nvGrpSpPr>
        <p:grpSpPr bwMode="auto">
          <a:xfrm>
            <a:off x="5257800" y="1752600"/>
            <a:ext cx="3735388" cy="1784350"/>
            <a:chOff x="3312" y="1104"/>
            <a:chExt cx="2353" cy="1124"/>
          </a:xfrm>
        </p:grpSpPr>
        <p:grpSp>
          <p:nvGrpSpPr>
            <p:cNvPr id="40057" name="Group 77"/>
            <p:cNvGrpSpPr>
              <a:grpSpLocks/>
            </p:cNvGrpSpPr>
            <p:nvPr/>
          </p:nvGrpSpPr>
          <p:grpSpPr bwMode="auto">
            <a:xfrm>
              <a:off x="3316" y="1105"/>
              <a:ext cx="555" cy="282"/>
              <a:chOff x="0" y="0"/>
              <a:chExt cx="411" cy="596"/>
            </a:xfrm>
          </p:grpSpPr>
          <p:sp>
            <p:nvSpPr>
              <p:cNvPr id="40103" name="Rectangle 7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11" cy="59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AR"/>
              </a:p>
            </p:txBody>
          </p:sp>
          <p:grpSp>
            <p:nvGrpSpPr>
              <p:cNvPr id="40104" name="Group 79"/>
              <p:cNvGrpSpPr>
                <a:grpSpLocks/>
              </p:cNvGrpSpPr>
              <p:nvPr/>
            </p:nvGrpSpPr>
            <p:grpSpPr bwMode="auto">
              <a:xfrm>
                <a:off x="0" y="0"/>
                <a:ext cx="411" cy="596"/>
                <a:chOff x="0" y="0"/>
                <a:chExt cx="411" cy="596"/>
              </a:xfrm>
            </p:grpSpPr>
            <p:sp>
              <p:nvSpPr>
                <p:cNvPr id="40105" name="Rectangle 80"/>
                <p:cNvSpPr>
                  <a:spLocks noChangeArrowheads="1"/>
                </p:cNvSpPr>
                <p:nvPr/>
              </p:nvSpPr>
              <p:spPr bwMode="auto">
                <a:xfrm>
                  <a:off x="28" y="0"/>
                  <a:ext cx="355" cy="59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s-ES_tradnl" sz="1500" b="1">
                      <a:solidFill>
                        <a:srgbClr val="FFFFFF"/>
                      </a:solidFill>
                      <a:latin typeface="Arial" pitchFamily="34" charset="0"/>
                      <a:cs typeface="Arial" pitchFamily="34" charset="0"/>
                    </a:rPr>
                    <a:t>WLS1</a:t>
                  </a:r>
                  <a:endParaRPr lang="es-ES_tradnl" sz="1500"/>
                </a:p>
              </p:txBody>
            </p:sp>
            <p:sp>
              <p:nvSpPr>
                <p:cNvPr id="40106" name="Rectangle 8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11" cy="59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</p:grpSp>
        <p:grpSp>
          <p:nvGrpSpPr>
            <p:cNvPr id="40058" name="Group 82"/>
            <p:cNvGrpSpPr>
              <a:grpSpLocks/>
            </p:cNvGrpSpPr>
            <p:nvPr/>
          </p:nvGrpSpPr>
          <p:grpSpPr bwMode="auto">
            <a:xfrm>
              <a:off x="3871" y="1105"/>
              <a:ext cx="537" cy="282"/>
              <a:chOff x="411" y="0"/>
              <a:chExt cx="398" cy="596"/>
            </a:xfrm>
          </p:grpSpPr>
          <p:sp>
            <p:nvSpPr>
              <p:cNvPr id="40099" name="Rectangle 83"/>
              <p:cNvSpPr>
                <a:spLocks noChangeArrowheads="1"/>
              </p:cNvSpPr>
              <p:nvPr/>
            </p:nvSpPr>
            <p:spPr bwMode="auto">
              <a:xfrm>
                <a:off x="411" y="0"/>
                <a:ext cx="398" cy="59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AR"/>
              </a:p>
            </p:txBody>
          </p:sp>
          <p:grpSp>
            <p:nvGrpSpPr>
              <p:cNvPr id="40100" name="Group 84"/>
              <p:cNvGrpSpPr>
                <a:grpSpLocks/>
              </p:cNvGrpSpPr>
              <p:nvPr/>
            </p:nvGrpSpPr>
            <p:grpSpPr bwMode="auto">
              <a:xfrm>
                <a:off x="411" y="0"/>
                <a:ext cx="398" cy="596"/>
                <a:chOff x="411" y="0"/>
                <a:chExt cx="398" cy="596"/>
              </a:xfrm>
            </p:grpSpPr>
            <p:sp>
              <p:nvSpPr>
                <p:cNvPr id="40101" name="Rectangle 85"/>
                <p:cNvSpPr>
                  <a:spLocks noChangeArrowheads="1"/>
                </p:cNvSpPr>
                <p:nvPr/>
              </p:nvSpPr>
              <p:spPr bwMode="auto">
                <a:xfrm>
                  <a:off x="439" y="0"/>
                  <a:ext cx="342" cy="59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s-ES_tradnl" sz="1500" b="1">
                      <a:solidFill>
                        <a:srgbClr val="FFFFFF"/>
                      </a:solidFill>
                      <a:latin typeface="Arial" pitchFamily="34" charset="0"/>
                      <a:cs typeface="Arial" pitchFamily="34" charset="0"/>
                    </a:rPr>
                    <a:t>WLS0</a:t>
                  </a:r>
                  <a:endParaRPr lang="es-ES_tradnl" sz="1500"/>
                </a:p>
              </p:txBody>
            </p:sp>
            <p:sp>
              <p:nvSpPr>
                <p:cNvPr id="40102" name="Rectangle 86"/>
                <p:cNvSpPr>
                  <a:spLocks noChangeArrowheads="1"/>
                </p:cNvSpPr>
                <p:nvPr/>
              </p:nvSpPr>
              <p:spPr bwMode="auto">
                <a:xfrm>
                  <a:off x="411" y="0"/>
                  <a:ext cx="398" cy="59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</p:grpSp>
        <p:grpSp>
          <p:nvGrpSpPr>
            <p:cNvPr id="40059" name="Group 87"/>
            <p:cNvGrpSpPr>
              <a:grpSpLocks/>
            </p:cNvGrpSpPr>
            <p:nvPr/>
          </p:nvGrpSpPr>
          <p:grpSpPr bwMode="auto">
            <a:xfrm>
              <a:off x="4408" y="1105"/>
              <a:ext cx="1256" cy="282"/>
              <a:chOff x="809" y="0"/>
              <a:chExt cx="1443" cy="596"/>
            </a:xfrm>
          </p:grpSpPr>
          <p:sp>
            <p:nvSpPr>
              <p:cNvPr id="40097" name="Rectangle 88"/>
              <p:cNvSpPr>
                <a:spLocks noChangeArrowheads="1"/>
              </p:cNvSpPr>
              <p:nvPr/>
            </p:nvSpPr>
            <p:spPr bwMode="auto">
              <a:xfrm>
                <a:off x="837" y="0"/>
                <a:ext cx="1387" cy="5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s-ES_tradnl" sz="2000" b="1">
                    <a:latin typeface="Arial" pitchFamily="34" charset="0"/>
                    <a:cs typeface="Arial" pitchFamily="34" charset="0"/>
                  </a:rPr>
                  <a:t>Descripción</a:t>
                </a:r>
                <a:endParaRPr lang="es-ES_tradnl" sz="3200"/>
              </a:p>
            </p:txBody>
          </p:sp>
          <p:sp>
            <p:nvSpPr>
              <p:cNvPr id="40098" name="Rectangle 89"/>
              <p:cNvSpPr>
                <a:spLocks noChangeArrowheads="1"/>
              </p:cNvSpPr>
              <p:nvPr/>
            </p:nvSpPr>
            <p:spPr bwMode="auto">
              <a:xfrm>
                <a:off x="809" y="0"/>
                <a:ext cx="1443" cy="59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AR"/>
              </a:p>
            </p:txBody>
          </p:sp>
        </p:grpSp>
        <p:grpSp>
          <p:nvGrpSpPr>
            <p:cNvPr id="40060" name="Group 90"/>
            <p:cNvGrpSpPr>
              <a:grpSpLocks/>
            </p:cNvGrpSpPr>
            <p:nvPr/>
          </p:nvGrpSpPr>
          <p:grpSpPr bwMode="auto">
            <a:xfrm>
              <a:off x="3316" y="1387"/>
              <a:ext cx="555" cy="209"/>
              <a:chOff x="0" y="596"/>
              <a:chExt cx="411" cy="442"/>
            </a:xfrm>
          </p:grpSpPr>
          <p:sp>
            <p:nvSpPr>
              <p:cNvPr id="40095" name="Rectangle 91"/>
              <p:cNvSpPr>
                <a:spLocks noChangeArrowheads="1"/>
              </p:cNvSpPr>
              <p:nvPr/>
            </p:nvSpPr>
            <p:spPr bwMode="auto">
              <a:xfrm>
                <a:off x="28" y="596"/>
                <a:ext cx="355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s-ES_tradnl" sz="1600" b="1" dirty="0">
                    <a:latin typeface="Arial" pitchFamily="34" charset="0"/>
                    <a:cs typeface="Arial" pitchFamily="34" charset="0"/>
                  </a:rPr>
                  <a:t>1</a:t>
                </a:r>
                <a:endParaRPr lang="es-ES_tradnl" sz="1000" dirty="0">
                  <a:cs typeface="Times New Roman" pitchFamily="18" charset="0"/>
                </a:endParaRPr>
              </a:p>
              <a:p>
                <a:pPr algn="ctr" eaLnBrk="0" hangingPunct="0"/>
                <a:endParaRPr lang="es-ES_tradnl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40096" name="Rectangle 92"/>
              <p:cNvSpPr>
                <a:spLocks noChangeArrowheads="1"/>
              </p:cNvSpPr>
              <p:nvPr/>
            </p:nvSpPr>
            <p:spPr bwMode="auto">
              <a:xfrm>
                <a:off x="0" y="596"/>
                <a:ext cx="411" cy="44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AR"/>
              </a:p>
            </p:txBody>
          </p:sp>
        </p:grpSp>
        <p:grpSp>
          <p:nvGrpSpPr>
            <p:cNvPr id="40061" name="Group 93"/>
            <p:cNvGrpSpPr>
              <a:grpSpLocks/>
            </p:cNvGrpSpPr>
            <p:nvPr/>
          </p:nvGrpSpPr>
          <p:grpSpPr bwMode="auto">
            <a:xfrm>
              <a:off x="3871" y="1387"/>
              <a:ext cx="537" cy="209"/>
              <a:chOff x="411" y="596"/>
              <a:chExt cx="398" cy="442"/>
            </a:xfrm>
          </p:grpSpPr>
          <p:sp>
            <p:nvSpPr>
              <p:cNvPr id="40093" name="Rectangle 94"/>
              <p:cNvSpPr>
                <a:spLocks noChangeArrowheads="1"/>
              </p:cNvSpPr>
              <p:nvPr/>
            </p:nvSpPr>
            <p:spPr bwMode="auto">
              <a:xfrm>
                <a:off x="439" y="596"/>
                <a:ext cx="342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s-ES_tradnl" sz="1600" b="1" dirty="0">
                    <a:latin typeface="Arial" pitchFamily="34" charset="0"/>
                    <a:cs typeface="Arial" pitchFamily="34" charset="0"/>
                  </a:rPr>
                  <a:t>1</a:t>
                </a:r>
                <a:endParaRPr lang="es-ES_tradnl" sz="1000" dirty="0">
                  <a:cs typeface="Times New Roman" pitchFamily="18" charset="0"/>
                </a:endParaRPr>
              </a:p>
              <a:p>
                <a:pPr algn="ctr" eaLnBrk="0" hangingPunct="0"/>
                <a:endParaRPr lang="es-ES_tradnl" dirty="0"/>
              </a:p>
            </p:txBody>
          </p:sp>
          <p:sp>
            <p:nvSpPr>
              <p:cNvPr id="40094" name="Rectangle 95"/>
              <p:cNvSpPr>
                <a:spLocks noChangeArrowheads="1"/>
              </p:cNvSpPr>
              <p:nvPr/>
            </p:nvSpPr>
            <p:spPr bwMode="auto">
              <a:xfrm>
                <a:off x="411" y="596"/>
                <a:ext cx="398" cy="44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AR"/>
              </a:p>
            </p:txBody>
          </p:sp>
        </p:grpSp>
        <p:grpSp>
          <p:nvGrpSpPr>
            <p:cNvPr id="40062" name="Group 96"/>
            <p:cNvGrpSpPr>
              <a:grpSpLocks/>
            </p:cNvGrpSpPr>
            <p:nvPr/>
          </p:nvGrpSpPr>
          <p:grpSpPr bwMode="auto">
            <a:xfrm>
              <a:off x="4408" y="1387"/>
              <a:ext cx="1256" cy="209"/>
              <a:chOff x="809" y="596"/>
              <a:chExt cx="1443" cy="442"/>
            </a:xfrm>
          </p:grpSpPr>
          <p:sp>
            <p:nvSpPr>
              <p:cNvPr id="40091" name="Rectangle 97"/>
              <p:cNvSpPr>
                <a:spLocks noChangeArrowheads="1"/>
              </p:cNvSpPr>
              <p:nvPr/>
            </p:nvSpPr>
            <p:spPr bwMode="auto">
              <a:xfrm>
                <a:off x="837" y="596"/>
                <a:ext cx="1387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s-ES_tradnl" sz="1600" b="1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8 bits de datos</a:t>
                </a:r>
                <a:endParaRPr lang="es-ES_tradnl" sz="1000" dirty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eaLnBrk="0" hangingPunct="0"/>
                <a:endParaRPr lang="es-ES_tradnl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40092" name="Rectangle 98"/>
              <p:cNvSpPr>
                <a:spLocks noChangeArrowheads="1"/>
              </p:cNvSpPr>
              <p:nvPr/>
            </p:nvSpPr>
            <p:spPr bwMode="auto">
              <a:xfrm>
                <a:off x="809" y="596"/>
                <a:ext cx="1443" cy="44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AR"/>
              </a:p>
            </p:txBody>
          </p:sp>
        </p:grpSp>
        <p:grpSp>
          <p:nvGrpSpPr>
            <p:cNvPr id="40063" name="Group 99"/>
            <p:cNvGrpSpPr>
              <a:grpSpLocks/>
            </p:cNvGrpSpPr>
            <p:nvPr/>
          </p:nvGrpSpPr>
          <p:grpSpPr bwMode="auto">
            <a:xfrm>
              <a:off x="3316" y="1596"/>
              <a:ext cx="555" cy="210"/>
              <a:chOff x="0" y="1038"/>
              <a:chExt cx="411" cy="442"/>
            </a:xfrm>
          </p:grpSpPr>
          <p:sp>
            <p:nvSpPr>
              <p:cNvPr id="40089" name="Rectangle 100"/>
              <p:cNvSpPr>
                <a:spLocks noChangeArrowheads="1"/>
              </p:cNvSpPr>
              <p:nvPr/>
            </p:nvSpPr>
            <p:spPr bwMode="auto">
              <a:xfrm>
                <a:off x="28" y="1038"/>
                <a:ext cx="355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s-ES_tradnl" sz="1600" b="1" dirty="0" smtClean="0">
                    <a:latin typeface="Arial" pitchFamily="34" charset="0"/>
                    <a:cs typeface="Arial" pitchFamily="34" charset="0"/>
                  </a:rPr>
                  <a:t>1</a:t>
                </a:r>
                <a:endParaRPr lang="es-ES_tradnl" sz="1000" dirty="0" smtClean="0">
                  <a:cs typeface="Times New Roman" pitchFamily="18" charset="0"/>
                </a:endParaRPr>
              </a:p>
              <a:p>
                <a:pPr algn="ctr" eaLnBrk="0" hangingPunct="0"/>
                <a:endParaRPr lang="es-ES_tradnl" dirty="0"/>
              </a:p>
            </p:txBody>
          </p:sp>
          <p:sp>
            <p:nvSpPr>
              <p:cNvPr id="40090" name="Rectangle 101"/>
              <p:cNvSpPr>
                <a:spLocks noChangeArrowheads="1"/>
              </p:cNvSpPr>
              <p:nvPr/>
            </p:nvSpPr>
            <p:spPr bwMode="auto">
              <a:xfrm>
                <a:off x="0" y="1038"/>
                <a:ext cx="411" cy="44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AR"/>
              </a:p>
            </p:txBody>
          </p:sp>
        </p:grpSp>
        <p:grpSp>
          <p:nvGrpSpPr>
            <p:cNvPr id="40064" name="Group 102"/>
            <p:cNvGrpSpPr>
              <a:grpSpLocks/>
            </p:cNvGrpSpPr>
            <p:nvPr/>
          </p:nvGrpSpPr>
          <p:grpSpPr bwMode="auto">
            <a:xfrm>
              <a:off x="3871" y="1596"/>
              <a:ext cx="537" cy="210"/>
              <a:chOff x="411" y="1038"/>
              <a:chExt cx="398" cy="442"/>
            </a:xfrm>
          </p:grpSpPr>
          <p:sp>
            <p:nvSpPr>
              <p:cNvPr id="40087" name="Rectangle 103"/>
              <p:cNvSpPr>
                <a:spLocks noChangeArrowheads="1"/>
              </p:cNvSpPr>
              <p:nvPr/>
            </p:nvSpPr>
            <p:spPr bwMode="auto">
              <a:xfrm>
                <a:off x="439" y="1038"/>
                <a:ext cx="342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s-ES_tradnl" sz="1600" b="1" dirty="0">
                    <a:latin typeface="Arial" pitchFamily="34" charset="0"/>
                    <a:cs typeface="Arial" pitchFamily="34" charset="0"/>
                  </a:rPr>
                  <a:t>0</a:t>
                </a:r>
                <a:endParaRPr lang="es-ES_tradnl" sz="1000" dirty="0">
                  <a:cs typeface="Times New Roman" pitchFamily="18" charset="0"/>
                </a:endParaRPr>
              </a:p>
              <a:p>
                <a:pPr algn="ctr" eaLnBrk="0" hangingPunct="0"/>
                <a:endParaRPr lang="es-ES_tradnl" dirty="0"/>
              </a:p>
            </p:txBody>
          </p:sp>
          <p:sp>
            <p:nvSpPr>
              <p:cNvPr id="40088" name="Rectangle 104"/>
              <p:cNvSpPr>
                <a:spLocks noChangeArrowheads="1"/>
              </p:cNvSpPr>
              <p:nvPr/>
            </p:nvSpPr>
            <p:spPr bwMode="auto">
              <a:xfrm>
                <a:off x="411" y="1038"/>
                <a:ext cx="398" cy="44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AR"/>
              </a:p>
            </p:txBody>
          </p:sp>
        </p:grpSp>
        <p:grpSp>
          <p:nvGrpSpPr>
            <p:cNvPr id="40065" name="Group 105"/>
            <p:cNvGrpSpPr>
              <a:grpSpLocks/>
            </p:cNvGrpSpPr>
            <p:nvPr/>
          </p:nvGrpSpPr>
          <p:grpSpPr bwMode="auto">
            <a:xfrm>
              <a:off x="4407" y="1596"/>
              <a:ext cx="1258" cy="210"/>
              <a:chOff x="809" y="1038"/>
              <a:chExt cx="1443" cy="442"/>
            </a:xfrm>
          </p:grpSpPr>
          <p:sp>
            <p:nvSpPr>
              <p:cNvPr id="40085" name="Rectangle 106"/>
              <p:cNvSpPr>
                <a:spLocks noChangeArrowheads="1"/>
              </p:cNvSpPr>
              <p:nvPr/>
            </p:nvSpPr>
            <p:spPr bwMode="auto">
              <a:xfrm>
                <a:off x="837" y="1038"/>
                <a:ext cx="1387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s-ES_tradnl" sz="1600" b="1">
                    <a:latin typeface="Arial" pitchFamily="34" charset="0"/>
                    <a:cs typeface="Arial" pitchFamily="34" charset="0"/>
                  </a:rPr>
                  <a:t>7 bits de datos</a:t>
                </a:r>
                <a:endParaRPr lang="es-ES_tradnl" sz="1000">
                  <a:cs typeface="Times New Roman" pitchFamily="18" charset="0"/>
                </a:endParaRPr>
              </a:p>
              <a:p>
                <a:pPr eaLnBrk="0" hangingPunct="0"/>
                <a:endParaRPr lang="es-ES_tradnl">
                  <a:solidFill>
                    <a:schemeClr val="tx2"/>
                  </a:solidFill>
                </a:endParaRPr>
              </a:p>
            </p:txBody>
          </p:sp>
          <p:sp>
            <p:nvSpPr>
              <p:cNvPr id="40086" name="Rectangle 107"/>
              <p:cNvSpPr>
                <a:spLocks noChangeArrowheads="1"/>
              </p:cNvSpPr>
              <p:nvPr/>
            </p:nvSpPr>
            <p:spPr bwMode="auto">
              <a:xfrm>
                <a:off x="809" y="1038"/>
                <a:ext cx="1443" cy="44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AR"/>
              </a:p>
            </p:txBody>
          </p:sp>
        </p:grpSp>
        <p:grpSp>
          <p:nvGrpSpPr>
            <p:cNvPr id="40066" name="Group 108"/>
            <p:cNvGrpSpPr>
              <a:grpSpLocks/>
            </p:cNvGrpSpPr>
            <p:nvPr/>
          </p:nvGrpSpPr>
          <p:grpSpPr bwMode="auto">
            <a:xfrm>
              <a:off x="3316" y="1806"/>
              <a:ext cx="555" cy="209"/>
              <a:chOff x="0" y="1480"/>
              <a:chExt cx="411" cy="442"/>
            </a:xfrm>
          </p:grpSpPr>
          <p:sp>
            <p:nvSpPr>
              <p:cNvPr id="40083" name="Rectangle 109"/>
              <p:cNvSpPr>
                <a:spLocks noChangeArrowheads="1"/>
              </p:cNvSpPr>
              <p:nvPr/>
            </p:nvSpPr>
            <p:spPr bwMode="auto">
              <a:xfrm>
                <a:off x="28" y="1480"/>
                <a:ext cx="355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s-ES_tradnl" sz="1600" b="1" dirty="0" smtClean="0">
                    <a:latin typeface="Arial" pitchFamily="34" charset="0"/>
                    <a:cs typeface="Arial" pitchFamily="34" charset="0"/>
                  </a:rPr>
                  <a:t>0</a:t>
                </a:r>
                <a:endParaRPr lang="es-ES_tradnl" sz="1000" dirty="0" smtClean="0">
                  <a:cs typeface="Times New Roman" pitchFamily="18" charset="0"/>
                </a:endParaRPr>
              </a:p>
              <a:p>
                <a:pPr algn="ctr" eaLnBrk="0" hangingPunct="0"/>
                <a:endParaRPr lang="es-ES_tradnl" dirty="0"/>
              </a:p>
            </p:txBody>
          </p:sp>
          <p:sp>
            <p:nvSpPr>
              <p:cNvPr id="40084" name="Rectangle 110"/>
              <p:cNvSpPr>
                <a:spLocks noChangeArrowheads="1"/>
              </p:cNvSpPr>
              <p:nvPr/>
            </p:nvSpPr>
            <p:spPr bwMode="auto">
              <a:xfrm>
                <a:off x="0" y="1480"/>
                <a:ext cx="411" cy="44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AR"/>
              </a:p>
            </p:txBody>
          </p:sp>
        </p:grpSp>
        <p:grpSp>
          <p:nvGrpSpPr>
            <p:cNvPr id="40067" name="Group 111"/>
            <p:cNvGrpSpPr>
              <a:grpSpLocks/>
            </p:cNvGrpSpPr>
            <p:nvPr/>
          </p:nvGrpSpPr>
          <p:grpSpPr bwMode="auto">
            <a:xfrm>
              <a:off x="3871" y="1806"/>
              <a:ext cx="537" cy="209"/>
              <a:chOff x="411" y="1480"/>
              <a:chExt cx="398" cy="442"/>
            </a:xfrm>
          </p:grpSpPr>
          <p:sp>
            <p:nvSpPr>
              <p:cNvPr id="40081" name="Rectangle 112"/>
              <p:cNvSpPr>
                <a:spLocks noChangeArrowheads="1"/>
              </p:cNvSpPr>
              <p:nvPr/>
            </p:nvSpPr>
            <p:spPr bwMode="auto">
              <a:xfrm>
                <a:off x="439" y="1480"/>
                <a:ext cx="342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s-ES_tradnl" sz="1600" b="1" dirty="0">
                    <a:latin typeface="Arial" pitchFamily="34" charset="0"/>
                    <a:cs typeface="Arial" pitchFamily="34" charset="0"/>
                  </a:rPr>
                  <a:t>1</a:t>
                </a:r>
                <a:endParaRPr lang="es-ES_tradnl" sz="1000" dirty="0">
                  <a:cs typeface="Times New Roman" pitchFamily="18" charset="0"/>
                </a:endParaRPr>
              </a:p>
              <a:p>
                <a:pPr algn="ctr" eaLnBrk="0" hangingPunct="0"/>
                <a:endParaRPr lang="es-ES_tradnl" dirty="0"/>
              </a:p>
            </p:txBody>
          </p:sp>
          <p:sp>
            <p:nvSpPr>
              <p:cNvPr id="40082" name="Rectangle 113"/>
              <p:cNvSpPr>
                <a:spLocks noChangeArrowheads="1"/>
              </p:cNvSpPr>
              <p:nvPr/>
            </p:nvSpPr>
            <p:spPr bwMode="auto">
              <a:xfrm>
                <a:off x="411" y="1480"/>
                <a:ext cx="398" cy="44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AR"/>
              </a:p>
            </p:txBody>
          </p:sp>
        </p:grpSp>
        <p:grpSp>
          <p:nvGrpSpPr>
            <p:cNvPr id="40068" name="Group 114"/>
            <p:cNvGrpSpPr>
              <a:grpSpLocks/>
            </p:cNvGrpSpPr>
            <p:nvPr/>
          </p:nvGrpSpPr>
          <p:grpSpPr bwMode="auto">
            <a:xfrm>
              <a:off x="4408" y="1806"/>
              <a:ext cx="1254" cy="209"/>
              <a:chOff x="809" y="1480"/>
              <a:chExt cx="1443" cy="442"/>
            </a:xfrm>
          </p:grpSpPr>
          <p:sp>
            <p:nvSpPr>
              <p:cNvPr id="40079" name="Rectangle 115"/>
              <p:cNvSpPr>
                <a:spLocks noChangeArrowheads="1"/>
              </p:cNvSpPr>
              <p:nvPr/>
            </p:nvSpPr>
            <p:spPr bwMode="auto">
              <a:xfrm>
                <a:off x="837" y="1480"/>
                <a:ext cx="1387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s-ES_tradnl" sz="1600" b="1">
                    <a:latin typeface="Arial" pitchFamily="34" charset="0"/>
                    <a:cs typeface="Arial" pitchFamily="34" charset="0"/>
                  </a:rPr>
                  <a:t>6 bits de datos</a:t>
                </a:r>
                <a:endParaRPr lang="es-ES_tradnl" sz="1000">
                  <a:cs typeface="Times New Roman" pitchFamily="18" charset="0"/>
                </a:endParaRPr>
              </a:p>
              <a:p>
                <a:pPr eaLnBrk="0" hangingPunct="0"/>
                <a:endParaRPr lang="es-ES_tradnl">
                  <a:solidFill>
                    <a:srgbClr val="00FF00"/>
                  </a:solidFill>
                </a:endParaRPr>
              </a:p>
            </p:txBody>
          </p:sp>
          <p:sp>
            <p:nvSpPr>
              <p:cNvPr id="40080" name="Rectangle 116"/>
              <p:cNvSpPr>
                <a:spLocks noChangeArrowheads="1"/>
              </p:cNvSpPr>
              <p:nvPr/>
            </p:nvSpPr>
            <p:spPr bwMode="auto">
              <a:xfrm>
                <a:off x="809" y="1480"/>
                <a:ext cx="1443" cy="44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AR"/>
              </a:p>
            </p:txBody>
          </p:sp>
        </p:grpSp>
        <p:sp>
          <p:nvSpPr>
            <p:cNvPr id="40069" name="Rectangle 117"/>
            <p:cNvSpPr>
              <a:spLocks noChangeArrowheads="1"/>
            </p:cNvSpPr>
            <p:nvPr/>
          </p:nvSpPr>
          <p:spPr bwMode="auto">
            <a:xfrm>
              <a:off x="3312" y="1104"/>
              <a:ext cx="2352" cy="112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AR"/>
            </a:p>
          </p:txBody>
        </p:sp>
        <p:grpSp>
          <p:nvGrpSpPr>
            <p:cNvPr id="40070" name="Group 118"/>
            <p:cNvGrpSpPr>
              <a:grpSpLocks/>
            </p:cNvGrpSpPr>
            <p:nvPr/>
          </p:nvGrpSpPr>
          <p:grpSpPr bwMode="auto">
            <a:xfrm>
              <a:off x="3312" y="2016"/>
              <a:ext cx="555" cy="209"/>
              <a:chOff x="0" y="1480"/>
              <a:chExt cx="411" cy="442"/>
            </a:xfrm>
          </p:grpSpPr>
          <p:sp>
            <p:nvSpPr>
              <p:cNvPr id="40077" name="Rectangle 119"/>
              <p:cNvSpPr>
                <a:spLocks noChangeArrowheads="1"/>
              </p:cNvSpPr>
              <p:nvPr/>
            </p:nvSpPr>
            <p:spPr bwMode="auto">
              <a:xfrm>
                <a:off x="28" y="1480"/>
                <a:ext cx="355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s-ES_tradnl" sz="1600" b="1" dirty="0">
                    <a:latin typeface="Arial" pitchFamily="34" charset="0"/>
                    <a:cs typeface="Arial" pitchFamily="34" charset="0"/>
                  </a:rPr>
                  <a:t>0</a:t>
                </a:r>
                <a:endParaRPr lang="es-ES_tradnl" sz="1000" dirty="0">
                  <a:cs typeface="Times New Roman" pitchFamily="18" charset="0"/>
                </a:endParaRPr>
              </a:p>
              <a:p>
                <a:pPr algn="ctr" eaLnBrk="0" hangingPunct="0"/>
                <a:endParaRPr lang="es-ES_tradnl" dirty="0"/>
              </a:p>
            </p:txBody>
          </p:sp>
          <p:sp>
            <p:nvSpPr>
              <p:cNvPr id="40078" name="Rectangle 120"/>
              <p:cNvSpPr>
                <a:spLocks noChangeArrowheads="1"/>
              </p:cNvSpPr>
              <p:nvPr/>
            </p:nvSpPr>
            <p:spPr bwMode="auto">
              <a:xfrm>
                <a:off x="0" y="1480"/>
                <a:ext cx="411" cy="44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AR"/>
              </a:p>
            </p:txBody>
          </p:sp>
        </p:grpSp>
        <p:grpSp>
          <p:nvGrpSpPr>
            <p:cNvPr id="40071" name="Group 121"/>
            <p:cNvGrpSpPr>
              <a:grpSpLocks/>
            </p:cNvGrpSpPr>
            <p:nvPr/>
          </p:nvGrpSpPr>
          <p:grpSpPr bwMode="auto">
            <a:xfrm>
              <a:off x="3867" y="2016"/>
              <a:ext cx="537" cy="209"/>
              <a:chOff x="411" y="1480"/>
              <a:chExt cx="398" cy="442"/>
            </a:xfrm>
          </p:grpSpPr>
          <p:sp>
            <p:nvSpPr>
              <p:cNvPr id="40075" name="Rectangle 122"/>
              <p:cNvSpPr>
                <a:spLocks noChangeArrowheads="1"/>
              </p:cNvSpPr>
              <p:nvPr/>
            </p:nvSpPr>
            <p:spPr bwMode="auto">
              <a:xfrm>
                <a:off x="439" y="1480"/>
                <a:ext cx="342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s-ES_tradnl" sz="1600" b="1" dirty="0">
                    <a:latin typeface="Arial" pitchFamily="34" charset="0"/>
                    <a:cs typeface="Arial" pitchFamily="34" charset="0"/>
                  </a:rPr>
                  <a:t>0</a:t>
                </a:r>
                <a:endParaRPr lang="es-ES_tradnl" sz="1000" dirty="0">
                  <a:cs typeface="Times New Roman" pitchFamily="18" charset="0"/>
                </a:endParaRPr>
              </a:p>
              <a:p>
                <a:pPr algn="ctr" eaLnBrk="0" hangingPunct="0"/>
                <a:endParaRPr lang="es-ES_tradnl" dirty="0"/>
              </a:p>
            </p:txBody>
          </p:sp>
          <p:sp>
            <p:nvSpPr>
              <p:cNvPr id="40076" name="Rectangle 123"/>
              <p:cNvSpPr>
                <a:spLocks noChangeArrowheads="1"/>
              </p:cNvSpPr>
              <p:nvPr/>
            </p:nvSpPr>
            <p:spPr bwMode="auto">
              <a:xfrm>
                <a:off x="411" y="1480"/>
                <a:ext cx="398" cy="44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AR"/>
              </a:p>
            </p:txBody>
          </p:sp>
        </p:grpSp>
        <p:grpSp>
          <p:nvGrpSpPr>
            <p:cNvPr id="40072" name="Group 124"/>
            <p:cNvGrpSpPr>
              <a:grpSpLocks/>
            </p:cNvGrpSpPr>
            <p:nvPr/>
          </p:nvGrpSpPr>
          <p:grpSpPr bwMode="auto">
            <a:xfrm>
              <a:off x="4405" y="2016"/>
              <a:ext cx="1254" cy="209"/>
              <a:chOff x="809" y="1480"/>
              <a:chExt cx="1443" cy="442"/>
            </a:xfrm>
          </p:grpSpPr>
          <p:sp>
            <p:nvSpPr>
              <p:cNvPr id="40073" name="Rectangle 125"/>
              <p:cNvSpPr>
                <a:spLocks noChangeArrowheads="1"/>
              </p:cNvSpPr>
              <p:nvPr/>
            </p:nvSpPr>
            <p:spPr bwMode="auto">
              <a:xfrm>
                <a:off x="837" y="1480"/>
                <a:ext cx="1387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s-ES_tradnl" sz="1600" b="1">
                    <a:latin typeface="Arial" pitchFamily="34" charset="0"/>
                    <a:cs typeface="Arial" pitchFamily="34" charset="0"/>
                  </a:rPr>
                  <a:t>5 bits de datos</a:t>
                </a:r>
                <a:endParaRPr lang="es-ES_tradnl" sz="1000">
                  <a:cs typeface="Times New Roman" pitchFamily="18" charset="0"/>
                </a:endParaRPr>
              </a:p>
              <a:p>
                <a:pPr eaLnBrk="0" hangingPunct="0"/>
                <a:endParaRPr lang="es-ES_tradnl">
                  <a:solidFill>
                    <a:srgbClr val="00FF00"/>
                  </a:solidFill>
                </a:endParaRPr>
              </a:p>
            </p:txBody>
          </p:sp>
          <p:sp>
            <p:nvSpPr>
              <p:cNvPr id="40074" name="Rectangle 126"/>
              <p:cNvSpPr>
                <a:spLocks noChangeArrowheads="1"/>
              </p:cNvSpPr>
              <p:nvPr/>
            </p:nvSpPr>
            <p:spPr bwMode="auto">
              <a:xfrm>
                <a:off x="809" y="1480"/>
                <a:ext cx="1443" cy="44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AR"/>
              </a:p>
            </p:txBody>
          </p:sp>
        </p:grpSp>
      </p:grpSp>
      <p:graphicFrame>
        <p:nvGraphicFramePr>
          <p:cNvPr id="384283" name="Group 283"/>
          <p:cNvGraphicFramePr>
            <a:graphicFrameLocks noGrp="1"/>
          </p:cNvGraphicFramePr>
          <p:nvPr/>
        </p:nvGraphicFramePr>
        <p:xfrm>
          <a:off x="5791200" y="4724400"/>
          <a:ext cx="3200400" cy="140208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066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STB</a:t>
                      </a:r>
                      <a:endParaRPr kumimoji="0" lang="es-A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largo</a:t>
                      </a:r>
                      <a:endParaRPr kumimoji="0" lang="es-A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Stop bits</a:t>
                      </a:r>
                      <a:endParaRPr kumimoji="0" lang="es-A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A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5,6,7 u 8</a:t>
                      </a:r>
                      <a:endParaRPr kumimoji="0" lang="es-A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A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A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A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1,5</a:t>
                      </a:r>
                      <a:endParaRPr kumimoji="0" lang="es-A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A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6,7 u 8</a:t>
                      </a:r>
                      <a:endParaRPr kumimoji="0" lang="es-A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A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4327" name="Group 327"/>
          <p:cNvGraphicFramePr>
            <a:graphicFrameLocks noGrp="1"/>
          </p:cNvGraphicFramePr>
          <p:nvPr/>
        </p:nvGraphicFramePr>
        <p:xfrm>
          <a:off x="7239000" y="3581400"/>
          <a:ext cx="1752600" cy="1046480"/>
        </p:xfrm>
        <a:graphic>
          <a:graphicData uri="http://schemas.openxmlformats.org/drawingml/2006/table">
            <a:tbl>
              <a:tblPr/>
              <a:tblGrid>
                <a:gridCol w="762000"/>
                <a:gridCol w="990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EPS</a:t>
                      </a:r>
                      <a:endParaRPr kumimoji="0" lang="es-A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Cual?</a:t>
                      </a:r>
                      <a:endParaRPr kumimoji="0" lang="es-A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A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Odd</a:t>
                      </a:r>
                      <a:endParaRPr kumimoji="0" lang="es-A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A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Even</a:t>
                      </a:r>
                      <a:endParaRPr kumimoji="0" lang="es-A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4325" name="Group 325"/>
          <p:cNvGraphicFramePr>
            <a:graphicFrameLocks noGrp="1"/>
          </p:cNvGraphicFramePr>
          <p:nvPr/>
        </p:nvGraphicFramePr>
        <p:xfrm>
          <a:off x="5334000" y="3602038"/>
          <a:ext cx="1828800" cy="1046480"/>
        </p:xfrm>
        <a:graphic>
          <a:graphicData uri="http://schemas.openxmlformats.org/drawingml/2006/table">
            <a:tbl>
              <a:tblPr/>
              <a:tblGrid>
                <a:gridCol w="652463"/>
                <a:gridCol w="1176337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</a:t>
                      </a:r>
                      <a:endParaRPr kumimoji="0" lang="es-A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¿Paridad?</a:t>
                      </a:r>
                      <a:endParaRPr kumimoji="0" lang="es-A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A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OFF</a:t>
                      </a:r>
                      <a:endParaRPr kumimoji="0" lang="es-A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A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</a:t>
                      </a:r>
                      <a:endParaRPr kumimoji="0" lang="es-A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4324" name="Group 324"/>
          <p:cNvGraphicFramePr>
            <a:graphicFrameLocks noGrp="1"/>
          </p:cNvGraphicFramePr>
          <p:nvPr/>
        </p:nvGraphicFramePr>
        <p:xfrm>
          <a:off x="914400" y="5049838"/>
          <a:ext cx="4800600" cy="1046480"/>
        </p:xfrm>
        <a:graphic>
          <a:graphicData uri="http://schemas.openxmlformats.org/drawingml/2006/table">
            <a:tbl>
              <a:tblPr/>
              <a:tblGrid>
                <a:gridCol w="814388"/>
                <a:gridCol w="3986212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DLAB</a:t>
                      </a:r>
                      <a:endParaRPr kumimoji="0" lang="es-A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Permite acceso a...</a:t>
                      </a:r>
                      <a:endParaRPr kumimoji="0" lang="es-A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A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RBR,  THR e IER</a:t>
                      </a:r>
                      <a:endParaRPr kumimoji="0" lang="es-A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A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Divisor Latches of the Baud Generator.</a:t>
                      </a:r>
                      <a:endParaRPr kumimoji="0" lang="es-ES_tradnl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4346" name="Group 346"/>
          <p:cNvGraphicFramePr>
            <a:graphicFrameLocks noGrp="1"/>
          </p:cNvGraphicFramePr>
          <p:nvPr/>
        </p:nvGraphicFramePr>
        <p:xfrm>
          <a:off x="1066800" y="1752600"/>
          <a:ext cx="3962400" cy="1046480"/>
        </p:xfrm>
        <a:graphic>
          <a:graphicData uri="http://schemas.openxmlformats.org/drawingml/2006/table">
            <a:tbl>
              <a:tblPr/>
              <a:tblGrid>
                <a:gridCol w="914400"/>
                <a:gridCol w="3048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SB</a:t>
                      </a:r>
                      <a:endParaRPr kumimoji="0" lang="es-A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Set break condition (Sout)</a:t>
                      </a:r>
                      <a:endParaRPr kumimoji="0" lang="es-A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A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DISABLE</a:t>
                      </a:r>
                      <a:endParaRPr kumimoji="0" lang="es-A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A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ENABLE</a:t>
                      </a:r>
                      <a:endParaRPr kumimoji="0" lang="es-ES_tradnl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4420" name="Group 420"/>
          <p:cNvGraphicFramePr>
            <a:graphicFrameLocks noGrp="1"/>
          </p:cNvGraphicFramePr>
          <p:nvPr/>
        </p:nvGraphicFramePr>
        <p:xfrm>
          <a:off x="1143000" y="3124200"/>
          <a:ext cx="3886200" cy="1620838"/>
        </p:xfrm>
        <a:graphic>
          <a:graphicData uri="http://schemas.openxmlformats.org/drawingml/2006/table">
            <a:tbl>
              <a:tblPr/>
              <a:tblGrid>
                <a:gridCol w="461963"/>
                <a:gridCol w="647700"/>
                <a:gridCol w="642937"/>
                <a:gridCol w="21336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</a:t>
                      </a:r>
                      <a:endParaRPr kumimoji="0" lang="es-A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EPS</a:t>
                      </a:r>
                      <a:endParaRPr kumimoji="0" lang="es-A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</a:t>
                      </a:r>
                      <a:endParaRPr kumimoji="0" lang="es-A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 de paridad forzado</a:t>
                      </a:r>
                      <a:endParaRPr kumimoji="0" lang="es-A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A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A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A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Fuerza un 0</a:t>
                      </a:r>
                      <a:endParaRPr kumimoji="0" lang="es-A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A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A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A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Fuerza un 1</a:t>
                      </a:r>
                      <a:endParaRPr kumimoji="0" lang="es-A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A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s-A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s-A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DISABLE SP</a:t>
                      </a:r>
                      <a:endParaRPr kumimoji="0" lang="es-A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056" name="186 Pentágono"/>
          <p:cNvSpPr>
            <a:spLocks noChangeArrowheads="1"/>
          </p:cNvSpPr>
          <p:nvPr/>
        </p:nvSpPr>
        <p:spPr bwMode="auto">
          <a:xfrm>
            <a:off x="6660232" y="6309320"/>
            <a:ext cx="863600" cy="365125"/>
          </a:xfrm>
          <a:prstGeom prst="homePlate">
            <a:avLst>
              <a:gd name="adj" fmla="val 5017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r>
              <a:rPr lang="es-AR" sz="2000"/>
              <a:t>IER</a:t>
            </a:r>
            <a:endParaRPr lang="es-AR" sz="1200"/>
          </a:p>
        </p:txBody>
      </p:sp>
      <p:sp>
        <p:nvSpPr>
          <p:cNvPr id="92" name="9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5EAA24-1B9A-4739-B9CB-F256333715CC}" type="slidenum">
              <a:rPr lang="es-ES" smtClean="0"/>
              <a:pPr>
                <a:defRPr/>
              </a:pPr>
              <a:t>30</a:t>
            </a:fld>
            <a:endParaRPr lang="es-E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76200"/>
            <a:ext cx="722372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" dirty="0" smtClean="0"/>
              <a:t>IER: </a:t>
            </a:r>
            <a:r>
              <a:rPr lang="en-AU" dirty="0" smtClean="0"/>
              <a:t>Interrupt Enable Register</a:t>
            </a:r>
          </a:p>
        </p:txBody>
      </p:sp>
      <p:sp>
        <p:nvSpPr>
          <p:cNvPr id="40962" name="2 Marcador de fecha"/>
          <p:cNvSpPr>
            <a:spLocks noGrp="1"/>
          </p:cNvSpPr>
          <p:nvPr>
            <p:ph type="dt" sz="half" idx="10"/>
          </p:nvPr>
        </p:nvSpPr>
        <p:spPr>
          <a:xfrm>
            <a:off x="6415980" y="6337126"/>
            <a:ext cx="2476500" cy="476250"/>
          </a:xfrm>
          <a:noFill/>
        </p:spPr>
        <p:txBody>
          <a:bodyPr/>
          <a:lstStyle/>
          <a:p>
            <a:r>
              <a:rPr lang="es-AR" dirty="0" smtClean="0">
                <a:latin typeface="Times New Roman" pitchFamily="18" charset="0"/>
              </a:rPr>
              <a:t>@2014</a:t>
            </a:r>
            <a:endParaRPr lang="es-ES" dirty="0" smtClean="0">
              <a:latin typeface="Times New Roman" pitchFamily="18" charset="0"/>
            </a:endParaRPr>
          </a:p>
        </p:txBody>
      </p:sp>
      <p:sp>
        <p:nvSpPr>
          <p:cNvPr id="40963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83568" y="6388224"/>
            <a:ext cx="5385792" cy="425152"/>
          </a:xfrm>
          <a:noFill/>
        </p:spPr>
        <p:txBody>
          <a:bodyPr/>
          <a:lstStyle/>
          <a:p>
            <a:r>
              <a:rPr lang="es-ES" dirty="0" smtClean="0">
                <a:latin typeface="Times New Roman" pitchFamily="18" charset="0"/>
              </a:rPr>
              <a:t>Ing. M. Trujillo &amp; Ing. M. Giura - Informática II - UTN - FRBA</a:t>
            </a:r>
          </a:p>
        </p:txBody>
      </p:sp>
      <p:grpSp>
        <p:nvGrpSpPr>
          <p:cNvPr id="40966" name="Group 90"/>
          <p:cNvGrpSpPr>
            <a:grpSpLocks/>
          </p:cNvGrpSpPr>
          <p:nvPr/>
        </p:nvGrpSpPr>
        <p:grpSpPr bwMode="auto">
          <a:xfrm>
            <a:off x="1066800" y="1143000"/>
            <a:ext cx="8077200" cy="800100"/>
            <a:chOff x="-3" y="553"/>
            <a:chExt cx="3358" cy="602"/>
          </a:xfrm>
        </p:grpSpPr>
        <p:grpSp>
          <p:nvGrpSpPr>
            <p:cNvPr id="40972" name="Group 91"/>
            <p:cNvGrpSpPr>
              <a:grpSpLocks/>
            </p:cNvGrpSpPr>
            <p:nvPr/>
          </p:nvGrpSpPr>
          <p:grpSpPr bwMode="auto">
            <a:xfrm>
              <a:off x="0" y="556"/>
              <a:ext cx="3352" cy="596"/>
              <a:chOff x="0" y="556"/>
              <a:chExt cx="3352" cy="596"/>
            </a:xfrm>
          </p:grpSpPr>
          <p:grpSp>
            <p:nvGrpSpPr>
              <p:cNvPr id="40974" name="Group 92"/>
              <p:cNvGrpSpPr>
                <a:grpSpLocks/>
              </p:cNvGrpSpPr>
              <p:nvPr/>
            </p:nvGrpSpPr>
            <p:grpSpPr bwMode="auto">
              <a:xfrm>
                <a:off x="0" y="556"/>
                <a:ext cx="419" cy="596"/>
                <a:chOff x="0" y="556"/>
                <a:chExt cx="419" cy="596"/>
              </a:xfrm>
            </p:grpSpPr>
            <p:sp>
              <p:nvSpPr>
                <p:cNvPr id="40996" name="Rectangle 93"/>
                <p:cNvSpPr>
                  <a:spLocks noChangeArrowheads="1"/>
                </p:cNvSpPr>
                <p:nvPr/>
              </p:nvSpPr>
              <p:spPr bwMode="auto">
                <a:xfrm>
                  <a:off x="28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3600" b="1">
                      <a:solidFill>
                        <a:srgbClr val="FF0000"/>
                      </a:solidFill>
                    </a:rPr>
                    <a:t>0</a:t>
                  </a:r>
                </a:p>
              </p:txBody>
            </p:sp>
            <p:sp>
              <p:nvSpPr>
                <p:cNvPr id="40997" name="Rectangle 94"/>
                <p:cNvSpPr>
                  <a:spLocks noChangeArrowheads="1"/>
                </p:cNvSpPr>
                <p:nvPr/>
              </p:nvSpPr>
              <p:spPr bwMode="auto">
                <a:xfrm>
                  <a:off x="0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40975" name="Group 95"/>
              <p:cNvGrpSpPr>
                <a:grpSpLocks/>
              </p:cNvGrpSpPr>
              <p:nvPr/>
            </p:nvGrpSpPr>
            <p:grpSpPr bwMode="auto">
              <a:xfrm>
                <a:off x="419" y="556"/>
                <a:ext cx="419" cy="596"/>
                <a:chOff x="419" y="556"/>
                <a:chExt cx="419" cy="596"/>
              </a:xfrm>
            </p:grpSpPr>
            <p:sp>
              <p:nvSpPr>
                <p:cNvPr id="40994" name="Rectangle 96"/>
                <p:cNvSpPr>
                  <a:spLocks noChangeArrowheads="1"/>
                </p:cNvSpPr>
                <p:nvPr/>
              </p:nvSpPr>
              <p:spPr bwMode="auto">
                <a:xfrm>
                  <a:off x="447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3600" b="1">
                      <a:solidFill>
                        <a:srgbClr val="FF0000"/>
                      </a:solidFill>
                    </a:rPr>
                    <a:t>0</a:t>
                  </a:r>
                </a:p>
              </p:txBody>
            </p:sp>
            <p:sp>
              <p:nvSpPr>
                <p:cNvPr id="40995" name="Rectangle 97"/>
                <p:cNvSpPr>
                  <a:spLocks noChangeArrowheads="1"/>
                </p:cNvSpPr>
                <p:nvPr/>
              </p:nvSpPr>
              <p:spPr bwMode="auto">
                <a:xfrm>
                  <a:off x="419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40976" name="Group 98"/>
              <p:cNvGrpSpPr>
                <a:grpSpLocks/>
              </p:cNvGrpSpPr>
              <p:nvPr/>
            </p:nvGrpSpPr>
            <p:grpSpPr bwMode="auto">
              <a:xfrm>
                <a:off x="838" y="556"/>
                <a:ext cx="419" cy="596"/>
                <a:chOff x="838" y="556"/>
                <a:chExt cx="419" cy="596"/>
              </a:xfrm>
            </p:grpSpPr>
            <p:sp>
              <p:nvSpPr>
                <p:cNvPr id="40992" name="Rectangle 99"/>
                <p:cNvSpPr>
                  <a:spLocks noChangeArrowheads="1"/>
                </p:cNvSpPr>
                <p:nvPr/>
              </p:nvSpPr>
              <p:spPr bwMode="auto">
                <a:xfrm>
                  <a:off x="866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3600" b="1">
                      <a:solidFill>
                        <a:srgbClr val="FF0000"/>
                      </a:solidFill>
                    </a:rPr>
                    <a:t>0</a:t>
                  </a:r>
                </a:p>
              </p:txBody>
            </p:sp>
            <p:sp>
              <p:nvSpPr>
                <p:cNvPr id="40993" name="Rectangle 100"/>
                <p:cNvSpPr>
                  <a:spLocks noChangeArrowheads="1"/>
                </p:cNvSpPr>
                <p:nvPr/>
              </p:nvSpPr>
              <p:spPr bwMode="auto">
                <a:xfrm>
                  <a:off x="838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40977" name="Group 101"/>
              <p:cNvGrpSpPr>
                <a:grpSpLocks/>
              </p:cNvGrpSpPr>
              <p:nvPr/>
            </p:nvGrpSpPr>
            <p:grpSpPr bwMode="auto">
              <a:xfrm>
                <a:off x="1257" y="556"/>
                <a:ext cx="419" cy="596"/>
                <a:chOff x="1257" y="556"/>
                <a:chExt cx="419" cy="596"/>
              </a:xfrm>
            </p:grpSpPr>
            <p:sp>
              <p:nvSpPr>
                <p:cNvPr id="40990" name="Rectangle 102"/>
                <p:cNvSpPr>
                  <a:spLocks noChangeArrowheads="1"/>
                </p:cNvSpPr>
                <p:nvPr/>
              </p:nvSpPr>
              <p:spPr bwMode="auto">
                <a:xfrm>
                  <a:off x="1285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3600" b="1">
                      <a:solidFill>
                        <a:srgbClr val="FF0000"/>
                      </a:solidFill>
                    </a:rPr>
                    <a:t>0</a:t>
                  </a:r>
                </a:p>
              </p:txBody>
            </p:sp>
            <p:sp>
              <p:nvSpPr>
                <p:cNvPr id="40991" name="Rectangle 103"/>
                <p:cNvSpPr>
                  <a:spLocks noChangeArrowheads="1"/>
                </p:cNvSpPr>
                <p:nvPr/>
              </p:nvSpPr>
              <p:spPr bwMode="auto">
                <a:xfrm>
                  <a:off x="1257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40978" name="Group 104"/>
              <p:cNvGrpSpPr>
                <a:grpSpLocks/>
              </p:cNvGrpSpPr>
              <p:nvPr/>
            </p:nvGrpSpPr>
            <p:grpSpPr bwMode="auto">
              <a:xfrm>
                <a:off x="1676" y="556"/>
                <a:ext cx="419" cy="596"/>
                <a:chOff x="1676" y="556"/>
                <a:chExt cx="419" cy="596"/>
              </a:xfrm>
            </p:grpSpPr>
            <p:sp>
              <p:nvSpPr>
                <p:cNvPr id="40988" name="Rectangle 105"/>
                <p:cNvSpPr>
                  <a:spLocks noChangeArrowheads="1"/>
                </p:cNvSpPr>
                <p:nvPr/>
              </p:nvSpPr>
              <p:spPr bwMode="auto">
                <a:xfrm>
                  <a:off x="1704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1800" b="1" dirty="0" smtClean="0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MSI</a:t>
                  </a:r>
                  <a:endParaRPr lang="es-ES_tradnl" sz="1800" b="1" dirty="0">
                    <a:solidFill>
                      <a:srgbClr val="002060"/>
                    </a:solidFill>
                    <a:latin typeface="Arial" pitchFamily="34" charset="0"/>
                    <a:cs typeface="Arial" pitchFamily="34" charset="0"/>
                  </a:endParaRPr>
                </a:p>
                <a:p>
                  <a:pPr algn="ctr" eaLnBrk="0" hangingPunct="0"/>
                  <a:r>
                    <a:rPr lang="es-ES_tradnl" sz="1200" b="1" dirty="0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(Modem)</a:t>
                  </a:r>
                </a:p>
              </p:txBody>
            </p:sp>
            <p:sp>
              <p:nvSpPr>
                <p:cNvPr id="40989" name="Rectangle 106"/>
                <p:cNvSpPr>
                  <a:spLocks noChangeArrowheads="1"/>
                </p:cNvSpPr>
                <p:nvPr/>
              </p:nvSpPr>
              <p:spPr bwMode="auto">
                <a:xfrm>
                  <a:off x="1676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40979" name="Group 107"/>
              <p:cNvGrpSpPr>
                <a:grpSpLocks/>
              </p:cNvGrpSpPr>
              <p:nvPr/>
            </p:nvGrpSpPr>
            <p:grpSpPr bwMode="auto">
              <a:xfrm>
                <a:off x="2095" y="556"/>
                <a:ext cx="419" cy="596"/>
                <a:chOff x="2095" y="556"/>
                <a:chExt cx="419" cy="596"/>
              </a:xfrm>
            </p:grpSpPr>
            <p:sp>
              <p:nvSpPr>
                <p:cNvPr id="40986" name="Rectangle 108"/>
                <p:cNvSpPr>
                  <a:spLocks noChangeArrowheads="1"/>
                </p:cNvSpPr>
                <p:nvPr/>
              </p:nvSpPr>
              <p:spPr bwMode="auto">
                <a:xfrm>
                  <a:off x="2123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1800" b="1" dirty="0" err="1" smtClean="0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Rx</a:t>
                  </a:r>
                  <a:r>
                    <a:rPr lang="es-ES_tradnl" sz="1800" b="1" dirty="0" smtClean="0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 line</a:t>
                  </a:r>
                  <a:endParaRPr lang="es-ES_tradnl" sz="1800" b="1" dirty="0">
                    <a:solidFill>
                      <a:srgbClr val="002060"/>
                    </a:solidFill>
                    <a:latin typeface="Arial" pitchFamily="34" charset="0"/>
                    <a:cs typeface="Arial" pitchFamily="34" charset="0"/>
                  </a:endParaRPr>
                </a:p>
                <a:p>
                  <a:pPr algn="ctr" eaLnBrk="0" hangingPunct="0"/>
                  <a:r>
                    <a:rPr lang="es-ES_tradnl" sz="1800" b="1" dirty="0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(</a:t>
                  </a:r>
                  <a:r>
                    <a:rPr lang="es-ES_tradnl" sz="1800" b="1" dirty="0" err="1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er</a:t>
                  </a:r>
                  <a:r>
                    <a:rPr lang="es-ES_tradnl" sz="1800" b="1" dirty="0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 </a:t>
                  </a:r>
                  <a:r>
                    <a:rPr lang="es-ES_tradnl" sz="1800" b="1" dirty="0" err="1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rx</a:t>
                  </a:r>
                  <a:r>
                    <a:rPr lang="es-ES_tradnl" sz="1800" b="1" dirty="0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)</a:t>
                  </a:r>
                </a:p>
              </p:txBody>
            </p:sp>
            <p:sp>
              <p:nvSpPr>
                <p:cNvPr id="40987" name="Rectangle 109"/>
                <p:cNvSpPr>
                  <a:spLocks noChangeArrowheads="1"/>
                </p:cNvSpPr>
                <p:nvPr/>
              </p:nvSpPr>
              <p:spPr bwMode="auto">
                <a:xfrm>
                  <a:off x="2095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40980" name="Group 110"/>
              <p:cNvGrpSpPr>
                <a:grpSpLocks/>
              </p:cNvGrpSpPr>
              <p:nvPr/>
            </p:nvGrpSpPr>
            <p:grpSpPr bwMode="auto">
              <a:xfrm>
                <a:off x="2514" y="556"/>
                <a:ext cx="419" cy="596"/>
                <a:chOff x="2514" y="556"/>
                <a:chExt cx="419" cy="596"/>
              </a:xfrm>
            </p:grpSpPr>
            <p:sp>
              <p:nvSpPr>
                <p:cNvPr id="40984" name="Rectangle 111"/>
                <p:cNvSpPr>
                  <a:spLocks noChangeArrowheads="1"/>
                </p:cNvSpPr>
                <p:nvPr/>
              </p:nvSpPr>
              <p:spPr bwMode="auto">
                <a:xfrm>
                  <a:off x="2542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1800" b="1" dirty="0" smtClean="0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THR</a:t>
                  </a:r>
                  <a:endParaRPr lang="es-ES_tradnl" sz="1800" b="1" dirty="0">
                    <a:solidFill>
                      <a:srgbClr val="002060"/>
                    </a:solidFill>
                    <a:latin typeface="Arial" pitchFamily="34" charset="0"/>
                    <a:cs typeface="Arial" pitchFamily="34" charset="0"/>
                  </a:endParaRPr>
                </a:p>
                <a:p>
                  <a:pPr algn="ctr" eaLnBrk="0" hangingPunct="0"/>
                  <a:r>
                    <a:rPr lang="es-ES_tradnl" sz="1800" b="1" dirty="0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(</a:t>
                  </a:r>
                  <a:r>
                    <a:rPr lang="es-ES_tradnl" sz="1800" b="1" dirty="0" err="1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Tx</a:t>
                  </a:r>
                  <a:r>
                    <a:rPr lang="es-ES_tradnl" sz="1800" b="1" dirty="0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)</a:t>
                  </a:r>
                </a:p>
              </p:txBody>
            </p:sp>
            <p:sp>
              <p:nvSpPr>
                <p:cNvPr id="40985" name="Rectangle 112"/>
                <p:cNvSpPr>
                  <a:spLocks noChangeArrowheads="1"/>
                </p:cNvSpPr>
                <p:nvPr/>
              </p:nvSpPr>
              <p:spPr bwMode="auto">
                <a:xfrm>
                  <a:off x="2514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40981" name="Group 113"/>
              <p:cNvGrpSpPr>
                <a:grpSpLocks/>
              </p:cNvGrpSpPr>
              <p:nvPr/>
            </p:nvGrpSpPr>
            <p:grpSpPr bwMode="auto">
              <a:xfrm>
                <a:off x="2933" y="556"/>
                <a:ext cx="419" cy="596"/>
                <a:chOff x="2933" y="556"/>
                <a:chExt cx="419" cy="596"/>
              </a:xfrm>
            </p:grpSpPr>
            <p:sp>
              <p:nvSpPr>
                <p:cNvPr id="40982" name="Rectangle 114"/>
                <p:cNvSpPr>
                  <a:spLocks noChangeArrowheads="1"/>
                </p:cNvSpPr>
                <p:nvPr/>
              </p:nvSpPr>
              <p:spPr bwMode="auto">
                <a:xfrm>
                  <a:off x="2961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1800" b="1" dirty="0" smtClean="0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RBR</a:t>
                  </a:r>
                  <a:endParaRPr lang="es-ES_tradnl" sz="1800" b="1" dirty="0">
                    <a:solidFill>
                      <a:srgbClr val="002060"/>
                    </a:solidFill>
                    <a:latin typeface="Arial" pitchFamily="34" charset="0"/>
                    <a:cs typeface="Arial" pitchFamily="34" charset="0"/>
                  </a:endParaRPr>
                </a:p>
                <a:p>
                  <a:pPr algn="ctr" eaLnBrk="0" hangingPunct="0"/>
                  <a:r>
                    <a:rPr lang="es-ES_tradnl" sz="1800" b="1" dirty="0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(</a:t>
                  </a:r>
                  <a:r>
                    <a:rPr lang="es-ES_tradnl" sz="1800" b="1" dirty="0" err="1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Rx</a:t>
                  </a:r>
                  <a:r>
                    <a:rPr lang="es-ES_tradnl" sz="1800" b="1" dirty="0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)</a:t>
                  </a:r>
                </a:p>
              </p:txBody>
            </p:sp>
            <p:sp>
              <p:nvSpPr>
                <p:cNvPr id="40983" name="Rectangle 115"/>
                <p:cNvSpPr>
                  <a:spLocks noChangeArrowheads="1"/>
                </p:cNvSpPr>
                <p:nvPr/>
              </p:nvSpPr>
              <p:spPr bwMode="auto">
                <a:xfrm>
                  <a:off x="2933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</p:grpSp>
        <p:sp>
          <p:nvSpPr>
            <p:cNvPr id="40973" name="Rectangle 116"/>
            <p:cNvSpPr>
              <a:spLocks noChangeArrowheads="1"/>
            </p:cNvSpPr>
            <p:nvPr/>
          </p:nvSpPr>
          <p:spPr bwMode="auto">
            <a:xfrm>
              <a:off x="-3" y="553"/>
              <a:ext cx="3358" cy="602"/>
            </a:xfrm>
            <a:prstGeom prst="rect">
              <a:avLst/>
            </a:prstGeom>
            <a:noFill/>
            <a:ln w="38100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AR"/>
            </a:p>
          </p:txBody>
        </p:sp>
      </p:grpSp>
      <p:sp>
        <p:nvSpPr>
          <p:cNvPr id="40967" name="Line 117"/>
          <p:cNvSpPr>
            <a:spLocks noChangeShapeType="1"/>
          </p:cNvSpPr>
          <p:nvPr/>
        </p:nvSpPr>
        <p:spPr bwMode="auto">
          <a:xfrm>
            <a:off x="1143000" y="2057400"/>
            <a:ext cx="7924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AR"/>
          </a:p>
        </p:txBody>
      </p:sp>
      <p:sp>
        <p:nvSpPr>
          <p:cNvPr id="40968" name="Text Box 118"/>
          <p:cNvSpPr txBox="1">
            <a:spLocks noChangeArrowheads="1"/>
          </p:cNvSpPr>
          <p:nvPr/>
        </p:nvSpPr>
        <p:spPr bwMode="auto">
          <a:xfrm>
            <a:off x="1143000" y="609600"/>
            <a:ext cx="77494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b="1" dirty="0" smtClean="0">
                <a:solidFill>
                  <a:srgbClr val="002060"/>
                </a:solidFill>
              </a:rPr>
              <a:t>IER</a:t>
            </a:r>
            <a:r>
              <a:rPr lang="es-ES" dirty="0"/>
              <a:t>: </a:t>
            </a:r>
            <a:r>
              <a:rPr lang="en-AU" sz="2000" dirty="0"/>
              <a:t>Interrupt Enable Register</a:t>
            </a:r>
            <a:r>
              <a:rPr lang="es-ES" dirty="0"/>
              <a:t>– Base + 1 </a:t>
            </a:r>
            <a:r>
              <a:rPr lang="es-MX" dirty="0"/>
              <a:t>	(enable=1)</a:t>
            </a:r>
            <a:endParaRPr lang="es-AR" dirty="0"/>
          </a:p>
        </p:txBody>
      </p:sp>
      <p:sp>
        <p:nvSpPr>
          <p:cNvPr id="380143" name="Rectangle 239"/>
          <p:cNvSpPr>
            <a:spLocks noChangeArrowheads="1"/>
          </p:cNvSpPr>
          <p:nvPr/>
        </p:nvSpPr>
        <p:spPr bwMode="auto">
          <a:xfrm>
            <a:off x="1331912" y="2133600"/>
            <a:ext cx="7848600" cy="411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Aft>
                <a:spcPct val="35000"/>
              </a:spcAft>
              <a:defRPr/>
            </a:pPr>
            <a:r>
              <a:rPr lang="en-US" sz="2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RBR</a:t>
            </a:r>
            <a:r>
              <a:rPr lang="en-US" sz="2800" b="1" dirty="0" smtClean="0">
                <a:latin typeface="Arial" charset="0"/>
                <a:cs typeface="Arial" charset="0"/>
              </a:rPr>
              <a:t> </a:t>
            </a:r>
            <a:r>
              <a:rPr lang="en-US" sz="2800" b="1" dirty="0">
                <a:latin typeface="Arial" charset="0"/>
                <a:cs typeface="Arial" charset="0"/>
              </a:rPr>
              <a:t>: </a:t>
            </a:r>
            <a:r>
              <a:rPr lang="en-US" sz="2800" b="1" dirty="0">
                <a:latin typeface="Arial" charset="0"/>
                <a:cs typeface="Times New Roman" charset="0"/>
              </a:rPr>
              <a:t>Enable </a:t>
            </a:r>
            <a:r>
              <a:rPr lang="en-US" sz="2800" b="1" dirty="0" smtClean="0">
                <a:latin typeface="Arial" charset="0"/>
                <a:cs typeface="Times New Roman" charset="0"/>
              </a:rPr>
              <a:t>RBR Interrupt</a:t>
            </a:r>
            <a:r>
              <a:rPr lang="es-AR" sz="2800" b="1" dirty="0" smtClean="0">
                <a:latin typeface="Arial" charset="0"/>
                <a:cs typeface="Times New Roman" charset="0"/>
              </a:rPr>
              <a:t> </a:t>
            </a:r>
            <a:r>
              <a:rPr lang="en-US" sz="2800" b="1" dirty="0" smtClean="0">
                <a:latin typeface="Arial" charset="0"/>
                <a:cs typeface="Times New Roman" charset="0"/>
              </a:rPr>
              <a:t> </a:t>
            </a:r>
            <a:r>
              <a:rPr lang="en-US" b="1" i="1" dirty="0">
                <a:latin typeface="Arial" charset="0"/>
                <a:cs typeface="Times New Roman" charset="0"/>
              </a:rPr>
              <a:t>(</a:t>
            </a:r>
            <a:r>
              <a:rPr lang="es-AR" b="1" i="1" dirty="0">
                <a:latin typeface="Arial" charset="0"/>
                <a:cs typeface="Times New Roman" charset="0"/>
              </a:rPr>
              <a:t>¿Llegó un dato al RBR? =&gt; </a:t>
            </a:r>
            <a:r>
              <a:rPr lang="es-AR" b="1" i="1" dirty="0">
                <a:solidFill>
                  <a:srgbClr val="FF0000"/>
                </a:solidFill>
                <a:latin typeface="Arial" charset="0"/>
                <a:cs typeface="Times New Roman" charset="0"/>
              </a:rPr>
              <a:t>interrumpe</a:t>
            </a:r>
            <a:r>
              <a:rPr lang="es-AR" b="1" i="1" dirty="0">
                <a:solidFill>
                  <a:srgbClr val="FFFF00"/>
                </a:solidFill>
                <a:latin typeface="Arial" charset="0"/>
                <a:cs typeface="Times New Roman" charset="0"/>
              </a:rPr>
              <a:t> </a:t>
            </a:r>
            <a:r>
              <a:rPr lang="en-US" b="1" i="1" dirty="0">
                <a:latin typeface="Arial" charset="0"/>
                <a:cs typeface="Times New Roman" charset="0"/>
              </a:rPr>
              <a:t>)</a:t>
            </a:r>
            <a:endParaRPr lang="es-MX" b="1" i="1" dirty="0">
              <a:latin typeface="Arial" charset="0"/>
              <a:cs typeface="Arial" charset="0"/>
            </a:endParaRPr>
          </a:p>
          <a:p>
            <a:pPr eaLnBrk="0" hangingPunct="0">
              <a:spcAft>
                <a:spcPct val="35000"/>
              </a:spcAft>
              <a:defRPr/>
            </a:pPr>
            <a:r>
              <a:rPr lang="en-US" sz="2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THR</a:t>
            </a:r>
            <a:r>
              <a:rPr lang="en-US" sz="2800" b="1" u="sng" dirty="0" smtClean="0">
                <a:solidFill>
                  <a:srgbClr val="99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US" sz="2800" b="1" dirty="0">
                <a:latin typeface="Arial" charset="0"/>
                <a:cs typeface="Arial" charset="0"/>
              </a:rPr>
              <a:t>: </a:t>
            </a:r>
            <a:r>
              <a:rPr lang="en-US" sz="2800" b="1" dirty="0">
                <a:latin typeface="Arial" charset="0"/>
                <a:cs typeface="Times New Roman" charset="0"/>
              </a:rPr>
              <a:t>Enable THR </a:t>
            </a:r>
            <a:r>
              <a:rPr lang="en-US" sz="2800" b="1" dirty="0" smtClean="0">
                <a:latin typeface="Arial" charset="0"/>
                <a:cs typeface="Times New Roman" charset="0"/>
              </a:rPr>
              <a:t>Interrupt</a:t>
            </a:r>
            <a:r>
              <a:rPr lang="es-AR" sz="2800" b="1" dirty="0" smtClean="0">
                <a:latin typeface="Arial" charset="0"/>
                <a:cs typeface="Times New Roman" charset="0"/>
              </a:rPr>
              <a:t> </a:t>
            </a:r>
            <a:r>
              <a:rPr lang="es-ES" sz="2800" b="1" dirty="0" smtClean="0">
                <a:latin typeface="Arial" charset="0"/>
                <a:cs typeface="Times New Roman" charset="0"/>
              </a:rPr>
              <a:t> </a:t>
            </a:r>
            <a:r>
              <a:rPr lang="en-US" b="1" i="1" dirty="0">
                <a:latin typeface="Arial" charset="0"/>
                <a:cs typeface="Times New Roman" charset="0"/>
              </a:rPr>
              <a:t>(</a:t>
            </a:r>
            <a:r>
              <a:rPr lang="es-AR" b="1" i="1" dirty="0">
                <a:latin typeface="Arial" charset="0"/>
                <a:cs typeface="Times New Roman" charset="0"/>
              </a:rPr>
              <a:t>¿Se vació el THR?=&gt; </a:t>
            </a:r>
            <a:r>
              <a:rPr lang="es-AR" b="1" i="1" dirty="0">
                <a:solidFill>
                  <a:srgbClr val="FF0000"/>
                </a:solidFill>
                <a:latin typeface="Arial" charset="0"/>
                <a:cs typeface="Times New Roman" charset="0"/>
              </a:rPr>
              <a:t>interrumpe</a:t>
            </a:r>
            <a:r>
              <a:rPr lang="es-AR" b="1" i="1" dirty="0">
                <a:solidFill>
                  <a:srgbClr val="FFFF00"/>
                </a:solidFill>
                <a:latin typeface="Arial" charset="0"/>
                <a:cs typeface="Times New Roman" charset="0"/>
              </a:rPr>
              <a:t> </a:t>
            </a:r>
            <a:r>
              <a:rPr lang="en-US" b="1" i="1" dirty="0">
                <a:latin typeface="Arial" charset="0"/>
                <a:cs typeface="Times New Roman" charset="0"/>
              </a:rPr>
              <a:t>)</a:t>
            </a:r>
            <a:endParaRPr lang="es-MX" sz="2800" b="1" i="1" dirty="0">
              <a:latin typeface="Arial" charset="0"/>
              <a:cs typeface="Arial" charset="0"/>
            </a:endParaRPr>
          </a:p>
          <a:p>
            <a:pPr eaLnBrk="0" hangingPunct="0">
              <a:spcAft>
                <a:spcPct val="35000"/>
              </a:spcAft>
              <a:defRPr/>
            </a:pPr>
            <a:r>
              <a:rPr lang="en-US" sz="2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RX Line Status </a:t>
            </a:r>
            <a:r>
              <a:rPr lang="en-US" sz="2800" b="1" dirty="0" smtClean="0">
                <a:latin typeface="Arial" charset="0"/>
                <a:cs typeface="Arial" charset="0"/>
              </a:rPr>
              <a:t>: </a:t>
            </a:r>
            <a:r>
              <a:rPr lang="en-US" sz="2800" b="1" dirty="0">
                <a:latin typeface="Arial" charset="0"/>
                <a:cs typeface="Times New Roman" charset="0"/>
              </a:rPr>
              <a:t>Enable Received Line Status Interrupt</a:t>
            </a:r>
            <a:r>
              <a:rPr lang="es-AR" sz="2800" b="1" dirty="0">
                <a:latin typeface="Arial" charset="0"/>
                <a:cs typeface="Arial" charset="0"/>
              </a:rPr>
              <a:t> </a:t>
            </a:r>
            <a:r>
              <a:rPr lang="es-ES" sz="2800" b="1" dirty="0">
                <a:latin typeface="Arial" charset="0"/>
                <a:cs typeface="Arial" charset="0"/>
              </a:rPr>
              <a:t> </a:t>
            </a:r>
            <a:r>
              <a:rPr lang="es-ES" b="1" i="1" dirty="0">
                <a:latin typeface="Arial" charset="0"/>
                <a:cs typeface="Times New Roman" charset="0"/>
              </a:rPr>
              <a:t>(¿</a:t>
            </a:r>
            <a:r>
              <a:rPr lang="es-AR" b="1" i="1" dirty="0">
                <a:latin typeface="Arial" charset="0"/>
                <a:cs typeface="Times New Roman" charset="0"/>
              </a:rPr>
              <a:t>se produjeron errores en la línea de recepción?  =&gt;</a:t>
            </a:r>
            <a:r>
              <a:rPr lang="es-AR" b="1" i="1" dirty="0">
                <a:solidFill>
                  <a:srgbClr val="FFFF00"/>
                </a:solidFill>
                <a:latin typeface="Arial" charset="0"/>
                <a:cs typeface="Times New Roman" charset="0"/>
              </a:rPr>
              <a:t> </a:t>
            </a:r>
            <a:r>
              <a:rPr lang="es-AR" b="1" i="1" dirty="0">
                <a:solidFill>
                  <a:srgbClr val="FF0000"/>
                </a:solidFill>
                <a:latin typeface="Arial" charset="0"/>
                <a:cs typeface="Times New Roman" charset="0"/>
              </a:rPr>
              <a:t>interrumpe</a:t>
            </a:r>
            <a:r>
              <a:rPr lang="es-AR" b="1" i="1" dirty="0">
                <a:solidFill>
                  <a:srgbClr val="FFFF00"/>
                </a:solidFill>
                <a:latin typeface="Arial" charset="0"/>
                <a:cs typeface="Times New Roman" charset="0"/>
              </a:rPr>
              <a:t> </a:t>
            </a:r>
            <a:r>
              <a:rPr lang="en-US" b="1" i="1" dirty="0">
                <a:latin typeface="Arial" charset="0"/>
                <a:cs typeface="Times New Roman" charset="0"/>
              </a:rPr>
              <a:t>)</a:t>
            </a:r>
            <a:endParaRPr lang="en-US" sz="2800" b="1" i="1" dirty="0">
              <a:latin typeface="Arial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Modem Status Interrupt Enable </a:t>
            </a:r>
            <a:r>
              <a:rPr lang="en-US" sz="2800" b="1" dirty="0" smtClean="0">
                <a:latin typeface="Arial" charset="0"/>
                <a:cs typeface="Arial" charset="0"/>
              </a:rPr>
              <a:t>: </a:t>
            </a:r>
            <a:r>
              <a:rPr lang="en-US" b="1" i="1" dirty="0" smtClean="0">
                <a:latin typeface="Arial" charset="0"/>
                <a:cs typeface="Times New Roman" charset="0"/>
              </a:rPr>
              <a:t>(</a:t>
            </a:r>
            <a:r>
              <a:rPr lang="es-AR" b="1" i="1" dirty="0">
                <a:latin typeface="Arial" charset="0"/>
                <a:cs typeface="Times New Roman" charset="0"/>
              </a:rPr>
              <a:t>¿errores en el Modem? =&gt; </a:t>
            </a:r>
            <a:r>
              <a:rPr lang="es-AR" b="1" i="1" dirty="0">
                <a:solidFill>
                  <a:srgbClr val="FF0000"/>
                </a:solidFill>
                <a:latin typeface="Arial" charset="0"/>
                <a:cs typeface="Times New Roman" charset="0"/>
              </a:rPr>
              <a:t>interrumpe</a:t>
            </a:r>
            <a:r>
              <a:rPr lang="es-AR" b="1" i="1" dirty="0">
                <a:latin typeface="Arial" charset="0"/>
                <a:cs typeface="Times New Roman" charset="0"/>
              </a:rPr>
              <a:t> </a:t>
            </a:r>
            <a:r>
              <a:rPr lang="en-US" b="1" i="1" dirty="0" smtClean="0">
                <a:latin typeface="Arial" charset="0"/>
                <a:cs typeface="Times New Roman" charset="0"/>
              </a:rPr>
              <a:t>) &gt;&gt;&gt;&gt; </a:t>
            </a:r>
            <a:r>
              <a:rPr lang="en-US" b="1" i="1" dirty="0" smtClean="0">
                <a:solidFill>
                  <a:srgbClr val="FF0000"/>
                </a:solidFill>
                <a:latin typeface="Arial" charset="0"/>
                <a:cs typeface="Times New Roman" charset="0"/>
              </a:rPr>
              <a:t>SOLO UART1</a:t>
            </a:r>
            <a:endParaRPr lang="es-MX" b="1" i="1" dirty="0">
              <a:solidFill>
                <a:srgbClr val="FF0000"/>
              </a:solidFill>
              <a:latin typeface="Arial" charset="0"/>
              <a:cs typeface="Times New Roman" charset="0"/>
            </a:endParaRPr>
          </a:p>
        </p:txBody>
      </p:sp>
      <p:pic>
        <p:nvPicPr>
          <p:cNvPr id="40970" name="37 Imagen" descr="UBE29.jpe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65400"/>
            <a:ext cx="1141413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71" name="186 Pentágono"/>
          <p:cNvSpPr>
            <a:spLocks noChangeArrowheads="1"/>
          </p:cNvSpPr>
          <p:nvPr/>
        </p:nvSpPr>
        <p:spPr bwMode="auto">
          <a:xfrm>
            <a:off x="6588224" y="6164263"/>
            <a:ext cx="1117600" cy="598487"/>
          </a:xfrm>
          <a:prstGeom prst="homePlate">
            <a:avLst>
              <a:gd name="adj" fmla="val 5004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r>
              <a:rPr lang="es-AR" sz="2000" dirty="0"/>
              <a:t>ejemplo</a:t>
            </a:r>
          </a:p>
          <a:p>
            <a:r>
              <a:rPr lang="es-AR" sz="1200" dirty="0" err="1"/>
              <a:t>initUART</a:t>
            </a:r>
            <a:r>
              <a:rPr lang="es-AR" sz="1200" dirty="0"/>
              <a:t>()</a:t>
            </a:r>
          </a:p>
        </p:txBody>
      </p:sp>
      <p:sp>
        <p:nvSpPr>
          <p:cNvPr id="38" name="3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5EAA24-1B9A-4739-B9CB-F256333715CC}" type="slidenum">
              <a:rPr lang="es-ES" smtClean="0"/>
              <a:pPr>
                <a:defRPr/>
              </a:pPr>
              <a:t>31</a:t>
            </a:fld>
            <a:endParaRPr lang="es-ES"/>
          </a:p>
        </p:txBody>
      </p:sp>
      <p:sp>
        <p:nvSpPr>
          <p:cNvPr id="39" name="38 CuadroTexto"/>
          <p:cNvSpPr txBox="1"/>
          <p:nvPr/>
        </p:nvSpPr>
        <p:spPr>
          <a:xfrm>
            <a:off x="95250" y="4437112"/>
            <a:ext cx="1043608" cy="156966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err="1" smtClean="0">
                <a:solidFill>
                  <a:srgbClr val="002060"/>
                </a:solidFill>
                <a:latin typeface="Mistral" pitchFamily="66" charset="0"/>
              </a:rPr>
              <a:t>Pag</a:t>
            </a:r>
            <a:r>
              <a:rPr lang="es-AR" dirty="0" smtClean="0">
                <a:solidFill>
                  <a:srgbClr val="002060"/>
                </a:solidFill>
                <a:latin typeface="Mistral" pitchFamily="66" charset="0"/>
              </a:rPr>
              <a:t>. 302 y 322 del manual</a:t>
            </a:r>
            <a:endParaRPr lang="es-AR" dirty="0">
              <a:solidFill>
                <a:srgbClr val="002060"/>
              </a:solidFill>
              <a:latin typeface="Mistral" pitchFamily="66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948680" y="76200"/>
            <a:ext cx="722372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AR" dirty="0" smtClean="0"/>
              <a:t>Configurando la comunicación serie</a:t>
            </a:r>
            <a:endParaRPr lang="en-AU" dirty="0" smtClean="0"/>
          </a:p>
        </p:txBody>
      </p:sp>
      <p:sp>
        <p:nvSpPr>
          <p:cNvPr id="40962" name="2 Marcador de fecha"/>
          <p:cNvSpPr>
            <a:spLocks noGrp="1"/>
          </p:cNvSpPr>
          <p:nvPr>
            <p:ph type="dt" sz="half" idx="10"/>
          </p:nvPr>
        </p:nvSpPr>
        <p:spPr>
          <a:xfrm>
            <a:off x="6415980" y="6337126"/>
            <a:ext cx="2476500" cy="476250"/>
          </a:xfrm>
          <a:noFill/>
        </p:spPr>
        <p:txBody>
          <a:bodyPr/>
          <a:lstStyle/>
          <a:p>
            <a:r>
              <a:rPr lang="es-AR" dirty="0" smtClean="0">
                <a:latin typeface="Times New Roman" pitchFamily="18" charset="0"/>
              </a:rPr>
              <a:t>@2014</a:t>
            </a:r>
            <a:endParaRPr lang="es-ES" dirty="0" smtClean="0">
              <a:latin typeface="Times New Roman" pitchFamily="18" charset="0"/>
            </a:endParaRPr>
          </a:p>
        </p:txBody>
      </p:sp>
      <p:sp>
        <p:nvSpPr>
          <p:cNvPr id="40963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83568" y="6388224"/>
            <a:ext cx="5385792" cy="425152"/>
          </a:xfrm>
          <a:noFill/>
        </p:spPr>
        <p:txBody>
          <a:bodyPr/>
          <a:lstStyle/>
          <a:p>
            <a:r>
              <a:rPr lang="es-ES" dirty="0" smtClean="0">
                <a:latin typeface="Times New Roman" pitchFamily="18" charset="0"/>
              </a:rPr>
              <a:t>Ing. M. Trujillo &amp; Ing. M. Giura - Informática II - UTN - FRBA</a:t>
            </a:r>
          </a:p>
        </p:txBody>
      </p:sp>
      <p:sp>
        <p:nvSpPr>
          <p:cNvPr id="40967" name="Line 117"/>
          <p:cNvSpPr>
            <a:spLocks noChangeShapeType="1"/>
          </p:cNvSpPr>
          <p:nvPr/>
        </p:nvSpPr>
        <p:spPr bwMode="auto">
          <a:xfrm>
            <a:off x="611560" y="764704"/>
            <a:ext cx="7924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AR"/>
          </a:p>
        </p:txBody>
      </p:sp>
      <p:sp>
        <p:nvSpPr>
          <p:cNvPr id="40971" name="186 Pentágono"/>
          <p:cNvSpPr>
            <a:spLocks noChangeArrowheads="1"/>
          </p:cNvSpPr>
          <p:nvPr/>
        </p:nvSpPr>
        <p:spPr bwMode="auto">
          <a:xfrm>
            <a:off x="6300192" y="6070873"/>
            <a:ext cx="1117600" cy="598487"/>
          </a:xfrm>
          <a:prstGeom prst="homePlate">
            <a:avLst>
              <a:gd name="adj" fmla="val 5004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r>
              <a:rPr lang="es-AR" sz="1600" dirty="0" smtClean="0"/>
              <a:t>PCONP</a:t>
            </a:r>
            <a:endParaRPr lang="es-AR" sz="1800" dirty="0"/>
          </a:p>
          <a:p>
            <a:r>
              <a:rPr lang="es-AR" sz="1600" dirty="0" smtClean="0"/>
              <a:t>PCLKSEL</a:t>
            </a:r>
            <a:endParaRPr lang="es-AR" sz="1600" dirty="0"/>
          </a:p>
        </p:txBody>
      </p:sp>
      <p:sp>
        <p:nvSpPr>
          <p:cNvPr id="38" name="3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5EAA24-1B9A-4739-B9CB-F256333715CC}" type="slidenum">
              <a:rPr lang="es-ES" smtClean="0"/>
              <a:pPr>
                <a:defRPr/>
              </a:pPr>
              <a:t>32</a:t>
            </a:fld>
            <a:endParaRPr lang="es-ES" dirty="0"/>
          </a:p>
        </p:txBody>
      </p:sp>
      <p:sp>
        <p:nvSpPr>
          <p:cNvPr id="39" name="38 CuadroTexto"/>
          <p:cNvSpPr txBox="1"/>
          <p:nvPr/>
        </p:nvSpPr>
        <p:spPr>
          <a:xfrm>
            <a:off x="683568" y="1340768"/>
            <a:ext cx="806489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/>
              <a:t>Realizaremos nuestra primera inicialización de una UART.</a:t>
            </a:r>
          </a:p>
          <a:p>
            <a:endParaRPr lang="es-AR" sz="3200" dirty="0" smtClean="0"/>
          </a:p>
          <a:p>
            <a:r>
              <a:rPr lang="es-AR" sz="3200" dirty="0" smtClean="0"/>
              <a:t>Partiremos de los “cosas comunes” que siempre debemos tener en cuenta a la hora de inicializar un periférico.</a:t>
            </a:r>
          </a:p>
          <a:p>
            <a:endParaRPr lang="es-AR" sz="3200" dirty="0" smtClean="0"/>
          </a:p>
          <a:p>
            <a:r>
              <a:rPr lang="es-AR" sz="3200" dirty="0" smtClean="0"/>
              <a:t>No basaremos en lo hecho para los </a:t>
            </a:r>
            <a:r>
              <a:rPr lang="es-AR" sz="3200" dirty="0" err="1" smtClean="0"/>
              <a:t>Timers</a:t>
            </a:r>
            <a:endParaRPr lang="es-AR" sz="32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idx="11"/>
          </p:nvPr>
        </p:nvSpPr>
        <p:spPr>
          <a:xfrm>
            <a:off x="755576" y="6356176"/>
            <a:ext cx="3962400" cy="457200"/>
          </a:xfrm>
        </p:spPr>
        <p:txBody>
          <a:bodyPr lIns="82945" tIns="41473" rIns="82945" bIns="41473"/>
          <a:lstStyle/>
          <a:p>
            <a:r>
              <a:rPr lang="es-AR" dirty="0" err="1"/>
              <a:t>Info</a:t>
            </a:r>
            <a:r>
              <a:rPr lang="es-AR" dirty="0"/>
              <a:t> II </a:t>
            </a:r>
            <a:r>
              <a:rPr lang="es-AR" dirty="0" smtClean="0"/>
              <a:t>Ing. </a:t>
            </a:r>
            <a:r>
              <a:rPr lang="es-AR" dirty="0" smtClean="0"/>
              <a:t>Gabriel </a:t>
            </a:r>
            <a:r>
              <a:rPr lang="es-AR" dirty="0" err="1" smtClean="0"/>
              <a:t>Soccodato</a:t>
            </a:r>
            <a:endParaRPr lang="es-AR" dirty="0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2627784" y="476676"/>
            <a:ext cx="6372200" cy="576060"/>
          </a:xfrm>
          <a:ln/>
        </p:spPr>
        <p:txBody>
          <a:bodyPr lIns="82945" tIns="35268" rIns="82945">
            <a:noAutofit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150520" algn="l"/>
              </a:tabLst>
            </a:pPr>
            <a:r>
              <a:rPr lang="es-AR" sz="3600" b="1" dirty="0" err="1"/>
              <a:t>Timers</a:t>
            </a:r>
            <a:r>
              <a:rPr lang="es-AR" sz="3600" b="1" dirty="0"/>
              <a:t> – Configuración básica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6363" y="1725395"/>
            <a:ext cx="8491273" cy="4511917"/>
          </a:xfrm>
          <a:ln/>
        </p:spPr>
        <p:txBody>
          <a:bodyPr lIns="82945" tIns="41473" rIns="82945" bIns="41473"/>
          <a:lstStyle/>
          <a:p>
            <a:pPr indent="-309605">
              <a:buClrTx/>
              <a:buNone/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AR" sz="2200" dirty="0"/>
              <a:t>1.</a:t>
            </a:r>
            <a:r>
              <a:rPr lang="es-AR" sz="2200" b="1" dirty="0"/>
              <a:t> Alimentación:</a:t>
            </a:r>
            <a:r>
              <a:rPr lang="es-AR" sz="2200" dirty="0"/>
              <a:t> registro PCONP, set bits PCTIM0/1/2/3.</a:t>
            </a:r>
          </a:p>
          <a:p>
            <a:pPr indent="-309605">
              <a:buClrTx/>
              <a:buNone/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AR" sz="2200" dirty="0"/>
              <a:t>Nota: en </a:t>
            </a:r>
            <a:r>
              <a:rPr lang="es-AR" sz="2200" dirty="0" err="1"/>
              <a:t>reset</a:t>
            </a:r>
            <a:r>
              <a:rPr lang="es-AR" sz="2200" dirty="0"/>
              <a:t>, Timer0/1 habilitados (PCTIM0/1 = 1), y Timer2/3 deshabilitados (PCTIM2/3 = 0).</a:t>
            </a:r>
          </a:p>
          <a:p>
            <a:pPr indent="-309605">
              <a:buClrTx/>
              <a:buNone/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AR" sz="2200" dirty="0"/>
              <a:t>2.</a:t>
            </a:r>
            <a:r>
              <a:rPr lang="es-AR" sz="2200" b="1" dirty="0"/>
              <a:t> Clock:</a:t>
            </a:r>
            <a:r>
              <a:rPr lang="es-AR" sz="2200" dirty="0"/>
              <a:t> en el registro PCLKSEL0, elegir PCLK_TIMER0/1; en el registro PCLKSEL1, elegir PCLK_TIMER2/3.</a:t>
            </a:r>
          </a:p>
          <a:p>
            <a:pPr indent="-309605">
              <a:buClrTx/>
              <a:buNone/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AR" sz="2200" dirty="0"/>
              <a:t>3.</a:t>
            </a:r>
            <a:r>
              <a:rPr lang="es-AR" sz="2200" b="1" dirty="0"/>
              <a:t> Pines:</a:t>
            </a:r>
            <a:r>
              <a:rPr lang="es-AR" sz="2200" dirty="0"/>
              <a:t> Elegir los pines mediante los registros PINSEL. Elegir el modo de los pines mediante los registros PINMODE.</a:t>
            </a:r>
          </a:p>
          <a:p>
            <a:pPr indent="-309605">
              <a:buClrTx/>
              <a:buNone/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AR" sz="2200" dirty="0"/>
              <a:t>4. </a:t>
            </a:r>
            <a:r>
              <a:rPr lang="es-AR" sz="2200" b="1" dirty="0"/>
              <a:t>Interrupciones:</a:t>
            </a:r>
            <a:r>
              <a:rPr lang="es-AR" sz="2200" dirty="0"/>
              <a:t> Ver registros T0/1/2/3MCR y T0/1/2/3CCR para eventos de captura y match. Las interrupciones se activan en el NVIC usando los registro </a:t>
            </a:r>
            <a:r>
              <a:rPr lang="es-AR" sz="2200" dirty="0" err="1"/>
              <a:t>aproviado</a:t>
            </a:r>
            <a:r>
              <a:rPr lang="es-AR" sz="2200" dirty="0"/>
              <a:t>.</a:t>
            </a:r>
          </a:p>
          <a:p>
            <a:pPr indent="-309605">
              <a:buClrTx/>
              <a:buNone/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AR" sz="2200" dirty="0"/>
              <a:t>5. </a:t>
            </a:r>
            <a:r>
              <a:rPr lang="es-AR" sz="2200" b="1" dirty="0"/>
              <a:t>DMA:</a:t>
            </a:r>
            <a:r>
              <a:rPr lang="es-AR" sz="2200" dirty="0"/>
              <a:t> Se pueden usar hasta dos condiciones de match para generar pedidos de DMA temporizados.</a:t>
            </a:r>
          </a:p>
        </p:txBody>
      </p:sp>
      <p:sp>
        <p:nvSpPr>
          <p:cNvPr id="6" name="5 CuadroTexto"/>
          <p:cNvSpPr txBox="1"/>
          <p:nvPr/>
        </p:nvSpPr>
        <p:spPr>
          <a:xfrm rot="19875233">
            <a:off x="33480" y="291461"/>
            <a:ext cx="3059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5400" dirty="0" smtClean="0">
                <a:solidFill>
                  <a:srgbClr val="FF0000"/>
                </a:solidFill>
                <a:latin typeface="Mistral" pitchFamily="66" charset="0"/>
              </a:rPr>
              <a:t>Recordando</a:t>
            </a:r>
            <a:endParaRPr lang="es-AR" sz="5400" dirty="0">
              <a:solidFill>
                <a:srgbClr val="FF0000"/>
              </a:solidFill>
              <a:latin typeface="Mistral" pitchFamily="66" charset="0"/>
            </a:endParaRPr>
          </a:p>
        </p:txBody>
      </p:sp>
      <p:sp>
        <p:nvSpPr>
          <p:cNvPr id="7" name="3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9D5EAA24-1B9A-4739-B9CB-F256333715CC}" type="slidenum">
              <a:rPr lang="es-ES" smtClean="0"/>
              <a:pPr>
                <a:defRPr/>
              </a:pPr>
              <a:t>33</a:t>
            </a:fld>
            <a:endParaRPr lang="es-ES"/>
          </a:p>
        </p:txBody>
      </p:sp>
      <p:sp>
        <p:nvSpPr>
          <p:cNvPr id="8" name="2 Marcador de fecha"/>
          <p:cNvSpPr>
            <a:spLocks noGrp="1"/>
          </p:cNvSpPr>
          <p:nvPr>
            <p:ph type="dt" sz="half" idx="10"/>
          </p:nvPr>
        </p:nvSpPr>
        <p:spPr>
          <a:xfrm>
            <a:off x="6415980" y="6337126"/>
            <a:ext cx="2476500" cy="476250"/>
          </a:xfrm>
          <a:noFill/>
        </p:spPr>
        <p:txBody>
          <a:bodyPr/>
          <a:lstStyle/>
          <a:p>
            <a:r>
              <a:rPr lang="es-AR" dirty="0" smtClean="0">
                <a:latin typeface="Times New Roman" pitchFamily="18" charset="0"/>
              </a:rPr>
              <a:t>@2014</a:t>
            </a:r>
            <a:endParaRPr lang="es-ES" dirty="0" smtClean="0"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1827566"/>
            <a:ext cx="8568952" cy="4481754"/>
          </a:xfrm>
          <a:ln/>
        </p:spPr>
        <p:txBody>
          <a:bodyPr lIns="82945" tIns="19267" rIns="82945" bIns="41473">
            <a:noAutofit/>
          </a:bodyPr>
          <a:lstStyle/>
          <a:p>
            <a:pPr indent="-309605" algn="r">
              <a:buClrTx/>
              <a:buNone/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AR" sz="2400" b="1" dirty="0" smtClean="0">
                <a:solidFill>
                  <a:srgbClr val="005042"/>
                </a:solidFill>
                <a:cs typeface="Arial" pitchFamily="34" charset="0"/>
              </a:rPr>
              <a:t>(</a:t>
            </a:r>
            <a:r>
              <a:rPr lang="es-AR" sz="2400" b="1" dirty="0">
                <a:solidFill>
                  <a:srgbClr val="005042"/>
                </a:solidFill>
                <a:cs typeface="Arial" pitchFamily="34" charset="0"/>
              </a:rPr>
              <a:t>PCONP - 0x400F C0C4)</a:t>
            </a:r>
            <a:endParaRPr lang="es-AR" sz="3200" b="1" dirty="0">
              <a:solidFill>
                <a:srgbClr val="005042"/>
              </a:solidFill>
              <a:cs typeface="Arial" pitchFamily="34" charset="0"/>
            </a:endParaRPr>
          </a:p>
          <a:p>
            <a:pPr indent="-309605" algn="just">
              <a:spcAft>
                <a:spcPts val="1200"/>
              </a:spcAft>
              <a:buClrTx/>
              <a:buFont typeface="Arial" pitchFamily="34" charset="0"/>
              <a:buChar char="→"/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AR" sz="3200" dirty="0">
                <a:cs typeface="Arial" pitchFamily="34" charset="0"/>
              </a:rPr>
              <a:t>El registro </a:t>
            </a:r>
            <a:r>
              <a:rPr lang="es-AR" sz="3200" b="1" dirty="0">
                <a:cs typeface="Arial" pitchFamily="34" charset="0"/>
              </a:rPr>
              <a:t>PCONP permite apagar los periféricos que no se usan</a:t>
            </a:r>
            <a:r>
              <a:rPr lang="es-AR" sz="3200" dirty="0">
                <a:cs typeface="Arial" pitchFamily="34" charset="0"/>
              </a:rPr>
              <a:t> para </a:t>
            </a:r>
            <a:r>
              <a:rPr lang="es-AR" sz="3200" dirty="0" smtClean="0">
                <a:cs typeface="Arial" pitchFamily="34" charset="0"/>
              </a:rPr>
              <a:t>ahorrar </a:t>
            </a:r>
            <a:r>
              <a:rPr lang="es-AR" sz="3200" dirty="0">
                <a:cs typeface="Arial" pitchFamily="34" charset="0"/>
              </a:rPr>
              <a:t>energía. Esto se cumple cortando el clock a los periféricos deseados. Solo unos pocos periféricos no pueden ser apagados </a:t>
            </a:r>
            <a:r>
              <a:rPr lang="es-AR" sz="2800" dirty="0">
                <a:cs typeface="Arial" pitchFamily="34" charset="0"/>
              </a:rPr>
              <a:t>(</a:t>
            </a:r>
            <a:r>
              <a:rPr lang="es-AR" sz="2800" dirty="0" err="1">
                <a:cs typeface="Arial" pitchFamily="34" charset="0"/>
              </a:rPr>
              <a:t>Watchdog</a:t>
            </a:r>
            <a:r>
              <a:rPr lang="es-AR" sz="2800" dirty="0">
                <a:cs typeface="Arial" pitchFamily="34" charset="0"/>
              </a:rPr>
              <a:t> </a:t>
            </a:r>
            <a:r>
              <a:rPr lang="es-AR" sz="2800" dirty="0" err="1">
                <a:cs typeface="Arial" pitchFamily="34" charset="0"/>
              </a:rPr>
              <a:t>timer</a:t>
            </a:r>
            <a:r>
              <a:rPr lang="es-AR" sz="2800" dirty="0">
                <a:cs typeface="Arial" pitchFamily="34" charset="0"/>
              </a:rPr>
              <a:t>, Pin </a:t>
            </a:r>
            <a:r>
              <a:rPr lang="es-AR" sz="2800" dirty="0" err="1">
                <a:cs typeface="Arial" pitchFamily="34" charset="0"/>
              </a:rPr>
              <a:t>Connect</a:t>
            </a:r>
            <a:r>
              <a:rPr lang="es-AR" sz="2800" dirty="0">
                <a:cs typeface="Arial" pitchFamily="34" charset="0"/>
              </a:rPr>
              <a:t> y </a:t>
            </a:r>
            <a:r>
              <a:rPr lang="es-AR" sz="2800" dirty="0" err="1">
                <a:cs typeface="Arial" pitchFamily="34" charset="0"/>
              </a:rPr>
              <a:t>System</a:t>
            </a:r>
            <a:r>
              <a:rPr lang="es-AR" sz="2800" dirty="0">
                <a:cs typeface="Arial" pitchFamily="34" charset="0"/>
              </a:rPr>
              <a:t> Control)</a:t>
            </a:r>
            <a:r>
              <a:rPr lang="es-AR" sz="3200" dirty="0">
                <a:cs typeface="Arial" pitchFamily="34" charset="0"/>
              </a:rPr>
              <a:t>.</a:t>
            </a:r>
          </a:p>
          <a:p>
            <a:pPr indent="-309605" algn="just">
              <a:spcAft>
                <a:spcPts val="1200"/>
              </a:spcAft>
              <a:buClrTx/>
              <a:buFont typeface="Arial" pitchFamily="34" charset="0"/>
              <a:buChar char="→"/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AR" sz="3200" b="1" dirty="0">
                <a:cs typeface="Arial" pitchFamily="34" charset="0"/>
              </a:rPr>
              <a:t>Cada bit en PCONP controla un periférico</a:t>
            </a:r>
            <a:r>
              <a:rPr lang="es-AR" sz="3200" dirty="0">
                <a:cs typeface="Arial" pitchFamily="34" charset="0"/>
              </a:rPr>
              <a:t>. Si el bit correspondientes es 1 en periféricos está habilitado</a:t>
            </a:r>
            <a:r>
              <a:rPr lang="es-AR" sz="3200" dirty="0" smtClean="0">
                <a:cs typeface="Arial" pitchFamily="34" charset="0"/>
              </a:rPr>
              <a:t>.</a:t>
            </a:r>
            <a:endParaRPr lang="es-AR" sz="3200" dirty="0">
              <a:cs typeface="Arial" pitchFamily="34" charset="0"/>
            </a:endParaRPr>
          </a:p>
        </p:txBody>
      </p:sp>
      <p:sp>
        <p:nvSpPr>
          <p:cNvPr id="6" name="3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9D5EAA24-1B9A-4739-B9CB-F256333715CC}" type="slidenum">
              <a:rPr lang="es-ES" smtClean="0"/>
              <a:pPr>
                <a:defRPr/>
              </a:pPr>
              <a:t>34</a:t>
            </a:fld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 rot="19875233">
            <a:off x="33480" y="291461"/>
            <a:ext cx="3059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5400" dirty="0" smtClean="0">
                <a:solidFill>
                  <a:srgbClr val="FF0000"/>
                </a:solidFill>
                <a:latin typeface="Mistral" pitchFamily="66" charset="0"/>
              </a:rPr>
              <a:t>Recordando</a:t>
            </a:r>
            <a:endParaRPr lang="es-AR" sz="5400" dirty="0">
              <a:solidFill>
                <a:srgbClr val="FF0000"/>
              </a:solidFill>
              <a:latin typeface="Mistral" pitchFamily="66" charset="0"/>
            </a:endParaRPr>
          </a:p>
        </p:txBody>
      </p:sp>
      <p:sp>
        <p:nvSpPr>
          <p:cNvPr id="8" name="4 Marcador de pie de página"/>
          <p:cNvSpPr>
            <a:spLocks noGrp="1"/>
          </p:cNvSpPr>
          <p:nvPr>
            <p:ph type="ftr" idx="11"/>
          </p:nvPr>
        </p:nvSpPr>
        <p:spPr>
          <a:xfrm>
            <a:off x="755576" y="6356176"/>
            <a:ext cx="3962400" cy="457200"/>
          </a:xfrm>
        </p:spPr>
        <p:txBody>
          <a:bodyPr lIns="82945" tIns="41473" rIns="82945" bIns="41473"/>
          <a:lstStyle/>
          <a:p>
            <a:r>
              <a:rPr lang="es-AR" dirty="0" err="1"/>
              <a:t>Info</a:t>
            </a:r>
            <a:r>
              <a:rPr lang="es-AR" dirty="0"/>
              <a:t> II </a:t>
            </a:r>
            <a:r>
              <a:rPr lang="es-AR" dirty="0" smtClean="0"/>
              <a:t>Ing. Gabriel </a:t>
            </a:r>
            <a:r>
              <a:rPr lang="es-AR" dirty="0" err="1" smtClean="0"/>
              <a:t>Soccodato</a:t>
            </a:r>
            <a:endParaRPr lang="es-AR" dirty="0"/>
          </a:p>
        </p:txBody>
      </p:sp>
      <p:sp>
        <p:nvSpPr>
          <p:cNvPr id="9" name="2 Marcador de fecha"/>
          <p:cNvSpPr>
            <a:spLocks noGrp="1"/>
          </p:cNvSpPr>
          <p:nvPr>
            <p:ph type="dt" sz="half" idx="10"/>
          </p:nvPr>
        </p:nvSpPr>
        <p:spPr>
          <a:xfrm>
            <a:off x="6415980" y="6337126"/>
            <a:ext cx="2476500" cy="476250"/>
          </a:xfrm>
          <a:noFill/>
        </p:spPr>
        <p:txBody>
          <a:bodyPr/>
          <a:lstStyle/>
          <a:p>
            <a:r>
              <a:rPr lang="es-AR" dirty="0" smtClean="0">
                <a:latin typeface="Times New Roman" pitchFamily="18" charset="0"/>
              </a:rPr>
              <a:t>@2014</a:t>
            </a:r>
            <a:endParaRPr lang="es-ES" dirty="0" smtClean="0">
              <a:latin typeface="Times New Roman" pitchFamily="18" charset="0"/>
            </a:endParaRPr>
          </a:p>
        </p:txBody>
      </p:sp>
      <p:sp>
        <p:nvSpPr>
          <p:cNvPr id="10" name="9 Título"/>
          <p:cNvSpPr>
            <a:spLocks noGrp="1"/>
          </p:cNvSpPr>
          <p:nvPr>
            <p:ph type="title"/>
          </p:nvPr>
        </p:nvSpPr>
        <p:spPr>
          <a:xfrm>
            <a:off x="1192088" y="274638"/>
            <a:ext cx="77724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es-AR" sz="5300" b="1" dirty="0" smtClean="0"/>
              <a:t>PCONP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b="1" dirty="0" err="1" smtClean="0">
                <a:solidFill>
                  <a:srgbClr val="005042"/>
                </a:solidFill>
                <a:cs typeface="Arial" pitchFamily="34" charset="0"/>
              </a:rPr>
              <a:t>Power</a:t>
            </a:r>
            <a:r>
              <a:rPr lang="es-AR" b="1" dirty="0" smtClean="0">
                <a:solidFill>
                  <a:srgbClr val="005042"/>
                </a:solidFill>
                <a:cs typeface="Arial" pitchFamily="34" charset="0"/>
              </a:rPr>
              <a:t> Control </a:t>
            </a:r>
            <a:r>
              <a:rPr lang="es-AR" b="1" dirty="0" err="1" smtClean="0">
                <a:solidFill>
                  <a:srgbClr val="005042"/>
                </a:solidFill>
                <a:cs typeface="Arial" pitchFamily="34" charset="0"/>
              </a:rPr>
              <a:t>for</a:t>
            </a:r>
            <a:r>
              <a:rPr lang="es-AR" b="1" dirty="0" smtClean="0">
                <a:solidFill>
                  <a:srgbClr val="005042"/>
                </a:solidFill>
                <a:cs typeface="Arial" pitchFamily="34" charset="0"/>
              </a:rPr>
              <a:t> </a:t>
            </a:r>
            <a:r>
              <a:rPr lang="es-AR" b="1" dirty="0" err="1" smtClean="0">
                <a:solidFill>
                  <a:srgbClr val="005042"/>
                </a:solidFill>
                <a:cs typeface="Arial" pitchFamily="34" charset="0"/>
              </a:rPr>
              <a:t>Peripherals</a:t>
            </a:r>
            <a:r>
              <a:rPr lang="es-AR" b="1" dirty="0" smtClean="0">
                <a:solidFill>
                  <a:srgbClr val="005042"/>
                </a:solidFill>
                <a:cs typeface="Arial" pitchFamily="34" charset="0"/>
              </a:rPr>
              <a:t> </a:t>
            </a:r>
            <a:r>
              <a:rPr lang="es-AR" b="1" dirty="0" err="1" smtClean="0">
                <a:solidFill>
                  <a:srgbClr val="005042"/>
                </a:solidFill>
                <a:cs typeface="Arial" pitchFamily="34" charset="0"/>
              </a:rPr>
              <a:t>register</a:t>
            </a:r>
            <a:r>
              <a:rPr lang="es-AR" b="1" dirty="0" smtClean="0">
                <a:solidFill>
                  <a:srgbClr val="005042"/>
                </a:solidFill>
                <a:cs typeface="Arial" pitchFamily="34" charset="0"/>
              </a:rPr>
              <a:t> </a:t>
            </a:r>
            <a:endParaRPr lang="es-A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3131840" y="64808"/>
            <a:ext cx="5554240" cy="652388"/>
          </a:xfrm>
          <a:ln/>
        </p:spPr>
        <p:txBody>
          <a:bodyPr lIns="82945" tIns="35268" rIns="82945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150520" algn="l"/>
              </a:tabLst>
            </a:pPr>
            <a:r>
              <a:rPr lang="es-AR" sz="3300" b="1" dirty="0"/>
              <a:t>Configuración básica - PCONP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2040" y="783443"/>
            <a:ext cx="6530400" cy="548697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6" name="5 CuadroTexto"/>
          <p:cNvSpPr txBox="1"/>
          <p:nvPr/>
        </p:nvSpPr>
        <p:spPr>
          <a:xfrm rot="19875233">
            <a:off x="33480" y="291461"/>
            <a:ext cx="3059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5400" dirty="0" smtClean="0">
                <a:solidFill>
                  <a:srgbClr val="FF0000"/>
                </a:solidFill>
                <a:latin typeface="Mistral" pitchFamily="66" charset="0"/>
              </a:rPr>
              <a:t>Recordando</a:t>
            </a:r>
            <a:endParaRPr lang="es-AR" sz="5400" dirty="0">
              <a:solidFill>
                <a:srgbClr val="FF0000"/>
              </a:solidFill>
              <a:latin typeface="Mistral" pitchFamily="66" charset="0"/>
            </a:endParaRPr>
          </a:p>
        </p:txBody>
      </p:sp>
      <p:sp>
        <p:nvSpPr>
          <p:cNvPr id="7" name="4 Marcador de pie de página"/>
          <p:cNvSpPr>
            <a:spLocks noGrp="1"/>
          </p:cNvSpPr>
          <p:nvPr>
            <p:ph type="ftr" idx="11"/>
          </p:nvPr>
        </p:nvSpPr>
        <p:spPr>
          <a:xfrm>
            <a:off x="755576" y="6356176"/>
            <a:ext cx="3962400" cy="457200"/>
          </a:xfrm>
        </p:spPr>
        <p:txBody>
          <a:bodyPr lIns="82945" tIns="41473" rIns="82945" bIns="41473"/>
          <a:lstStyle/>
          <a:p>
            <a:r>
              <a:rPr lang="es-AR" dirty="0" err="1"/>
              <a:t>Info</a:t>
            </a:r>
            <a:r>
              <a:rPr lang="es-AR" dirty="0"/>
              <a:t> II </a:t>
            </a:r>
            <a:r>
              <a:rPr lang="es-AR" dirty="0" smtClean="0"/>
              <a:t>Ing. Gabriel </a:t>
            </a:r>
            <a:r>
              <a:rPr lang="es-AR" dirty="0" err="1" smtClean="0"/>
              <a:t>Soccodato</a:t>
            </a:r>
            <a:endParaRPr lang="es-AR" dirty="0"/>
          </a:p>
        </p:txBody>
      </p:sp>
      <p:sp>
        <p:nvSpPr>
          <p:cNvPr id="8" name="2 Marcador de fecha"/>
          <p:cNvSpPr>
            <a:spLocks noGrp="1"/>
          </p:cNvSpPr>
          <p:nvPr>
            <p:ph type="dt" sz="half" idx="10"/>
          </p:nvPr>
        </p:nvSpPr>
        <p:spPr>
          <a:xfrm>
            <a:off x="6415980" y="6337126"/>
            <a:ext cx="2476500" cy="476250"/>
          </a:xfrm>
          <a:noFill/>
        </p:spPr>
        <p:txBody>
          <a:bodyPr/>
          <a:lstStyle/>
          <a:p>
            <a:r>
              <a:rPr lang="es-AR" dirty="0" smtClean="0">
                <a:latin typeface="Times New Roman" pitchFamily="18" charset="0"/>
              </a:rPr>
              <a:t>@2014</a:t>
            </a:r>
            <a:endParaRPr lang="es-ES" dirty="0" smtClean="0">
              <a:latin typeface="Times New Roman" pitchFamily="18" charset="0"/>
            </a:endParaRPr>
          </a:p>
        </p:txBody>
      </p:sp>
      <p:sp>
        <p:nvSpPr>
          <p:cNvPr id="9" name="3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9D5EAA24-1B9A-4739-B9CB-F256333715CC}" type="slidenum">
              <a:rPr lang="es-ES" smtClean="0"/>
              <a:pPr>
                <a:defRPr/>
              </a:pPr>
              <a:t>35</a:t>
            </a:fld>
            <a:endParaRPr lang="es-ES"/>
          </a:p>
        </p:txBody>
      </p:sp>
      <p:sp>
        <p:nvSpPr>
          <p:cNvPr id="10" name="9 Rectángulo redondeado"/>
          <p:cNvSpPr/>
          <p:nvPr/>
        </p:nvSpPr>
        <p:spPr>
          <a:xfrm>
            <a:off x="1403648" y="2348880"/>
            <a:ext cx="7272808" cy="504056"/>
          </a:xfrm>
          <a:prstGeom prst="roundRect">
            <a:avLst/>
          </a:prstGeom>
          <a:solidFill>
            <a:srgbClr val="FF000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22 Cheurón"/>
          <p:cNvSpPr/>
          <p:nvPr/>
        </p:nvSpPr>
        <p:spPr>
          <a:xfrm rot="5400000">
            <a:off x="1223628" y="5451611"/>
            <a:ext cx="648072" cy="288032"/>
          </a:xfrm>
          <a:prstGeom prst="chevron">
            <a:avLst/>
          </a:prstGeom>
          <a:solidFill>
            <a:srgbClr val="FF0000">
              <a:alpha val="1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1187624" y="5847655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Mistral" pitchFamily="66" charset="0"/>
              </a:rPr>
              <a:t>Sigue…</a:t>
            </a:r>
            <a:endParaRPr lang="es-AR" dirty="0">
              <a:latin typeface="Mistral" pitchFamily="66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251520" y="3140968"/>
            <a:ext cx="1368152" cy="8309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s-AR" dirty="0" err="1" smtClean="0">
                <a:solidFill>
                  <a:srgbClr val="002060"/>
                </a:solidFill>
                <a:latin typeface="Mistral" pitchFamily="66" charset="0"/>
              </a:rPr>
              <a:t>Pag</a:t>
            </a:r>
            <a:r>
              <a:rPr lang="es-AR" dirty="0" smtClean="0">
                <a:solidFill>
                  <a:srgbClr val="002060"/>
                </a:solidFill>
                <a:latin typeface="Mistral" pitchFamily="66" charset="0"/>
              </a:rPr>
              <a:t>. 63 del manual</a:t>
            </a:r>
            <a:endParaRPr lang="es-AR" dirty="0">
              <a:solidFill>
                <a:srgbClr val="002060"/>
              </a:solidFill>
              <a:latin typeface="Mistral" pitchFamily="6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1827566"/>
            <a:ext cx="8568952" cy="953362"/>
          </a:xfrm>
          <a:ln/>
        </p:spPr>
        <p:txBody>
          <a:bodyPr lIns="82945" tIns="19267" rIns="82945" bIns="41473">
            <a:noAutofit/>
          </a:bodyPr>
          <a:lstStyle/>
          <a:p>
            <a:pPr indent="-309605" algn="just">
              <a:spcAft>
                <a:spcPts val="1200"/>
              </a:spcAft>
              <a:buClrTx/>
              <a:buFont typeface="Arial" pitchFamily="34" charset="0"/>
              <a:buChar char="→"/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AR" sz="3200" dirty="0" smtClean="0">
                <a:cs typeface="Arial" pitchFamily="34" charset="0"/>
              </a:rPr>
              <a:t> </a:t>
            </a:r>
            <a:r>
              <a:rPr lang="es-AR" sz="2400" dirty="0" smtClean="0">
                <a:cs typeface="Arial" pitchFamily="34" charset="0"/>
              </a:rPr>
              <a:t>Cada par de bits de este registro controla el clock que recibe cada periférico como submúltiplo de la señal de clock del Sistema (CCLK).</a:t>
            </a:r>
            <a:endParaRPr lang="es-AR" sz="3200" dirty="0">
              <a:cs typeface="Arial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 rot="19875233">
            <a:off x="-147047" y="219454"/>
            <a:ext cx="3059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5400" dirty="0" smtClean="0">
                <a:solidFill>
                  <a:srgbClr val="FF0000"/>
                </a:solidFill>
                <a:latin typeface="Mistral" pitchFamily="66" charset="0"/>
              </a:rPr>
              <a:t>Recordando</a:t>
            </a:r>
            <a:endParaRPr lang="es-AR" sz="5400" dirty="0">
              <a:solidFill>
                <a:srgbClr val="FF0000"/>
              </a:solidFill>
              <a:latin typeface="Mistral" pitchFamily="66" charset="0"/>
            </a:endParaRPr>
          </a:p>
        </p:txBody>
      </p:sp>
      <p:sp>
        <p:nvSpPr>
          <p:cNvPr id="10" name="9 Título"/>
          <p:cNvSpPr>
            <a:spLocks noGrp="1"/>
          </p:cNvSpPr>
          <p:nvPr>
            <p:ph type="title"/>
          </p:nvPr>
        </p:nvSpPr>
        <p:spPr>
          <a:xfrm>
            <a:off x="1192088" y="-27384"/>
            <a:ext cx="7772400" cy="1570186"/>
          </a:xfrm>
        </p:spPr>
        <p:txBody>
          <a:bodyPr>
            <a:normAutofit fontScale="90000"/>
          </a:bodyPr>
          <a:lstStyle/>
          <a:p>
            <a:pPr algn="r"/>
            <a:r>
              <a:rPr lang="es-AR" sz="5300" b="1" dirty="0" smtClean="0"/>
              <a:t>PCLKSEL 0 y 1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n-US" sz="3600" b="1" dirty="0" smtClean="0">
                <a:solidFill>
                  <a:srgbClr val="005042"/>
                </a:solidFill>
                <a:cs typeface="Arial" pitchFamily="34" charset="0"/>
              </a:rPr>
              <a:t>Peripheral Clock Selection registers 0 and 1 </a:t>
            </a:r>
            <a:br>
              <a:rPr lang="en-US" sz="3600" b="1" dirty="0" smtClean="0">
                <a:solidFill>
                  <a:srgbClr val="005042"/>
                </a:solidFill>
                <a:cs typeface="Arial" pitchFamily="34" charset="0"/>
              </a:rPr>
            </a:br>
            <a:r>
              <a:rPr lang="en-US" sz="1800" b="1" dirty="0" smtClean="0">
                <a:solidFill>
                  <a:srgbClr val="005042"/>
                </a:solidFill>
                <a:cs typeface="Arial" pitchFamily="34" charset="0"/>
              </a:rPr>
              <a:t>(PCLKSEL0 -0x400F C1A8 and PCLKSEL1 - 0x400F C1AC)</a:t>
            </a:r>
            <a:endParaRPr lang="es-AR" dirty="0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967335"/>
            <a:ext cx="5040560" cy="2667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3068960"/>
            <a:ext cx="3467100" cy="1800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12" name="11 Cheurón"/>
          <p:cNvSpPr/>
          <p:nvPr/>
        </p:nvSpPr>
        <p:spPr>
          <a:xfrm rot="5400000">
            <a:off x="3671900" y="5595627"/>
            <a:ext cx="648072" cy="288032"/>
          </a:xfrm>
          <a:prstGeom prst="chevron">
            <a:avLst/>
          </a:prstGeom>
          <a:solidFill>
            <a:srgbClr val="FF0000">
              <a:alpha val="1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635896" y="5991671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Mistral" pitchFamily="66" charset="0"/>
              </a:rPr>
              <a:t>Sigue…</a:t>
            </a:r>
            <a:endParaRPr lang="es-AR" dirty="0">
              <a:latin typeface="Mistral" pitchFamily="66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6156176" y="5517232"/>
            <a:ext cx="1368152" cy="8309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s-AR" dirty="0" err="1" smtClean="0">
                <a:solidFill>
                  <a:srgbClr val="002060"/>
                </a:solidFill>
                <a:latin typeface="Mistral" pitchFamily="66" charset="0"/>
              </a:rPr>
              <a:t>Pag</a:t>
            </a:r>
            <a:r>
              <a:rPr lang="es-AR" dirty="0" smtClean="0">
                <a:solidFill>
                  <a:srgbClr val="002060"/>
                </a:solidFill>
                <a:latin typeface="Mistral" pitchFamily="66" charset="0"/>
              </a:rPr>
              <a:t>. 56 del manual</a:t>
            </a:r>
            <a:endParaRPr lang="es-AR" dirty="0">
              <a:solidFill>
                <a:srgbClr val="002060"/>
              </a:solidFill>
              <a:latin typeface="Mistral" pitchFamily="66" charset="0"/>
            </a:endParaRPr>
          </a:p>
        </p:txBody>
      </p:sp>
      <p:sp>
        <p:nvSpPr>
          <p:cNvPr id="15" name="186 Pentágono"/>
          <p:cNvSpPr>
            <a:spLocks noChangeArrowheads="1"/>
          </p:cNvSpPr>
          <p:nvPr/>
        </p:nvSpPr>
        <p:spPr bwMode="auto">
          <a:xfrm>
            <a:off x="7812360" y="5733256"/>
            <a:ext cx="1117600" cy="598487"/>
          </a:xfrm>
          <a:prstGeom prst="homePlate">
            <a:avLst>
              <a:gd name="adj" fmla="val 5004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r>
              <a:rPr lang="es-AR" sz="2000" dirty="0"/>
              <a:t>ejemplo</a:t>
            </a:r>
          </a:p>
          <a:p>
            <a:r>
              <a:rPr lang="es-AR" sz="1200" dirty="0" err="1"/>
              <a:t>initUART</a:t>
            </a:r>
            <a:r>
              <a:rPr lang="es-AR" sz="1200" dirty="0"/>
              <a:t>()</a:t>
            </a:r>
          </a:p>
        </p:txBody>
      </p:sp>
      <p:sp>
        <p:nvSpPr>
          <p:cNvPr id="17" name="2 Marcador de fecha"/>
          <p:cNvSpPr>
            <a:spLocks noGrp="1"/>
          </p:cNvSpPr>
          <p:nvPr>
            <p:ph type="dt" sz="half" idx="10"/>
          </p:nvPr>
        </p:nvSpPr>
        <p:spPr>
          <a:xfrm>
            <a:off x="6415980" y="6337126"/>
            <a:ext cx="2476500" cy="476250"/>
          </a:xfrm>
          <a:noFill/>
        </p:spPr>
        <p:txBody>
          <a:bodyPr/>
          <a:lstStyle/>
          <a:p>
            <a:r>
              <a:rPr lang="es-AR" dirty="0" smtClean="0">
                <a:latin typeface="Times New Roman" pitchFamily="18" charset="0"/>
              </a:rPr>
              <a:t>@2014</a:t>
            </a:r>
            <a:endParaRPr lang="es-ES" dirty="0" smtClean="0">
              <a:latin typeface="Times New Roman" pitchFamily="18" charset="0"/>
            </a:endParaRPr>
          </a:p>
        </p:txBody>
      </p: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83568" y="6388224"/>
            <a:ext cx="5385792" cy="425152"/>
          </a:xfrm>
          <a:noFill/>
        </p:spPr>
        <p:txBody>
          <a:bodyPr/>
          <a:lstStyle/>
          <a:p>
            <a:r>
              <a:rPr lang="es-ES" dirty="0" smtClean="0">
                <a:latin typeface="Times New Roman" pitchFamily="18" charset="0"/>
              </a:rPr>
              <a:t>Ing. M. Trujillo &amp; Ing. M. Giura - Informática II - UTN - FRBA</a:t>
            </a:r>
          </a:p>
        </p:txBody>
      </p:sp>
      <p:sp>
        <p:nvSpPr>
          <p:cNvPr id="19" name="3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9D5EAA24-1B9A-4739-B9CB-F256333715CC}" type="slidenum">
              <a:rPr lang="es-ES" smtClean="0"/>
              <a:pPr>
                <a:defRPr/>
              </a:pPr>
              <a:t>36</a:t>
            </a:fld>
            <a:endParaRPr lang="es-E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" dirty="0" smtClean="0">
                <a:solidFill>
                  <a:srgbClr val="FF0000"/>
                </a:solidFill>
              </a:rPr>
              <a:t>Pasos para la inicialización general</a:t>
            </a:r>
          </a:p>
        </p:txBody>
      </p:sp>
      <p:sp>
        <p:nvSpPr>
          <p:cNvPr id="37890" name="2 Marcador de fecha"/>
          <p:cNvSpPr>
            <a:spLocks noGrp="1"/>
          </p:cNvSpPr>
          <p:nvPr>
            <p:ph type="dt" sz="half" idx="10"/>
          </p:nvPr>
        </p:nvSpPr>
        <p:spPr>
          <a:xfrm>
            <a:off x="6415980" y="6337126"/>
            <a:ext cx="2476500" cy="476250"/>
          </a:xfrm>
          <a:noFill/>
        </p:spPr>
        <p:txBody>
          <a:bodyPr/>
          <a:lstStyle/>
          <a:p>
            <a:r>
              <a:rPr lang="es-AR" dirty="0" smtClean="0">
                <a:latin typeface="Times New Roman" pitchFamily="18" charset="0"/>
              </a:rPr>
              <a:t>@2014</a:t>
            </a:r>
            <a:endParaRPr lang="es-ES" dirty="0" smtClean="0">
              <a:latin typeface="Times New Roman" pitchFamily="18" charset="0"/>
            </a:endParaRPr>
          </a:p>
        </p:txBody>
      </p:sp>
      <p:sp>
        <p:nvSpPr>
          <p:cNvPr id="37891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83568" y="6356176"/>
            <a:ext cx="5313784" cy="457200"/>
          </a:xfrm>
          <a:noFill/>
        </p:spPr>
        <p:txBody>
          <a:bodyPr/>
          <a:lstStyle/>
          <a:p>
            <a:r>
              <a:rPr lang="es-ES" dirty="0" smtClean="0">
                <a:latin typeface="Times New Roman" pitchFamily="18" charset="0"/>
              </a:rPr>
              <a:t>Ing. M. Trujillo &amp; Ing. M. Giura - Informática II - UTN - FRBA</a:t>
            </a:r>
          </a:p>
        </p:txBody>
      </p:sp>
      <p:sp>
        <p:nvSpPr>
          <p:cNvPr id="37894" name="Line 117"/>
          <p:cNvSpPr>
            <a:spLocks noChangeShapeType="1"/>
          </p:cNvSpPr>
          <p:nvPr/>
        </p:nvSpPr>
        <p:spPr bwMode="auto">
          <a:xfrm>
            <a:off x="1258888" y="836613"/>
            <a:ext cx="7162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AR"/>
          </a:p>
        </p:txBody>
      </p:sp>
      <p:grpSp>
        <p:nvGrpSpPr>
          <p:cNvPr id="2" name="127 Grupo"/>
          <p:cNvGrpSpPr>
            <a:grpSpLocks/>
          </p:cNvGrpSpPr>
          <p:nvPr/>
        </p:nvGrpSpPr>
        <p:grpSpPr bwMode="auto">
          <a:xfrm>
            <a:off x="1135063" y="1846263"/>
            <a:ext cx="7900987" cy="4308475"/>
            <a:chOff x="1135027" y="1845979"/>
            <a:chExt cx="7901469" cy="4309638"/>
          </a:xfrm>
        </p:grpSpPr>
        <p:sp>
          <p:nvSpPr>
            <p:cNvPr id="125" name="Rectangle 1"/>
            <p:cNvSpPr>
              <a:spLocks noChangeArrowheads="1"/>
            </p:cNvSpPr>
            <p:nvPr/>
          </p:nvSpPr>
          <p:spPr bwMode="auto">
            <a:xfrm>
              <a:off x="1135027" y="1845979"/>
              <a:ext cx="7901469" cy="4309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 eaLnBrk="0" fontAlgn="t" hangingPunct="0">
                <a:buFont typeface="+mj-lt"/>
                <a:buAutoNum type="arabicPeriod"/>
                <a:defRPr/>
              </a:pPr>
              <a:r>
                <a:rPr lang="es-ES" sz="2000" b="1" dirty="0">
                  <a:solidFill>
                    <a:srgbClr val="0070C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lang="es-ES" sz="2000" b="1" dirty="0" err="1">
                  <a:solidFill>
                    <a:srgbClr val="0070C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Power</a:t>
              </a:r>
              <a:r>
                <a:rPr lang="es-ES" sz="1600" dirty="0">
                  <a:solidFill>
                    <a:srgbClr val="0070C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: </a:t>
              </a:r>
            </a:p>
            <a:p>
              <a:pPr marL="898525">
                <a:defRPr/>
              </a:pPr>
              <a:r>
                <a:rPr lang="en-US" sz="2000" b="1" dirty="0">
                  <a:latin typeface="Arial" charset="0"/>
                  <a:cs typeface="Arial" charset="0"/>
                </a:rPr>
                <a:t> </a:t>
              </a:r>
              <a:r>
                <a:rPr lang="en-US" sz="1600" b="1" dirty="0">
                  <a:latin typeface="Arial" charset="0"/>
                  <a:cs typeface="Arial" charset="0"/>
                </a:rPr>
                <a:t>PCONP |= 0x01&lt;&lt;3;	</a:t>
              </a:r>
              <a:r>
                <a:rPr lang="en-US" sz="1600" b="1" dirty="0">
                  <a:solidFill>
                    <a:srgbClr val="FF9933"/>
                  </a:solidFill>
                  <a:latin typeface="Arial" charset="0"/>
                  <a:cs typeface="Arial" charset="0"/>
                </a:rPr>
                <a:t>//</a:t>
              </a:r>
              <a:r>
                <a:rPr lang="en-US" sz="1600" b="1" dirty="0" err="1">
                  <a:solidFill>
                    <a:srgbClr val="FF9933"/>
                  </a:solidFill>
                  <a:latin typeface="Arial" charset="0"/>
                  <a:cs typeface="Arial" charset="0"/>
                </a:rPr>
                <a:t>ver</a:t>
              </a:r>
              <a:r>
                <a:rPr lang="en-US" sz="1600" b="1" dirty="0">
                  <a:solidFill>
                    <a:srgbClr val="FF9933"/>
                  </a:solidFill>
                  <a:latin typeface="Arial" charset="0"/>
                  <a:cs typeface="Arial" charset="0"/>
                </a:rPr>
                <a:t> </a:t>
              </a:r>
              <a:r>
                <a:rPr lang="en-US" sz="1600" b="1" dirty="0" err="1">
                  <a:solidFill>
                    <a:srgbClr val="FF9933"/>
                  </a:solidFill>
                  <a:latin typeface="Arial" charset="0"/>
                  <a:cs typeface="Arial" charset="0"/>
                </a:rPr>
                <a:t>pag</a:t>
              </a:r>
              <a:r>
                <a:rPr lang="en-US" sz="1600" b="1" dirty="0">
                  <a:solidFill>
                    <a:srgbClr val="FF9933"/>
                  </a:solidFill>
                  <a:latin typeface="Arial" charset="0"/>
                  <a:cs typeface="Arial" charset="0"/>
                </a:rPr>
                <a:t>. 63 user manual</a:t>
              </a:r>
            </a:p>
            <a:p>
              <a:pPr marL="898525">
                <a:defRPr/>
              </a:pPr>
              <a:r>
                <a:rPr lang="en-US" sz="16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Arial" charset="0"/>
                  <a:cs typeface="Arial" charset="0"/>
                </a:rPr>
                <a:t> //1.- </a:t>
              </a:r>
              <a:r>
                <a:rPr lang="en-US" sz="16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Arial" charset="0"/>
                  <a:cs typeface="Arial" charset="0"/>
                </a:rPr>
                <a:t>Registro</a:t>
              </a:r>
              <a:r>
                <a:rPr lang="en-US" sz="16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Arial" charset="0"/>
                  <a:cs typeface="Arial" charset="0"/>
                </a:rPr>
                <a:t> PCONP (0x400FC0C4) </a:t>
              </a:r>
              <a:r>
                <a:rPr lang="en-US" sz="16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Arial" charset="0"/>
                  <a:cs typeface="Arial" charset="0"/>
                </a:rPr>
                <a:t>– </a:t>
              </a:r>
              <a:r>
                <a:rPr lang="en-US" sz="16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Arial" charset="0"/>
                  <a:cs typeface="Arial" charset="0"/>
                </a:rPr>
                <a:t>bit </a:t>
              </a:r>
              <a:r>
                <a:rPr lang="en-US" sz="16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Arial" charset="0"/>
                  <a:cs typeface="Arial" charset="0"/>
                </a:rPr>
                <a:t>4 </a:t>
              </a:r>
              <a:r>
                <a:rPr lang="en-US" sz="16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Arial" charset="0"/>
                  <a:cs typeface="Arial" charset="0"/>
                </a:rPr>
                <a:t>en 1 </a:t>
              </a:r>
              <a:r>
                <a:rPr lang="en-US" sz="16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Arial" charset="0"/>
                  <a:cs typeface="Arial" charset="0"/>
                </a:rPr>
                <a:t>prende</a:t>
              </a:r>
              <a:r>
                <a:rPr lang="en-US" sz="16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Arial" charset="0"/>
                  <a:cs typeface="Arial" charset="0"/>
                </a:rPr>
                <a:t> la </a:t>
              </a:r>
              <a:r>
                <a:rPr lang="en-US" sz="16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Arial" charset="0"/>
                  <a:cs typeface="Arial" charset="0"/>
                </a:rPr>
                <a:t>UART1</a:t>
              </a:r>
              <a:r>
                <a:rPr lang="es-ES" sz="16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	</a:t>
              </a:r>
            </a:p>
            <a:p>
              <a:pPr indent="1071563" eaLnBrk="0" fontAlgn="t" hangingPunct="0">
                <a:defRPr/>
              </a:pPr>
              <a:endParaRPr lang="es-ES" sz="1600" b="1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marL="457200" indent="-457200" eaLnBrk="0" fontAlgn="t" hangingPunct="0">
                <a:buFont typeface="+mj-lt"/>
                <a:buAutoNum type="arabicPeriod" startAt="2"/>
                <a:defRPr/>
              </a:pPr>
              <a:r>
                <a:rPr lang="es-ES" sz="2000" b="1" dirty="0" smtClean="0">
                  <a:solidFill>
                    <a:srgbClr val="0070C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lang="es-ES" sz="2000" b="1" dirty="0" err="1" smtClean="0">
                  <a:solidFill>
                    <a:srgbClr val="0070C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Peripherical</a:t>
              </a:r>
              <a:r>
                <a:rPr lang="es-ES" sz="2000" b="1" dirty="0" smtClean="0">
                  <a:solidFill>
                    <a:srgbClr val="0070C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 clock</a:t>
              </a:r>
              <a:r>
                <a:rPr lang="es-ES" sz="1600" dirty="0" smtClean="0">
                  <a:solidFill>
                    <a:srgbClr val="0070C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: </a:t>
              </a:r>
              <a:r>
                <a:rPr lang="es-ES" sz="1600" dirty="0" smtClean="0">
                  <a:latin typeface="Arial" pitchFamily="34" charset="0"/>
                  <a:ea typeface="Times New Roman" pitchFamily="18" charset="0"/>
                  <a:cs typeface="Arial" pitchFamily="34" charset="0"/>
                </a:rPr>
                <a:t>Selección del Clock</a:t>
              </a:r>
            </a:p>
            <a:p>
              <a:pPr eaLnBrk="0" fontAlgn="t" hangingPunct="0">
                <a:defRPr/>
              </a:pPr>
              <a:endParaRPr lang="es-ES" sz="1600" dirty="0"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eaLnBrk="0" fontAlgn="t" hangingPunct="0">
                <a:defRPr/>
              </a:pPr>
              <a:endParaRPr lang="es-ES" sz="1600" dirty="0"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eaLnBrk="0" fontAlgn="t" hangingPunct="0">
                <a:defRPr/>
              </a:pPr>
              <a:endParaRPr lang="es-ES" sz="1600" dirty="0"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marL="342900" indent="-342900" eaLnBrk="0" fontAlgn="t" hangingPunct="0">
                <a:defRPr/>
              </a:pPr>
              <a:r>
                <a:rPr lang="es-ES" sz="1600" dirty="0">
                  <a:solidFill>
                    <a:srgbClr val="0070C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Bits </a:t>
              </a:r>
              <a:r>
                <a:rPr lang="es-ES" sz="1600" b="1" dirty="0" smtClean="0">
                  <a:solidFill>
                    <a:srgbClr val="0070C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PCLK_UART0</a:t>
              </a:r>
              <a:r>
                <a:rPr lang="es-ES" sz="1600" dirty="0" smtClean="0">
                  <a:solidFill>
                    <a:srgbClr val="0070C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lang="es-ES" sz="1600" dirty="0">
                  <a:solidFill>
                    <a:srgbClr val="0070C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en </a:t>
              </a:r>
              <a:r>
                <a:rPr lang="es-ES" sz="1600" b="1" dirty="0">
                  <a:solidFill>
                    <a:srgbClr val="0070C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PCLKSEL0</a:t>
              </a:r>
              <a:endParaRPr lang="es-ES" sz="1600" dirty="0">
                <a:solidFill>
                  <a:srgbClr val="0070C0"/>
                </a:solidFill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indent="1071563" eaLnBrk="0" fontAlgn="t" hangingPunct="0">
                <a:defRPr/>
              </a:pPr>
              <a:r>
                <a:rPr lang="es-ES" sz="1600" dirty="0">
                  <a:solidFill>
                    <a:srgbClr val="FFFF0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</a:p>
            <a:p>
              <a:pPr indent="449263" eaLnBrk="0" fontAlgn="t" hangingPunct="0">
                <a:defRPr/>
              </a:pPr>
              <a:endParaRPr lang="es-ES" sz="1600" b="1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indent="449263" eaLnBrk="0" fontAlgn="t" hangingPunct="0">
                <a:defRPr/>
              </a:pPr>
              <a:endParaRPr lang="es-ES" sz="600" b="1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marL="457200" indent="-457200" eaLnBrk="0" fontAlgn="t" hangingPunct="0">
                <a:buFont typeface="+mj-lt"/>
                <a:buAutoNum type="arabicPeriod" startAt="3"/>
                <a:defRPr/>
              </a:pPr>
              <a:r>
                <a:rPr lang="es-ES" sz="2000" b="1" dirty="0">
                  <a:solidFill>
                    <a:srgbClr val="0070C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 UART </a:t>
              </a:r>
              <a:r>
                <a:rPr lang="es-ES" sz="2000" b="1" dirty="0" smtClean="0">
                  <a:solidFill>
                    <a:srgbClr val="0070C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FIFO </a:t>
              </a:r>
              <a:r>
                <a:rPr lang="es-ES" sz="1800" dirty="0" smtClean="0">
                  <a:solidFill>
                    <a:srgbClr val="FF000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(opcional)</a:t>
              </a:r>
              <a:r>
                <a:rPr lang="es-ES" sz="1600" b="1" dirty="0" smtClean="0">
                  <a:latin typeface="Arial" pitchFamily="34" charset="0"/>
                  <a:ea typeface="Times New Roman" pitchFamily="18" charset="0"/>
                  <a:cs typeface="Arial" pitchFamily="34" charset="0"/>
                </a:rPr>
                <a:t>: </a:t>
              </a:r>
              <a:r>
                <a:rPr lang="es-ES" sz="1600" dirty="0">
                  <a:latin typeface="Arial" pitchFamily="34" charset="0"/>
                  <a:ea typeface="Times New Roman" pitchFamily="18" charset="0"/>
                  <a:cs typeface="Arial" pitchFamily="34" charset="0"/>
                </a:rPr>
                <a:t>16 bytes de buffer para transmisión y recepción</a:t>
              </a:r>
            </a:p>
            <a:p>
              <a:pPr indent="1071563" eaLnBrk="0" fontAlgn="t" hangingPunct="0">
                <a:defRPr/>
              </a:pPr>
              <a:r>
                <a:rPr lang="es-ES" sz="1600" b="1" dirty="0">
                  <a:solidFill>
                    <a:srgbClr val="FFFF0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	</a:t>
              </a:r>
              <a:r>
                <a:rPr lang="es-ES" sz="1600" b="1" dirty="0" smtClean="0">
                  <a:latin typeface="Arial" charset="0"/>
                  <a:cs typeface="Arial" charset="0"/>
                </a:rPr>
                <a:t>U0FCR</a:t>
              </a:r>
              <a:r>
                <a:rPr lang="en-US" sz="1600" b="1" dirty="0" smtClean="0">
                  <a:latin typeface="Arial" charset="0"/>
                  <a:cs typeface="Arial" charset="0"/>
                </a:rPr>
                <a:t> </a:t>
              </a:r>
              <a:r>
                <a:rPr lang="en-US" sz="1600" b="1" dirty="0">
                  <a:latin typeface="Arial" charset="0"/>
                  <a:cs typeface="Arial" charset="0"/>
                </a:rPr>
                <a:t>|= 0x01     	</a:t>
              </a:r>
              <a:r>
                <a:rPr lang="es-ES" sz="1600" b="1" dirty="0">
                  <a:latin typeface="Arial" charset="0"/>
                  <a:cs typeface="Arial" charset="0"/>
                </a:rPr>
                <a:t> </a:t>
              </a:r>
              <a:r>
                <a:rPr lang="en-US" sz="1600" b="1" dirty="0">
                  <a:solidFill>
                    <a:srgbClr val="FF9933"/>
                  </a:solidFill>
                  <a:latin typeface="Arial" charset="0"/>
                  <a:cs typeface="Arial" charset="0"/>
                </a:rPr>
                <a:t>//</a:t>
              </a:r>
              <a:r>
                <a:rPr lang="en-US" sz="1600" b="1" dirty="0" err="1">
                  <a:solidFill>
                    <a:srgbClr val="FF9933"/>
                  </a:solidFill>
                  <a:latin typeface="Arial" charset="0"/>
                  <a:cs typeface="Arial" charset="0"/>
                </a:rPr>
                <a:t>ver</a:t>
              </a:r>
              <a:r>
                <a:rPr lang="en-US" sz="1600" b="1" dirty="0">
                  <a:solidFill>
                    <a:srgbClr val="FF9933"/>
                  </a:solidFill>
                  <a:latin typeface="Arial" charset="0"/>
                  <a:cs typeface="Arial" charset="0"/>
                </a:rPr>
                <a:t> </a:t>
              </a:r>
              <a:r>
                <a:rPr lang="en-US" sz="1600" b="1" dirty="0" err="1">
                  <a:solidFill>
                    <a:srgbClr val="FF9933"/>
                  </a:solidFill>
                  <a:latin typeface="Arial" charset="0"/>
                  <a:cs typeface="Arial" charset="0"/>
                </a:rPr>
                <a:t>pag</a:t>
              </a:r>
              <a:r>
                <a:rPr lang="en-US" sz="1600" b="1" dirty="0">
                  <a:solidFill>
                    <a:srgbClr val="FF9933"/>
                  </a:solidFill>
                  <a:latin typeface="Arial" charset="0"/>
                  <a:cs typeface="Arial" charset="0"/>
                </a:rPr>
                <a:t>. </a:t>
              </a:r>
              <a:r>
                <a:rPr lang="en-US" sz="1600" b="1" dirty="0" smtClean="0">
                  <a:solidFill>
                    <a:srgbClr val="FF9933"/>
                  </a:solidFill>
                  <a:latin typeface="Arial" charset="0"/>
                  <a:cs typeface="Arial" charset="0"/>
                </a:rPr>
                <a:t>305 </a:t>
              </a:r>
              <a:r>
                <a:rPr lang="en-US" sz="1600" b="1" dirty="0">
                  <a:solidFill>
                    <a:srgbClr val="FF9933"/>
                  </a:solidFill>
                  <a:latin typeface="Arial" charset="0"/>
                  <a:cs typeface="Arial" charset="0"/>
                </a:rPr>
                <a:t>user manual</a:t>
              </a:r>
              <a:endParaRPr lang="es-ES" sz="1600" b="1" dirty="0">
                <a:solidFill>
                  <a:srgbClr val="FFFF00"/>
                </a:solidFill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indent="449263" eaLnBrk="0" fontAlgn="t" hangingPunct="0">
                <a:defRPr/>
              </a:pPr>
              <a:endParaRPr lang="es-ES" sz="300" b="1" dirty="0">
                <a:solidFill>
                  <a:srgbClr val="0070C0"/>
                </a:solidFill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marL="457200" indent="-457200" eaLnBrk="0" fontAlgn="t" hangingPunct="0">
                <a:buFont typeface="+mj-lt"/>
                <a:buAutoNum type="arabicPeriod" startAt="4"/>
                <a:defRPr/>
              </a:pPr>
              <a:r>
                <a:rPr lang="es-ES" sz="2000" b="1" dirty="0">
                  <a:solidFill>
                    <a:srgbClr val="0070C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lang="es-ES" sz="2000" b="1" dirty="0" err="1">
                  <a:solidFill>
                    <a:srgbClr val="0070C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Pins</a:t>
              </a:r>
              <a:r>
                <a:rPr lang="es-ES" sz="1600" b="1" dirty="0">
                  <a:latin typeface="Arial" pitchFamily="34" charset="0"/>
                  <a:ea typeface="Times New Roman" pitchFamily="18" charset="0"/>
                  <a:cs typeface="Arial" pitchFamily="34" charset="0"/>
                </a:rPr>
                <a:t>:</a:t>
              </a:r>
              <a:r>
                <a:rPr lang="es-ES" sz="1600" b="1" dirty="0">
                  <a:solidFill>
                    <a:srgbClr val="66FF33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lang="es-E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lang="es-ES" sz="1600" dirty="0">
                  <a:latin typeface="Arial" pitchFamily="34" charset="0"/>
                  <a:ea typeface="Times New Roman" pitchFamily="18" charset="0"/>
                  <a:cs typeface="Arial" pitchFamily="34" charset="0"/>
                </a:rPr>
                <a:t>Selección de pines con </a:t>
              </a:r>
              <a:r>
                <a:rPr lang="es-ES" sz="1600" b="1" dirty="0" err="1">
                  <a:latin typeface="Arial" pitchFamily="34" charset="0"/>
                  <a:ea typeface="Times New Roman" pitchFamily="18" charset="0"/>
                  <a:cs typeface="Arial" pitchFamily="34" charset="0"/>
                </a:rPr>
                <a:t>PinSEL</a:t>
              </a:r>
              <a:r>
                <a:rPr lang="es-ES" sz="1600" b="1" dirty="0">
                  <a:latin typeface="Arial" pitchFamily="34" charset="0"/>
                  <a:ea typeface="Times New Roman" pitchFamily="18" charset="0"/>
                  <a:cs typeface="Arial" pitchFamily="34" charset="0"/>
                </a:rPr>
                <a:t>()</a:t>
              </a:r>
              <a:r>
                <a:rPr lang="es-ES" sz="1600" dirty="0">
                  <a:latin typeface="Arial" pitchFamily="34" charset="0"/>
                  <a:ea typeface="Times New Roman" pitchFamily="18" charset="0"/>
                  <a:cs typeface="Arial" pitchFamily="34" charset="0"/>
                </a:rPr>
                <a:t> y los modos con </a:t>
              </a:r>
              <a:r>
                <a:rPr lang="es-ES" sz="1600" b="1" dirty="0" err="1">
                  <a:latin typeface="Arial" pitchFamily="34" charset="0"/>
                  <a:ea typeface="Times New Roman" pitchFamily="18" charset="0"/>
                  <a:cs typeface="Arial" pitchFamily="34" charset="0"/>
                </a:rPr>
                <a:t>PinMODE</a:t>
              </a:r>
              <a:r>
                <a:rPr lang="es-ES" sz="1600" b="1" dirty="0">
                  <a:latin typeface="Arial" pitchFamily="34" charset="0"/>
                  <a:ea typeface="Times New Roman" pitchFamily="18" charset="0"/>
                  <a:cs typeface="Arial" pitchFamily="34" charset="0"/>
                </a:rPr>
                <a:t>()</a:t>
              </a:r>
              <a:endParaRPr lang="es-ES" sz="1600" dirty="0">
                <a:latin typeface="Arial" pitchFamily="34" charset="0"/>
                <a:cs typeface="Arial" pitchFamily="34" charset="0"/>
              </a:endParaRPr>
            </a:p>
            <a:p>
              <a:pPr eaLnBrk="0" fontAlgn="t" hangingPunct="0">
                <a:defRPr/>
              </a:pPr>
              <a:endParaRPr lang="es-ES" sz="5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indent="449263" eaLnBrk="0" fontAlgn="t" hangingPunct="0">
                <a:defRPr/>
              </a:pPr>
              <a:r>
                <a:rPr lang="es-E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	</a:t>
              </a:r>
              <a:r>
                <a:rPr lang="es-ES" sz="16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//</a:t>
              </a:r>
              <a:r>
                <a:rPr lang="es-ES" sz="1600" i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El </a:t>
              </a:r>
              <a:r>
                <a:rPr lang="es-ES" sz="1600" i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pin de recepción no debe tener habilitada la resistencia de pull-down.</a:t>
              </a:r>
              <a:endParaRPr lang="es-ES" sz="16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37901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211" y="3309691"/>
              <a:ext cx="4176279" cy="1332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7896" name="126 CuadroTexto"/>
          <p:cNvSpPr txBox="1">
            <a:spLocks noChangeArrowheads="1"/>
          </p:cNvSpPr>
          <p:nvPr/>
        </p:nvSpPr>
        <p:spPr bwMode="auto">
          <a:xfrm>
            <a:off x="1116013" y="908050"/>
            <a:ext cx="802798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dirty="0"/>
              <a:t>Pasos necesarios para configurar la </a:t>
            </a:r>
            <a:r>
              <a:rPr lang="es-AR" dirty="0" smtClean="0"/>
              <a:t>UART0 </a:t>
            </a:r>
            <a:r>
              <a:rPr lang="es-AR" dirty="0"/>
              <a:t>(resto ídem) debido a su pertenencia a la familia LPC176x</a:t>
            </a:r>
          </a:p>
        </p:txBody>
      </p:sp>
      <p:sp>
        <p:nvSpPr>
          <p:cNvPr id="37899" name="186 Pentágono"/>
          <p:cNvSpPr>
            <a:spLocks noChangeArrowheads="1"/>
          </p:cNvSpPr>
          <p:nvPr/>
        </p:nvSpPr>
        <p:spPr bwMode="auto">
          <a:xfrm>
            <a:off x="6228184" y="6237288"/>
            <a:ext cx="1008063" cy="476250"/>
          </a:xfrm>
          <a:prstGeom prst="homePlate">
            <a:avLst>
              <a:gd name="adj" fmla="val 5000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r>
              <a:rPr lang="es-AR" sz="2000" dirty="0"/>
              <a:t>LCR</a:t>
            </a:r>
            <a:endParaRPr lang="es-AR" sz="1200" dirty="0"/>
          </a:p>
        </p:txBody>
      </p:sp>
      <p:sp>
        <p:nvSpPr>
          <p:cNvPr id="14" name="1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5EAA24-1B9A-4739-B9CB-F256333715CC}" type="slidenum">
              <a:rPr lang="es-ES" smtClean="0"/>
              <a:pPr>
                <a:defRPr/>
              </a:pPr>
              <a:t>37</a:t>
            </a:fld>
            <a:endParaRPr lang="es-E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-98425"/>
            <a:ext cx="7772400" cy="1295400"/>
          </a:xfrm>
        </p:spPr>
        <p:txBody>
          <a:bodyPr/>
          <a:lstStyle/>
          <a:p>
            <a:pPr eaLnBrk="1" hangingPunct="1"/>
            <a:r>
              <a:rPr lang="es-ES" dirty="0" smtClean="0"/>
              <a:t>Ejemplo Inicialización UART0</a:t>
            </a:r>
            <a:br>
              <a:rPr lang="es-ES" dirty="0" smtClean="0"/>
            </a:br>
            <a:r>
              <a:rPr lang="es-ES" sz="2000" i="1" dirty="0" smtClean="0">
                <a:solidFill>
                  <a:schemeClr val="tx1"/>
                </a:solidFill>
              </a:rPr>
              <a:t>Ejemplo: </a:t>
            </a:r>
            <a:r>
              <a:rPr lang="es-ES_tradnl" sz="2000" i="1" dirty="0" smtClean="0">
                <a:solidFill>
                  <a:schemeClr val="tx1"/>
                </a:solidFill>
              </a:rPr>
              <a:t>9600,8,N,1</a:t>
            </a:r>
            <a:endParaRPr lang="es-ES" i="1" dirty="0" smtClean="0">
              <a:solidFill>
                <a:schemeClr val="tx1"/>
              </a:solidFill>
            </a:endParaRPr>
          </a:p>
        </p:txBody>
      </p:sp>
      <p:sp>
        <p:nvSpPr>
          <p:cNvPr id="41986" name="2 Marcador de fecha"/>
          <p:cNvSpPr>
            <a:spLocks noGrp="1"/>
          </p:cNvSpPr>
          <p:nvPr>
            <p:ph type="dt" sz="half" idx="10"/>
          </p:nvPr>
        </p:nvSpPr>
        <p:spPr>
          <a:xfrm>
            <a:off x="6415980" y="6337126"/>
            <a:ext cx="2476500" cy="476250"/>
          </a:xfrm>
          <a:noFill/>
        </p:spPr>
        <p:txBody>
          <a:bodyPr/>
          <a:lstStyle/>
          <a:p>
            <a:r>
              <a:rPr lang="es-AR" dirty="0" smtClean="0">
                <a:latin typeface="Times New Roman" pitchFamily="18" charset="0"/>
              </a:rPr>
              <a:t>@2014</a:t>
            </a:r>
            <a:endParaRPr lang="es-ES" dirty="0" smtClean="0">
              <a:latin typeface="Times New Roman" pitchFamily="18" charset="0"/>
            </a:endParaRPr>
          </a:p>
        </p:txBody>
      </p:sp>
      <p:sp>
        <p:nvSpPr>
          <p:cNvPr id="41987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55576" y="6356176"/>
            <a:ext cx="5601816" cy="457200"/>
          </a:xfrm>
          <a:noFill/>
        </p:spPr>
        <p:txBody>
          <a:bodyPr/>
          <a:lstStyle/>
          <a:p>
            <a:r>
              <a:rPr lang="es-ES" dirty="0" smtClean="0">
                <a:latin typeface="Times New Roman" pitchFamily="18" charset="0"/>
              </a:rPr>
              <a:t>Ing. M. Trujillo &amp; Ing. M. Giura - Informática II - UTN - FRBA</a:t>
            </a:r>
          </a:p>
        </p:txBody>
      </p:sp>
      <p:grpSp>
        <p:nvGrpSpPr>
          <p:cNvPr id="41990" name="Group 4"/>
          <p:cNvGrpSpPr>
            <a:grpSpLocks/>
          </p:cNvGrpSpPr>
          <p:nvPr/>
        </p:nvGrpSpPr>
        <p:grpSpPr bwMode="auto">
          <a:xfrm>
            <a:off x="1225550" y="1128713"/>
            <a:ext cx="7454900" cy="488950"/>
            <a:chOff x="0" y="556"/>
            <a:chExt cx="3352" cy="596"/>
          </a:xfrm>
        </p:grpSpPr>
        <p:grpSp>
          <p:nvGrpSpPr>
            <p:cNvPr id="42024" name="Group 5"/>
            <p:cNvGrpSpPr>
              <a:grpSpLocks/>
            </p:cNvGrpSpPr>
            <p:nvPr/>
          </p:nvGrpSpPr>
          <p:grpSpPr bwMode="auto">
            <a:xfrm>
              <a:off x="0" y="556"/>
              <a:ext cx="419" cy="596"/>
              <a:chOff x="0" y="556"/>
              <a:chExt cx="419" cy="596"/>
            </a:xfrm>
          </p:grpSpPr>
          <p:sp>
            <p:nvSpPr>
              <p:cNvPr id="42046" name="Rectangle 6"/>
              <p:cNvSpPr>
                <a:spLocks noChangeArrowheads="1"/>
              </p:cNvSpPr>
              <p:nvPr/>
            </p:nvSpPr>
            <p:spPr bwMode="auto">
              <a:xfrm>
                <a:off x="28" y="556"/>
                <a:ext cx="363" cy="596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r>
                  <a:rPr lang="es-ES_tradnl" sz="1600" b="1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DLAB</a:t>
                </a:r>
                <a:endParaRPr lang="es-ES_tradn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047" name="Rectangle 7"/>
              <p:cNvSpPr>
                <a:spLocks noChangeArrowheads="1"/>
              </p:cNvSpPr>
              <p:nvPr/>
            </p:nvSpPr>
            <p:spPr bwMode="auto">
              <a:xfrm>
                <a:off x="0" y="556"/>
                <a:ext cx="419" cy="596"/>
              </a:xfrm>
              <a:prstGeom prst="rect">
                <a:avLst/>
              </a:prstGeom>
              <a:noFill/>
              <a:ln w="38100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AR"/>
              </a:p>
            </p:txBody>
          </p:sp>
        </p:grpSp>
        <p:grpSp>
          <p:nvGrpSpPr>
            <p:cNvPr id="42025" name="Group 8"/>
            <p:cNvGrpSpPr>
              <a:grpSpLocks/>
            </p:cNvGrpSpPr>
            <p:nvPr/>
          </p:nvGrpSpPr>
          <p:grpSpPr bwMode="auto">
            <a:xfrm>
              <a:off x="419" y="556"/>
              <a:ext cx="419" cy="596"/>
              <a:chOff x="419" y="556"/>
              <a:chExt cx="419" cy="596"/>
            </a:xfrm>
          </p:grpSpPr>
          <p:sp>
            <p:nvSpPr>
              <p:cNvPr id="42044" name="Rectangle 9"/>
              <p:cNvSpPr>
                <a:spLocks noChangeArrowheads="1"/>
              </p:cNvSpPr>
              <p:nvPr/>
            </p:nvSpPr>
            <p:spPr bwMode="auto">
              <a:xfrm>
                <a:off x="447" y="556"/>
                <a:ext cx="363" cy="596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r>
                  <a:rPr lang="es-ES_tradnl" sz="1600" b="1" dirty="0">
                    <a:latin typeface="Arial" pitchFamily="34" charset="0"/>
                    <a:cs typeface="Arial" pitchFamily="34" charset="0"/>
                  </a:rPr>
                  <a:t>SB</a:t>
                </a:r>
                <a:endParaRPr lang="es-ES_tradnl" dirty="0"/>
              </a:p>
            </p:txBody>
          </p:sp>
          <p:sp>
            <p:nvSpPr>
              <p:cNvPr id="42045" name="Rectangle 10"/>
              <p:cNvSpPr>
                <a:spLocks noChangeArrowheads="1"/>
              </p:cNvSpPr>
              <p:nvPr/>
            </p:nvSpPr>
            <p:spPr bwMode="auto">
              <a:xfrm>
                <a:off x="419" y="556"/>
                <a:ext cx="419" cy="596"/>
              </a:xfrm>
              <a:prstGeom prst="rect">
                <a:avLst/>
              </a:prstGeom>
              <a:noFill/>
              <a:ln w="38100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AR"/>
              </a:p>
            </p:txBody>
          </p:sp>
        </p:grpSp>
        <p:grpSp>
          <p:nvGrpSpPr>
            <p:cNvPr id="42026" name="Group 11"/>
            <p:cNvGrpSpPr>
              <a:grpSpLocks/>
            </p:cNvGrpSpPr>
            <p:nvPr/>
          </p:nvGrpSpPr>
          <p:grpSpPr bwMode="auto">
            <a:xfrm>
              <a:off x="838" y="556"/>
              <a:ext cx="419" cy="596"/>
              <a:chOff x="838" y="556"/>
              <a:chExt cx="419" cy="596"/>
            </a:xfrm>
          </p:grpSpPr>
          <p:sp>
            <p:nvSpPr>
              <p:cNvPr id="42042" name="Rectangle 12"/>
              <p:cNvSpPr>
                <a:spLocks noChangeArrowheads="1"/>
              </p:cNvSpPr>
              <p:nvPr/>
            </p:nvSpPr>
            <p:spPr bwMode="auto">
              <a:xfrm>
                <a:off x="866" y="556"/>
                <a:ext cx="363" cy="596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r>
                  <a:rPr lang="es-ES_tradnl" sz="1600" b="1" dirty="0">
                    <a:latin typeface="Arial" pitchFamily="34" charset="0"/>
                    <a:cs typeface="Arial" pitchFamily="34" charset="0"/>
                  </a:rPr>
                  <a:t>SP</a:t>
                </a:r>
                <a:endParaRPr lang="es-ES_tradnl" dirty="0"/>
              </a:p>
            </p:txBody>
          </p:sp>
          <p:sp>
            <p:nvSpPr>
              <p:cNvPr id="42043" name="Rectangle 13"/>
              <p:cNvSpPr>
                <a:spLocks noChangeArrowheads="1"/>
              </p:cNvSpPr>
              <p:nvPr/>
            </p:nvSpPr>
            <p:spPr bwMode="auto">
              <a:xfrm>
                <a:off x="838" y="556"/>
                <a:ext cx="419" cy="596"/>
              </a:xfrm>
              <a:prstGeom prst="rect">
                <a:avLst/>
              </a:prstGeom>
              <a:noFill/>
              <a:ln w="38100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AR"/>
              </a:p>
            </p:txBody>
          </p:sp>
        </p:grpSp>
        <p:grpSp>
          <p:nvGrpSpPr>
            <p:cNvPr id="42027" name="Group 14"/>
            <p:cNvGrpSpPr>
              <a:grpSpLocks/>
            </p:cNvGrpSpPr>
            <p:nvPr/>
          </p:nvGrpSpPr>
          <p:grpSpPr bwMode="auto">
            <a:xfrm>
              <a:off x="1257" y="556"/>
              <a:ext cx="419" cy="596"/>
              <a:chOff x="1257" y="556"/>
              <a:chExt cx="419" cy="596"/>
            </a:xfrm>
          </p:grpSpPr>
          <p:sp>
            <p:nvSpPr>
              <p:cNvPr id="42040" name="Rectangle 15"/>
              <p:cNvSpPr>
                <a:spLocks noChangeArrowheads="1"/>
              </p:cNvSpPr>
              <p:nvPr/>
            </p:nvSpPr>
            <p:spPr bwMode="auto">
              <a:xfrm>
                <a:off x="1285" y="556"/>
                <a:ext cx="363" cy="596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r>
                  <a:rPr lang="es-ES_tradnl" sz="1600" b="1" dirty="0">
                    <a:latin typeface="Arial" pitchFamily="34" charset="0"/>
                    <a:cs typeface="Arial" pitchFamily="34" charset="0"/>
                  </a:rPr>
                  <a:t>EPS</a:t>
                </a:r>
                <a:endParaRPr lang="es-ES_tradnl" sz="1000" dirty="0">
                  <a:cs typeface="Times New Roman" pitchFamily="18" charset="0"/>
                </a:endParaRPr>
              </a:p>
            </p:txBody>
          </p:sp>
          <p:sp>
            <p:nvSpPr>
              <p:cNvPr id="42041" name="Rectangle 16"/>
              <p:cNvSpPr>
                <a:spLocks noChangeArrowheads="1"/>
              </p:cNvSpPr>
              <p:nvPr/>
            </p:nvSpPr>
            <p:spPr bwMode="auto">
              <a:xfrm>
                <a:off x="1257" y="556"/>
                <a:ext cx="419" cy="596"/>
              </a:xfrm>
              <a:prstGeom prst="rect">
                <a:avLst/>
              </a:prstGeom>
              <a:noFill/>
              <a:ln w="38100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AR"/>
              </a:p>
            </p:txBody>
          </p:sp>
        </p:grpSp>
        <p:grpSp>
          <p:nvGrpSpPr>
            <p:cNvPr id="42028" name="Group 17"/>
            <p:cNvGrpSpPr>
              <a:grpSpLocks/>
            </p:cNvGrpSpPr>
            <p:nvPr/>
          </p:nvGrpSpPr>
          <p:grpSpPr bwMode="auto">
            <a:xfrm>
              <a:off x="1676" y="556"/>
              <a:ext cx="419" cy="596"/>
              <a:chOff x="1676" y="556"/>
              <a:chExt cx="419" cy="596"/>
            </a:xfrm>
          </p:grpSpPr>
          <p:sp>
            <p:nvSpPr>
              <p:cNvPr id="42038" name="Rectangle 18"/>
              <p:cNvSpPr>
                <a:spLocks noChangeArrowheads="1"/>
              </p:cNvSpPr>
              <p:nvPr/>
            </p:nvSpPr>
            <p:spPr bwMode="auto">
              <a:xfrm>
                <a:off x="1704" y="556"/>
                <a:ext cx="363" cy="596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r>
                  <a:rPr lang="es-ES_tradnl" sz="1600" b="1" dirty="0">
                    <a:latin typeface="Arial" pitchFamily="34" charset="0"/>
                    <a:cs typeface="Arial" pitchFamily="34" charset="0"/>
                  </a:rPr>
                  <a:t>PEN</a:t>
                </a:r>
                <a:endParaRPr lang="es-ES_tradnl" dirty="0"/>
              </a:p>
            </p:txBody>
          </p:sp>
          <p:sp>
            <p:nvSpPr>
              <p:cNvPr id="42039" name="Rectangle 19"/>
              <p:cNvSpPr>
                <a:spLocks noChangeArrowheads="1"/>
              </p:cNvSpPr>
              <p:nvPr/>
            </p:nvSpPr>
            <p:spPr bwMode="auto">
              <a:xfrm>
                <a:off x="1676" y="556"/>
                <a:ext cx="419" cy="596"/>
              </a:xfrm>
              <a:prstGeom prst="rect">
                <a:avLst/>
              </a:prstGeom>
              <a:noFill/>
              <a:ln w="38100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AR"/>
              </a:p>
            </p:txBody>
          </p:sp>
        </p:grpSp>
        <p:grpSp>
          <p:nvGrpSpPr>
            <p:cNvPr id="42029" name="Group 20"/>
            <p:cNvGrpSpPr>
              <a:grpSpLocks/>
            </p:cNvGrpSpPr>
            <p:nvPr/>
          </p:nvGrpSpPr>
          <p:grpSpPr bwMode="auto">
            <a:xfrm>
              <a:off x="2095" y="556"/>
              <a:ext cx="419" cy="596"/>
              <a:chOff x="2095" y="556"/>
              <a:chExt cx="419" cy="596"/>
            </a:xfrm>
          </p:grpSpPr>
          <p:sp>
            <p:nvSpPr>
              <p:cNvPr id="42036" name="Rectangle 21"/>
              <p:cNvSpPr>
                <a:spLocks noChangeArrowheads="1"/>
              </p:cNvSpPr>
              <p:nvPr/>
            </p:nvSpPr>
            <p:spPr bwMode="auto">
              <a:xfrm>
                <a:off x="2123" y="556"/>
                <a:ext cx="363" cy="596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r>
                  <a:rPr lang="es-ES_tradnl" sz="1600" b="1" dirty="0">
                    <a:latin typeface="Arial" pitchFamily="34" charset="0"/>
                    <a:cs typeface="Arial" pitchFamily="34" charset="0"/>
                  </a:rPr>
                  <a:t>STB</a:t>
                </a:r>
                <a:endParaRPr lang="es-ES_tradnl" dirty="0"/>
              </a:p>
            </p:txBody>
          </p:sp>
          <p:sp>
            <p:nvSpPr>
              <p:cNvPr id="42037" name="Rectangle 22"/>
              <p:cNvSpPr>
                <a:spLocks noChangeArrowheads="1"/>
              </p:cNvSpPr>
              <p:nvPr/>
            </p:nvSpPr>
            <p:spPr bwMode="auto">
              <a:xfrm>
                <a:off x="2095" y="556"/>
                <a:ext cx="419" cy="596"/>
              </a:xfrm>
              <a:prstGeom prst="rect">
                <a:avLst/>
              </a:prstGeom>
              <a:noFill/>
              <a:ln w="38100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AR"/>
              </a:p>
            </p:txBody>
          </p:sp>
        </p:grpSp>
        <p:grpSp>
          <p:nvGrpSpPr>
            <p:cNvPr id="42030" name="Group 23"/>
            <p:cNvGrpSpPr>
              <a:grpSpLocks/>
            </p:cNvGrpSpPr>
            <p:nvPr/>
          </p:nvGrpSpPr>
          <p:grpSpPr bwMode="auto">
            <a:xfrm>
              <a:off x="2514" y="556"/>
              <a:ext cx="419" cy="596"/>
              <a:chOff x="2514" y="556"/>
              <a:chExt cx="419" cy="596"/>
            </a:xfrm>
          </p:grpSpPr>
          <p:sp>
            <p:nvSpPr>
              <p:cNvPr id="42034" name="Rectangle 24"/>
              <p:cNvSpPr>
                <a:spLocks noChangeArrowheads="1"/>
              </p:cNvSpPr>
              <p:nvPr/>
            </p:nvSpPr>
            <p:spPr bwMode="auto">
              <a:xfrm>
                <a:off x="2542" y="556"/>
                <a:ext cx="363" cy="596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r>
                  <a:rPr lang="es-ES_tradnl" sz="1600" b="1" dirty="0">
                    <a:latin typeface="Arial" pitchFamily="34" charset="0"/>
                    <a:cs typeface="Arial" pitchFamily="34" charset="0"/>
                  </a:rPr>
                  <a:t>WLS1</a:t>
                </a:r>
                <a:endParaRPr lang="es-ES_tradnl" dirty="0"/>
              </a:p>
            </p:txBody>
          </p:sp>
          <p:sp>
            <p:nvSpPr>
              <p:cNvPr id="42035" name="Rectangle 25"/>
              <p:cNvSpPr>
                <a:spLocks noChangeArrowheads="1"/>
              </p:cNvSpPr>
              <p:nvPr/>
            </p:nvSpPr>
            <p:spPr bwMode="auto">
              <a:xfrm>
                <a:off x="2514" y="556"/>
                <a:ext cx="419" cy="596"/>
              </a:xfrm>
              <a:prstGeom prst="rect">
                <a:avLst/>
              </a:prstGeom>
              <a:noFill/>
              <a:ln w="38100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AR"/>
              </a:p>
            </p:txBody>
          </p:sp>
        </p:grpSp>
        <p:grpSp>
          <p:nvGrpSpPr>
            <p:cNvPr id="42031" name="Group 26"/>
            <p:cNvGrpSpPr>
              <a:grpSpLocks/>
            </p:cNvGrpSpPr>
            <p:nvPr/>
          </p:nvGrpSpPr>
          <p:grpSpPr bwMode="auto">
            <a:xfrm>
              <a:off x="2933" y="556"/>
              <a:ext cx="419" cy="596"/>
              <a:chOff x="2933" y="556"/>
              <a:chExt cx="419" cy="596"/>
            </a:xfrm>
          </p:grpSpPr>
          <p:sp>
            <p:nvSpPr>
              <p:cNvPr id="42032" name="Rectangle 27"/>
              <p:cNvSpPr>
                <a:spLocks noChangeArrowheads="1"/>
              </p:cNvSpPr>
              <p:nvPr/>
            </p:nvSpPr>
            <p:spPr bwMode="auto">
              <a:xfrm>
                <a:off x="2961" y="556"/>
                <a:ext cx="363" cy="596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r>
                  <a:rPr lang="es-ES_tradnl" sz="1600" b="1" dirty="0">
                    <a:latin typeface="Arial" pitchFamily="34" charset="0"/>
                    <a:cs typeface="Arial" pitchFamily="34" charset="0"/>
                  </a:rPr>
                  <a:t>WLS0</a:t>
                </a:r>
              </a:p>
            </p:txBody>
          </p:sp>
          <p:sp>
            <p:nvSpPr>
              <p:cNvPr id="42033" name="Rectangle 28"/>
              <p:cNvSpPr>
                <a:spLocks noChangeArrowheads="1"/>
              </p:cNvSpPr>
              <p:nvPr/>
            </p:nvSpPr>
            <p:spPr bwMode="auto">
              <a:xfrm>
                <a:off x="2933" y="556"/>
                <a:ext cx="419" cy="596"/>
              </a:xfrm>
              <a:prstGeom prst="rect">
                <a:avLst/>
              </a:prstGeom>
              <a:noFill/>
              <a:ln w="38100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AR"/>
              </a:p>
            </p:txBody>
          </p:sp>
        </p:grpSp>
      </p:grpSp>
      <p:sp>
        <p:nvSpPr>
          <p:cNvPr id="41991" name="Rectangle 29"/>
          <p:cNvSpPr>
            <a:spLocks noChangeArrowheads="1"/>
          </p:cNvSpPr>
          <p:nvPr/>
        </p:nvSpPr>
        <p:spPr bwMode="auto">
          <a:xfrm>
            <a:off x="1219200" y="1125538"/>
            <a:ext cx="7467600" cy="495300"/>
          </a:xfrm>
          <a:prstGeom prst="rect">
            <a:avLst/>
          </a:prstGeom>
          <a:noFill/>
          <a:ln w="38100">
            <a:solidFill>
              <a:srgbClr val="A0A0A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AR"/>
          </a:p>
        </p:txBody>
      </p:sp>
      <p:sp>
        <p:nvSpPr>
          <p:cNvPr id="385269" name="Rectangle 245"/>
          <p:cNvSpPr>
            <a:spLocks noChangeArrowheads="1"/>
          </p:cNvSpPr>
          <p:nvPr/>
        </p:nvSpPr>
        <p:spPr bwMode="auto">
          <a:xfrm>
            <a:off x="863476" y="2625725"/>
            <a:ext cx="8101012" cy="375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600" b="1" dirty="0">
                <a:latin typeface="Arial" charset="0"/>
                <a:cs typeface="Arial" charset="0"/>
              </a:rPr>
              <a:t>void InitUART0 (void)</a:t>
            </a:r>
          </a:p>
          <a:p>
            <a:pPr eaLnBrk="0" hangingPunct="0">
              <a:defRPr/>
            </a:pPr>
            <a:r>
              <a:rPr lang="en-US" sz="1600" b="1" dirty="0">
                <a:latin typeface="Arial" charset="0"/>
                <a:cs typeface="Arial" charset="0"/>
              </a:rPr>
              <a:t>{</a:t>
            </a:r>
          </a:p>
          <a:p>
            <a:pPr eaLnBrk="0" hangingPunct="0">
              <a:defRPr/>
            </a:pPr>
            <a:r>
              <a:rPr lang="en-US" sz="1200" b="1" dirty="0">
                <a:latin typeface="Arial" charset="0"/>
                <a:cs typeface="Arial" charset="0"/>
              </a:rPr>
              <a:t>      </a:t>
            </a:r>
            <a:r>
              <a:rPr lang="en-US" sz="1400" b="1" dirty="0">
                <a:latin typeface="Arial" charset="0"/>
                <a:cs typeface="Arial" charset="0"/>
              </a:rPr>
              <a:t>PCONP |= 0x01</a:t>
            </a:r>
            <a:r>
              <a:rPr lang="en-US" sz="1400" b="1" dirty="0" smtClean="0">
                <a:latin typeface="Arial" charset="0"/>
                <a:cs typeface="Arial" charset="0"/>
              </a:rPr>
              <a:t>&lt;&lt;3;</a:t>
            </a:r>
            <a:r>
              <a:rPr lang="en-US" sz="1050" b="1" dirty="0">
                <a:latin typeface="Arial" charset="0"/>
                <a:cs typeface="Arial" charset="0"/>
              </a:rPr>
              <a:t>	</a:t>
            </a:r>
            <a:r>
              <a:rPr lang="en-US" sz="1050" b="1" dirty="0">
                <a:solidFill>
                  <a:srgbClr val="00B050"/>
                </a:solidFill>
                <a:latin typeface="Arial" charset="0"/>
                <a:cs typeface="Arial" charset="0"/>
              </a:rPr>
              <a:t>             //1.- </a:t>
            </a:r>
            <a:r>
              <a:rPr lang="en-US" sz="1050" b="1" dirty="0" err="1">
                <a:solidFill>
                  <a:srgbClr val="00B050"/>
                </a:solidFill>
                <a:latin typeface="Arial" charset="0"/>
                <a:cs typeface="Arial" charset="0"/>
              </a:rPr>
              <a:t>Registro</a:t>
            </a:r>
            <a:r>
              <a:rPr lang="en-US" sz="1050" b="1" dirty="0">
                <a:solidFill>
                  <a:srgbClr val="00B050"/>
                </a:solidFill>
                <a:latin typeface="Arial" charset="0"/>
                <a:cs typeface="Arial" charset="0"/>
              </a:rPr>
              <a:t> PCONP (0x400FC0C4) </a:t>
            </a:r>
            <a:r>
              <a:rPr lang="en-US" sz="1050" b="1" dirty="0" smtClean="0">
                <a:solidFill>
                  <a:srgbClr val="00B050"/>
                </a:solidFill>
                <a:latin typeface="Arial" charset="0"/>
                <a:cs typeface="Arial" charset="0"/>
              </a:rPr>
              <a:t>– </a:t>
            </a:r>
            <a:r>
              <a:rPr lang="en-US" sz="1050" b="1" dirty="0">
                <a:solidFill>
                  <a:srgbClr val="00B050"/>
                </a:solidFill>
                <a:latin typeface="Arial" charset="0"/>
                <a:cs typeface="Arial" charset="0"/>
              </a:rPr>
              <a:t>bit </a:t>
            </a:r>
            <a:r>
              <a:rPr lang="en-US" sz="1050" b="1" dirty="0" smtClean="0">
                <a:solidFill>
                  <a:srgbClr val="00B050"/>
                </a:solidFill>
                <a:latin typeface="Arial" charset="0"/>
                <a:cs typeface="Arial" charset="0"/>
              </a:rPr>
              <a:t>3 </a:t>
            </a:r>
            <a:r>
              <a:rPr lang="en-US" sz="1050" b="1" dirty="0">
                <a:solidFill>
                  <a:srgbClr val="00B050"/>
                </a:solidFill>
                <a:latin typeface="Arial" charset="0"/>
                <a:cs typeface="Arial" charset="0"/>
              </a:rPr>
              <a:t>en 1 </a:t>
            </a:r>
            <a:r>
              <a:rPr lang="en-US" sz="1050" b="1" dirty="0" err="1">
                <a:solidFill>
                  <a:srgbClr val="00B050"/>
                </a:solidFill>
                <a:latin typeface="Arial" charset="0"/>
                <a:cs typeface="Arial" charset="0"/>
              </a:rPr>
              <a:t>prende</a:t>
            </a:r>
            <a:r>
              <a:rPr lang="en-US" sz="1050" b="1" dirty="0">
                <a:solidFill>
                  <a:srgbClr val="00B050"/>
                </a:solidFill>
                <a:latin typeface="Arial" charset="0"/>
                <a:cs typeface="Arial" charset="0"/>
              </a:rPr>
              <a:t> la </a:t>
            </a:r>
            <a:r>
              <a:rPr lang="en-US" sz="1050" b="1" dirty="0" smtClean="0">
                <a:solidFill>
                  <a:srgbClr val="00B050"/>
                </a:solidFill>
                <a:latin typeface="Arial" charset="0"/>
                <a:cs typeface="Arial" charset="0"/>
              </a:rPr>
              <a:t>UART0</a:t>
            </a:r>
            <a:endParaRPr lang="en-US" sz="1050" b="1" dirty="0">
              <a:solidFill>
                <a:srgbClr val="00B050"/>
              </a:solidFill>
              <a:latin typeface="Arial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050" b="1" dirty="0">
                <a:latin typeface="Arial" charset="0"/>
                <a:cs typeface="Arial" charset="0"/>
              </a:rPr>
              <a:t>       </a:t>
            </a:r>
            <a:r>
              <a:rPr lang="en-US" sz="1200" b="1" dirty="0">
                <a:latin typeface="Arial" charset="0"/>
                <a:cs typeface="Arial" charset="0"/>
              </a:rPr>
              <a:t>PCLKSEL0 &amp;= ~(0x03&lt;&lt;6);</a:t>
            </a:r>
            <a:r>
              <a:rPr lang="en-US" sz="1050" b="1" dirty="0">
                <a:latin typeface="Arial" charset="0"/>
                <a:cs typeface="Arial" charset="0"/>
              </a:rPr>
              <a:t> </a:t>
            </a:r>
            <a:r>
              <a:rPr lang="en-US" sz="1000" b="1" dirty="0">
                <a:latin typeface="Arial" charset="0"/>
                <a:cs typeface="Arial" charset="0"/>
              </a:rPr>
              <a:t> </a:t>
            </a:r>
            <a:r>
              <a:rPr lang="en-US" sz="1050" b="1" dirty="0">
                <a:solidFill>
                  <a:srgbClr val="00B050"/>
                </a:solidFill>
                <a:latin typeface="Arial" charset="0"/>
                <a:cs typeface="Arial" charset="0"/>
              </a:rPr>
              <a:t>//2.- </a:t>
            </a:r>
            <a:r>
              <a:rPr lang="en-US" sz="1050" b="1" dirty="0" err="1">
                <a:solidFill>
                  <a:srgbClr val="00B050"/>
                </a:solidFill>
                <a:latin typeface="Arial" charset="0"/>
                <a:cs typeface="Arial" charset="0"/>
              </a:rPr>
              <a:t>Registro</a:t>
            </a:r>
            <a:r>
              <a:rPr lang="en-US" sz="1050" b="1" dirty="0">
                <a:solidFill>
                  <a:srgbClr val="00B050"/>
                </a:solidFill>
                <a:latin typeface="Arial" charset="0"/>
                <a:cs typeface="Arial" charset="0"/>
              </a:rPr>
              <a:t> PCLKSEL0 - bits 6 y 7 en 0 </a:t>
            </a:r>
            <a:r>
              <a:rPr lang="en-US" sz="1050" b="1" dirty="0" err="1">
                <a:solidFill>
                  <a:srgbClr val="00B050"/>
                </a:solidFill>
                <a:latin typeface="Arial" charset="0"/>
                <a:cs typeface="Arial" charset="0"/>
              </a:rPr>
              <a:t>seleccionan</a:t>
            </a:r>
            <a:r>
              <a:rPr lang="en-US" sz="1050" b="1" dirty="0">
                <a:solidFill>
                  <a:srgbClr val="00B050"/>
                </a:solidFill>
                <a:latin typeface="Arial" charset="0"/>
                <a:cs typeface="Arial" charset="0"/>
              </a:rPr>
              <a:t> </a:t>
            </a:r>
            <a:r>
              <a:rPr lang="en-US" sz="1050" b="1" dirty="0" err="1">
                <a:solidFill>
                  <a:srgbClr val="00B050"/>
                </a:solidFill>
                <a:latin typeface="Arial" charset="0"/>
                <a:cs typeface="Arial" charset="0"/>
              </a:rPr>
              <a:t>que</a:t>
            </a:r>
            <a:r>
              <a:rPr lang="en-US" sz="1050" b="1" dirty="0">
                <a:solidFill>
                  <a:srgbClr val="00B050"/>
                </a:solidFill>
                <a:latin typeface="Arial" charset="0"/>
                <a:cs typeface="Arial" charset="0"/>
              </a:rPr>
              <a:t> el </a:t>
            </a:r>
            <a:r>
              <a:rPr lang="en-US" sz="1050" b="1" dirty="0" err="1">
                <a:solidFill>
                  <a:srgbClr val="00B050"/>
                </a:solidFill>
                <a:latin typeface="Arial" charset="0"/>
                <a:cs typeface="Arial" charset="0"/>
              </a:rPr>
              <a:t>clk</a:t>
            </a:r>
            <a:r>
              <a:rPr lang="en-US" sz="1050" b="1" dirty="0">
                <a:solidFill>
                  <a:srgbClr val="00B050"/>
                </a:solidFill>
                <a:latin typeface="Arial" charset="0"/>
                <a:cs typeface="Arial" charset="0"/>
              </a:rPr>
              <a:t> de la UART0 sea CCLK/4</a:t>
            </a:r>
          </a:p>
          <a:p>
            <a:pPr eaLnBrk="0" hangingPunct="0">
              <a:defRPr/>
            </a:pPr>
            <a:endParaRPr lang="en-US" sz="1050" b="1" dirty="0">
              <a:solidFill>
                <a:srgbClr val="FFFF00"/>
              </a:solidFill>
              <a:latin typeface="Arial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050" b="1" dirty="0">
                <a:latin typeface="Arial" charset="0"/>
                <a:cs typeface="Arial" charset="0"/>
              </a:rPr>
              <a:t>       </a:t>
            </a:r>
            <a:r>
              <a:rPr lang="en-US" sz="1400" b="1" dirty="0">
                <a:latin typeface="Arial" charset="0"/>
                <a:cs typeface="Arial" charset="0"/>
              </a:rPr>
              <a:t>U0LCR = 0x00000083</a:t>
            </a:r>
            <a:r>
              <a:rPr lang="en-US" sz="1400" b="1" dirty="0">
                <a:solidFill>
                  <a:srgbClr val="00B050"/>
                </a:solidFill>
                <a:latin typeface="Arial" charset="0"/>
                <a:cs typeface="Arial" charset="0"/>
              </a:rPr>
              <a:t>;</a:t>
            </a:r>
            <a:r>
              <a:rPr lang="en-US" sz="1100" b="1" dirty="0">
                <a:solidFill>
                  <a:srgbClr val="00B050"/>
                </a:solidFill>
                <a:latin typeface="Arial" charset="0"/>
                <a:cs typeface="Arial" charset="0"/>
              </a:rPr>
              <a:t> </a:t>
            </a:r>
            <a:r>
              <a:rPr lang="en-US" sz="1050" b="1" dirty="0">
                <a:solidFill>
                  <a:srgbClr val="00B050"/>
                </a:solidFill>
                <a:latin typeface="Arial" charset="0"/>
                <a:cs typeface="Arial" charset="0"/>
              </a:rPr>
              <a:t>        //3.- </a:t>
            </a:r>
            <a:r>
              <a:rPr lang="en-US" sz="1050" b="1" dirty="0" err="1">
                <a:solidFill>
                  <a:srgbClr val="00B050"/>
                </a:solidFill>
                <a:latin typeface="Arial" charset="0"/>
                <a:cs typeface="Arial" charset="0"/>
              </a:rPr>
              <a:t>Registro</a:t>
            </a:r>
            <a:r>
              <a:rPr lang="en-US" sz="1050" b="1" dirty="0">
                <a:solidFill>
                  <a:srgbClr val="00B050"/>
                </a:solidFill>
                <a:latin typeface="Arial" charset="0"/>
                <a:cs typeface="Arial" charset="0"/>
              </a:rPr>
              <a:t> U1LCR - </a:t>
            </a:r>
            <a:r>
              <a:rPr lang="en-US" sz="1050" b="1" dirty="0" err="1">
                <a:solidFill>
                  <a:srgbClr val="00B050"/>
                </a:solidFill>
                <a:latin typeface="Arial" charset="0"/>
                <a:cs typeface="Arial" charset="0"/>
              </a:rPr>
              <a:t>Tx</a:t>
            </a:r>
            <a:r>
              <a:rPr lang="en-US" sz="1050" b="1" dirty="0">
                <a:solidFill>
                  <a:srgbClr val="00B050"/>
                </a:solidFill>
                <a:latin typeface="Arial" charset="0"/>
                <a:cs typeface="Arial" charset="0"/>
              </a:rPr>
              <a:t> de 8 bits, 1 bit de stop, sin </a:t>
            </a:r>
            <a:r>
              <a:rPr lang="en-US" sz="1050" b="1" dirty="0" err="1">
                <a:solidFill>
                  <a:srgbClr val="00B050"/>
                </a:solidFill>
                <a:latin typeface="Arial" charset="0"/>
                <a:cs typeface="Arial" charset="0"/>
              </a:rPr>
              <a:t>paridad</a:t>
            </a:r>
            <a:r>
              <a:rPr lang="en-US" sz="1050" b="1" dirty="0">
                <a:solidFill>
                  <a:srgbClr val="00B050"/>
                </a:solidFill>
                <a:latin typeface="Arial" charset="0"/>
                <a:cs typeface="Arial" charset="0"/>
              </a:rPr>
              <a:t>, sin break </a:t>
            </a:r>
            <a:r>
              <a:rPr lang="en-US" sz="1050" b="1" dirty="0" err="1">
                <a:solidFill>
                  <a:srgbClr val="00B050"/>
                </a:solidFill>
                <a:latin typeface="Arial" charset="0"/>
                <a:cs typeface="Arial" charset="0"/>
              </a:rPr>
              <a:t>cond</a:t>
            </a:r>
            <a:r>
              <a:rPr lang="en-US" sz="1050" b="1" dirty="0">
                <a:solidFill>
                  <a:srgbClr val="00B050"/>
                </a:solidFill>
                <a:latin typeface="Arial" charset="0"/>
                <a:cs typeface="Arial" charset="0"/>
              </a:rPr>
              <a:t>, </a:t>
            </a:r>
            <a:r>
              <a:rPr lang="en-US" sz="1050" b="1" dirty="0">
                <a:solidFill>
                  <a:srgbClr val="FF0000"/>
                </a:solidFill>
                <a:latin typeface="Arial" charset="0"/>
                <a:cs typeface="Arial" charset="0"/>
              </a:rPr>
              <a:t>DLAB = 1</a:t>
            </a:r>
          </a:p>
          <a:p>
            <a:pPr eaLnBrk="0" hangingPunct="0">
              <a:defRPr/>
            </a:pPr>
            <a:r>
              <a:rPr lang="en-US" sz="1050" b="1" dirty="0">
                <a:latin typeface="Arial" charset="0"/>
                <a:cs typeface="Arial" charset="0"/>
              </a:rPr>
              <a:t>       </a:t>
            </a:r>
            <a:r>
              <a:rPr lang="en-US" sz="1400" b="1" dirty="0">
                <a:latin typeface="Arial" charset="0"/>
                <a:cs typeface="Arial" charset="0"/>
              </a:rPr>
              <a:t>U0DLM = </a:t>
            </a:r>
            <a:r>
              <a:rPr lang="en-US" sz="1400" b="1" dirty="0" smtClean="0">
                <a:latin typeface="Arial" charset="0"/>
                <a:cs typeface="Arial" charset="0"/>
              </a:rPr>
              <a:t>0x0A;</a:t>
            </a:r>
            <a:r>
              <a:rPr lang="en-US" sz="1100" b="1" dirty="0" smtClean="0">
                <a:latin typeface="Arial" charset="0"/>
                <a:cs typeface="Arial" charset="0"/>
              </a:rPr>
              <a:t> </a:t>
            </a:r>
            <a:r>
              <a:rPr lang="en-US" sz="1050" b="1" dirty="0">
                <a:latin typeface="Arial" charset="0"/>
                <a:cs typeface="Arial" charset="0"/>
              </a:rPr>
              <a:t>	</a:t>
            </a:r>
            <a:r>
              <a:rPr lang="en-US" sz="1050" b="1" dirty="0">
                <a:solidFill>
                  <a:srgbClr val="00B050"/>
                </a:solidFill>
                <a:latin typeface="Arial" charset="0"/>
                <a:cs typeface="Arial" charset="0"/>
              </a:rPr>
              <a:t>                //4.- </a:t>
            </a:r>
            <a:r>
              <a:rPr lang="en-US" sz="1050" b="1" dirty="0" err="1">
                <a:solidFill>
                  <a:srgbClr val="00B050"/>
                </a:solidFill>
                <a:latin typeface="Arial" charset="0"/>
                <a:cs typeface="Arial" charset="0"/>
              </a:rPr>
              <a:t>Registros</a:t>
            </a:r>
            <a:r>
              <a:rPr lang="en-US" sz="1050" b="1" dirty="0">
                <a:solidFill>
                  <a:srgbClr val="00B050"/>
                </a:solidFill>
                <a:latin typeface="Arial" charset="0"/>
                <a:cs typeface="Arial" charset="0"/>
              </a:rPr>
              <a:t> U1DLL (0x40010000) y U1DLM (0x40010004) </a:t>
            </a:r>
            <a:r>
              <a:rPr lang="en-US" sz="1050" b="1" dirty="0" smtClean="0">
                <a:solidFill>
                  <a:srgbClr val="00B050"/>
                </a:solidFill>
                <a:latin typeface="Arial" charset="0"/>
                <a:cs typeface="Arial" charset="0"/>
              </a:rPr>
              <a:t>– 9600 </a:t>
            </a:r>
            <a:r>
              <a:rPr lang="en-US" sz="1050" b="1" dirty="0" err="1" smtClean="0">
                <a:solidFill>
                  <a:srgbClr val="00B050"/>
                </a:solidFill>
                <a:latin typeface="Arial" charset="0"/>
                <a:cs typeface="Arial" charset="0"/>
              </a:rPr>
              <a:t>baudios</a:t>
            </a:r>
            <a:r>
              <a:rPr lang="en-US" sz="1050" b="1" dirty="0">
                <a:solidFill>
                  <a:srgbClr val="00B050"/>
                </a:solidFill>
                <a:latin typeface="Arial" charset="0"/>
                <a:cs typeface="Arial" charset="0"/>
              </a:rPr>
              <a:t>:</a:t>
            </a:r>
          </a:p>
          <a:p>
            <a:pPr eaLnBrk="0" hangingPunct="0">
              <a:defRPr/>
            </a:pPr>
            <a:r>
              <a:rPr lang="en-US" sz="1050" b="1" dirty="0">
                <a:latin typeface="Arial" charset="0"/>
                <a:cs typeface="Arial" charset="0"/>
              </a:rPr>
              <a:t>       </a:t>
            </a:r>
            <a:r>
              <a:rPr lang="en-US" sz="1400" b="1" dirty="0">
                <a:latin typeface="Arial" charset="0"/>
                <a:cs typeface="Arial" charset="0"/>
              </a:rPr>
              <a:t>U0DLL = </a:t>
            </a:r>
            <a:r>
              <a:rPr lang="en-US" sz="1400" b="1" dirty="0" smtClean="0">
                <a:latin typeface="Arial" charset="0"/>
                <a:cs typeface="Arial" charset="0"/>
              </a:rPr>
              <a:t>0x2C;   	           </a:t>
            </a:r>
            <a:r>
              <a:rPr lang="en-US" sz="1050" b="1" dirty="0" smtClean="0">
                <a:solidFill>
                  <a:srgbClr val="00B050"/>
                </a:solidFill>
                <a:latin typeface="Arial" charset="0"/>
                <a:cs typeface="Arial" charset="0"/>
              </a:rPr>
              <a:t>//0x00D9 p/115200;</a:t>
            </a:r>
            <a:endParaRPr lang="en-US" sz="1050" b="1" dirty="0">
              <a:solidFill>
                <a:srgbClr val="00B050"/>
              </a:solidFill>
              <a:latin typeface="Arial" charset="0"/>
              <a:cs typeface="Arial" charset="0"/>
            </a:endParaRPr>
          </a:p>
          <a:p>
            <a:pPr eaLnBrk="0" hangingPunct="0">
              <a:defRPr/>
            </a:pPr>
            <a:endParaRPr lang="en-US" sz="1050" b="1" dirty="0">
              <a:latin typeface="Arial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050" b="1" dirty="0">
                <a:solidFill>
                  <a:srgbClr val="00B050"/>
                </a:solidFill>
                <a:latin typeface="Arial" charset="0"/>
                <a:cs typeface="Arial" charset="0"/>
              </a:rPr>
              <a:t>//5.- </a:t>
            </a:r>
            <a:r>
              <a:rPr lang="en-US" sz="1050" b="1" dirty="0" err="1">
                <a:solidFill>
                  <a:srgbClr val="00B050"/>
                </a:solidFill>
                <a:latin typeface="Arial" charset="0"/>
                <a:cs typeface="Arial" charset="0"/>
              </a:rPr>
              <a:t>Registros</a:t>
            </a:r>
            <a:r>
              <a:rPr lang="en-US" sz="1050" b="1" dirty="0">
                <a:solidFill>
                  <a:srgbClr val="00B050"/>
                </a:solidFill>
                <a:latin typeface="Arial" charset="0"/>
                <a:cs typeface="Arial" charset="0"/>
              </a:rPr>
              <a:t> PINSEL0 (0x4002C000) y PINSEL1 (0x4002C004) - </a:t>
            </a:r>
            <a:r>
              <a:rPr lang="en-US" sz="1050" b="1" dirty="0" err="1">
                <a:solidFill>
                  <a:srgbClr val="00B050"/>
                </a:solidFill>
                <a:latin typeface="Arial" charset="0"/>
                <a:cs typeface="Arial" charset="0"/>
              </a:rPr>
              <a:t>habilitan</a:t>
            </a:r>
            <a:r>
              <a:rPr lang="en-US" sz="1050" b="1" dirty="0">
                <a:solidFill>
                  <a:srgbClr val="00B050"/>
                </a:solidFill>
                <a:latin typeface="Arial" charset="0"/>
                <a:cs typeface="Arial" charset="0"/>
              </a:rPr>
              <a:t> </a:t>
            </a:r>
            <a:r>
              <a:rPr lang="en-US" sz="1050" b="1" dirty="0" err="1">
                <a:solidFill>
                  <a:srgbClr val="00B050"/>
                </a:solidFill>
                <a:latin typeface="Arial" charset="0"/>
                <a:cs typeface="Arial" charset="0"/>
              </a:rPr>
              <a:t>las</a:t>
            </a:r>
            <a:r>
              <a:rPr lang="en-US" sz="1050" b="1" dirty="0">
                <a:solidFill>
                  <a:srgbClr val="00B050"/>
                </a:solidFill>
                <a:latin typeface="Arial" charset="0"/>
                <a:cs typeface="Arial" charset="0"/>
              </a:rPr>
              <a:t> </a:t>
            </a:r>
            <a:r>
              <a:rPr lang="en-US" sz="1050" b="1" dirty="0" err="1">
                <a:solidFill>
                  <a:srgbClr val="00B050"/>
                </a:solidFill>
                <a:latin typeface="Arial" charset="0"/>
                <a:cs typeface="Arial" charset="0"/>
              </a:rPr>
              <a:t>funciones</a:t>
            </a:r>
            <a:r>
              <a:rPr lang="en-US" sz="1050" b="1" dirty="0">
                <a:solidFill>
                  <a:srgbClr val="00B050"/>
                </a:solidFill>
                <a:latin typeface="Arial" charset="0"/>
                <a:cs typeface="Arial" charset="0"/>
              </a:rPr>
              <a:t> </a:t>
            </a:r>
            <a:r>
              <a:rPr lang="en-US" sz="1050" b="1" dirty="0" err="1">
                <a:solidFill>
                  <a:srgbClr val="00B050"/>
                </a:solidFill>
                <a:latin typeface="Arial" charset="0"/>
                <a:cs typeface="Arial" charset="0"/>
              </a:rPr>
              <a:t>especiales</a:t>
            </a:r>
            <a:r>
              <a:rPr lang="en-US" sz="1050" b="1" dirty="0">
                <a:solidFill>
                  <a:srgbClr val="00B050"/>
                </a:solidFill>
                <a:latin typeface="Arial" charset="0"/>
                <a:cs typeface="Arial" charset="0"/>
              </a:rPr>
              <a:t> de los pines:</a:t>
            </a:r>
          </a:p>
          <a:p>
            <a:pPr eaLnBrk="0" hangingPunct="0">
              <a:spcAft>
                <a:spcPts val="600"/>
              </a:spcAft>
              <a:defRPr/>
            </a:pPr>
            <a:r>
              <a:rPr lang="en-US" sz="1050" b="1" dirty="0">
                <a:latin typeface="Arial" charset="0"/>
                <a:cs typeface="Arial" charset="0"/>
              </a:rPr>
              <a:t>       </a:t>
            </a:r>
            <a:r>
              <a:rPr lang="en-US" sz="1400" b="1" dirty="0" err="1">
                <a:latin typeface="Arial" charset="0"/>
                <a:cs typeface="Arial" charset="0"/>
              </a:rPr>
              <a:t>SetPINSEL</a:t>
            </a:r>
            <a:r>
              <a:rPr lang="en-US" sz="1400" b="1" dirty="0">
                <a:latin typeface="Arial" charset="0"/>
                <a:cs typeface="Arial" charset="0"/>
              </a:rPr>
              <a:t>(P0,2,PINSEL_FUNC1);</a:t>
            </a:r>
            <a:r>
              <a:rPr lang="en-US" sz="1100" b="1" dirty="0">
                <a:latin typeface="Arial" charset="0"/>
                <a:cs typeface="Arial" charset="0"/>
              </a:rPr>
              <a:t> 	</a:t>
            </a:r>
            <a:r>
              <a:rPr lang="en-US" sz="1050" b="1" dirty="0" smtClean="0">
                <a:solidFill>
                  <a:srgbClr val="00B050"/>
                </a:solidFill>
                <a:latin typeface="Arial" charset="0"/>
                <a:cs typeface="Arial" charset="0"/>
              </a:rPr>
              <a:t>//TX0D  </a:t>
            </a:r>
            <a:r>
              <a:rPr lang="en-US" sz="1100" b="1" dirty="0" smtClean="0">
                <a:solidFill>
                  <a:srgbClr val="00B050"/>
                </a:solidFill>
                <a:latin typeface="Arial" charset="0"/>
                <a:cs typeface="Arial" charset="0"/>
                <a:sym typeface="Symbol"/>
              </a:rPr>
              <a:t> </a:t>
            </a:r>
            <a:r>
              <a:rPr lang="en-US" sz="1050" b="1" dirty="0" smtClean="0">
                <a:solidFill>
                  <a:srgbClr val="00B050"/>
                </a:solidFill>
                <a:latin typeface="Arial" charset="0"/>
                <a:cs typeface="Arial" charset="0"/>
              </a:rPr>
              <a:t>P0.2 </a:t>
            </a:r>
            <a:r>
              <a:rPr lang="en-US" sz="1050" b="1" dirty="0">
                <a:solidFill>
                  <a:srgbClr val="00B050"/>
                </a:solidFill>
                <a:latin typeface="Arial" charset="0"/>
                <a:cs typeface="Arial" charset="0"/>
                <a:sym typeface="Symbol"/>
              </a:rPr>
              <a:t></a:t>
            </a:r>
            <a:r>
              <a:rPr lang="en-US" sz="1050" b="1" dirty="0">
                <a:solidFill>
                  <a:srgbClr val="00B050"/>
                </a:solidFill>
                <a:latin typeface="Arial" charset="0"/>
                <a:cs typeface="Arial" charset="0"/>
              </a:rPr>
              <a:t> PINSEL0: </a:t>
            </a:r>
            <a:r>
              <a:rPr lang="en-US" sz="1050" b="1" dirty="0" smtClean="0">
                <a:solidFill>
                  <a:srgbClr val="00B050"/>
                </a:solidFill>
                <a:latin typeface="Arial" charset="0"/>
                <a:cs typeface="Arial" charset="0"/>
              </a:rPr>
              <a:t>4/5</a:t>
            </a:r>
            <a:endParaRPr lang="en-US" sz="1050" b="1" dirty="0">
              <a:solidFill>
                <a:srgbClr val="00B050"/>
              </a:solidFill>
              <a:latin typeface="Arial" charset="0"/>
              <a:cs typeface="Arial" charset="0"/>
            </a:endParaRPr>
          </a:p>
          <a:p>
            <a:pPr eaLnBrk="0" hangingPunct="0">
              <a:spcAft>
                <a:spcPts val="600"/>
              </a:spcAft>
              <a:defRPr/>
            </a:pPr>
            <a:r>
              <a:rPr lang="en-US" sz="1050" b="1" dirty="0">
                <a:latin typeface="Arial" charset="0"/>
                <a:cs typeface="Arial" charset="0"/>
              </a:rPr>
              <a:t>       </a:t>
            </a:r>
            <a:r>
              <a:rPr lang="en-US" sz="1400" b="1" dirty="0" err="1">
                <a:latin typeface="Arial" charset="0"/>
                <a:cs typeface="Arial" charset="0"/>
              </a:rPr>
              <a:t>SetPINSEL</a:t>
            </a:r>
            <a:r>
              <a:rPr lang="en-US" sz="1400" b="1" dirty="0">
                <a:latin typeface="Arial" charset="0"/>
                <a:cs typeface="Arial" charset="0"/>
              </a:rPr>
              <a:t>(P0,3,PINSEL_FUNC1);</a:t>
            </a:r>
            <a:r>
              <a:rPr lang="en-US" sz="1100" b="1" dirty="0">
                <a:latin typeface="Arial" charset="0"/>
                <a:cs typeface="Arial" charset="0"/>
              </a:rPr>
              <a:t>	</a:t>
            </a:r>
            <a:r>
              <a:rPr lang="en-US" sz="1050" b="1" dirty="0" smtClean="0">
                <a:solidFill>
                  <a:srgbClr val="00B050"/>
                </a:solidFill>
                <a:latin typeface="Arial" charset="0"/>
                <a:cs typeface="Arial" charset="0"/>
              </a:rPr>
              <a:t>//RX0D  </a:t>
            </a:r>
            <a:r>
              <a:rPr lang="en-US" sz="1100" b="1" dirty="0" smtClean="0">
                <a:solidFill>
                  <a:srgbClr val="00B050"/>
                </a:solidFill>
                <a:latin typeface="Arial" charset="0"/>
                <a:cs typeface="Arial" charset="0"/>
                <a:sym typeface="Symbol"/>
              </a:rPr>
              <a:t> </a:t>
            </a:r>
            <a:r>
              <a:rPr lang="en-US" sz="1050" b="1" dirty="0" smtClean="0">
                <a:solidFill>
                  <a:srgbClr val="00B050"/>
                </a:solidFill>
                <a:latin typeface="Arial" charset="0"/>
                <a:cs typeface="Arial" charset="0"/>
              </a:rPr>
              <a:t>P0.3 </a:t>
            </a:r>
            <a:r>
              <a:rPr lang="en-US" sz="1050" b="1" dirty="0">
                <a:solidFill>
                  <a:srgbClr val="00B050"/>
                </a:solidFill>
                <a:latin typeface="Arial" charset="0"/>
                <a:cs typeface="Arial" charset="0"/>
                <a:sym typeface="Symbol"/>
              </a:rPr>
              <a:t></a:t>
            </a:r>
            <a:r>
              <a:rPr lang="en-US" sz="1050" b="1" dirty="0">
                <a:solidFill>
                  <a:srgbClr val="00B050"/>
                </a:solidFill>
                <a:latin typeface="Arial" charset="0"/>
                <a:cs typeface="Arial" charset="0"/>
              </a:rPr>
              <a:t> </a:t>
            </a:r>
            <a:r>
              <a:rPr lang="en-US" sz="1050" b="1" dirty="0" smtClean="0">
                <a:solidFill>
                  <a:srgbClr val="00B050"/>
                </a:solidFill>
                <a:latin typeface="Arial" charset="0"/>
                <a:cs typeface="Arial" charset="0"/>
              </a:rPr>
              <a:t>PINSEL0: 6/7</a:t>
            </a:r>
            <a:endParaRPr lang="en-US" sz="1050" b="1" dirty="0">
              <a:solidFill>
                <a:srgbClr val="00B050"/>
              </a:solidFill>
              <a:latin typeface="Arial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050" b="1" dirty="0">
                <a:latin typeface="Arial" charset="0"/>
                <a:cs typeface="Arial" charset="0"/>
              </a:rPr>
              <a:t>       </a:t>
            </a:r>
            <a:r>
              <a:rPr lang="en-US" sz="1400" b="1" dirty="0">
                <a:latin typeface="Arial" charset="0"/>
                <a:cs typeface="Arial" charset="0"/>
              </a:rPr>
              <a:t>U0LCR = 0x03;</a:t>
            </a:r>
            <a:r>
              <a:rPr lang="en-US" sz="1050" b="1" dirty="0">
                <a:latin typeface="Arial" charset="0"/>
                <a:cs typeface="Arial" charset="0"/>
              </a:rPr>
              <a:t>		</a:t>
            </a:r>
            <a:r>
              <a:rPr lang="en-US" sz="1050" b="1" dirty="0">
                <a:solidFill>
                  <a:srgbClr val="00B050"/>
                </a:solidFill>
                <a:latin typeface="Arial" charset="0"/>
                <a:cs typeface="Arial" charset="0"/>
              </a:rPr>
              <a:t> //6.- </a:t>
            </a:r>
            <a:r>
              <a:rPr lang="en-US" sz="1050" b="1" dirty="0" err="1">
                <a:solidFill>
                  <a:srgbClr val="00B050"/>
                </a:solidFill>
                <a:latin typeface="Arial" charset="0"/>
                <a:cs typeface="Arial" charset="0"/>
              </a:rPr>
              <a:t>Registro</a:t>
            </a:r>
            <a:r>
              <a:rPr lang="en-US" sz="1050" b="1" dirty="0">
                <a:solidFill>
                  <a:srgbClr val="00B050"/>
                </a:solidFill>
                <a:latin typeface="Arial" charset="0"/>
                <a:cs typeface="Arial" charset="0"/>
              </a:rPr>
              <a:t> U1LCR, </a:t>
            </a:r>
            <a:r>
              <a:rPr lang="en-US" sz="1050" b="1" dirty="0" err="1">
                <a:solidFill>
                  <a:srgbClr val="FF0000"/>
                </a:solidFill>
                <a:latin typeface="Arial" charset="0"/>
                <a:cs typeface="Arial" charset="0"/>
              </a:rPr>
              <a:t>pongo</a:t>
            </a:r>
            <a:r>
              <a:rPr lang="en-US" sz="1050" b="1" dirty="0">
                <a:solidFill>
                  <a:srgbClr val="FF0000"/>
                </a:solidFill>
                <a:latin typeface="Arial" charset="0"/>
                <a:cs typeface="Arial" charset="0"/>
              </a:rPr>
              <a:t> DLAB en 0</a:t>
            </a:r>
          </a:p>
          <a:p>
            <a:pPr eaLnBrk="0" hangingPunct="0">
              <a:defRPr/>
            </a:pPr>
            <a:endParaRPr lang="en-US" sz="1050" b="1" dirty="0">
              <a:solidFill>
                <a:srgbClr val="FFFF00"/>
              </a:solidFill>
              <a:latin typeface="Arial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050" b="1" dirty="0">
                <a:latin typeface="Arial" charset="0"/>
                <a:cs typeface="Arial" charset="0"/>
              </a:rPr>
              <a:t>       </a:t>
            </a:r>
            <a:r>
              <a:rPr lang="en-US" sz="1400" b="1" dirty="0">
                <a:latin typeface="Arial" charset="0"/>
                <a:cs typeface="Arial" charset="0"/>
              </a:rPr>
              <a:t>U0IER = 0x03;</a:t>
            </a:r>
            <a:r>
              <a:rPr lang="en-US" sz="1050" b="1" dirty="0">
                <a:latin typeface="Arial" charset="0"/>
                <a:cs typeface="Arial" charset="0"/>
              </a:rPr>
              <a:t>	</a:t>
            </a:r>
            <a:r>
              <a:rPr lang="en-US" sz="1050" b="1" dirty="0" smtClean="0">
                <a:solidFill>
                  <a:srgbClr val="00B050"/>
                </a:solidFill>
                <a:latin typeface="Arial" charset="0"/>
                <a:cs typeface="Arial" charset="0"/>
              </a:rPr>
              <a:t>//</a:t>
            </a:r>
            <a:r>
              <a:rPr lang="en-US" sz="1050" b="1" dirty="0">
                <a:solidFill>
                  <a:srgbClr val="00B050"/>
                </a:solidFill>
                <a:latin typeface="Arial" charset="0"/>
                <a:cs typeface="Arial" charset="0"/>
              </a:rPr>
              <a:t>7. </a:t>
            </a:r>
            <a:r>
              <a:rPr lang="en-US" sz="1050" b="1" dirty="0" err="1">
                <a:solidFill>
                  <a:srgbClr val="00B050"/>
                </a:solidFill>
                <a:latin typeface="Arial" charset="0"/>
                <a:cs typeface="Arial" charset="0"/>
              </a:rPr>
              <a:t>Habilito</a:t>
            </a:r>
            <a:r>
              <a:rPr lang="en-US" sz="1050" b="1" dirty="0">
                <a:solidFill>
                  <a:srgbClr val="00B050"/>
                </a:solidFill>
                <a:latin typeface="Arial" charset="0"/>
                <a:cs typeface="Arial" charset="0"/>
              </a:rPr>
              <a:t> </a:t>
            </a:r>
            <a:r>
              <a:rPr lang="en-US" sz="1050" b="1" dirty="0" err="1">
                <a:solidFill>
                  <a:srgbClr val="00B050"/>
                </a:solidFill>
                <a:latin typeface="Arial" charset="0"/>
                <a:cs typeface="Arial" charset="0"/>
              </a:rPr>
              <a:t>las</a:t>
            </a:r>
            <a:r>
              <a:rPr lang="en-US" sz="1050" b="1" dirty="0">
                <a:solidFill>
                  <a:srgbClr val="00B050"/>
                </a:solidFill>
                <a:latin typeface="Arial" charset="0"/>
                <a:cs typeface="Arial" charset="0"/>
              </a:rPr>
              <a:t> </a:t>
            </a:r>
            <a:r>
              <a:rPr lang="en-US" sz="1050" b="1" dirty="0" err="1">
                <a:solidFill>
                  <a:srgbClr val="00B050"/>
                </a:solidFill>
                <a:latin typeface="Arial" charset="0"/>
                <a:cs typeface="Arial" charset="0"/>
              </a:rPr>
              <a:t>interrupciones</a:t>
            </a:r>
            <a:r>
              <a:rPr lang="en-US" sz="1050" b="1" dirty="0">
                <a:solidFill>
                  <a:srgbClr val="00B050"/>
                </a:solidFill>
                <a:latin typeface="Arial" charset="0"/>
                <a:cs typeface="Arial" charset="0"/>
              </a:rPr>
              <a:t> </a:t>
            </a:r>
            <a:r>
              <a:rPr lang="en-US" sz="1050" b="1" dirty="0" err="1" smtClean="0">
                <a:solidFill>
                  <a:srgbClr val="00B050"/>
                </a:solidFill>
                <a:latin typeface="Arial" charset="0"/>
                <a:cs typeface="Arial" charset="0"/>
              </a:rPr>
              <a:t>que</a:t>
            </a:r>
            <a:r>
              <a:rPr lang="en-US" sz="1050" b="1" dirty="0" smtClean="0">
                <a:solidFill>
                  <a:srgbClr val="00B050"/>
                </a:solidFill>
                <a:latin typeface="Arial" charset="0"/>
                <a:cs typeface="Arial" charset="0"/>
              </a:rPr>
              <a:t> </a:t>
            </a:r>
            <a:r>
              <a:rPr lang="en-US" sz="1050" b="1" dirty="0" err="1" smtClean="0">
                <a:solidFill>
                  <a:srgbClr val="00B050"/>
                </a:solidFill>
                <a:latin typeface="Arial" charset="0"/>
                <a:cs typeface="Arial" charset="0"/>
              </a:rPr>
              <a:t>correspondan</a:t>
            </a:r>
            <a:r>
              <a:rPr lang="en-US" sz="1050" b="1" dirty="0" smtClean="0">
                <a:solidFill>
                  <a:srgbClr val="00B050"/>
                </a:solidFill>
                <a:latin typeface="Arial" charset="0"/>
                <a:cs typeface="Arial" charset="0"/>
              </a:rPr>
              <a:t> (en </a:t>
            </a:r>
            <a:r>
              <a:rPr lang="en-US" sz="1050" b="1" dirty="0">
                <a:solidFill>
                  <a:srgbClr val="00B050"/>
                </a:solidFill>
                <a:latin typeface="Arial" charset="0"/>
                <a:cs typeface="Arial" charset="0"/>
              </a:rPr>
              <a:t>la </a:t>
            </a:r>
            <a:r>
              <a:rPr lang="en-US" sz="1050" b="1" dirty="0" smtClean="0">
                <a:solidFill>
                  <a:srgbClr val="00B050"/>
                </a:solidFill>
                <a:latin typeface="Arial" charset="0"/>
                <a:cs typeface="Arial" charset="0"/>
              </a:rPr>
              <a:t>UART-IER- </a:t>
            </a:r>
            <a:r>
              <a:rPr lang="en-US" sz="1050" b="1" dirty="0">
                <a:solidFill>
                  <a:srgbClr val="00B050"/>
                </a:solidFill>
                <a:latin typeface="Arial" charset="0"/>
                <a:cs typeface="Arial" charset="0"/>
              </a:rPr>
              <a:t>y en el </a:t>
            </a:r>
            <a:r>
              <a:rPr lang="en-US" sz="1050" b="1" dirty="0" smtClean="0">
                <a:solidFill>
                  <a:srgbClr val="00B050"/>
                </a:solidFill>
                <a:latin typeface="Arial" charset="0"/>
                <a:cs typeface="Arial" charset="0"/>
              </a:rPr>
              <a:t>NVIC-ISER</a:t>
            </a:r>
            <a:r>
              <a:rPr lang="en-US" sz="1050" b="1" dirty="0">
                <a:solidFill>
                  <a:srgbClr val="00B050"/>
                </a:solidFill>
                <a:latin typeface="Arial" charset="0"/>
                <a:cs typeface="Arial" charset="0"/>
              </a:rPr>
              <a:t>)</a:t>
            </a:r>
          </a:p>
          <a:p>
            <a:pPr eaLnBrk="0" hangingPunct="0">
              <a:defRPr/>
            </a:pPr>
            <a:r>
              <a:rPr lang="en-US" sz="1050" b="1" dirty="0">
                <a:latin typeface="Arial" charset="0"/>
                <a:cs typeface="Arial" charset="0"/>
              </a:rPr>
              <a:t>      </a:t>
            </a:r>
            <a:r>
              <a:rPr lang="en-US" sz="1200" b="1" dirty="0">
                <a:latin typeface="Arial" charset="0"/>
                <a:cs typeface="Arial" charset="0"/>
              </a:rPr>
              <a:t> </a:t>
            </a:r>
            <a:r>
              <a:rPr lang="en-US" sz="1400" b="1" dirty="0">
                <a:latin typeface="Arial" charset="0"/>
                <a:cs typeface="Arial" charset="0"/>
              </a:rPr>
              <a:t>ISER0 |= (1&lt;&lt;5);	</a:t>
            </a:r>
            <a:r>
              <a:rPr lang="en-US" sz="1200" b="1" dirty="0" smtClean="0">
                <a:solidFill>
                  <a:srgbClr val="FF9933"/>
                </a:solidFill>
                <a:latin typeface="Arial" charset="0"/>
                <a:cs typeface="Arial" charset="0"/>
              </a:rPr>
              <a:t>//</a:t>
            </a:r>
            <a:r>
              <a:rPr lang="en-US" sz="1200" b="1" dirty="0" err="1">
                <a:solidFill>
                  <a:srgbClr val="FF9933"/>
                </a:solidFill>
                <a:latin typeface="Arial" charset="0"/>
                <a:cs typeface="Arial" charset="0"/>
              </a:rPr>
              <a:t>ver</a:t>
            </a:r>
            <a:r>
              <a:rPr lang="en-US" sz="1200" b="1" dirty="0">
                <a:solidFill>
                  <a:srgbClr val="FF9933"/>
                </a:solidFill>
                <a:latin typeface="Arial" charset="0"/>
                <a:cs typeface="Arial" charset="0"/>
              </a:rPr>
              <a:t> </a:t>
            </a:r>
            <a:r>
              <a:rPr lang="en-US" sz="1200" b="1" dirty="0" err="1">
                <a:solidFill>
                  <a:srgbClr val="FF9933"/>
                </a:solidFill>
                <a:latin typeface="Arial" charset="0"/>
                <a:cs typeface="Arial" charset="0"/>
              </a:rPr>
              <a:t>pág</a:t>
            </a:r>
            <a:r>
              <a:rPr lang="en-US" sz="1200" b="1" dirty="0">
                <a:solidFill>
                  <a:srgbClr val="FF9933"/>
                </a:solidFill>
                <a:latin typeface="Arial" charset="0"/>
                <a:cs typeface="Arial" charset="0"/>
              </a:rPr>
              <a:t>. 77 del user manual</a:t>
            </a:r>
            <a:endParaRPr lang="en-US" sz="1050" b="1" dirty="0">
              <a:solidFill>
                <a:srgbClr val="FF9933"/>
              </a:solidFill>
              <a:latin typeface="Arial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Arial" charset="0"/>
                <a:cs typeface="Arial" charset="0"/>
              </a:rPr>
              <a:t>}</a:t>
            </a:r>
            <a:endParaRPr lang="es-ES_tradnl" sz="1400" b="1" dirty="0">
              <a:latin typeface="Times New Roman" charset="0"/>
              <a:cs typeface="Times New Roman" charset="0"/>
            </a:endParaRPr>
          </a:p>
        </p:txBody>
      </p:sp>
      <p:grpSp>
        <p:nvGrpSpPr>
          <p:cNvPr id="41993" name="Group 246"/>
          <p:cNvGrpSpPr>
            <a:grpSpLocks/>
          </p:cNvGrpSpPr>
          <p:nvPr/>
        </p:nvGrpSpPr>
        <p:grpSpPr bwMode="auto">
          <a:xfrm>
            <a:off x="1219200" y="1620838"/>
            <a:ext cx="7467600" cy="495300"/>
            <a:chOff x="-3" y="553"/>
            <a:chExt cx="3358" cy="602"/>
          </a:xfrm>
        </p:grpSpPr>
        <p:grpSp>
          <p:nvGrpSpPr>
            <p:cNvPr id="41998" name="Group 247"/>
            <p:cNvGrpSpPr>
              <a:grpSpLocks/>
            </p:cNvGrpSpPr>
            <p:nvPr/>
          </p:nvGrpSpPr>
          <p:grpSpPr bwMode="auto">
            <a:xfrm>
              <a:off x="0" y="556"/>
              <a:ext cx="3352" cy="596"/>
              <a:chOff x="0" y="556"/>
              <a:chExt cx="3352" cy="596"/>
            </a:xfrm>
          </p:grpSpPr>
          <p:grpSp>
            <p:nvGrpSpPr>
              <p:cNvPr id="42000" name="Group 248"/>
              <p:cNvGrpSpPr>
                <a:grpSpLocks/>
              </p:cNvGrpSpPr>
              <p:nvPr/>
            </p:nvGrpSpPr>
            <p:grpSpPr bwMode="auto">
              <a:xfrm>
                <a:off x="0" y="556"/>
                <a:ext cx="419" cy="596"/>
                <a:chOff x="0" y="556"/>
                <a:chExt cx="419" cy="596"/>
              </a:xfrm>
            </p:grpSpPr>
            <p:sp>
              <p:nvSpPr>
                <p:cNvPr id="42022" name="Rectangle 249"/>
                <p:cNvSpPr>
                  <a:spLocks noChangeArrowheads="1"/>
                </p:cNvSpPr>
                <p:nvPr/>
              </p:nvSpPr>
              <p:spPr bwMode="auto">
                <a:xfrm>
                  <a:off x="28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2800" b="1" dirty="0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es-ES_tradnl" sz="40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42023" name="Rectangle 250"/>
                <p:cNvSpPr>
                  <a:spLocks noChangeArrowheads="1"/>
                </p:cNvSpPr>
                <p:nvPr/>
              </p:nvSpPr>
              <p:spPr bwMode="auto">
                <a:xfrm>
                  <a:off x="0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42001" name="Group 251"/>
              <p:cNvGrpSpPr>
                <a:grpSpLocks/>
              </p:cNvGrpSpPr>
              <p:nvPr/>
            </p:nvGrpSpPr>
            <p:grpSpPr bwMode="auto">
              <a:xfrm>
                <a:off x="419" y="556"/>
                <a:ext cx="419" cy="596"/>
                <a:chOff x="419" y="556"/>
                <a:chExt cx="419" cy="596"/>
              </a:xfrm>
            </p:grpSpPr>
            <p:sp>
              <p:nvSpPr>
                <p:cNvPr id="42020" name="Rectangle 252"/>
                <p:cNvSpPr>
                  <a:spLocks noChangeArrowheads="1"/>
                </p:cNvSpPr>
                <p:nvPr/>
              </p:nvSpPr>
              <p:spPr bwMode="auto">
                <a:xfrm>
                  <a:off x="447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2800" b="1" dirty="0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0</a:t>
                  </a:r>
                  <a:endParaRPr lang="es-ES_tradnl" sz="40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42021" name="Rectangle 253"/>
                <p:cNvSpPr>
                  <a:spLocks noChangeArrowheads="1"/>
                </p:cNvSpPr>
                <p:nvPr/>
              </p:nvSpPr>
              <p:spPr bwMode="auto">
                <a:xfrm>
                  <a:off x="419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42002" name="Group 254"/>
              <p:cNvGrpSpPr>
                <a:grpSpLocks/>
              </p:cNvGrpSpPr>
              <p:nvPr/>
            </p:nvGrpSpPr>
            <p:grpSpPr bwMode="auto">
              <a:xfrm>
                <a:off x="838" y="556"/>
                <a:ext cx="419" cy="596"/>
                <a:chOff x="838" y="556"/>
                <a:chExt cx="419" cy="596"/>
              </a:xfrm>
            </p:grpSpPr>
            <p:sp>
              <p:nvSpPr>
                <p:cNvPr id="42018" name="Rectangle 255"/>
                <p:cNvSpPr>
                  <a:spLocks noChangeArrowheads="1"/>
                </p:cNvSpPr>
                <p:nvPr/>
              </p:nvSpPr>
              <p:spPr bwMode="auto">
                <a:xfrm>
                  <a:off x="866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2800" b="1" dirty="0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0</a:t>
                  </a:r>
                  <a:endParaRPr lang="es-ES_tradnl" sz="40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42019" name="Rectangle 256"/>
                <p:cNvSpPr>
                  <a:spLocks noChangeArrowheads="1"/>
                </p:cNvSpPr>
                <p:nvPr/>
              </p:nvSpPr>
              <p:spPr bwMode="auto">
                <a:xfrm>
                  <a:off x="838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42003" name="Group 257"/>
              <p:cNvGrpSpPr>
                <a:grpSpLocks/>
              </p:cNvGrpSpPr>
              <p:nvPr/>
            </p:nvGrpSpPr>
            <p:grpSpPr bwMode="auto">
              <a:xfrm>
                <a:off x="1257" y="556"/>
                <a:ext cx="419" cy="596"/>
                <a:chOff x="1257" y="556"/>
                <a:chExt cx="419" cy="596"/>
              </a:xfrm>
            </p:grpSpPr>
            <p:sp>
              <p:nvSpPr>
                <p:cNvPr id="42016" name="Rectangle 258"/>
                <p:cNvSpPr>
                  <a:spLocks noChangeArrowheads="1"/>
                </p:cNvSpPr>
                <p:nvPr/>
              </p:nvSpPr>
              <p:spPr bwMode="auto">
                <a:xfrm>
                  <a:off x="1285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2800" b="1" dirty="0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0</a:t>
                  </a:r>
                  <a:endParaRPr lang="es-ES_tradnl" sz="1800" dirty="0">
                    <a:solidFill>
                      <a:srgbClr val="002060"/>
                    </a:solidFill>
                    <a:cs typeface="Times New Roman" pitchFamily="18" charset="0"/>
                  </a:endParaRPr>
                </a:p>
              </p:txBody>
            </p:sp>
            <p:sp>
              <p:nvSpPr>
                <p:cNvPr id="42017" name="Rectangle 259"/>
                <p:cNvSpPr>
                  <a:spLocks noChangeArrowheads="1"/>
                </p:cNvSpPr>
                <p:nvPr/>
              </p:nvSpPr>
              <p:spPr bwMode="auto">
                <a:xfrm>
                  <a:off x="1257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42004" name="Group 260"/>
              <p:cNvGrpSpPr>
                <a:grpSpLocks/>
              </p:cNvGrpSpPr>
              <p:nvPr/>
            </p:nvGrpSpPr>
            <p:grpSpPr bwMode="auto">
              <a:xfrm>
                <a:off x="1676" y="556"/>
                <a:ext cx="419" cy="596"/>
                <a:chOff x="1676" y="556"/>
                <a:chExt cx="419" cy="596"/>
              </a:xfrm>
            </p:grpSpPr>
            <p:sp>
              <p:nvSpPr>
                <p:cNvPr id="42014" name="Rectangle 261"/>
                <p:cNvSpPr>
                  <a:spLocks noChangeArrowheads="1"/>
                </p:cNvSpPr>
                <p:nvPr/>
              </p:nvSpPr>
              <p:spPr bwMode="auto">
                <a:xfrm>
                  <a:off x="1704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2800" b="1" dirty="0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0</a:t>
                  </a:r>
                  <a:endParaRPr lang="es-ES_tradnl" sz="40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42015" name="Rectangle 262"/>
                <p:cNvSpPr>
                  <a:spLocks noChangeArrowheads="1"/>
                </p:cNvSpPr>
                <p:nvPr/>
              </p:nvSpPr>
              <p:spPr bwMode="auto">
                <a:xfrm>
                  <a:off x="1676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42005" name="Group 263"/>
              <p:cNvGrpSpPr>
                <a:grpSpLocks/>
              </p:cNvGrpSpPr>
              <p:nvPr/>
            </p:nvGrpSpPr>
            <p:grpSpPr bwMode="auto">
              <a:xfrm>
                <a:off x="2095" y="556"/>
                <a:ext cx="419" cy="596"/>
                <a:chOff x="2095" y="556"/>
                <a:chExt cx="419" cy="596"/>
              </a:xfrm>
            </p:grpSpPr>
            <p:sp>
              <p:nvSpPr>
                <p:cNvPr id="42012" name="Rectangle 264"/>
                <p:cNvSpPr>
                  <a:spLocks noChangeArrowheads="1"/>
                </p:cNvSpPr>
                <p:nvPr/>
              </p:nvSpPr>
              <p:spPr bwMode="auto">
                <a:xfrm>
                  <a:off x="2123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2800" b="1" dirty="0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0</a:t>
                  </a:r>
                  <a:endParaRPr lang="es-ES_tradnl" sz="40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42013" name="Rectangle 265"/>
                <p:cNvSpPr>
                  <a:spLocks noChangeArrowheads="1"/>
                </p:cNvSpPr>
                <p:nvPr/>
              </p:nvSpPr>
              <p:spPr bwMode="auto">
                <a:xfrm>
                  <a:off x="2095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42006" name="Group 266"/>
              <p:cNvGrpSpPr>
                <a:grpSpLocks/>
              </p:cNvGrpSpPr>
              <p:nvPr/>
            </p:nvGrpSpPr>
            <p:grpSpPr bwMode="auto">
              <a:xfrm>
                <a:off x="2514" y="556"/>
                <a:ext cx="419" cy="596"/>
                <a:chOff x="2514" y="556"/>
                <a:chExt cx="419" cy="596"/>
              </a:xfrm>
            </p:grpSpPr>
            <p:sp>
              <p:nvSpPr>
                <p:cNvPr id="42010" name="Rectangle 267"/>
                <p:cNvSpPr>
                  <a:spLocks noChangeArrowheads="1"/>
                </p:cNvSpPr>
                <p:nvPr/>
              </p:nvSpPr>
              <p:spPr bwMode="auto">
                <a:xfrm>
                  <a:off x="2542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2800" b="1" dirty="0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es-ES_tradnl" sz="40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42011" name="Rectangle 268"/>
                <p:cNvSpPr>
                  <a:spLocks noChangeArrowheads="1"/>
                </p:cNvSpPr>
                <p:nvPr/>
              </p:nvSpPr>
              <p:spPr bwMode="auto">
                <a:xfrm>
                  <a:off x="2514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42007" name="Group 269"/>
              <p:cNvGrpSpPr>
                <a:grpSpLocks/>
              </p:cNvGrpSpPr>
              <p:nvPr/>
            </p:nvGrpSpPr>
            <p:grpSpPr bwMode="auto">
              <a:xfrm>
                <a:off x="2933" y="556"/>
                <a:ext cx="419" cy="596"/>
                <a:chOff x="2933" y="556"/>
                <a:chExt cx="419" cy="596"/>
              </a:xfrm>
            </p:grpSpPr>
            <p:sp>
              <p:nvSpPr>
                <p:cNvPr id="42008" name="Rectangle 270"/>
                <p:cNvSpPr>
                  <a:spLocks noChangeArrowheads="1"/>
                </p:cNvSpPr>
                <p:nvPr/>
              </p:nvSpPr>
              <p:spPr bwMode="auto">
                <a:xfrm>
                  <a:off x="2961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2800" b="1" dirty="0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42009" name="Rectangle 271"/>
                <p:cNvSpPr>
                  <a:spLocks noChangeArrowheads="1"/>
                </p:cNvSpPr>
                <p:nvPr/>
              </p:nvSpPr>
              <p:spPr bwMode="auto">
                <a:xfrm>
                  <a:off x="2933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</p:grpSp>
        <p:sp>
          <p:nvSpPr>
            <p:cNvPr id="41999" name="Rectangle 272"/>
            <p:cNvSpPr>
              <a:spLocks noChangeArrowheads="1"/>
            </p:cNvSpPr>
            <p:nvPr/>
          </p:nvSpPr>
          <p:spPr bwMode="auto">
            <a:xfrm>
              <a:off x="-3" y="553"/>
              <a:ext cx="3358" cy="602"/>
            </a:xfrm>
            <a:prstGeom prst="rect">
              <a:avLst/>
            </a:prstGeom>
            <a:noFill/>
            <a:ln w="38100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AR"/>
            </a:p>
          </p:txBody>
        </p:sp>
      </p:grpSp>
      <p:sp>
        <p:nvSpPr>
          <p:cNvPr id="41994" name="Line 30"/>
          <p:cNvSpPr>
            <a:spLocks noChangeShapeType="1"/>
          </p:cNvSpPr>
          <p:nvPr/>
        </p:nvSpPr>
        <p:spPr bwMode="auto">
          <a:xfrm>
            <a:off x="1044005" y="3644900"/>
            <a:ext cx="716280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AR"/>
          </a:p>
        </p:txBody>
      </p:sp>
      <p:sp>
        <p:nvSpPr>
          <p:cNvPr id="41995" name="Line 30"/>
          <p:cNvSpPr>
            <a:spLocks noChangeShapeType="1"/>
          </p:cNvSpPr>
          <p:nvPr/>
        </p:nvSpPr>
        <p:spPr bwMode="auto">
          <a:xfrm>
            <a:off x="1044005" y="5516563"/>
            <a:ext cx="716280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AR"/>
          </a:p>
        </p:txBody>
      </p:sp>
      <p:pic>
        <p:nvPicPr>
          <p:cNvPr id="63" name="62 Imagen" descr="UBE30.jpe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492896"/>
            <a:ext cx="7848872" cy="30289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64" name="6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5EAA24-1B9A-4739-B9CB-F256333715CC}" type="slidenum">
              <a:rPr lang="es-ES" smtClean="0"/>
              <a:pPr>
                <a:defRPr/>
              </a:pPr>
              <a:t>38</a:t>
            </a:fld>
            <a:endParaRPr lang="es-ES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2276872"/>
            <a:ext cx="4067175" cy="29908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7" name="66 Rectángulo"/>
          <p:cNvSpPr/>
          <p:nvPr/>
        </p:nvSpPr>
        <p:spPr>
          <a:xfrm>
            <a:off x="1187624" y="5627340"/>
            <a:ext cx="7128792" cy="216024"/>
          </a:xfrm>
          <a:prstGeom prst="rect">
            <a:avLst/>
          </a:prstGeom>
          <a:solidFill>
            <a:srgbClr val="FF000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8" name="67 Rectángulo"/>
          <p:cNvSpPr/>
          <p:nvPr/>
        </p:nvSpPr>
        <p:spPr>
          <a:xfrm>
            <a:off x="1187624" y="5824314"/>
            <a:ext cx="7128792" cy="216024"/>
          </a:xfrm>
          <a:prstGeom prst="rect">
            <a:avLst/>
          </a:prstGeom>
          <a:solidFill>
            <a:srgbClr val="FF000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0" name="69 CuadroTexto"/>
          <p:cNvSpPr txBox="1"/>
          <p:nvPr/>
        </p:nvSpPr>
        <p:spPr>
          <a:xfrm>
            <a:off x="998438" y="3645024"/>
            <a:ext cx="7884368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/>
          </a:p>
        </p:txBody>
      </p:sp>
      <p:sp>
        <p:nvSpPr>
          <p:cNvPr id="71" name="70 CuadroTexto"/>
          <p:cNvSpPr txBox="1"/>
          <p:nvPr/>
        </p:nvSpPr>
        <p:spPr>
          <a:xfrm>
            <a:off x="1152128" y="5589240"/>
            <a:ext cx="788436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72" name="186 Pentágono"/>
          <p:cNvSpPr>
            <a:spLocks noChangeArrowheads="1"/>
          </p:cNvSpPr>
          <p:nvPr/>
        </p:nvSpPr>
        <p:spPr bwMode="auto">
          <a:xfrm>
            <a:off x="6660232" y="6207596"/>
            <a:ext cx="1008063" cy="476250"/>
          </a:xfrm>
          <a:prstGeom prst="homePlate">
            <a:avLst>
              <a:gd name="adj" fmla="val 5000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r>
              <a:rPr lang="es-AR" sz="2000"/>
              <a:t>LSR</a:t>
            </a:r>
            <a:endParaRPr lang="es-AR" sz="12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7" grpId="1" animBg="1"/>
      <p:bldP spid="68" grpId="0" animBg="1"/>
      <p:bldP spid="68" grpId="1" animBg="1"/>
      <p:bldP spid="70" grpId="0" animBg="1"/>
      <p:bldP spid="7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" smtClean="0"/>
              <a:t>LSR: Line Status Register (1:4)</a:t>
            </a:r>
          </a:p>
        </p:txBody>
      </p:sp>
      <p:sp>
        <p:nvSpPr>
          <p:cNvPr id="43010" name="2 Marcador de fecha"/>
          <p:cNvSpPr>
            <a:spLocks noGrp="1"/>
          </p:cNvSpPr>
          <p:nvPr>
            <p:ph type="dt" sz="half" idx="10"/>
          </p:nvPr>
        </p:nvSpPr>
        <p:spPr>
          <a:xfrm>
            <a:off x="6415980" y="6337126"/>
            <a:ext cx="2476500" cy="476250"/>
          </a:xfrm>
          <a:noFill/>
        </p:spPr>
        <p:txBody>
          <a:bodyPr/>
          <a:lstStyle/>
          <a:p>
            <a:r>
              <a:rPr lang="es-AR" smtClean="0">
                <a:latin typeface="Times New Roman" pitchFamily="18" charset="0"/>
              </a:rPr>
              <a:t>@2014</a:t>
            </a:r>
            <a:endParaRPr lang="es-ES" smtClean="0">
              <a:latin typeface="Times New Roman" pitchFamily="18" charset="0"/>
            </a:endParaRPr>
          </a:p>
        </p:txBody>
      </p:sp>
      <p:sp>
        <p:nvSpPr>
          <p:cNvPr id="43011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83568" y="6388224"/>
            <a:ext cx="5097760" cy="353144"/>
          </a:xfrm>
          <a:noFill/>
        </p:spPr>
        <p:txBody>
          <a:bodyPr/>
          <a:lstStyle/>
          <a:p>
            <a:r>
              <a:rPr lang="es-ES" dirty="0" smtClean="0">
                <a:latin typeface="Times New Roman" pitchFamily="18" charset="0"/>
              </a:rPr>
              <a:t>Ing. M. Trujillo &amp; Ing. M. Giura - Informática II - UTN - FRBA</a:t>
            </a:r>
          </a:p>
        </p:txBody>
      </p:sp>
      <p:sp>
        <p:nvSpPr>
          <p:cNvPr id="43014" name="Text Box 30"/>
          <p:cNvSpPr txBox="1">
            <a:spLocks noChangeArrowheads="1"/>
          </p:cNvSpPr>
          <p:nvPr/>
        </p:nvSpPr>
        <p:spPr bwMode="auto">
          <a:xfrm>
            <a:off x="1143000" y="7620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Base + 5 (activo alto)</a:t>
            </a:r>
            <a:endParaRPr lang="es-AR"/>
          </a:p>
        </p:txBody>
      </p:sp>
      <p:sp>
        <p:nvSpPr>
          <p:cNvPr id="43015" name="Line 31"/>
          <p:cNvSpPr>
            <a:spLocks noChangeShapeType="1"/>
          </p:cNvSpPr>
          <p:nvPr/>
        </p:nvSpPr>
        <p:spPr bwMode="auto">
          <a:xfrm>
            <a:off x="1295400" y="765175"/>
            <a:ext cx="7162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AR"/>
          </a:p>
        </p:txBody>
      </p:sp>
      <p:sp>
        <p:nvSpPr>
          <p:cNvPr id="386080" name="Rectangle 32"/>
          <p:cNvSpPr>
            <a:spLocks noChangeArrowheads="1"/>
          </p:cNvSpPr>
          <p:nvPr/>
        </p:nvSpPr>
        <p:spPr bwMode="auto">
          <a:xfrm>
            <a:off x="3429000" y="2057400"/>
            <a:ext cx="5526088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Aft>
                <a:spcPct val="20000"/>
              </a:spcAft>
              <a:defRPr/>
            </a:pPr>
            <a:r>
              <a:rPr lang="es-AR" sz="3600" b="1" u="sng" dirty="0">
                <a:solidFill>
                  <a:srgbClr val="FF6600"/>
                </a:solidFill>
                <a:latin typeface="Arial" charset="0"/>
                <a:cs typeface="Arial" charset="0"/>
              </a:rPr>
              <a:t>Estado de la línea</a:t>
            </a:r>
            <a:endParaRPr lang="es-AR" sz="3600" b="1" dirty="0">
              <a:solidFill>
                <a:srgbClr val="FF6600"/>
              </a:solidFill>
              <a:latin typeface="Arial" charset="0"/>
              <a:cs typeface="Arial" charset="0"/>
            </a:endParaRPr>
          </a:p>
          <a:p>
            <a:pPr eaLnBrk="0" hangingPunct="0">
              <a:defRPr/>
            </a:pPr>
            <a:r>
              <a:rPr lang="en-US" b="1" dirty="0">
                <a:solidFill>
                  <a:srgbClr val="0070C0"/>
                </a:solidFill>
                <a:latin typeface="Arial" charset="0"/>
                <a:cs typeface="Arial" charset="0"/>
              </a:rPr>
              <a:t>TEMT</a:t>
            </a:r>
            <a:r>
              <a:rPr lang="en-US" b="1" dirty="0">
                <a:latin typeface="Arial" charset="0"/>
                <a:cs typeface="Arial" charset="0"/>
              </a:rPr>
              <a:t>:  </a:t>
            </a:r>
            <a:r>
              <a:rPr lang="en-US" b="1" dirty="0">
                <a:latin typeface="Arial" charset="0"/>
                <a:cs typeface="Times New Roman" charset="0"/>
              </a:rPr>
              <a:t>Transmitter Empty </a:t>
            </a:r>
            <a:endParaRPr lang="es-MX" b="1" dirty="0">
              <a:latin typeface="Arial" charset="0"/>
              <a:cs typeface="Arial" charset="0"/>
            </a:endParaRPr>
          </a:p>
          <a:p>
            <a:pPr eaLnBrk="0" hangingPunct="0">
              <a:defRPr/>
            </a:pPr>
            <a:r>
              <a:rPr lang="en-US" b="1" dirty="0">
                <a:solidFill>
                  <a:srgbClr val="0070C0"/>
                </a:solidFill>
                <a:latin typeface="Arial" charset="0"/>
                <a:cs typeface="Arial" charset="0"/>
              </a:rPr>
              <a:t>THRE</a:t>
            </a:r>
            <a:r>
              <a:rPr lang="en-US" b="1" dirty="0">
                <a:latin typeface="Arial" charset="0"/>
                <a:cs typeface="Arial" charset="0"/>
              </a:rPr>
              <a:t>:  </a:t>
            </a:r>
            <a:r>
              <a:rPr lang="en-US" b="1" dirty="0" smtClean="0">
                <a:latin typeface="Arial" charset="0"/>
                <a:cs typeface="Times New Roman" charset="0"/>
              </a:rPr>
              <a:t>Tr. </a:t>
            </a:r>
            <a:r>
              <a:rPr lang="en-US" b="1" dirty="0">
                <a:latin typeface="Arial" charset="0"/>
                <a:cs typeface="Times New Roman" charset="0"/>
              </a:rPr>
              <a:t>Holding Register Empty</a:t>
            </a:r>
            <a:endParaRPr lang="es-MX" b="1" dirty="0">
              <a:latin typeface="Arial" charset="0"/>
              <a:cs typeface="Arial" charset="0"/>
            </a:endParaRPr>
          </a:p>
          <a:p>
            <a:pPr eaLnBrk="0" hangingPunct="0">
              <a:defRPr/>
            </a:pPr>
            <a:r>
              <a:rPr lang="en-US" b="1" dirty="0">
                <a:solidFill>
                  <a:srgbClr val="0070C0"/>
                </a:solidFill>
                <a:latin typeface="Arial" charset="0"/>
                <a:cs typeface="Arial" charset="0"/>
              </a:rPr>
              <a:t>DR</a:t>
            </a:r>
            <a:r>
              <a:rPr lang="en-US" b="1" dirty="0">
                <a:solidFill>
                  <a:schemeClr val="tx2"/>
                </a:solidFill>
                <a:latin typeface="Arial" charset="0"/>
                <a:cs typeface="Arial" charset="0"/>
              </a:rPr>
              <a:t>    </a:t>
            </a:r>
            <a:r>
              <a:rPr lang="en-US" b="1" dirty="0">
                <a:latin typeface="Arial" charset="0"/>
                <a:cs typeface="Arial" charset="0"/>
              </a:rPr>
              <a:t>:	  Data Ready</a:t>
            </a:r>
            <a:r>
              <a:rPr lang="en-US" b="1" dirty="0">
                <a:solidFill>
                  <a:srgbClr val="FFCC99"/>
                </a:solidFill>
                <a:latin typeface="Arial" charset="0"/>
                <a:cs typeface="Arial" charset="0"/>
              </a:rPr>
              <a:t> </a:t>
            </a:r>
          </a:p>
          <a:p>
            <a:pPr eaLnBrk="0" hangingPunct="0">
              <a:spcBef>
                <a:spcPct val="40000"/>
              </a:spcBef>
              <a:defRPr/>
            </a:pPr>
            <a:r>
              <a:rPr lang="en-US" sz="2800" b="1" dirty="0">
                <a:solidFill>
                  <a:srgbClr val="FF0000"/>
                </a:solidFill>
                <a:latin typeface="Arial" charset="0"/>
                <a:cs typeface="Arial" charset="0"/>
              </a:rPr>
              <a:t>	</a:t>
            </a:r>
            <a:r>
              <a:rPr lang="en-US" sz="2800" b="1" u="sng" dirty="0">
                <a:solidFill>
                  <a:srgbClr val="FF0000"/>
                </a:solidFill>
                <a:latin typeface="Arial" charset="0"/>
                <a:cs typeface="Arial" charset="0"/>
              </a:rPr>
              <a:t>¿</a:t>
            </a:r>
            <a:r>
              <a:rPr lang="en-US" sz="2800" b="1" u="sng" dirty="0" err="1">
                <a:solidFill>
                  <a:srgbClr val="FF0000"/>
                </a:solidFill>
                <a:latin typeface="Arial" charset="0"/>
                <a:cs typeface="Arial" charset="0"/>
              </a:rPr>
              <a:t>Qué</a:t>
            </a:r>
            <a:r>
              <a:rPr lang="en-US" sz="2800" b="1" u="sng" dirty="0">
                <a:solidFill>
                  <a:srgbClr val="FF0000"/>
                </a:solidFill>
                <a:latin typeface="Arial" charset="0"/>
                <a:cs typeface="Arial" charset="0"/>
              </a:rPr>
              <a:t> error (de Rx)?</a:t>
            </a:r>
          </a:p>
          <a:p>
            <a:pPr eaLnBrk="0" hangingPunct="0">
              <a:defRPr/>
            </a:pPr>
            <a:r>
              <a:rPr lang="en-US" sz="2800" b="1" dirty="0">
                <a:solidFill>
                  <a:srgbClr val="FFCC99"/>
                </a:solidFill>
                <a:latin typeface="Arial" charset="0"/>
                <a:cs typeface="Arial" charset="0"/>
              </a:rPr>
              <a:t>	</a:t>
            </a:r>
            <a:r>
              <a:rPr lang="en-US" sz="2800" b="1" dirty="0">
                <a:solidFill>
                  <a:srgbClr val="FF0000"/>
                </a:solidFill>
                <a:latin typeface="Arial" charset="0"/>
                <a:cs typeface="Arial" charset="0"/>
              </a:rPr>
              <a:t>BI</a:t>
            </a:r>
            <a:r>
              <a:rPr lang="en-US" sz="2800" b="1" dirty="0">
                <a:latin typeface="Arial" charset="0"/>
                <a:cs typeface="Arial" charset="0"/>
              </a:rPr>
              <a:t>: 	</a:t>
            </a:r>
            <a:r>
              <a:rPr lang="es-MX" sz="2800" b="1" dirty="0">
                <a:latin typeface="Arial" charset="0"/>
                <a:cs typeface="Times New Roman" charset="0"/>
              </a:rPr>
              <a:t>Break </a:t>
            </a:r>
            <a:r>
              <a:rPr lang="es-MX" sz="2800" b="1" dirty="0" err="1">
                <a:latin typeface="Arial" charset="0"/>
                <a:cs typeface="Times New Roman" charset="0"/>
              </a:rPr>
              <a:t>Interrupt</a:t>
            </a:r>
            <a:r>
              <a:rPr lang="es-AR" sz="2800" b="1" dirty="0">
                <a:latin typeface="Arial" charset="0"/>
                <a:cs typeface="Arial" charset="0"/>
              </a:rPr>
              <a:t> </a:t>
            </a:r>
            <a:endParaRPr lang="es-MX" sz="2800" b="1" dirty="0">
              <a:latin typeface="Arial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800" b="1" dirty="0">
                <a:solidFill>
                  <a:srgbClr val="FFCC99"/>
                </a:solidFill>
                <a:latin typeface="Arial" charset="0"/>
                <a:cs typeface="Arial" charset="0"/>
              </a:rPr>
              <a:t>	</a:t>
            </a:r>
            <a:r>
              <a:rPr lang="en-US" sz="2800" b="1" dirty="0">
                <a:solidFill>
                  <a:srgbClr val="FF0000"/>
                </a:solidFill>
                <a:latin typeface="Arial" charset="0"/>
                <a:cs typeface="Arial" charset="0"/>
              </a:rPr>
              <a:t>FE</a:t>
            </a:r>
            <a:r>
              <a:rPr lang="en-US" sz="2800" b="1" dirty="0">
                <a:latin typeface="Arial" charset="0"/>
                <a:cs typeface="Arial" charset="0"/>
              </a:rPr>
              <a:t>: 	</a:t>
            </a:r>
            <a:r>
              <a:rPr lang="es-MX" sz="2800" b="1" dirty="0" err="1">
                <a:latin typeface="Arial" charset="0"/>
                <a:cs typeface="Times New Roman" charset="0"/>
              </a:rPr>
              <a:t>Framing</a:t>
            </a:r>
            <a:r>
              <a:rPr lang="es-MX" sz="2800" b="1" dirty="0">
                <a:latin typeface="Arial" charset="0"/>
                <a:cs typeface="Times New Roman" charset="0"/>
              </a:rPr>
              <a:t> Error</a:t>
            </a:r>
            <a:r>
              <a:rPr lang="es-AR" sz="2800" b="1" dirty="0">
                <a:latin typeface="Arial" charset="0"/>
                <a:cs typeface="Arial" charset="0"/>
              </a:rPr>
              <a:t> </a:t>
            </a:r>
            <a:endParaRPr lang="es-MX" sz="2800" b="1" dirty="0">
              <a:latin typeface="Arial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800" b="1" dirty="0">
                <a:solidFill>
                  <a:srgbClr val="FFCC99"/>
                </a:solidFill>
                <a:latin typeface="Arial" charset="0"/>
                <a:cs typeface="Arial" charset="0"/>
              </a:rPr>
              <a:t>	</a:t>
            </a:r>
            <a:r>
              <a:rPr lang="en-US" sz="2800" b="1" dirty="0">
                <a:solidFill>
                  <a:srgbClr val="FF0000"/>
                </a:solidFill>
                <a:latin typeface="Arial" charset="0"/>
                <a:cs typeface="Arial" charset="0"/>
              </a:rPr>
              <a:t>PE</a:t>
            </a:r>
            <a:r>
              <a:rPr lang="en-US" sz="2800" b="1" dirty="0">
                <a:latin typeface="Arial" charset="0"/>
                <a:cs typeface="Arial" charset="0"/>
              </a:rPr>
              <a:t>: 	</a:t>
            </a:r>
            <a:r>
              <a:rPr lang="es-MX" sz="2800" b="1" dirty="0" err="1">
                <a:latin typeface="Arial" charset="0"/>
                <a:cs typeface="Times New Roman" charset="0"/>
              </a:rPr>
              <a:t>Parity</a:t>
            </a:r>
            <a:r>
              <a:rPr lang="es-MX" sz="2800" b="1" dirty="0">
                <a:latin typeface="Arial" charset="0"/>
                <a:cs typeface="Times New Roman" charset="0"/>
              </a:rPr>
              <a:t> Error</a:t>
            </a:r>
            <a:r>
              <a:rPr lang="es-AR" sz="2800" b="1" dirty="0">
                <a:latin typeface="Arial" charset="0"/>
                <a:cs typeface="Arial" charset="0"/>
              </a:rPr>
              <a:t> </a:t>
            </a:r>
            <a:endParaRPr lang="es-MX" sz="2800" b="1" dirty="0">
              <a:latin typeface="Arial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800" b="1" dirty="0">
                <a:solidFill>
                  <a:srgbClr val="FFCC99"/>
                </a:solidFill>
                <a:latin typeface="Arial" charset="0"/>
                <a:cs typeface="Arial" charset="0"/>
              </a:rPr>
              <a:t>	</a:t>
            </a:r>
            <a:r>
              <a:rPr lang="en-US" sz="2800" b="1" dirty="0">
                <a:solidFill>
                  <a:srgbClr val="FF0000"/>
                </a:solidFill>
                <a:latin typeface="Arial" charset="0"/>
                <a:cs typeface="Arial" charset="0"/>
              </a:rPr>
              <a:t>OE</a:t>
            </a:r>
            <a:r>
              <a:rPr lang="en-US" sz="2800" b="1" dirty="0">
                <a:latin typeface="Arial" charset="0"/>
                <a:cs typeface="Arial" charset="0"/>
              </a:rPr>
              <a:t>: 	</a:t>
            </a:r>
            <a:r>
              <a:rPr lang="es-MX" sz="2800" b="1" dirty="0" err="1">
                <a:latin typeface="Arial" charset="0"/>
                <a:cs typeface="Times New Roman" charset="0"/>
              </a:rPr>
              <a:t>Overrun</a:t>
            </a:r>
            <a:r>
              <a:rPr lang="es-MX" sz="2800" b="1" dirty="0">
                <a:latin typeface="Arial" charset="0"/>
                <a:cs typeface="Times New Roman" charset="0"/>
              </a:rPr>
              <a:t> Error</a:t>
            </a:r>
            <a:r>
              <a:rPr lang="es-AR" sz="2800" b="1" dirty="0">
                <a:latin typeface="Arial" charset="0"/>
                <a:cs typeface="Arial" charset="0"/>
              </a:rPr>
              <a:t> </a:t>
            </a:r>
            <a:endParaRPr lang="es-MX" sz="2800" b="1" dirty="0">
              <a:latin typeface="Arial" charset="0"/>
              <a:cs typeface="Arial" charset="0"/>
            </a:endParaRPr>
          </a:p>
        </p:txBody>
      </p:sp>
      <p:grpSp>
        <p:nvGrpSpPr>
          <p:cNvPr id="43017" name="Group 33"/>
          <p:cNvGrpSpPr>
            <a:grpSpLocks/>
          </p:cNvGrpSpPr>
          <p:nvPr/>
        </p:nvGrpSpPr>
        <p:grpSpPr bwMode="auto">
          <a:xfrm>
            <a:off x="1371600" y="1295400"/>
            <a:ext cx="7467600" cy="495300"/>
            <a:chOff x="-3" y="553"/>
            <a:chExt cx="3358" cy="602"/>
          </a:xfrm>
        </p:grpSpPr>
        <p:grpSp>
          <p:nvGrpSpPr>
            <p:cNvPr id="43039" name="Group 34"/>
            <p:cNvGrpSpPr>
              <a:grpSpLocks/>
            </p:cNvGrpSpPr>
            <p:nvPr/>
          </p:nvGrpSpPr>
          <p:grpSpPr bwMode="auto">
            <a:xfrm>
              <a:off x="0" y="556"/>
              <a:ext cx="3352" cy="596"/>
              <a:chOff x="0" y="556"/>
              <a:chExt cx="3352" cy="596"/>
            </a:xfrm>
          </p:grpSpPr>
          <p:grpSp>
            <p:nvGrpSpPr>
              <p:cNvPr id="43041" name="Group 35"/>
              <p:cNvGrpSpPr>
                <a:grpSpLocks/>
              </p:cNvGrpSpPr>
              <p:nvPr/>
            </p:nvGrpSpPr>
            <p:grpSpPr bwMode="auto">
              <a:xfrm>
                <a:off x="0" y="556"/>
                <a:ext cx="419" cy="596"/>
                <a:chOff x="0" y="556"/>
                <a:chExt cx="419" cy="596"/>
              </a:xfrm>
            </p:grpSpPr>
            <p:sp>
              <p:nvSpPr>
                <p:cNvPr id="43063" name="Rectangle 36"/>
                <p:cNvSpPr>
                  <a:spLocks noChangeArrowheads="1"/>
                </p:cNvSpPr>
                <p:nvPr/>
              </p:nvSpPr>
              <p:spPr bwMode="auto">
                <a:xfrm>
                  <a:off x="28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3600" b="1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  <p:sp>
              <p:nvSpPr>
                <p:cNvPr id="43064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43042" name="Group 38"/>
              <p:cNvGrpSpPr>
                <a:grpSpLocks/>
              </p:cNvGrpSpPr>
              <p:nvPr/>
            </p:nvGrpSpPr>
            <p:grpSpPr bwMode="auto">
              <a:xfrm>
                <a:off x="419" y="556"/>
                <a:ext cx="419" cy="596"/>
                <a:chOff x="419" y="556"/>
                <a:chExt cx="419" cy="596"/>
              </a:xfrm>
            </p:grpSpPr>
            <p:sp>
              <p:nvSpPr>
                <p:cNvPr id="43061" name="Rectangle 39"/>
                <p:cNvSpPr>
                  <a:spLocks noChangeArrowheads="1"/>
                </p:cNvSpPr>
                <p:nvPr/>
              </p:nvSpPr>
              <p:spPr bwMode="auto">
                <a:xfrm>
                  <a:off x="447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1800" b="1" dirty="0">
                      <a:solidFill>
                        <a:srgbClr val="0070C0"/>
                      </a:solidFill>
                      <a:latin typeface="Arial" pitchFamily="34" charset="0"/>
                      <a:cs typeface="Arial" pitchFamily="34" charset="0"/>
                    </a:rPr>
                    <a:t>TEMT</a:t>
                  </a:r>
                </a:p>
              </p:txBody>
            </p:sp>
            <p:sp>
              <p:nvSpPr>
                <p:cNvPr id="43062" name="Rectangle 40"/>
                <p:cNvSpPr>
                  <a:spLocks noChangeArrowheads="1"/>
                </p:cNvSpPr>
                <p:nvPr/>
              </p:nvSpPr>
              <p:spPr bwMode="auto">
                <a:xfrm>
                  <a:off x="419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43043" name="Group 41"/>
              <p:cNvGrpSpPr>
                <a:grpSpLocks/>
              </p:cNvGrpSpPr>
              <p:nvPr/>
            </p:nvGrpSpPr>
            <p:grpSpPr bwMode="auto">
              <a:xfrm>
                <a:off x="838" y="556"/>
                <a:ext cx="419" cy="596"/>
                <a:chOff x="838" y="556"/>
                <a:chExt cx="419" cy="596"/>
              </a:xfrm>
            </p:grpSpPr>
            <p:sp>
              <p:nvSpPr>
                <p:cNvPr id="43059" name="Rectangle 42"/>
                <p:cNvSpPr>
                  <a:spLocks noChangeArrowheads="1"/>
                </p:cNvSpPr>
                <p:nvPr/>
              </p:nvSpPr>
              <p:spPr bwMode="auto">
                <a:xfrm>
                  <a:off x="866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1800" b="1" dirty="0">
                      <a:solidFill>
                        <a:srgbClr val="0070C0"/>
                      </a:solidFill>
                      <a:latin typeface="Arial" pitchFamily="34" charset="0"/>
                      <a:cs typeface="Arial" pitchFamily="34" charset="0"/>
                    </a:rPr>
                    <a:t>THRE</a:t>
                  </a:r>
                </a:p>
              </p:txBody>
            </p:sp>
            <p:sp>
              <p:nvSpPr>
                <p:cNvPr id="43060" name="Rectangle 43"/>
                <p:cNvSpPr>
                  <a:spLocks noChangeArrowheads="1"/>
                </p:cNvSpPr>
                <p:nvPr/>
              </p:nvSpPr>
              <p:spPr bwMode="auto">
                <a:xfrm>
                  <a:off x="838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43044" name="Group 44"/>
              <p:cNvGrpSpPr>
                <a:grpSpLocks/>
              </p:cNvGrpSpPr>
              <p:nvPr/>
            </p:nvGrpSpPr>
            <p:grpSpPr bwMode="auto">
              <a:xfrm>
                <a:off x="1257" y="556"/>
                <a:ext cx="419" cy="596"/>
                <a:chOff x="1257" y="556"/>
                <a:chExt cx="419" cy="596"/>
              </a:xfrm>
            </p:grpSpPr>
            <p:sp>
              <p:nvSpPr>
                <p:cNvPr id="43057" name="Rectangle 45"/>
                <p:cNvSpPr>
                  <a:spLocks noChangeArrowheads="1"/>
                </p:cNvSpPr>
                <p:nvPr/>
              </p:nvSpPr>
              <p:spPr bwMode="auto">
                <a:xfrm>
                  <a:off x="1285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2800" b="1" dirty="0">
                      <a:solidFill>
                        <a:srgbClr val="FF0000"/>
                      </a:solidFill>
                      <a:latin typeface="Arial" pitchFamily="34" charset="0"/>
                      <a:cs typeface="Arial" pitchFamily="34" charset="0"/>
                    </a:rPr>
                    <a:t>BI</a:t>
                  </a:r>
                  <a:endParaRPr lang="es-ES_tradnl" sz="1400" dirty="0">
                    <a:solidFill>
                      <a:srgbClr val="FF0000"/>
                    </a:solidFill>
                    <a:cs typeface="Times New Roman" pitchFamily="18" charset="0"/>
                  </a:endParaRPr>
                </a:p>
              </p:txBody>
            </p:sp>
            <p:sp>
              <p:nvSpPr>
                <p:cNvPr id="43058" name="Rectangle 46"/>
                <p:cNvSpPr>
                  <a:spLocks noChangeArrowheads="1"/>
                </p:cNvSpPr>
                <p:nvPr/>
              </p:nvSpPr>
              <p:spPr bwMode="auto">
                <a:xfrm>
                  <a:off x="1257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43045" name="Group 47"/>
              <p:cNvGrpSpPr>
                <a:grpSpLocks/>
              </p:cNvGrpSpPr>
              <p:nvPr/>
            </p:nvGrpSpPr>
            <p:grpSpPr bwMode="auto">
              <a:xfrm>
                <a:off x="1676" y="556"/>
                <a:ext cx="419" cy="596"/>
                <a:chOff x="1676" y="556"/>
                <a:chExt cx="419" cy="596"/>
              </a:xfrm>
            </p:grpSpPr>
            <p:sp>
              <p:nvSpPr>
                <p:cNvPr id="43055" name="Rectangle 48"/>
                <p:cNvSpPr>
                  <a:spLocks noChangeArrowheads="1"/>
                </p:cNvSpPr>
                <p:nvPr/>
              </p:nvSpPr>
              <p:spPr bwMode="auto">
                <a:xfrm>
                  <a:off x="1704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2800" b="1" dirty="0">
                      <a:solidFill>
                        <a:srgbClr val="FF0000"/>
                      </a:solidFill>
                      <a:latin typeface="Arial" pitchFamily="34" charset="0"/>
                      <a:cs typeface="Arial" pitchFamily="34" charset="0"/>
                    </a:rPr>
                    <a:t>FE</a:t>
                  </a:r>
                  <a:endParaRPr lang="es-ES_tradnl" sz="2000" b="1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3056" name="Rectangle 49"/>
                <p:cNvSpPr>
                  <a:spLocks noChangeArrowheads="1"/>
                </p:cNvSpPr>
                <p:nvPr/>
              </p:nvSpPr>
              <p:spPr bwMode="auto">
                <a:xfrm>
                  <a:off x="1676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43046" name="Group 50"/>
              <p:cNvGrpSpPr>
                <a:grpSpLocks/>
              </p:cNvGrpSpPr>
              <p:nvPr/>
            </p:nvGrpSpPr>
            <p:grpSpPr bwMode="auto">
              <a:xfrm>
                <a:off x="2095" y="556"/>
                <a:ext cx="419" cy="596"/>
                <a:chOff x="2095" y="556"/>
                <a:chExt cx="419" cy="596"/>
              </a:xfrm>
            </p:grpSpPr>
            <p:sp>
              <p:nvSpPr>
                <p:cNvPr id="43053" name="Rectangle 51"/>
                <p:cNvSpPr>
                  <a:spLocks noChangeArrowheads="1"/>
                </p:cNvSpPr>
                <p:nvPr/>
              </p:nvSpPr>
              <p:spPr bwMode="auto">
                <a:xfrm>
                  <a:off x="2123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2800" b="1" dirty="0">
                      <a:solidFill>
                        <a:srgbClr val="FF0000"/>
                      </a:solidFill>
                      <a:latin typeface="Arial" pitchFamily="34" charset="0"/>
                      <a:cs typeface="Arial" pitchFamily="34" charset="0"/>
                    </a:rPr>
                    <a:t>PE</a:t>
                  </a:r>
                  <a:endParaRPr lang="es-ES_tradnl" sz="2000" b="1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3054" name="Rectangle 52"/>
                <p:cNvSpPr>
                  <a:spLocks noChangeArrowheads="1"/>
                </p:cNvSpPr>
                <p:nvPr/>
              </p:nvSpPr>
              <p:spPr bwMode="auto">
                <a:xfrm>
                  <a:off x="2095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43047" name="Group 53"/>
              <p:cNvGrpSpPr>
                <a:grpSpLocks/>
              </p:cNvGrpSpPr>
              <p:nvPr/>
            </p:nvGrpSpPr>
            <p:grpSpPr bwMode="auto">
              <a:xfrm>
                <a:off x="2514" y="556"/>
                <a:ext cx="419" cy="596"/>
                <a:chOff x="2514" y="556"/>
                <a:chExt cx="419" cy="596"/>
              </a:xfrm>
            </p:grpSpPr>
            <p:sp>
              <p:nvSpPr>
                <p:cNvPr id="43051" name="Rectangle 54"/>
                <p:cNvSpPr>
                  <a:spLocks noChangeArrowheads="1"/>
                </p:cNvSpPr>
                <p:nvPr/>
              </p:nvSpPr>
              <p:spPr bwMode="auto">
                <a:xfrm>
                  <a:off x="2542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2800" b="1" dirty="0">
                      <a:solidFill>
                        <a:srgbClr val="FF0000"/>
                      </a:solidFill>
                      <a:latin typeface="Arial" pitchFamily="34" charset="0"/>
                      <a:cs typeface="Arial" pitchFamily="34" charset="0"/>
                    </a:rPr>
                    <a:t>OE</a:t>
                  </a:r>
                  <a:endParaRPr lang="es-ES_tradnl" sz="2000" b="1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3052" name="Rectangle 55"/>
                <p:cNvSpPr>
                  <a:spLocks noChangeArrowheads="1"/>
                </p:cNvSpPr>
                <p:nvPr/>
              </p:nvSpPr>
              <p:spPr bwMode="auto">
                <a:xfrm>
                  <a:off x="2514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43048" name="Group 56"/>
              <p:cNvGrpSpPr>
                <a:grpSpLocks/>
              </p:cNvGrpSpPr>
              <p:nvPr/>
            </p:nvGrpSpPr>
            <p:grpSpPr bwMode="auto">
              <a:xfrm>
                <a:off x="2933" y="556"/>
                <a:ext cx="419" cy="596"/>
                <a:chOff x="2933" y="556"/>
                <a:chExt cx="419" cy="596"/>
              </a:xfrm>
            </p:grpSpPr>
            <p:sp>
              <p:nvSpPr>
                <p:cNvPr id="43049" name="Rectangle 57"/>
                <p:cNvSpPr>
                  <a:spLocks noChangeArrowheads="1"/>
                </p:cNvSpPr>
                <p:nvPr/>
              </p:nvSpPr>
              <p:spPr bwMode="auto">
                <a:xfrm>
                  <a:off x="2961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2800" b="1" dirty="0">
                      <a:solidFill>
                        <a:srgbClr val="0070C0"/>
                      </a:solidFill>
                      <a:latin typeface="Arial" pitchFamily="34" charset="0"/>
                      <a:cs typeface="Arial" pitchFamily="34" charset="0"/>
                    </a:rPr>
                    <a:t>DR</a:t>
                  </a:r>
                  <a:endParaRPr lang="es-ES_tradnl" sz="2000" b="1" dirty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3050" name="Rectangle 58"/>
                <p:cNvSpPr>
                  <a:spLocks noChangeArrowheads="1"/>
                </p:cNvSpPr>
                <p:nvPr/>
              </p:nvSpPr>
              <p:spPr bwMode="auto">
                <a:xfrm>
                  <a:off x="2933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</p:grpSp>
        <p:sp>
          <p:nvSpPr>
            <p:cNvPr id="43040" name="Rectangle 59"/>
            <p:cNvSpPr>
              <a:spLocks noChangeArrowheads="1"/>
            </p:cNvSpPr>
            <p:nvPr/>
          </p:nvSpPr>
          <p:spPr bwMode="auto">
            <a:xfrm>
              <a:off x="-3" y="553"/>
              <a:ext cx="3358" cy="602"/>
            </a:xfrm>
            <a:prstGeom prst="rect">
              <a:avLst/>
            </a:prstGeom>
            <a:noFill/>
            <a:ln w="38100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AR"/>
            </a:p>
          </p:txBody>
        </p:sp>
      </p:grpSp>
      <p:grpSp>
        <p:nvGrpSpPr>
          <p:cNvPr id="43018" name="Group 80"/>
          <p:cNvGrpSpPr>
            <a:grpSpLocks/>
          </p:cNvGrpSpPr>
          <p:nvPr/>
        </p:nvGrpSpPr>
        <p:grpSpPr bwMode="auto">
          <a:xfrm>
            <a:off x="685800" y="2438400"/>
            <a:ext cx="2590800" cy="3429000"/>
            <a:chOff x="432" y="1536"/>
            <a:chExt cx="1632" cy="2160"/>
          </a:xfrm>
        </p:grpSpPr>
        <p:grpSp>
          <p:nvGrpSpPr>
            <p:cNvPr id="43020" name="Group 60"/>
            <p:cNvGrpSpPr>
              <a:grpSpLocks/>
            </p:cNvGrpSpPr>
            <p:nvPr/>
          </p:nvGrpSpPr>
          <p:grpSpPr bwMode="auto">
            <a:xfrm>
              <a:off x="432" y="1536"/>
              <a:ext cx="1632" cy="2160"/>
              <a:chOff x="336" y="1632"/>
              <a:chExt cx="1632" cy="2160"/>
            </a:xfrm>
          </p:grpSpPr>
          <p:sp>
            <p:nvSpPr>
              <p:cNvPr id="43022" name="Rectangle 61"/>
              <p:cNvSpPr>
                <a:spLocks noChangeArrowheads="1"/>
              </p:cNvSpPr>
              <p:nvPr/>
            </p:nvSpPr>
            <p:spPr bwMode="auto">
              <a:xfrm>
                <a:off x="336" y="1632"/>
                <a:ext cx="1632" cy="2160"/>
              </a:xfrm>
              <a:prstGeom prst="rect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AR" dirty="0"/>
              </a:p>
            </p:txBody>
          </p:sp>
          <p:sp>
            <p:nvSpPr>
              <p:cNvPr id="43023" name="Text Box 62"/>
              <p:cNvSpPr txBox="1">
                <a:spLocks noChangeArrowheads="1"/>
              </p:cNvSpPr>
              <p:nvPr/>
            </p:nvSpPr>
            <p:spPr bwMode="auto">
              <a:xfrm>
                <a:off x="968" y="2026"/>
                <a:ext cx="904" cy="22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s-AR" sz="1400" b="1">
                    <a:latin typeface="Arial" pitchFamily="34" charset="0"/>
                  </a:rPr>
                  <a:t>                 </a:t>
                </a:r>
                <a:r>
                  <a:rPr lang="es-ES" sz="1400" b="1">
                    <a:latin typeface="Arial" pitchFamily="34" charset="0"/>
                  </a:rPr>
                  <a:t>DLM</a:t>
                </a:r>
              </a:p>
            </p:txBody>
          </p:sp>
          <p:sp>
            <p:nvSpPr>
              <p:cNvPr id="43024" name="Text Box 63"/>
              <p:cNvSpPr txBox="1">
                <a:spLocks noChangeArrowheads="1"/>
              </p:cNvSpPr>
              <p:nvPr/>
            </p:nvSpPr>
            <p:spPr bwMode="auto">
              <a:xfrm>
                <a:off x="915" y="1801"/>
                <a:ext cx="957" cy="225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s-AR" sz="1400" b="1">
                    <a:latin typeface="Arial" pitchFamily="34" charset="0"/>
                  </a:rPr>
                  <a:t>                   </a:t>
                </a:r>
                <a:r>
                  <a:rPr lang="es-ES" sz="1400" b="1">
                    <a:latin typeface="Arial" pitchFamily="34" charset="0"/>
                  </a:rPr>
                  <a:t>DLL</a:t>
                </a:r>
              </a:p>
            </p:txBody>
          </p:sp>
          <p:grpSp>
            <p:nvGrpSpPr>
              <p:cNvPr id="43025" name="Group 64"/>
              <p:cNvGrpSpPr>
                <a:grpSpLocks/>
              </p:cNvGrpSpPr>
              <p:nvPr/>
            </p:nvGrpSpPr>
            <p:grpSpPr bwMode="auto">
              <a:xfrm>
                <a:off x="652" y="1914"/>
                <a:ext cx="843" cy="1690"/>
                <a:chOff x="5616" y="6624"/>
                <a:chExt cx="2304" cy="4320"/>
              </a:xfrm>
            </p:grpSpPr>
            <p:sp>
              <p:nvSpPr>
                <p:cNvPr id="43027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5616" y="7056"/>
                  <a:ext cx="2304" cy="43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99CC"/>
                    </a:gs>
                    <a:gs pos="100000">
                      <a:srgbClr val="C2749B"/>
                    </a:gs>
                  </a:gsLst>
                  <a:lin ang="5400000" scaled="1"/>
                </a:gradFill>
                <a:ln w="34925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s-ES" sz="1400" b="1">
                      <a:latin typeface="Arial" pitchFamily="34" charset="0"/>
                    </a:rPr>
                    <a:t>       THR </a:t>
                  </a:r>
                </a:p>
              </p:txBody>
            </p:sp>
            <p:sp>
              <p:nvSpPr>
                <p:cNvPr id="43028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5616" y="7488"/>
                  <a:ext cx="2304" cy="432"/>
                </a:xfrm>
                <a:prstGeom prst="rect">
                  <a:avLst/>
                </a:prstGeom>
                <a:solidFill>
                  <a:srgbClr val="FFFFFF"/>
                </a:solidFill>
                <a:ln w="349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s-ES" sz="1400" b="1">
                      <a:latin typeface="Arial" pitchFamily="34" charset="0"/>
                    </a:rPr>
                    <a:t>      </a:t>
                  </a:r>
                  <a:r>
                    <a:rPr lang="es-AR" sz="1400" b="1">
                      <a:latin typeface="Arial" pitchFamily="34" charset="0"/>
                    </a:rPr>
                    <a:t> </a:t>
                  </a:r>
                  <a:r>
                    <a:rPr lang="es-ES" sz="1400" b="1">
                      <a:latin typeface="Arial" pitchFamily="34" charset="0"/>
                    </a:rPr>
                    <a:t>IER</a:t>
                  </a:r>
                </a:p>
              </p:txBody>
            </p:sp>
            <p:sp>
              <p:nvSpPr>
                <p:cNvPr id="43029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5616" y="7920"/>
                  <a:ext cx="2304" cy="432"/>
                </a:xfrm>
                <a:prstGeom prst="rect">
                  <a:avLst/>
                </a:prstGeom>
                <a:gradFill rotWithShape="0">
                  <a:gsLst>
                    <a:gs pos="0">
                      <a:srgbClr val="2CB0B0"/>
                    </a:gs>
                    <a:gs pos="100000">
                      <a:srgbClr val="33CCCC"/>
                    </a:gs>
                  </a:gsLst>
                  <a:lin ang="5400000" scaled="1"/>
                </a:gradFill>
                <a:ln w="349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s-ES" sz="1400" b="1" dirty="0">
                      <a:latin typeface="Arial" pitchFamily="34" charset="0"/>
                    </a:rPr>
                    <a:t>        IIR</a:t>
                  </a:r>
                </a:p>
              </p:txBody>
            </p:sp>
            <p:sp>
              <p:nvSpPr>
                <p:cNvPr id="43030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5616" y="8352"/>
                  <a:ext cx="2304" cy="43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99CC"/>
                    </a:gs>
                    <a:gs pos="100000">
                      <a:srgbClr val="C2749B"/>
                    </a:gs>
                  </a:gsLst>
                  <a:lin ang="5400000" scaled="1"/>
                </a:gradFill>
                <a:ln w="349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s-ES" sz="1400" b="1" dirty="0">
                      <a:solidFill>
                        <a:schemeClr val="bg2"/>
                      </a:solidFill>
                      <a:latin typeface="Arial" pitchFamily="34" charset="0"/>
                    </a:rPr>
                    <a:t>       </a:t>
                  </a:r>
                  <a:r>
                    <a:rPr lang="es-ES" sz="1400" b="1" dirty="0">
                      <a:latin typeface="Arial" pitchFamily="34" charset="0"/>
                    </a:rPr>
                    <a:t>FCR</a:t>
                  </a:r>
                </a:p>
              </p:txBody>
            </p:sp>
            <p:sp>
              <p:nvSpPr>
                <p:cNvPr id="43031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5616" y="8784"/>
                  <a:ext cx="2304" cy="432"/>
                </a:xfrm>
                <a:prstGeom prst="rect">
                  <a:avLst/>
                </a:prstGeom>
                <a:solidFill>
                  <a:srgbClr val="FFFFFF"/>
                </a:solidFill>
                <a:ln w="349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s-ES" sz="1400" b="1" dirty="0">
                      <a:latin typeface="Arial" pitchFamily="34" charset="0"/>
                    </a:rPr>
                    <a:t>       LCR</a:t>
                  </a:r>
                </a:p>
              </p:txBody>
            </p:sp>
            <p:sp>
              <p:nvSpPr>
                <p:cNvPr id="43032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5616" y="9216"/>
                  <a:ext cx="2304" cy="432"/>
                </a:xfrm>
                <a:prstGeom prst="rect">
                  <a:avLst/>
                </a:prstGeom>
                <a:solidFill>
                  <a:srgbClr val="FFFFFF"/>
                </a:solidFill>
                <a:ln w="349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s-ES" sz="1400" b="1" dirty="0">
                      <a:latin typeface="Arial" pitchFamily="34" charset="0"/>
                    </a:rPr>
                    <a:t>      </a:t>
                  </a:r>
                  <a:r>
                    <a:rPr lang="es-AR" sz="1400" b="1" dirty="0">
                      <a:latin typeface="Arial" pitchFamily="34" charset="0"/>
                    </a:rPr>
                    <a:t> </a:t>
                  </a:r>
                  <a:r>
                    <a:rPr lang="es-ES" sz="1400" b="1" dirty="0">
                      <a:latin typeface="Arial" pitchFamily="34" charset="0"/>
                    </a:rPr>
                    <a:t>MCR</a:t>
                  </a:r>
                </a:p>
              </p:txBody>
            </p:sp>
            <p:sp>
              <p:nvSpPr>
                <p:cNvPr id="43033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5616" y="9648"/>
                  <a:ext cx="2304" cy="432"/>
                </a:xfrm>
                <a:prstGeom prst="rect">
                  <a:avLst/>
                </a:prstGeom>
                <a:solidFill>
                  <a:srgbClr val="FFFFFF"/>
                </a:solidFill>
                <a:ln w="349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s-ES" sz="1400" b="1">
                      <a:latin typeface="Arial" pitchFamily="34" charset="0"/>
                    </a:rPr>
                    <a:t>      </a:t>
                  </a:r>
                  <a:r>
                    <a:rPr lang="es-AR" sz="1400" b="1">
                      <a:latin typeface="Arial" pitchFamily="34" charset="0"/>
                    </a:rPr>
                    <a:t> </a:t>
                  </a:r>
                  <a:r>
                    <a:rPr lang="es-ES" sz="1400" b="1">
                      <a:latin typeface="Arial" pitchFamily="34" charset="0"/>
                    </a:rPr>
                    <a:t>LSR</a:t>
                  </a:r>
                </a:p>
              </p:txBody>
            </p:sp>
            <p:sp>
              <p:nvSpPr>
                <p:cNvPr id="43034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5616" y="10080"/>
                  <a:ext cx="2304" cy="432"/>
                </a:xfrm>
                <a:prstGeom prst="rect">
                  <a:avLst/>
                </a:prstGeom>
                <a:solidFill>
                  <a:srgbClr val="FFFFFF"/>
                </a:solidFill>
                <a:ln w="349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s-ES" sz="1400" b="1" dirty="0">
                      <a:solidFill>
                        <a:schemeClr val="bg2"/>
                      </a:solidFill>
                      <a:latin typeface="Arial" pitchFamily="34" charset="0"/>
                    </a:rPr>
                    <a:t>       </a:t>
                  </a:r>
                  <a:r>
                    <a:rPr lang="es-ES" sz="1400" b="1" dirty="0">
                      <a:latin typeface="Arial" pitchFamily="34" charset="0"/>
                    </a:rPr>
                    <a:t>MSR</a:t>
                  </a:r>
                </a:p>
              </p:txBody>
            </p:sp>
            <p:sp>
              <p:nvSpPr>
                <p:cNvPr id="43035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5616" y="6624"/>
                  <a:ext cx="2304" cy="432"/>
                </a:xfrm>
                <a:prstGeom prst="rect">
                  <a:avLst/>
                </a:prstGeom>
                <a:gradFill rotWithShape="0">
                  <a:gsLst>
                    <a:gs pos="0">
                      <a:srgbClr val="29A3A3"/>
                    </a:gs>
                    <a:gs pos="100000">
                      <a:srgbClr val="33CCCC"/>
                    </a:gs>
                  </a:gsLst>
                  <a:lin ang="5400000" scaled="1"/>
                </a:gradFill>
                <a:ln w="349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s-AR" sz="1400" b="1">
                      <a:latin typeface="Arial" pitchFamily="34" charset="0"/>
                    </a:rPr>
                    <a:t>       </a:t>
                  </a:r>
                  <a:r>
                    <a:rPr lang="es-ES" sz="1400" b="1">
                      <a:latin typeface="Arial" pitchFamily="34" charset="0"/>
                    </a:rPr>
                    <a:t>RBR</a:t>
                  </a:r>
                </a:p>
              </p:txBody>
            </p:sp>
            <p:sp>
              <p:nvSpPr>
                <p:cNvPr id="43036" name="Rectangle 74"/>
                <p:cNvSpPr>
                  <a:spLocks noChangeArrowheads="1"/>
                </p:cNvSpPr>
                <p:nvPr/>
              </p:nvSpPr>
              <p:spPr bwMode="auto">
                <a:xfrm>
                  <a:off x="5616" y="6624"/>
                  <a:ext cx="2304" cy="864"/>
                </a:xfrm>
                <a:prstGeom prst="rect">
                  <a:avLst/>
                </a:prstGeom>
                <a:noFill/>
                <a:ln w="349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AR" dirty="0"/>
                </a:p>
              </p:txBody>
            </p:sp>
            <p:sp>
              <p:nvSpPr>
                <p:cNvPr id="43037" name="Rectangle 75"/>
                <p:cNvSpPr>
                  <a:spLocks noChangeArrowheads="1"/>
                </p:cNvSpPr>
                <p:nvPr/>
              </p:nvSpPr>
              <p:spPr bwMode="auto">
                <a:xfrm>
                  <a:off x="5616" y="7920"/>
                  <a:ext cx="2304" cy="864"/>
                </a:xfrm>
                <a:prstGeom prst="rect">
                  <a:avLst/>
                </a:prstGeom>
                <a:noFill/>
                <a:ln w="349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AR" dirty="0"/>
                </a:p>
              </p:txBody>
            </p:sp>
            <p:sp>
              <p:nvSpPr>
                <p:cNvPr id="43038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5616" y="10512"/>
                  <a:ext cx="2304" cy="432"/>
                </a:xfrm>
                <a:prstGeom prst="rect">
                  <a:avLst/>
                </a:prstGeom>
                <a:solidFill>
                  <a:srgbClr val="FFFFFF"/>
                </a:solidFill>
                <a:ln w="349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s-ES" sz="1400" b="1" dirty="0">
                      <a:latin typeface="Arial" pitchFamily="34" charset="0"/>
                    </a:rPr>
                    <a:t>       SCR</a:t>
                  </a:r>
                </a:p>
              </p:txBody>
            </p:sp>
          </p:grpSp>
          <p:sp>
            <p:nvSpPr>
              <p:cNvPr id="43026" name="Rectangle 77"/>
              <p:cNvSpPr>
                <a:spLocks noChangeArrowheads="1"/>
              </p:cNvSpPr>
              <p:nvPr/>
            </p:nvSpPr>
            <p:spPr bwMode="auto">
              <a:xfrm>
                <a:off x="652" y="2759"/>
                <a:ext cx="105" cy="1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43021" name="AutoShape 78"/>
            <p:cNvSpPr>
              <a:spLocks noChangeArrowheads="1"/>
            </p:cNvSpPr>
            <p:nvPr/>
          </p:nvSpPr>
          <p:spPr bwMode="auto">
            <a:xfrm>
              <a:off x="1338" y="3014"/>
              <a:ext cx="720" cy="144"/>
            </a:xfrm>
            <a:prstGeom prst="leftArrow">
              <a:avLst>
                <a:gd name="adj1" fmla="val 50000"/>
                <a:gd name="adj2" fmla="val 12500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/>
            </a:p>
          </p:txBody>
        </p:sp>
      </p:grpSp>
      <p:sp>
        <p:nvSpPr>
          <p:cNvPr id="43019" name="186 Pentágono"/>
          <p:cNvSpPr>
            <a:spLocks noChangeArrowheads="1"/>
          </p:cNvSpPr>
          <p:nvPr/>
        </p:nvSpPr>
        <p:spPr bwMode="auto">
          <a:xfrm>
            <a:off x="8028433" y="5689054"/>
            <a:ext cx="1008063" cy="476250"/>
          </a:xfrm>
          <a:prstGeom prst="homePlate">
            <a:avLst>
              <a:gd name="adj" fmla="val 5000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r>
              <a:rPr lang="es-AR" sz="2000"/>
              <a:t>LSR</a:t>
            </a:r>
            <a:endParaRPr lang="es-AR" sz="1200"/>
          </a:p>
        </p:txBody>
      </p:sp>
      <p:sp>
        <p:nvSpPr>
          <p:cNvPr id="57" name="5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5EAA24-1B9A-4739-B9CB-F256333715CC}" type="slidenum">
              <a:rPr lang="es-ES" smtClean="0"/>
              <a:pPr>
                <a:defRPr/>
              </a:pPr>
              <a:t>39</a:t>
            </a:fld>
            <a:endParaRPr lang="es-E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1506538" y="404813"/>
            <a:ext cx="6692900" cy="760412"/>
          </a:xfrm>
          <a:custGeom>
            <a:avLst/>
            <a:gdLst>
              <a:gd name="G0" fmla="*/ 18593 1 2"/>
              <a:gd name="G1" fmla="*/ 2114 1 2"/>
              <a:gd name="G2" fmla="+- 2114 0 0"/>
              <a:gd name="G3" fmla="+- 18593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8593" y="0"/>
                </a:lnTo>
                <a:lnTo>
                  <a:pt x="18593" y="2114"/>
                </a:lnTo>
                <a:lnTo>
                  <a:pt x="0" y="2114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</a:pPr>
            <a:r>
              <a:rPr lang="es-AR" sz="4400" dirty="0">
                <a:solidFill>
                  <a:srgbClr val="FF0000"/>
                </a:solidFill>
                <a:latin typeface="Calibri" pitchFamily="34" charset="0"/>
              </a:rPr>
              <a:t>Tipos de Comunicación Serie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1196975"/>
            <a:ext cx="8280400" cy="4679950"/>
          </a:xfrm>
          <a:prstGeom prst="rect">
            <a:avLst/>
          </a:prstGeom>
          <a:noFill/>
          <a:ln w="9360" cap="flat">
            <a:noFill/>
            <a:round/>
            <a:headEnd/>
            <a:tailEnd/>
          </a:ln>
          <a:effectLst/>
        </p:spPr>
      </p:pic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>
          <a:xfrm>
            <a:off x="6964288" y="6337126"/>
            <a:ext cx="1784176" cy="476250"/>
          </a:xfrm>
        </p:spPr>
        <p:txBody>
          <a:bodyPr/>
          <a:lstStyle/>
          <a:p>
            <a:pPr>
              <a:defRPr/>
            </a:pPr>
            <a:r>
              <a:rPr lang="es-AR" smtClean="0"/>
              <a:t>@2014</a:t>
            </a:r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388224"/>
            <a:ext cx="4881736" cy="425152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Ing. M. Trujillo &amp; Ing. M. Giura - Informática II - UTN - FRBA</a:t>
            </a:r>
            <a:endParaRPr lang="es-ES" dirty="0"/>
          </a:p>
        </p:txBody>
      </p:sp>
      <p:sp>
        <p:nvSpPr>
          <p:cNvPr id="13" name="6 Marcador de número de diapositiva"/>
          <p:cNvSpPr txBox="1">
            <a:spLocks/>
          </p:cNvSpPr>
          <p:nvPr/>
        </p:nvSpPr>
        <p:spPr>
          <a:xfrm>
            <a:off x="6588223" y="2673294"/>
            <a:ext cx="323657" cy="299907"/>
          </a:xfrm>
          <a:prstGeom prst="ellipse">
            <a:avLst/>
          </a:prstGeom>
          <a:solidFill>
            <a:srgbClr val="00B050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6 Marcador de número de diapositiva"/>
          <p:cNvSpPr txBox="1">
            <a:spLocks/>
          </p:cNvSpPr>
          <p:nvPr/>
        </p:nvSpPr>
        <p:spPr>
          <a:xfrm>
            <a:off x="2771801" y="3645025"/>
            <a:ext cx="288032" cy="288032"/>
          </a:xfrm>
          <a:prstGeom prst="ellipse">
            <a:avLst/>
          </a:prstGeom>
          <a:solidFill>
            <a:srgbClr val="00B050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6 Marcador de número de diapositiva"/>
          <p:cNvSpPr txBox="1">
            <a:spLocks/>
          </p:cNvSpPr>
          <p:nvPr/>
        </p:nvSpPr>
        <p:spPr>
          <a:xfrm>
            <a:off x="1296015" y="3861048"/>
            <a:ext cx="288032" cy="288032"/>
          </a:xfrm>
          <a:prstGeom prst="ellipse">
            <a:avLst/>
          </a:prstGeom>
          <a:solidFill>
            <a:srgbClr val="FF66FF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6 Marcador de número de diapositiva"/>
          <p:cNvSpPr txBox="1">
            <a:spLocks/>
          </p:cNvSpPr>
          <p:nvPr/>
        </p:nvSpPr>
        <p:spPr>
          <a:xfrm>
            <a:off x="6576349" y="3705157"/>
            <a:ext cx="323657" cy="299907"/>
          </a:xfrm>
          <a:prstGeom prst="ellipse">
            <a:avLst/>
          </a:prstGeom>
          <a:solidFill>
            <a:srgbClr val="FF66FF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A018FD-1B79-4205-9E8E-8148F46E09D5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" smtClean="0"/>
              <a:t>LSR: Line Status Register (2:4)</a:t>
            </a:r>
          </a:p>
        </p:txBody>
      </p:sp>
      <p:sp>
        <p:nvSpPr>
          <p:cNvPr id="44034" name="2 Marcador de fecha"/>
          <p:cNvSpPr>
            <a:spLocks noGrp="1"/>
          </p:cNvSpPr>
          <p:nvPr>
            <p:ph type="dt" sz="half" idx="10"/>
          </p:nvPr>
        </p:nvSpPr>
        <p:spPr>
          <a:xfrm>
            <a:off x="6415980" y="6337126"/>
            <a:ext cx="2476500" cy="476250"/>
          </a:xfrm>
          <a:noFill/>
        </p:spPr>
        <p:txBody>
          <a:bodyPr/>
          <a:lstStyle/>
          <a:p>
            <a:r>
              <a:rPr lang="es-AR" dirty="0" smtClean="0">
                <a:latin typeface="Times New Roman" pitchFamily="18" charset="0"/>
              </a:rPr>
              <a:t>@2014</a:t>
            </a:r>
            <a:endParaRPr lang="es-ES" dirty="0" smtClean="0">
              <a:latin typeface="Times New Roman" pitchFamily="18" charset="0"/>
            </a:endParaRPr>
          </a:p>
        </p:txBody>
      </p:sp>
      <p:sp>
        <p:nvSpPr>
          <p:cNvPr id="44035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83568" y="6388224"/>
            <a:ext cx="4809728" cy="353144"/>
          </a:xfrm>
          <a:noFill/>
        </p:spPr>
        <p:txBody>
          <a:bodyPr/>
          <a:lstStyle/>
          <a:p>
            <a:r>
              <a:rPr lang="es-ES" dirty="0" smtClean="0">
                <a:latin typeface="Times New Roman" pitchFamily="18" charset="0"/>
              </a:rPr>
              <a:t>Ing. M. Trujillo &amp; Ing. M. Giura - Informática II - UTN - FRBA</a:t>
            </a:r>
          </a:p>
        </p:txBody>
      </p:sp>
      <p:sp>
        <p:nvSpPr>
          <p:cNvPr id="44038" name="Text Box 3"/>
          <p:cNvSpPr txBox="1">
            <a:spLocks noChangeArrowheads="1"/>
          </p:cNvSpPr>
          <p:nvPr/>
        </p:nvSpPr>
        <p:spPr bwMode="auto">
          <a:xfrm>
            <a:off x="1143000" y="7620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Base + 5 (activo alto)</a:t>
            </a:r>
            <a:endParaRPr lang="es-AR"/>
          </a:p>
        </p:txBody>
      </p:sp>
      <p:grpSp>
        <p:nvGrpSpPr>
          <p:cNvPr id="12" name="Group 53"/>
          <p:cNvGrpSpPr>
            <a:grpSpLocks/>
          </p:cNvGrpSpPr>
          <p:nvPr/>
        </p:nvGrpSpPr>
        <p:grpSpPr bwMode="auto">
          <a:xfrm>
            <a:off x="6167052" y="2308702"/>
            <a:ext cx="2869324" cy="2957036"/>
            <a:chOff x="7802" y="4610"/>
            <a:chExt cx="4032" cy="4425"/>
          </a:xfrm>
        </p:grpSpPr>
        <p:sp>
          <p:nvSpPr>
            <p:cNvPr id="44063" name="Text Box 61"/>
            <p:cNvSpPr txBox="1">
              <a:spLocks noChangeArrowheads="1"/>
            </p:cNvSpPr>
            <p:nvPr/>
          </p:nvSpPr>
          <p:spPr bwMode="auto">
            <a:xfrm>
              <a:off x="9305" y="4874"/>
              <a:ext cx="1440" cy="4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s-ES" sz="1400" b="1" dirty="0">
                  <a:solidFill>
                    <a:srgbClr val="000000"/>
                  </a:solidFill>
                  <a:latin typeface="Arial" pitchFamily="34" charset="0"/>
                </a:rPr>
                <a:t>DR = 1</a:t>
              </a:r>
              <a:endParaRPr lang="es-ES" sz="1200" dirty="0"/>
            </a:p>
          </p:txBody>
        </p:sp>
        <p:sp>
          <p:nvSpPr>
            <p:cNvPr id="44058" name="Text Box 54"/>
            <p:cNvSpPr txBox="1">
              <a:spLocks noChangeArrowheads="1"/>
            </p:cNvSpPr>
            <p:nvPr/>
          </p:nvSpPr>
          <p:spPr bwMode="auto">
            <a:xfrm>
              <a:off x="8090" y="8297"/>
              <a:ext cx="3744" cy="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s-ES" sz="1600" b="1">
                  <a:latin typeface="Arial" pitchFamily="34" charset="0"/>
                </a:rPr>
                <a:t>Byte = GetPIN (RBRn);</a:t>
              </a:r>
            </a:p>
          </p:txBody>
        </p:sp>
        <p:grpSp>
          <p:nvGrpSpPr>
            <p:cNvPr id="44059" name="Group 55"/>
            <p:cNvGrpSpPr>
              <a:grpSpLocks/>
            </p:cNvGrpSpPr>
            <p:nvPr/>
          </p:nvGrpSpPr>
          <p:grpSpPr bwMode="auto">
            <a:xfrm>
              <a:off x="8458" y="6380"/>
              <a:ext cx="2945" cy="1327"/>
              <a:chOff x="2397" y="4485"/>
              <a:chExt cx="4177" cy="1152"/>
            </a:xfrm>
          </p:grpSpPr>
          <p:sp>
            <p:nvSpPr>
              <p:cNvPr id="44064" name="Rectangle 56"/>
              <p:cNvSpPr>
                <a:spLocks noChangeArrowheads="1"/>
              </p:cNvSpPr>
              <p:nvPr/>
            </p:nvSpPr>
            <p:spPr bwMode="auto">
              <a:xfrm>
                <a:off x="2398" y="4485"/>
                <a:ext cx="4176" cy="576"/>
              </a:xfrm>
              <a:prstGeom prst="rect">
                <a:avLst/>
              </a:prstGeom>
              <a:solidFill>
                <a:srgbClr val="FFFFFF"/>
              </a:solidFill>
              <a:ln w="57150" cmpd="thinThick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s-ES" sz="1600" b="1" dirty="0">
                    <a:solidFill>
                      <a:srgbClr val="000000"/>
                    </a:solidFill>
                    <a:latin typeface="Arial" pitchFamily="34" charset="0"/>
                  </a:rPr>
                  <a:t>(1) </a:t>
                </a:r>
                <a:r>
                  <a:rPr lang="es-ES" sz="1600" b="1" dirty="0" err="1">
                    <a:solidFill>
                      <a:srgbClr val="000000"/>
                    </a:solidFill>
                    <a:latin typeface="Arial" pitchFamily="34" charset="0"/>
                  </a:rPr>
                  <a:t>Paralelizador</a:t>
                </a:r>
                <a:endParaRPr lang="es-ES" sz="1600" dirty="0"/>
              </a:p>
            </p:txBody>
          </p:sp>
          <p:sp>
            <p:nvSpPr>
              <p:cNvPr id="44065" name="Rectangle 57"/>
              <p:cNvSpPr>
                <a:spLocks noChangeArrowheads="1"/>
              </p:cNvSpPr>
              <p:nvPr/>
            </p:nvSpPr>
            <p:spPr bwMode="auto">
              <a:xfrm>
                <a:off x="2397" y="5061"/>
                <a:ext cx="4175" cy="576"/>
              </a:xfrm>
              <a:prstGeom prst="rect">
                <a:avLst/>
              </a:prstGeom>
              <a:solidFill>
                <a:srgbClr val="FFFFFF"/>
              </a:solidFill>
              <a:ln w="57150" cmpd="thinThick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s-ES" sz="1600" b="1">
                    <a:solidFill>
                      <a:srgbClr val="000000"/>
                    </a:solidFill>
                    <a:latin typeface="Arial" pitchFamily="34" charset="0"/>
                  </a:rPr>
                  <a:t>(2) Registro RBR</a:t>
                </a:r>
                <a:endParaRPr lang="es-ES" sz="1600"/>
              </a:p>
            </p:txBody>
          </p:sp>
        </p:grpSp>
        <p:sp>
          <p:nvSpPr>
            <p:cNvPr id="44060" name="AutoShape 58"/>
            <p:cNvSpPr>
              <a:spLocks noChangeArrowheads="1"/>
            </p:cNvSpPr>
            <p:nvPr/>
          </p:nvSpPr>
          <p:spPr bwMode="auto">
            <a:xfrm>
              <a:off x="7802" y="6380"/>
              <a:ext cx="579" cy="1180"/>
            </a:xfrm>
            <a:prstGeom prst="curvedRightArrow">
              <a:avLst>
                <a:gd name="adj1" fmla="val 40760"/>
                <a:gd name="adj2" fmla="val 81520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44061" name="AutoShape 59"/>
            <p:cNvSpPr>
              <a:spLocks noChangeArrowheads="1"/>
            </p:cNvSpPr>
            <p:nvPr/>
          </p:nvSpPr>
          <p:spPr bwMode="auto">
            <a:xfrm rot="5400000">
              <a:off x="9740" y="7789"/>
              <a:ext cx="442" cy="5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2 w 21600"/>
                <a:gd name="T13" fmla="*/ 5419 h 21600"/>
                <a:gd name="T14" fmla="*/ 18912 w 21600"/>
                <a:gd name="T15" fmla="*/ 162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44062" name="AutoShape 60"/>
            <p:cNvSpPr>
              <a:spLocks noChangeArrowheads="1"/>
            </p:cNvSpPr>
            <p:nvPr/>
          </p:nvSpPr>
          <p:spPr bwMode="auto">
            <a:xfrm rot="5400000">
              <a:off x="10029" y="4482"/>
              <a:ext cx="1575" cy="18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4 w 21600"/>
                <a:gd name="T13" fmla="*/ 5400 h 21600"/>
                <a:gd name="T14" fmla="*/ 18898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s-ES" sz="1800" b="1" dirty="0">
                  <a:solidFill>
                    <a:srgbClr val="FF0000"/>
                  </a:solidFill>
                </a:rPr>
                <a:t>Sin</a:t>
              </a:r>
            </a:p>
            <a:p>
              <a:pPr algn="ctr" eaLnBrk="0" hangingPunct="0"/>
              <a:r>
                <a:rPr lang="es-ES" sz="1800" b="1" dirty="0">
                  <a:solidFill>
                    <a:srgbClr val="FF0000"/>
                  </a:solidFill>
                </a:rPr>
                <a:t>PIN</a:t>
              </a:r>
            </a:p>
          </p:txBody>
        </p:sp>
      </p:grpSp>
      <p:grpSp>
        <p:nvGrpSpPr>
          <p:cNvPr id="14" name="Group 73"/>
          <p:cNvGrpSpPr>
            <a:grpSpLocks/>
          </p:cNvGrpSpPr>
          <p:nvPr/>
        </p:nvGrpSpPr>
        <p:grpSpPr bwMode="auto">
          <a:xfrm>
            <a:off x="1295400" y="2133600"/>
            <a:ext cx="3352800" cy="3184525"/>
            <a:chOff x="912" y="1488"/>
            <a:chExt cx="2016" cy="2006"/>
          </a:xfrm>
        </p:grpSpPr>
        <p:sp>
          <p:nvSpPr>
            <p:cNvPr id="44048" name="Text Box 63"/>
            <p:cNvSpPr txBox="1">
              <a:spLocks noChangeArrowheads="1"/>
            </p:cNvSpPr>
            <p:nvPr/>
          </p:nvSpPr>
          <p:spPr bwMode="auto">
            <a:xfrm>
              <a:off x="1142" y="3199"/>
              <a:ext cx="1440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s-ES" sz="1600" b="1">
                  <a:latin typeface="Arial" pitchFamily="34" charset="0"/>
                </a:rPr>
                <a:t>SetPIN (THRn , dato);</a:t>
              </a:r>
            </a:p>
          </p:txBody>
        </p:sp>
        <p:grpSp>
          <p:nvGrpSpPr>
            <p:cNvPr id="44049" name="Group 64"/>
            <p:cNvGrpSpPr>
              <a:grpSpLocks/>
            </p:cNvGrpSpPr>
            <p:nvPr/>
          </p:nvGrpSpPr>
          <p:grpSpPr bwMode="auto">
            <a:xfrm>
              <a:off x="1290" y="2432"/>
              <a:ext cx="1177" cy="531"/>
              <a:chOff x="1952" y="4485"/>
              <a:chExt cx="4176" cy="1152"/>
            </a:xfrm>
          </p:grpSpPr>
          <p:sp>
            <p:nvSpPr>
              <p:cNvPr id="44056" name="Rectangle 65"/>
              <p:cNvSpPr>
                <a:spLocks noChangeArrowheads="1"/>
              </p:cNvSpPr>
              <p:nvPr/>
            </p:nvSpPr>
            <p:spPr bwMode="auto">
              <a:xfrm>
                <a:off x="1952" y="4485"/>
                <a:ext cx="4176" cy="576"/>
              </a:xfrm>
              <a:prstGeom prst="rect">
                <a:avLst/>
              </a:prstGeom>
              <a:solidFill>
                <a:srgbClr val="FFFFFF"/>
              </a:solidFill>
              <a:ln w="57150" cmpd="thinThick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s-ES" sz="1600" b="1">
                    <a:solidFill>
                      <a:srgbClr val="000000"/>
                    </a:solidFill>
                    <a:latin typeface="Arial" pitchFamily="34" charset="0"/>
                  </a:rPr>
                  <a:t>(2) Serializador</a:t>
                </a:r>
                <a:endParaRPr lang="es-ES" sz="1600"/>
              </a:p>
            </p:txBody>
          </p:sp>
          <p:sp>
            <p:nvSpPr>
              <p:cNvPr id="44057" name="Rectangle 66"/>
              <p:cNvSpPr>
                <a:spLocks noChangeArrowheads="1"/>
              </p:cNvSpPr>
              <p:nvPr/>
            </p:nvSpPr>
            <p:spPr bwMode="auto">
              <a:xfrm>
                <a:off x="1952" y="5061"/>
                <a:ext cx="4176" cy="576"/>
              </a:xfrm>
              <a:prstGeom prst="rect">
                <a:avLst/>
              </a:prstGeom>
              <a:solidFill>
                <a:srgbClr val="FFFFFF"/>
              </a:solidFill>
              <a:ln w="57150" cmpd="thinThick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s-ES" sz="1600" b="1">
                    <a:solidFill>
                      <a:srgbClr val="000000"/>
                    </a:solidFill>
                    <a:latin typeface="Arial" pitchFamily="34" charset="0"/>
                  </a:rPr>
                  <a:t>(1) Registro THR</a:t>
                </a:r>
                <a:endParaRPr lang="es-ES" sz="1600"/>
              </a:p>
            </p:txBody>
          </p:sp>
        </p:grpSp>
        <p:sp>
          <p:nvSpPr>
            <p:cNvPr id="44050" name="AutoShape 67"/>
            <p:cNvSpPr>
              <a:spLocks noChangeArrowheads="1"/>
            </p:cNvSpPr>
            <p:nvPr/>
          </p:nvSpPr>
          <p:spPr bwMode="auto">
            <a:xfrm rot="-5400000">
              <a:off x="1744" y="2996"/>
              <a:ext cx="177" cy="23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417 w 21600"/>
                <a:gd name="T13" fmla="*/ 5447 h 21600"/>
                <a:gd name="T14" fmla="*/ 18915 w 21600"/>
                <a:gd name="T15" fmla="*/ 1624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44051" name="AutoShape 68"/>
            <p:cNvSpPr>
              <a:spLocks noChangeArrowheads="1"/>
            </p:cNvSpPr>
            <p:nvPr/>
          </p:nvSpPr>
          <p:spPr bwMode="auto">
            <a:xfrm rot="-5400000">
              <a:off x="1592" y="1678"/>
              <a:ext cx="630" cy="7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0 w 21600"/>
                <a:gd name="T13" fmla="*/ 5415 h 21600"/>
                <a:gd name="T14" fmla="*/ 18891 w 21600"/>
                <a:gd name="T15" fmla="*/ 1621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s-ES" sz="1600" b="1">
                  <a:solidFill>
                    <a:srgbClr val="FF0000"/>
                  </a:solidFill>
                </a:rPr>
                <a:t>SOUT PIN</a:t>
              </a:r>
            </a:p>
          </p:txBody>
        </p:sp>
        <p:sp>
          <p:nvSpPr>
            <p:cNvPr id="44052" name="AutoShape 69"/>
            <p:cNvSpPr>
              <a:spLocks noChangeArrowheads="1"/>
            </p:cNvSpPr>
            <p:nvPr/>
          </p:nvSpPr>
          <p:spPr bwMode="auto">
            <a:xfrm rot="10800000">
              <a:off x="2525" y="2432"/>
              <a:ext cx="230" cy="472"/>
            </a:xfrm>
            <a:prstGeom prst="curvedRightArrow">
              <a:avLst>
                <a:gd name="adj1" fmla="val 41043"/>
                <a:gd name="adj2" fmla="val 82087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44053" name="Freeform 70"/>
            <p:cNvSpPr>
              <a:spLocks/>
            </p:cNvSpPr>
            <p:nvPr/>
          </p:nvSpPr>
          <p:spPr bwMode="auto">
            <a:xfrm>
              <a:off x="1259" y="1488"/>
              <a:ext cx="344" cy="885"/>
            </a:xfrm>
            <a:custGeom>
              <a:avLst/>
              <a:gdLst>
                <a:gd name="T0" fmla="*/ 18 w 720"/>
                <a:gd name="T1" fmla="*/ 0 h 1728"/>
                <a:gd name="T2" fmla="*/ 0 w 720"/>
                <a:gd name="T3" fmla="*/ 26 h 1728"/>
                <a:gd name="T4" fmla="*/ 18 w 720"/>
                <a:gd name="T5" fmla="*/ 61 h 1728"/>
                <a:gd name="T6" fmla="*/ 0 60000 65536"/>
                <a:gd name="T7" fmla="*/ 0 60000 65536"/>
                <a:gd name="T8" fmla="*/ 0 60000 65536"/>
                <a:gd name="T9" fmla="*/ 0 w 720"/>
                <a:gd name="T10" fmla="*/ 0 h 1728"/>
                <a:gd name="T11" fmla="*/ 720 w 720"/>
                <a:gd name="T12" fmla="*/ 1728 h 17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1728">
                  <a:moveTo>
                    <a:pt x="720" y="0"/>
                  </a:moveTo>
                  <a:cubicBezTo>
                    <a:pt x="360" y="216"/>
                    <a:pt x="0" y="432"/>
                    <a:pt x="0" y="720"/>
                  </a:cubicBezTo>
                  <a:cubicBezTo>
                    <a:pt x="0" y="1008"/>
                    <a:pt x="360" y="1368"/>
                    <a:pt x="720" y="1728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 type="oval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44054" name="Text Box 71"/>
            <p:cNvSpPr txBox="1">
              <a:spLocks noChangeArrowheads="1"/>
            </p:cNvSpPr>
            <p:nvPr/>
          </p:nvSpPr>
          <p:spPr bwMode="auto">
            <a:xfrm>
              <a:off x="912" y="1665"/>
              <a:ext cx="634" cy="17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s-ES" sz="1400" b="1">
                  <a:solidFill>
                    <a:srgbClr val="000000"/>
                  </a:solidFill>
                  <a:latin typeface="Arial" pitchFamily="34" charset="0"/>
                </a:rPr>
                <a:t>TEMT = 1</a:t>
              </a:r>
              <a:endParaRPr lang="es-ES" sz="1200"/>
            </a:p>
          </p:txBody>
        </p:sp>
        <p:sp>
          <p:nvSpPr>
            <p:cNvPr id="44055" name="Text Box 72"/>
            <p:cNvSpPr txBox="1">
              <a:spLocks noChangeArrowheads="1"/>
            </p:cNvSpPr>
            <p:nvPr/>
          </p:nvSpPr>
          <p:spPr bwMode="auto">
            <a:xfrm>
              <a:off x="2294" y="2078"/>
              <a:ext cx="634" cy="17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s-ES" sz="1400" b="1">
                  <a:solidFill>
                    <a:srgbClr val="000000"/>
                  </a:solidFill>
                  <a:latin typeface="Arial" pitchFamily="34" charset="0"/>
                </a:rPr>
                <a:t>THRE = 1</a:t>
              </a:r>
              <a:endParaRPr lang="es-ES" sz="1200"/>
            </a:p>
          </p:txBody>
        </p:sp>
      </p:grpSp>
      <p:grpSp>
        <p:nvGrpSpPr>
          <p:cNvPr id="16" name="Group 77"/>
          <p:cNvGrpSpPr>
            <a:grpSpLocks/>
          </p:cNvGrpSpPr>
          <p:nvPr/>
        </p:nvGrpSpPr>
        <p:grpSpPr bwMode="auto">
          <a:xfrm>
            <a:off x="2911475" y="1901825"/>
            <a:ext cx="5851525" cy="3976688"/>
            <a:chOff x="1834" y="1198"/>
            <a:chExt cx="3686" cy="2505"/>
          </a:xfrm>
        </p:grpSpPr>
        <p:sp>
          <p:nvSpPr>
            <p:cNvPr id="44045" name="Text Box 74"/>
            <p:cNvSpPr txBox="1">
              <a:spLocks noChangeArrowheads="1"/>
            </p:cNvSpPr>
            <p:nvPr/>
          </p:nvSpPr>
          <p:spPr bwMode="auto">
            <a:xfrm>
              <a:off x="1834" y="3408"/>
              <a:ext cx="3686" cy="295"/>
            </a:xfrm>
            <a:prstGeom prst="rect">
              <a:avLst/>
            </a:prstGeom>
            <a:solidFill>
              <a:srgbClr val="FFFFFF"/>
            </a:solidFill>
            <a:ln w="76200" cmpd="tri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s-ES" sz="1800" b="1">
                  <a:solidFill>
                    <a:srgbClr val="339966"/>
                  </a:solidFill>
                  <a:latin typeface="Arial" pitchFamily="34" charset="0"/>
                </a:rPr>
                <a:t>BITS PARA CHEQUEO DE ERRORES</a:t>
              </a:r>
            </a:p>
          </p:txBody>
        </p:sp>
        <p:sp>
          <p:nvSpPr>
            <p:cNvPr id="44046" name="AutoShape 75"/>
            <p:cNvSpPr>
              <a:spLocks/>
            </p:cNvSpPr>
            <p:nvPr/>
          </p:nvSpPr>
          <p:spPr bwMode="auto">
            <a:xfrm rot="-5387648">
              <a:off x="3696" y="142"/>
              <a:ext cx="192" cy="2304"/>
            </a:xfrm>
            <a:prstGeom prst="leftBrace">
              <a:avLst>
                <a:gd name="adj1" fmla="val 100000"/>
                <a:gd name="adj2" fmla="val 50000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s-AR"/>
            </a:p>
          </p:txBody>
        </p:sp>
        <p:sp>
          <p:nvSpPr>
            <p:cNvPr id="44047" name="AutoShape 76"/>
            <p:cNvSpPr>
              <a:spLocks noChangeArrowheads="1"/>
            </p:cNvSpPr>
            <p:nvPr/>
          </p:nvSpPr>
          <p:spPr bwMode="auto">
            <a:xfrm rot="-4401048">
              <a:off x="2342" y="2185"/>
              <a:ext cx="2157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896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/>
            </a:p>
          </p:txBody>
        </p:sp>
      </p:grpSp>
      <p:sp>
        <p:nvSpPr>
          <p:cNvPr id="44043" name="Line 79"/>
          <p:cNvSpPr>
            <a:spLocks noChangeShapeType="1"/>
          </p:cNvSpPr>
          <p:nvPr/>
        </p:nvSpPr>
        <p:spPr bwMode="auto">
          <a:xfrm>
            <a:off x="1295400" y="762000"/>
            <a:ext cx="7162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AR"/>
          </a:p>
        </p:txBody>
      </p:sp>
      <p:sp>
        <p:nvSpPr>
          <p:cNvPr id="44044" name="186 Pentágono"/>
          <p:cNvSpPr>
            <a:spLocks noChangeArrowheads="1"/>
          </p:cNvSpPr>
          <p:nvPr/>
        </p:nvSpPr>
        <p:spPr bwMode="auto">
          <a:xfrm>
            <a:off x="6156176" y="6237288"/>
            <a:ext cx="1008062" cy="476250"/>
          </a:xfrm>
          <a:prstGeom prst="homePlate">
            <a:avLst>
              <a:gd name="adj" fmla="val 5000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r>
              <a:rPr lang="es-AR" sz="2000"/>
              <a:t>LSRint</a:t>
            </a:r>
            <a:endParaRPr lang="es-AR" sz="1200"/>
          </a:p>
        </p:txBody>
      </p:sp>
      <p:sp>
        <p:nvSpPr>
          <p:cNvPr id="60" name="5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5EAA24-1B9A-4739-B9CB-F256333715CC}" type="slidenum">
              <a:rPr lang="es-ES" smtClean="0"/>
              <a:pPr>
                <a:defRPr/>
              </a:pPr>
              <a:t>40</a:t>
            </a:fld>
            <a:endParaRPr lang="es-ES"/>
          </a:p>
        </p:txBody>
      </p:sp>
      <p:grpSp>
        <p:nvGrpSpPr>
          <p:cNvPr id="61" name="Group 33"/>
          <p:cNvGrpSpPr>
            <a:grpSpLocks/>
          </p:cNvGrpSpPr>
          <p:nvPr/>
        </p:nvGrpSpPr>
        <p:grpSpPr bwMode="auto">
          <a:xfrm>
            <a:off x="1371600" y="1295400"/>
            <a:ext cx="7467600" cy="495300"/>
            <a:chOff x="-3" y="553"/>
            <a:chExt cx="3358" cy="602"/>
          </a:xfrm>
        </p:grpSpPr>
        <p:grpSp>
          <p:nvGrpSpPr>
            <p:cNvPr id="62" name="Group 34"/>
            <p:cNvGrpSpPr>
              <a:grpSpLocks/>
            </p:cNvGrpSpPr>
            <p:nvPr/>
          </p:nvGrpSpPr>
          <p:grpSpPr bwMode="auto">
            <a:xfrm>
              <a:off x="0" y="556"/>
              <a:ext cx="3352" cy="596"/>
              <a:chOff x="0" y="556"/>
              <a:chExt cx="3352" cy="596"/>
            </a:xfrm>
          </p:grpSpPr>
          <p:grpSp>
            <p:nvGrpSpPr>
              <p:cNvPr id="64" name="Group 35"/>
              <p:cNvGrpSpPr>
                <a:grpSpLocks/>
              </p:cNvGrpSpPr>
              <p:nvPr/>
            </p:nvGrpSpPr>
            <p:grpSpPr bwMode="auto">
              <a:xfrm>
                <a:off x="0" y="556"/>
                <a:ext cx="419" cy="596"/>
                <a:chOff x="0" y="556"/>
                <a:chExt cx="419" cy="596"/>
              </a:xfrm>
            </p:grpSpPr>
            <p:sp>
              <p:nvSpPr>
                <p:cNvPr id="86" name="Rectangle 36"/>
                <p:cNvSpPr>
                  <a:spLocks noChangeArrowheads="1"/>
                </p:cNvSpPr>
                <p:nvPr/>
              </p:nvSpPr>
              <p:spPr bwMode="auto">
                <a:xfrm>
                  <a:off x="28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3600" b="1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  <p:sp>
              <p:nvSpPr>
                <p:cNvPr id="87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65" name="Group 38"/>
              <p:cNvGrpSpPr>
                <a:grpSpLocks/>
              </p:cNvGrpSpPr>
              <p:nvPr/>
            </p:nvGrpSpPr>
            <p:grpSpPr bwMode="auto">
              <a:xfrm>
                <a:off x="419" y="556"/>
                <a:ext cx="419" cy="596"/>
                <a:chOff x="419" y="556"/>
                <a:chExt cx="419" cy="596"/>
              </a:xfrm>
            </p:grpSpPr>
            <p:sp>
              <p:nvSpPr>
                <p:cNvPr id="84" name="Rectangle 39"/>
                <p:cNvSpPr>
                  <a:spLocks noChangeArrowheads="1"/>
                </p:cNvSpPr>
                <p:nvPr/>
              </p:nvSpPr>
              <p:spPr bwMode="auto">
                <a:xfrm>
                  <a:off x="447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1800" b="1" dirty="0">
                      <a:solidFill>
                        <a:srgbClr val="0070C0"/>
                      </a:solidFill>
                      <a:latin typeface="Arial" pitchFamily="34" charset="0"/>
                      <a:cs typeface="Arial" pitchFamily="34" charset="0"/>
                    </a:rPr>
                    <a:t>TEMT</a:t>
                  </a:r>
                </a:p>
              </p:txBody>
            </p:sp>
            <p:sp>
              <p:nvSpPr>
                <p:cNvPr id="85" name="Rectangle 40"/>
                <p:cNvSpPr>
                  <a:spLocks noChangeArrowheads="1"/>
                </p:cNvSpPr>
                <p:nvPr/>
              </p:nvSpPr>
              <p:spPr bwMode="auto">
                <a:xfrm>
                  <a:off x="419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66" name="Group 41"/>
              <p:cNvGrpSpPr>
                <a:grpSpLocks/>
              </p:cNvGrpSpPr>
              <p:nvPr/>
            </p:nvGrpSpPr>
            <p:grpSpPr bwMode="auto">
              <a:xfrm>
                <a:off x="838" y="556"/>
                <a:ext cx="419" cy="596"/>
                <a:chOff x="838" y="556"/>
                <a:chExt cx="419" cy="596"/>
              </a:xfrm>
            </p:grpSpPr>
            <p:sp>
              <p:nvSpPr>
                <p:cNvPr id="82" name="Rectangle 42"/>
                <p:cNvSpPr>
                  <a:spLocks noChangeArrowheads="1"/>
                </p:cNvSpPr>
                <p:nvPr/>
              </p:nvSpPr>
              <p:spPr bwMode="auto">
                <a:xfrm>
                  <a:off x="866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1800" b="1" dirty="0">
                      <a:solidFill>
                        <a:srgbClr val="0070C0"/>
                      </a:solidFill>
                      <a:latin typeface="Arial" pitchFamily="34" charset="0"/>
                      <a:cs typeface="Arial" pitchFamily="34" charset="0"/>
                    </a:rPr>
                    <a:t>THRE</a:t>
                  </a:r>
                </a:p>
              </p:txBody>
            </p:sp>
            <p:sp>
              <p:nvSpPr>
                <p:cNvPr id="83" name="Rectangle 43"/>
                <p:cNvSpPr>
                  <a:spLocks noChangeArrowheads="1"/>
                </p:cNvSpPr>
                <p:nvPr/>
              </p:nvSpPr>
              <p:spPr bwMode="auto">
                <a:xfrm>
                  <a:off x="838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67" name="Group 44"/>
              <p:cNvGrpSpPr>
                <a:grpSpLocks/>
              </p:cNvGrpSpPr>
              <p:nvPr/>
            </p:nvGrpSpPr>
            <p:grpSpPr bwMode="auto">
              <a:xfrm>
                <a:off x="1257" y="556"/>
                <a:ext cx="419" cy="596"/>
                <a:chOff x="1257" y="556"/>
                <a:chExt cx="419" cy="596"/>
              </a:xfrm>
            </p:grpSpPr>
            <p:sp>
              <p:nvSpPr>
                <p:cNvPr id="80" name="Rectangle 45"/>
                <p:cNvSpPr>
                  <a:spLocks noChangeArrowheads="1"/>
                </p:cNvSpPr>
                <p:nvPr/>
              </p:nvSpPr>
              <p:spPr bwMode="auto">
                <a:xfrm>
                  <a:off x="1285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2800" b="1" dirty="0">
                      <a:solidFill>
                        <a:srgbClr val="FF0000"/>
                      </a:solidFill>
                      <a:latin typeface="Arial" pitchFamily="34" charset="0"/>
                      <a:cs typeface="Arial" pitchFamily="34" charset="0"/>
                    </a:rPr>
                    <a:t>BI</a:t>
                  </a:r>
                  <a:endParaRPr lang="es-ES_tradnl" sz="1400" dirty="0">
                    <a:solidFill>
                      <a:srgbClr val="FF0000"/>
                    </a:solidFill>
                    <a:cs typeface="Times New Roman" pitchFamily="18" charset="0"/>
                  </a:endParaRPr>
                </a:p>
              </p:txBody>
            </p:sp>
            <p:sp>
              <p:nvSpPr>
                <p:cNvPr id="81" name="Rectangle 46"/>
                <p:cNvSpPr>
                  <a:spLocks noChangeArrowheads="1"/>
                </p:cNvSpPr>
                <p:nvPr/>
              </p:nvSpPr>
              <p:spPr bwMode="auto">
                <a:xfrm>
                  <a:off x="1257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68" name="Group 47"/>
              <p:cNvGrpSpPr>
                <a:grpSpLocks/>
              </p:cNvGrpSpPr>
              <p:nvPr/>
            </p:nvGrpSpPr>
            <p:grpSpPr bwMode="auto">
              <a:xfrm>
                <a:off x="1676" y="556"/>
                <a:ext cx="419" cy="596"/>
                <a:chOff x="1676" y="556"/>
                <a:chExt cx="419" cy="596"/>
              </a:xfrm>
            </p:grpSpPr>
            <p:sp>
              <p:nvSpPr>
                <p:cNvPr id="78" name="Rectangle 48"/>
                <p:cNvSpPr>
                  <a:spLocks noChangeArrowheads="1"/>
                </p:cNvSpPr>
                <p:nvPr/>
              </p:nvSpPr>
              <p:spPr bwMode="auto">
                <a:xfrm>
                  <a:off x="1704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2800" b="1" dirty="0">
                      <a:solidFill>
                        <a:srgbClr val="FF0000"/>
                      </a:solidFill>
                      <a:latin typeface="Arial" pitchFamily="34" charset="0"/>
                      <a:cs typeface="Arial" pitchFamily="34" charset="0"/>
                    </a:rPr>
                    <a:t>FE</a:t>
                  </a:r>
                  <a:endParaRPr lang="es-ES_tradnl" sz="2000" b="1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9" name="Rectangle 49"/>
                <p:cNvSpPr>
                  <a:spLocks noChangeArrowheads="1"/>
                </p:cNvSpPr>
                <p:nvPr/>
              </p:nvSpPr>
              <p:spPr bwMode="auto">
                <a:xfrm>
                  <a:off x="1676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69" name="Group 50"/>
              <p:cNvGrpSpPr>
                <a:grpSpLocks/>
              </p:cNvGrpSpPr>
              <p:nvPr/>
            </p:nvGrpSpPr>
            <p:grpSpPr bwMode="auto">
              <a:xfrm>
                <a:off x="2095" y="556"/>
                <a:ext cx="419" cy="596"/>
                <a:chOff x="2095" y="556"/>
                <a:chExt cx="419" cy="596"/>
              </a:xfrm>
            </p:grpSpPr>
            <p:sp>
              <p:nvSpPr>
                <p:cNvPr id="76" name="Rectangle 51"/>
                <p:cNvSpPr>
                  <a:spLocks noChangeArrowheads="1"/>
                </p:cNvSpPr>
                <p:nvPr/>
              </p:nvSpPr>
              <p:spPr bwMode="auto">
                <a:xfrm>
                  <a:off x="2123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2800" b="1" dirty="0">
                      <a:solidFill>
                        <a:srgbClr val="FF0000"/>
                      </a:solidFill>
                      <a:latin typeface="Arial" pitchFamily="34" charset="0"/>
                      <a:cs typeface="Arial" pitchFamily="34" charset="0"/>
                    </a:rPr>
                    <a:t>PE</a:t>
                  </a:r>
                  <a:endParaRPr lang="es-ES_tradnl" sz="2000" b="1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7" name="Rectangle 52"/>
                <p:cNvSpPr>
                  <a:spLocks noChangeArrowheads="1"/>
                </p:cNvSpPr>
                <p:nvPr/>
              </p:nvSpPr>
              <p:spPr bwMode="auto">
                <a:xfrm>
                  <a:off x="2095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70" name="Group 53"/>
              <p:cNvGrpSpPr>
                <a:grpSpLocks/>
              </p:cNvGrpSpPr>
              <p:nvPr/>
            </p:nvGrpSpPr>
            <p:grpSpPr bwMode="auto">
              <a:xfrm>
                <a:off x="2514" y="556"/>
                <a:ext cx="419" cy="596"/>
                <a:chOff x="2514" y="556"/>
                <a:chExt cx="419" cy="596"/>
              </a:xfrm>
            </p:grpSpPr>
            <p:sp>
              <p:nvSpPr>
                <p:cNvPr id="74" name="Rectangle 54"/>
                <p:cNvSpPr>
                  <a:spLocks noChangeArrowheads="1"/>
                </p:cNvSpPr>
                <p:nvPr/>
              </p:nvSpPr>
              <p:spPr bwMode="auto">
                <a:xfrm>
                  <a:off x="2542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2800" b="1" dirty="0">
                      <a:solidFill>
                        <a:srgbClr val="FF0000"/>
                      </a:solidFill>
                      <a:latin typeface="Arial" pitchFamily="34" charset="0"/>
                      <a:cs typeface="Arial" pitchFamily="34" charset="0"/>
                    </a:rPr>
                    <a:t>OE</a:t>
                  </a:r>
                  <a:endParaRPr lang="es-ES_tradnl" sz="2000" b="1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5" name="Rectangle 55"/>
                <p:cNvSpPr>
                  <a:spLocks noChangeArrowheads="1"/>
                </p:cNvSpPr>
                <p:nvPr/>
              </p:nvSpPr>
              <p:spPr bwMode="auto">
                <a:xfrm>
                  <a:off x="2514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71" name="Group 56"/>
              <p:cNvGrpSpPr>
                <a:grpSpLocks/>
              </p:cNvGrpSpPr>
              <p:nvPr/>
            </p:nvGrpSpPr>
            <p:grpSpPr bwMode="auto">
              <a:xfrm>
                <a:off x="2933" y="556"/>
                <a:ext cx="419" cy="596"/>
                <a:chOff x="2933" y="556"/>
                <a:chExt cx="419" cy="596"/>
              </a:xfrm>
            </p:grpSpPr>
            <p:sp>
              <p:nvSpPr>
                <p:cNvPr id="72" name="Rectangle 57"/>
                <p:cNvSpPr>
                  <a:spLocks noChangeArrowheads="1"/>
                </p:cNvSpPr>
                <p:nvPr/>
              </p:nvSpPr>
              <p:spPr bwMode="auto">
                <a:xfrm>
                  <a:off x="2961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2800" b="1" dirty="0">
                      <a:solidFill>
                        <a:srgbClr val="0070C0"/>
                      </a:solidFill>
                      <a:latin typeface="Arial" pitchFamily="34" charset="0"/>
                      <a:cs typeface="Arial" pitchFamily="34" charset="0"/>
                    </a:rPr>
                    <a:t>DR</a:t>
                  </a:r>
                  <a:endParaRPr lang="es-ES_tradnl" sz="2000" b="1" dirty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3" name="Rectangle 58"/>
                <p:cNvSpPr>
                  <a:spLocks noChangeArrowheads="1"/>
                </p:cNvSpPr>
                <p:nvPr/>
              </p:nvSpPr>
              <p:spPr bwMode="auto">
                <a:xfrm>
                  <a:off x="2933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</p:grpSp>
        <p:sp>
          <p:nvSpPr>
            <p:cNvPr id="63" name="Rectangle 59"/>
            <p:cNvSpPr>
              <a:spLocks noChangeArrowheads="1"/>
            </p:cNvSpPr>
            <p:nvPr/>
          </p:nvSpPr>
          <p:spPr bwMode="auto">
            <a:xfrm>
              <a:off x="-3" y="553"/>
              <a:ext cx="3358" cy="602"/>
            </a:xfrm>
            <a:prstGeom prst="rect">
              <a:avLst/>
            </a:prstGeom>
            <a:noFill/>
            <a:ln w="38100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AR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" smtClean="0"/>
              <a:t>LSR: Line Status Register (3:4)</a:t>
            </a:r>
          </a:p>
        </p:txBody>
      </p:sp>
      <p:sp>
        <p:nvSpPr>
          <p:cNvPr id="45058" name="2 Marcador de fecha"/>
          <p:cNvSpPr>
            <a:spLocks noGrp="1"/>
          </p:cNvSpPr>
          <p:nvPr>
            <p:ph type="dt" sz="half" idx="10"/>
          </p:nvPr>
        </p:nvSpPr>
        <p:spPr>
          <a:xfrm>
            <a:off x="6415980" y="6337126"/>
            <a:ext cx="2476500" cy="476250"/>
          </a:xfrm>
          <a:noFill/>
        </p:spPr>
        <p:txBody>
          <a:bodyPr/>
          <a:lstStyle/>
          <a:p>
            <a:r>
              <a:rPr lang="es-AR" dirty="0" smtClean="0">
                <a:latin typeface="Times New Roman" pitchFamily="18" charset="0"/>
              </a:rPr>
              <a:t>@2014</a:t>
            </a:r>
            <a:endParaRPr lang="es-ES" dirty="0" smtClean="0">
              <a:latin typeface="Times New Roman" pitchFamily="18" charset="0"/>
            </a:endParaRPr>
          </a:p>
        </p:txBody>
      </p:sp>
      <p:sp>
        <p:nvSpPr>
          <p:cNvPr id="45059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83568" y="6388224"/>
            <a:ext cx="4881736" cy="425152"/>
          </a:xfrm>
          <a:noFill/>
        </p:spPr>
        <p:txBody>
          <a:bodyPr/>
          <a:lstStyle/>
          <a:p>
            <a:r>
              <a:rPr lang="es-ES" dirty="0" smtClean="0">
                <a:latin typeface="Times New Roman" pitchFamily="18" charset="0"/>
              </a:rPr>
              <a:t>Ing. M. Trujillo &amp; Ing. M. Giura - Informática II - UTN - FRBA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6019800" y="1905000"/>
            <a:ext cx="2819400" cy="2008188"/>
            <a:chOff x="3792" y="1200"/>
            <a:chExt cx="1776" cy="1265"/>
          </a:xfrm>
        </p:grpSpPr>
        <p:sp>
          <p:nvSpPr>
            <p:cNvPr id="45124" name="Freeform 57"/>
            <p:cNvSpPr>
              <a:spLocks/>
            </p:cNvSpPr>
            <p:nvPr/>
          </p:nvSpPr>
          <p:spPr bwMode="auto">
            <a:xfrm>
              <a:off x="3964" y="1200"/>
              <a:ext cx="1604" cy="1265"/>
            </a:xfrm>
            <a:custGeom>
              <a:avLst/>
              <a:gdLst>
                <a:gd name="T0" fmla="*/ 102 w 3096"/>
                <a:gd name="T1" fmla="*/ 0 h 2736"/>
                <a:gd name="T2" fmla="*/ 102 w 3096"/>
                <a:gd name="T3" fmla="*/ 25 h 2736"/>
                <a:gd name="T4" fmla="*/ 21 w 3096"/>
                <a:gd name="T5" fmla="*/ 27 h 2736"/>
                <a:gd name="T6" fmla="*/ 0 w 3096"/>
                <a:gd name="T7" fmla="*/ 58 h 27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96"/>
                <a:gd name="T13" fmla="*/ 0 h 2736"/>
                <a:gd name="T14" fmla="*/ 3096 w 3096"/>
                <a:gd name="T15" fmla="*/ 2736 h 27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96" h="2736">
                  <a:moveTo>
                    <a:pt x="2736" y="0"/>
                  </a:moveTo>
                  <a:cubicBezTo>
                    <a:pt x="2916" y="468"/>
                    <a:pt x="3096" y="936"/>
                    <a:pt x="2736" y="1152"/>
                  </a:cubicBezTo>
                  <a:cubicBezTo>
                    <a:pt x="2376" y="1368"/>
                    <a:pt x="1032" y="1032"/>
                    <a:pt x="576" y="1296"/>
                  </a:cubicBezTo>
                  <a:cubicBezTo>
                    <a:pt x="120" y="1560"/>
                    <a:pt x="60" y="2148"/>
                    <a:pt x="0" y="2736"/>
                  </a:cubicBezTo>
                </a:path>
              </a:pathLst>
            </a:custGeom>
            <a:noFill/>
            <a:ln w="41275">
              <a:solidFill>
                <a:srgbClr val="FF00FF"/>
              </a:solidFill>
              <a:round/>
              <a:headEnd type="triangle" w="med" len="med"/>
              <a:tailEnd type="oval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45125" name="AutoShape 61"/>
            <p:cNvSpPr>
              <a:spLocks noChangeArrowheads="1"/>
            </p:cNvSpPr>
            <p:nvPr/>
          </p:nvSpPr>
          <p:spPr bwMode="auto">
            <a:xfrm>
              <a:off x="3792" y="1704"/>
              <a:ext cx="671" cy="466"/>
            </a:xfrm>
            <a:prstGeom prst="irregularSeal1">
              <a:avLst/>
            </a:prstGeom>
            <a:solidFill>
              <a:srgbClr val="FFFFFF"/>
            </a:solidFill>
            <a:ln w="41275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s-ES" sz="1400" b="1">
                  <a:solidFill>
                    <a:srgbClr val="FF0000"/>
                  </a:solidFill>
                  <a:latin typeface="Arial" pitchFamily="34" charset="0"/>
                </a:rPr>
                <a:t>INT</a:t>
              </a:r>
            </a:p>
          </p:txBody>
        </p:sp>
      </p:grpSp>
      <p:sp>
        <p:nvSpPr>
          <p:cNvPr id="45063" name="Text Box 3"/>
          <p:cNvSpPr txBox="1">
            <a:spLocks noChangeArrowheads="1"/>
          </p:cNvSpPr>
          <p:nvPr/>
        </p:nvSpPr>
        <p:spPr bwMode="auto">
          <a:xfrm>
            <a:off x="1143000" y="7620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Base + 5 (activo alto)</a:t>
            </a:r>
            <a:endParaRPr lang="es-AR"/>
          </a:p>
        </p:txBody>
      </p:sp>
      <p:grpSp>
        <p:nvGrpSpPr>
          <p:cNvPr id="45065" name="Group 55"/>
          <p:cNvGrpSpPr>
            <a:grpSpLocks/>
          </p:cNvGrpSpPr>
          <p:nvPr/>
        </p:nvGrpSpPr>
        <p:grpSpPr bwMode="auto">
          <a:xfrm>
            <a:off x="1295400" y="1901825"/>
            <a:ext cx="7620000" cy="3976688"/>
            <a:chOff x="816" y="1198"/>
            <a:chExt cx="4800" cy="2505"/>
          </a:xfrm>
        </p:grpSpPr>
        <p:grpSp>
          <p:nvGrpSpPr>
            <p:cNvPr id="45074" name="Group 31"/>
            <p:cNvGrpSpPr>
              <a:grpSpLocks/>
            </p:cNvGrpSpPr>
            <p:nvPr/>
          </p:nvGrpSpPr>
          <p:grpSpPr bwMode="auto">
            <a:xfrm>
              <a:off x="3744" y="1392"/>
              <a:ext cx="1872" cy="1925"/>
              <a:chOff x="7488" y="4462"/>
              <a:chExt cx="4176" cy="4573"/>
            </a:xfrm>
          </p:grpSpPr>
          <p:sp>
            <p:nvSpPr>
              <p:cNvPr id="45090" name="Text Box 32"/>
              <p:cNvSpPr txBox="1">
                <a:spLocks noChangeArrowheads="1"/>
              </p:cNvSpPr>
              <p:nvPr/>
            </p:nvSpPr>
            <p:spPr bwMode="auto">
              <a:xfrm>
                <a:off x="7776" y="8297"/>
                <a:ext cx="3744" cy="7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s-ES" sz="1600" b="1">
                    <a:latin typeface="Arial" pitchFamily="34" charset="0"/>
                  </a:rPr>
                  <a:t>Byte = GetPIN (RBRn);</a:t>
                </a:r>
              </a:p>
            </p:txBody>
          </p:sp>
          <p:grpSp>
            <p:nvGrpSpPr>
              <p:cNvPr id="45091" name="Group 33"/>
              <p:cNvGrpSpPr>
                <a:grpSpLocks/>
              </p:cNvGrpSpPr>
              <p:nvPr/>
            </p:nvGrpSpPr>
            <p:grpSpPr bwMode="auto">
              <a:xfrm>
                <a:off x="8144" y="6380"/>
                <a:ext cx="2944" cy="1327"/>
                <a:chOff x="1952" y="4485"/>
                <a:chExt cx="4176" cy="1152"/>
              </a:xfrm>
            </p:grpSpPr>
            <p:sp>
              <p:nvSpPr>
                <p:cNvPr id="45096" name="Rectangle 34"/>
                <p:cNvSpPr>
                  <a:spLocks noChangeArrowheads="1"/>
                </p:cNvSpPr>
                <p:nvPr/>
              </p:nvSpPr>
              <p:spPr bwMode="auto">
                <a:xfrm>
                  <a:off x="1952" y="4485"/>
                  <a:ext cx="4176" cy="576"/>
                </a:xfrm>
                <a:prstGeom prst="rect">
                  <a:avLst/>
                </a:prstGeom>
                <a:solidFill>
                  <a:srgbClr val="FFFFFF"/>
                </a:solidFill>
                <a:ln w="57150" cmpd="thinThick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s-ES" sz="1600" b="1">
                      <a:solidFill>
                        <a:srgbClr val="000000"/>
                      </a:solidFill>
                      <a:latin typeface="Arial" pitchFamily="34" charset="0"/>
                    </a:rPr>
                    <a:t>(1) Paralelizador</a:t>
                  </a:r>
                  <a:endParaRPr lang="es-ES" sz="1600"/>
                </a:p>
              </p:txBody>
            </p:sp>
            <p:sp>
              <p:nvSpPr>
                <p:cNvPr id="45097" name="Rectangle 35"/>
                <p:cNvSpPr>
                  <a:spLocks noChangeArrowheads="1"/>
                </p:cNvSpPr>
                <p:nvPr/>
              </p:nvSpPr>
              <p:spPr bwMode="auto">
                <a:xfrm>
                  <a:off x="1952" y="5061"/>
                  <a:ext cx="4176" cy="576"/>
                </a:xfrm>
                <a:prstGeom prst="rect">
                  <a:avLst/>
                </a:prstGeom>
                <a:solidFill>
                  <a:srgbClr val="FFFFFF"/>
                </a:solidFill>
                <a:ln w="57150" cmpd="thinThick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s-ES" sz="1600" b="1">
                      <a:solidFill>
                        <a:srgbClr val="000000"/>
                      </a:solidFill>
                      <a:latin typeface="Arial" pitchFamily="34" charset="0"/>
                    </a:rPr>
                    <a:t>(2) Registro RBR</a:t>
                  </a:r>
                  <a:endParaRPr lang="es-ES" sz="1600"/>
                </a:p>
              </p:txBody>
            </p:sp>
          </p:grpSp>
          <p:sp>
            <p:nvSpPr>
              <p:cNvPr id="45092" name="AutoShape 36"/>
              <p:cNvSpPr>
                <a:spLocks noChangeArrowheads="1"/>
              </p:cNvSpPr>
              <p:nvPr/>
            </p:nvSpPr>
            <p:spPr bwMode="auto">
              <a:xfrm>
                <a:off x="7488" y="6380"/>
                <a:ext cx="579" cy="1180"/>
              </a:xfrm>
              <a:prstGeom prst="curvedRightArrow">
                <a:avLst>
                  <a:gd name="adj1" fmla="val 40760"/>
                  <a:gd name="adj2" fmla="val 81520"/>
                  <a:gd name="adj3" fmla="val 3333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45093" name="AutoShape 37"/>
              <p:cNvSpPr>
                <a:spLocks noChangeArrowheads="1"/>
              </p:cNvSpPr>
              <p:nvPr/>
            </p:nvSpPr>
            <p:spPr bwMode="auto">
              <a:xfrm rot="5400000">
                <a:off x="9426" y="7789"/>
                <a:ext cx="442" cy="57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2 w 21600"/>
                  <a:gd name="T13" fmla="*/ 5419 h 21600"/>
                  <a:gd name="T14" fmla="*/ 18912 w 21600"/>
                  <a:gd name="T15" fmla="*/ 1621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45094" name="AutoShape 38"/>
              <p:cNvSpPr>
                <a:spLocks noChangeArrowheads="1"/>
              </p:cNvSpPr>
              <p:nvPr/>
            </p:nvSpPr>
            <p:spPr bwMode="auto">
              <a:xfrm rot="5400000">
                <a:off x="8814" y="4482"/>
                <a:ext cx="1575" cy="183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4 w 21600"/>
                  <a:gd name="T13" fmla="*/ 5400 h 21600"/>
                  <a:gd name="T14" fmla="*/ 18898 w 21600"/>
                  <a:gd name="T15" fmla="*/ 162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s-ES" sz="1800" b="1">
                    <a:solidFill>
                      <a:srgbClr val="FF0000"/>
                    </a:solidFill>
                  </a:rPr>
                  <a:t>Sin</a:t>
                </a:r>
              </a:p>
              <a:p>
                <a:pPr algn="ctr" eaLnBrk="0" hangingPunct="0"/>
                <a:r>
                  <a:rPr lang="es-ES" sz="1800" b="1">
                    <a:solidFill>
                      <a:srgbClr val="FF0000"/>
                    </a:solidFill>
                  </a:rPr>
                  <a:t>PIN</a:t>
                </a:r>
              </a:p>
            </p:txBody>
          </p:sp>
          <p:sp>
            <p:nvSpPr>
              <p:cNvPr id="45095" name="Text Box 39"/>
              <p:cNvSpPr txBox="1">
                <a:spLocks noChangeArrowheads="1"/>
              </p:cNvSpPr>
              <p:nvPr/>
            </p:nvSpPr>
            <p:spPr bwMode="auto">
              <a:xfrm>
                <a:off x="10224" y="4462"/>
                <a:ext cx="1440" cy="44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s-ES" sz="1400" b="1">
                    <a:solidFill>
                      <a:srgbClr val="000000"/>
                    </a:solidFill>
                    <a:latin typeface="Arial" pitchFamily="34" charset="0"/>
                  </a:rPr>
                  <a:t>DR = 1</a:t>
                </a:r>
                <a:endParaRPr lang="es-ES" sz="1200"/>
              </a:p>
            </p:txBody>
          </p:sp>
        </p:grpSp>
        <p:grpSp>
          <p:nvGrpSpPr>
            <p:cNvPr id="45075" name="Group 40"/>
            <p:cNvGrpSpPr>
              <a:grpSpLocks/>
            </p:cNvGrpSpPr>
            <p:nvPr/>
          </p:nvGrpSpPr>
          <p:grpSpPr bwMode="auto">
            <a:xfrm>
              <a:off x="816" y="1344"/>
              <a:ext cx="2112" cy="2006"/>
              <a:chOff x="912" y="1488"/>
              <a:chExt cx="2016" cy="2006"/>
            </a:xfrm>
          </p:grpSpPr>
          <p:sp>
            <p:nvSpPr>
              <p:cNvPr id="45080" name="Text Box 41"/>
              <p:cNvSpPr txBox="1">
                <a:spLocks noChangeArrowheads="1"/>
              </p:cNvSpPr>
              <p:nvPr/>
            </p:nvSpPr>
            <p:spPr bwMode="auto">
              <a:xfrm>
                <a:off x="1142" y="3199"/>
                <a:ext cx="1440" cy="2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s-ES" sz="1600" b="1">
                    <a:latin typeface="Arial" pitchFamily="34" charset="0"/>
                  </a:rPr>
                  <a:t>SetPIN (THRn , dato);</a:t>
                </a:r>
              </a:p>
            </p:txBody>
          </p:sp>
          <p:grpSp>
            <p:nvGrpSpPr>
              <p:cNvPr id="45081" name="Group 42"/>
              <p:cNvGrpSpPr>
                <a:grpSpLocks/>
              </p:cNvGrpSpPr>
              <p:nvPr/>
            </p:nvGrpSpPr>
            <p:grpSpPr bwMode="auto">
              <a:xfrm>
                <a:off x="1290" y="2432"/>
                <a:ext cx="1177" cy="531"/>
                <a:chOff x="1952" y="4485"/>
                <a:chExt cx="4176" cy="1152"/>
              </a:xfrm>
            </p:grpSpPr>
            <p:sp>
              <p:nvSpPr>
                <p:cNvPr id="45088" name="Rectangle 43"/>
                <p:cNvSpPr>
                  <a:spLocks noChangeArrowheads="1"/>
                </p:cNvSpPr>
                <p:nvPr/>
              </p:nvSpPr>
              <p:spPr bwMode="auto">
                <a:xfrm>
                  <a:off x="1952" y="4485"/>
                  <a:ext cx="4176" cy="576"/>
                </a:xfrm>
                <a:prstGeom prst="rect">
                  <a:avLst/>
                </a:prstGeom>
                <a:solidFill>
                  <a:srgbClr val="FFFFFF"/>
                </a:solidFill>
                <a:ln w="57150" cmpd="thinThick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s-ES" sz="1600" b="1">
                      <a:solidFill>
                        <a:srgbClr val="000000"/>
                      </a:solidFill>
                      <a:latin typeface="Arial" pitchFamily="34" charset="0"/>
                    </a:rPr>
                    <a:t>(2) Serializador</a:t>
                  </a:r>
                  <a:endParaRPr lang="es-ES" sz="1600"/>
                </a:p>
              </p:txBody>
            </p:sp>
            <p:sp>
              <p:nvSpPr>
                <p:cNvPr id="45089" name="Rectangle 44"/>
                <p:cNvSpPr>
                  <a:spLocks noChangeArrowheads="1"/>
                </p:cNvSpPr>
                <p:nvPr/>
              </p:nvSpPr>
              <p:spPr bwMode="auto">
                <a:xfrm>
                  <a:off x="1952" y="5061"/>
                  <a:ext cx="4176" cy="576"/>
                </a:xfrm>
                <a:prstGeom prst="rect">
                  <a:avLst/>
                </a:prstGeom>
                <a:solidFill>
                  <a:srgbClr val="FFFFFF"/>
                </a:solidFill>
                <a:ln w="57150" cmpd="thinThick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s-ES" sz="1600" b="1">
                      <a:solidFill>
                        <a:srgbClr val="000000"/>
                      </a:solidFill>
                      <a:latin typeface="Arial" pitchFamily="34" charset="0"/>
                    </a:rPr>
                    <a:t>(1) Registro THR</a:t>
                  </a:r>
                  <a:endParaRPr lang="es-ES" sz="1600"/>
                </a:p>
              </p:txBody>
            </p:sp>
          </p:grpSp>
          <p:sp>
            <p:nvSpPr>
              <p:cNvPr id="45082" name="AutoShape 45"/>
              <p:cNvSpPr>
                <a:spLocks noChangeArrowheads="1"/>
              </p:cNvSpPr>
              <p:nvPr/>
            </p:nvSpPr>
            <p:spPr bwMode="auto">
              <a:xfrm rot="-5400000">
                <a:off x="1744" y="2996"/>
                <a:ext cx="177" cy="23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417 w 21600"/>
                  <a:gd name="T13" fmla="*/ 5447 h 21600"/>
                  <a:gd name="T14" fmla="*/ 18915 w 21600"/>
                  <a:gd name="T15" fmla="*/ 16247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45083" name="AutoShape 46"/>
              <p:cNvSpPr>
                <a:spLocks noChangeArrowheads="1"/>
              </p:cNvSpPr>
              <p:nvPr/>
            </p:nvSpPr>
            <p:spPr bwMode="auto">
              <a:xfrm rot="-5400000">
                <a:off x="1592" y="1678"/>
                <a:ext cx="630" cy="72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60 w 21600"/>
                  <a:gd name="T13" fmla="*/ 5415 h 21600"/>
                  <a:gd name="T14" fmla="*/ 18891 w 21600"/>
                  <a:gd name="T15" fmla="*/ 1621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s-ES" sz="1600" b="1">
                    <a:solidFill>
                      <a:srgbClr val="FF0000"/>
                    </a:solidFill>
                  </a:rPr>
                  <a:t>SOUT PIN</a:t>
                </a:r>
              </a:p>
            </p:txBody>
          </p:sp>
          <p:sp>
            <p:nvSpPr>
              <p:cNvPr id="45084" name="AutoShape 47"/>
              <p:cNvSpPr>
                <a:spLocks noChangeArrowheads="1"/>
              </p:cNvSpPr>
              <p:nvPr/>
            </p:nvSpPr>
            <p:spPr bwMode="auto">
              <a:xfrm rot="10800000">
                <a:off x="2525" y="2432"/>
                <a:ext cx="230" cy="472"/>
              </a:xfrm>
              <a:prstGeom prst="curvedRightArrow">
                <a:avLst>
                  <a:gd name="adj1" fmla="val 41043"/>
                  <a:gd name="adj2" fmla="val 82087"/>
                  <a:gd name="adj3" fmla="val 3333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45085" name="Freeform 48"/>
              <p:cNvSpPr>
                <a:spLocks/>
              </p:cNvSpPr>
              <p:nvPr/>
            </p:nvSpPr>
            <p:spPr bwMode="auto">
              <a:xfrm>
                <a:off x="1259" y="1488"/>
                <a:ext cx="344" cy="885"/>
              </a:xfrm>
              <a:custGeom>
                <a:avLst/>
                <a:gdLst>
                  <a:gd name="T0" fmla="*/ 18 w 720"/>
                  <a:gd name="T1" fmla="*/ 0 h 1728"/>
                  <a:gd name="T2" fmla="*/ 0 w 720"/>
                  <a:gd name="T3" fmla="*/ 26 h 1728"/>
                  <a:gd name="T4" fmla="*/ 18 w 720"/>
                  <a:gd name="T5" fmla="*/ 61 h 1728"/>
                  <a:gd name="T6" fmla="*/ 0 60000 65536"/>
                  <a:gd name="T7" fmla="*/ 0 60000 65536"/>
                  <a:gd name="T8" fmla="*/ 0 60000 65536"/>
                  <a:gd name="T9" fmla="*/ 0 w 720"/>
                  <a:gd name="T10" fmla="*/ 0 h 1728"/>
                  <a:gd name="T11" fmla="*/ 720 w 720"/>
                  <a:gd name="T12" fmla="*/ 1728 h 17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0" h="1728">
                    <a:moveTo>
                      <a:pt x="720" y="0"/>
                    </a:moveTo>
                    <a:cubicBezTo>
                      <a:pt x="360" y="216"/>
                      <a:pt x="0" y="432"/>
                      <a:pt x="0" y="720"/>
                    </a:cubicBezTo>
                    <a:cubicBezTo>
                      <a:pt x="0" y="1008"/>
                      <a:pt x="360" y="1368"/>
                      <a:pt x="720" y="1728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oval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45086" name="Text Box 49"/>
              <p:cNvSpPr txBox="1">
                <a:spLocks noChangeArrowheads="1"/>
              </p:cNvSpPr>
              <p:nvPr/>
            </p:nvSpPr>
            <p:spPr bwMode="auto">
              <a:xfrm>
                <a:off x="912" y="1665"/>
                <a:ext cx="634" cy="1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s-ES" sz="1400" b="1">
                    <a:solidFill>
                      <a:srgbClr val="000000"/>
                    </a:solidFill>
                    <a:latin typeface="Arial" pitchFamily="34" charset="0"/>
                  </a:rPr>
                  <a:t>TEMT = 1</a:t>
                </a:r>
                <a:endParaRPr lang="es-ES" sz="1200"/>
              </a:p>
            </p:txBody>
          </p:sp>
          <p:sp>
            <p:nvSpPr>
              <p:cNvPr id="45087" name="Text Box 50"/>
              <p:cNvSpPr txBox="1">
                <a:spLocks noChangeArrowheads="1"/>
              </p:cNvSpPr>
              <p:nvPr/>
            </p:nvSpPr>
            <p:spPr bwMode="auto">
              <a:xfrm>
                <a:off x="2294" y="2078"/>
                <a:ext cx="634" cy="1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s-ES" sz="1400" b="1">
                    <a:solidFill>
                      <a:srgbClr val="000000"/>
                    </a:solidFill>
                    <a:latin typeface="Arial" pitchFamily="34" charset="0"/>
                  </a:rPr>
                  <a:t>THRE = 1</a:t>
                </a:r>
                <a:endParaRPr lang="es-ES" sz="1200"/>
              </a:p>
            </p:txBody>
          </p:sp>
        </p:grpSp>
        <p:grpSp>
          <p:nvGrpSpPr>
            <p:cNvPr id="45076" name="Group 51"/>
            <p:cNvGrpSpPr>
              <a:grpSpLocks/>
            </p:cNvGrpSpPr>
            <p:nvPr/>
          </p:nvGrpSpPr>
          <p:grpSpPr bwMode="auto">
            <a:xfrm>
              <a:off x="1834" y="1198"/>
              <a:ext cx="3686" cy="2505"/>
              <a:chOff x="1834" y="1198"/>
              <a:chExt cx="3686" cy="2505"/>
            </a:xfrm>
          </p:grpSpPr>
          <p:sp>
            <p:nvSpPr>
              <p:cNvPr id="45077" name="Text Box 52"/>
              <p:cNvSpPr txBox="1">
                <a:spLocks noChangeArrowheads="1"/>
              </p:cNvSpPr>
              <p:nvPr/>
            </p:nvSpPr>
            <p:spPr bwMode="auto">
              <a:xfrm>
                <a:off x="1834" y="3408"/>
                <a:ext cx="3686" cy="295"/>
              </a:xfrm>
              <a:prstGeom prst="rect">
                <a:avLst/>
              </a:prstGeom>
              <a:solidFill>
                <a:srgbClr val="FFFFFF"/>
              </a:solidFill>
              <a:ln w="76200" cmpd="tri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s-ES" sz="1800" b="1">
                    <a:solidFill>
                      <a:srgbClr val="339966"/>
                    </a:solidFill>
                    <a:latin typeface="Arial" pitchFamily="34" charset="0"/>
                  </a:rPr>
                  <a:t>BITS PARA CHEQUEO DE ERRORES</a:t>
                </a:r>
              </a:p>
            </p:txBody>
          </p:sp>
          <p:sp>
            <p:nvSpPr>
              <p:cNvPr id="45078" name="AutoShape 53"/>
              <p:cNvSpPr>
                <a:spLocks/>
              </p:cNvSpPr>
              <p:nvPr/>
            </p:nvSpPr>
            <p:spPr bwMode="auto">
              <a:xfrm rot="-5387648">
                <a:off x="3696" y="142"/>
                <a:ext cx="192" cy="2304"/>
              </a:xfrm>
              <a:prstGeom prst="leftBrace">
                <a:avLst>
                  <a:gd name="adj1" fmla="val 100000"/>
                  <a:gd name="adj2" fmla="val 50000"/>
                </a:avLst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45079" name="AutoShape 54"/>
              <p:cNvSpPr>
                <a:spLocks noChangeArrowheads="1"/>
              </p:cNvSpPr>
              <p:nvPr/>
            </p:nvSpPr>
            <p:spPr bwMode="auto">
              <a:xfrm rot="-4401048">
                <a:off x="2342" y="2185"/>
                <a:ext cx="2157" cy="3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5 w 21600"/>
                  <a:gd name="T13" fmla="*/ 5400 h 21600"/>
                  <a:gd name="T14" fmla="*/ 18896 w 21600"/>
                  <a:gd name="T15" fmla="*/ 162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AR"/>
              </a:p>
            </p:txBody>
          </p:sp>
        </p:grpSp>
      </p:grpSp>
      <p:grpSp>
        <p:nvGrpSpPr>
          <p:cNvPr id="19" name="Group 63"/>
          <p:cNvGrpSpPr>
            <a:grpSpLocks/>
          </p:cNvGrpSpPr>
          <p:nvPr/>
        </p:nvGrpSpPr>
        <p:grpSpPr bwMode="auto">
          <a:xfrm>
            <a:off x="4449763" y="1905000"/>
            <a:ext cx="1189037" cy="3533775"/>
            <a:chOff x="2563" y="1595"/>
            <a:chExt cx="749" cy="1927"/>
          </a:xfrm>
        </p:grpSpPr>
        <p:sp>
          <p:nvSpPr>
            <p:cNvPr id="45072" name="Freeform 58"/>
            <p:cNvSpPr>
              <a:spLocks/>
            </p:cNvSpPr>
            <p:nvPr/>
          </p:nvSpPr>
          <p:spPr bwMode="auto">
            <a:xfrm>
              <a:off x="2736" y="1595"/>
              <a:ext cx="576" cy="1927"/>
            </a:xfrm>
            <a:custGeom>
              <a:avLst/>
              <a:gdLst>
                <a:gd name="T0" fmla="*/ 7 w 1752"/>
                <a:gd name="T1" fmla="*/ 0 h 5328"/>
                <a:gd name="T2" fmla="*/ 2 w 1752"/>
                <a:gd name="T3" fmla="*/ 6 h 5328"/>
                <a:gd name="T4" fmla="*/ 0 w 1752"/>
                <a:gd name="T5" fmla="*/ 24 h 5328"/>
                <a:gd name="T6" fmla="*/ 2 w 1752"/>
                <a:gd name="T7" fmla="*/ 33 h 53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52"/>
                <a:gd name="T13" fmla="*/ 0 h 5328"/>
                <a:gd name="T14" fmla="*/ 1752 w 1752"/>
                <a:gd name="T15" fmla="*/ 5328 h 53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52" h="5328">
                  <a:moveTo>
                    <a:pt x="1752" y="0"/>
                  </a:moveTo>
                  <a:cubicBezTo>
                    <a:pt x="1320" y="180"/>
                    <a:pt x="888" y="360"/>
                    <a:pt x="600" y="1008"/>
                  </a:cubicBezTo>
                  <a:cubicBezTo>
                    <a:pt x="312" y="1656"/>
                    <a:pt x="48" y="3168"/>
                    <a:pt x="24" y="3888"/>
                  </a:cubicBezTo>
                  <a:cubicBezTo>
                    <a:pt x="0" y="4608"/>
                    <a:pt x="384" y="5088"/>
                    <a:pt x="456" y="5328"/>
                  </a:cubicBezTo>
                </a:path>
              </a:pathLst>
            </a:custGeom>
            <a:noFill/>
            <a:ln w="41275">
              <a:solidFill>
                <a:srgbClr val="FF00FF"/>
              </a:solidFill>
              <a:round/>
              <a:headEnd type="triangle" w="med" len="med"/>
              <a:tailEnd type="oval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45073" name="AutoShape 59"/>
            <p:cNvSpPr>
              <a:spLocks noChangeArrowheads="1"/>
            </p:cNvSpPr>
            <p:nvPr/>
          </p:nvSpPr>
          <p:spPr bwMode="auto">
            <a:xfrm>
              <a:off x="2563" y="2244"/>
              <a:ext cx="576" cy="590"/>
            </a:xfrm>
            <a:prstGeom prst="irregularSeal1">
              <a:avLst/>
            </a:prstGeom>
            <a:solidFill>
              <a:srgbClr val="FFFFFF"/>
            </a:solidFill>
            <a:ln w="41275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s-ES" sz="1400" b="1">
                  <a:solidFill>
                    <a:srgbClr val="FF0000"/>
                  </a:solidFill>
                  <a:latin typeface="Arial" pitchFamily="34" charset="0"/>
                </a:rPr>
                <a:t>INT</a:t>
              </a:r>
            </a:p>
          </p:txBody>
        </p:sp>
      </p:grpSp>
      <p:grpSp>
        <p:nvGrpSpPr>
          <p:cNvPr id="20" name="Group 64"/>
          <p:cNvGrpSpPr>
            <a:grpSpLocks/>
          </p:cNvGrpSpPr>
          <p:nvPr/>
        </p:nvGrpSpPr>
        <p:grpSpPr bwMode="auto">
          <a:xfrm>
            <a:off x="3505200" y="1828800"/>
            <a:ext cx="1143000" cy="2236788"/>
            <a:chOff x="1256" y="1536"/>
            <a:chExt cx="634" cy="1121"/>
          </a:xfrm>
        </p:grpSpPr>
        <p:sp>
          <p:nvSpPr>
            <p:cNvPr id="45070" name="Freeform 56"/>
            <p:cNvSpPr>
              <a:spLocks/>
            </p:cNvSpPr>
            <p:nvPr/>
          </p:nvSpPr>
          <p:spPr bwMode="auto">
            <a:xfrm>
              <a:off x="1256" y="1536"/>
              <a:ext cx="461" cy="1121"/>
            </a:xfrm>
            <a:custGeom>
              <a:avLst/>
              <a:gdLst>
                <a:gd name="T0" fmla="*/ 0 w 1272"/>
                <a:gd name="T1" fmla="*/ 0 h 2736"/>
                <a:gd name="T2" fmla="*/ 7 w 1272"/>
                <a:gd name="T3" fmla="*/ 11 h 2736"/>
                <a:gd name="T4" fmla="*/ 4 w 1272"/>
                <a:gd name="T5" fmla="*/ 32 h 2736"/>
                <a:gd name="T6" fmla="*/ 0 60000 65536"/>
                <a:gd name="T7" fmla="*/ 0 60000 65536"/>
                <a:gd name="T8" fmla="*/ 0 60000 65536"/>
                <a:gd name="T9" fmla="*/ 0 w 1272"/>
                <a:gd name="T10" fmla="*/ 0 h 2736"/>
                <a:gd name="T11" fmla="*/ 1272 w 1272"/>
                <a:gd name="T12" fmla="*/ 2736 h 27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72" h="2736">
                  <a:moveTo>
                    <a:pt x="0" y="0"/>
                  </a:moveTo>
                  <a:cubicBezTo>
                    <a:pt x="516" y="276"/>
                    <a:pt x="1032" y="552"/>
                    <a:pt x="1152" y="1008"/>
                  </a:cubicBezTo>
                  <a:cubicBezTo>
                    <a:pt x="1272" y="1464"/>
                    <a:pt x="792" y="2448"/>
                    <a:pt x="720" y="2736"/>
                  </a:cubicBezTo>
                </a:path>
              </a:pathLst>
            </a:custGeom>
            <a:noFill/>
            <a:ln w="41275">
              <a:solidFill>
                <a:srgbClr val="FF00FF"/>
              </a:solidFill>
              <a:round/>
              <a:headEnd type="triangle" w="med" len="med"/>
              <a:tailEnd type="oval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45071" name="AutoShape 60"/>
            <p:cNvSpPr>
              <a:spLocks noChangeArrowheads="1"/>
            </p:cNvSpPr>
            <p:nvPr/>
          </p:nvSpPr>
          <p:spPr bwMode="auto">
            <a:xfrm>
              <a:off x="1372" y="1654"/>
              <a:ext cx="518" cy="413"/>
            </a:xfrm>
            <a:prstGeom prst="irregularSeal1">
              <a:avLst/>
            </a:prstGeom>
            <a:solidFill>
              <a:srgbClr val="FFFFFF"/>
            </a:solidFill>
            <a:ln w="41275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s-ES" sz="1400" b="1">
                  <a:solidFill>
                    <a:srgbClr val="FF0000"/>
                  </a:solidFill>
                  <a:latin typeface="Arial" pitchFamily="34" charset="0"/>
                </a:rPr>
                <a:t>INT</a:t>
              </a:r>
            </a:p>
          </p:txBody>
        </p:sp>
      </p:grpSp>
      <p:sp>
        <p:nvSpPr>
          <p:cNvPr id="45068" name="Line 65"/>
          <p:cNvSpPr>
            <a:spLocks noChangeShapeType="1"/>
          </p:cNvSpPr>
          <p:nvPr/>
        </p:nvSpPr>
        <p:spPr bwMode="auto">
          <a:xfrm>
            <a:off x="1295400" y="762000"/>
            <a:ext cx="7162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AR"/>
          </a:p>
        </p:txBody>
      </p:sp>
      <p:sp>
        <p:nvSpPr>
          <p:cNvPr id="45069" name="186 Pentágono"/>
          <p:cNvSpPr>
            <a:spLocks noChangeArrowheads="1"/>
          </p:cNvSpPr>
          <p:nvPr/>
        </p:nvSpPr>
        <p:spPr bwMode="auto">
          <a:xfrm>
            <a:off x="5940152" y="6237288"/>
            <a:ext cx="1296987" cy="476250"/>
          </a:xfrm>
          <a:prstGeom prst="homePlate">
            <a:avLst>
              <a:gd name="adj" fmla="val 5002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r>
              <a:rPr lang="es-AR" sz="1800"/>
              <a:t>LSR errores</a:t>
            </a:r>
            <a:endParaRPr lang="es-AR" sz="1100"/>
          </a:p>
        </p:txBody>
      </p:sp>
      <p:sp>
        <p:nvSpPr>
          <p:cNvPr id="70" name="6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5EAA24-1B9A-4739-B9CB-F256333715CC}" type="slidenum">
              <a:rPr lang="es-ES" smtClean="0"/>
              <a:pPr>
                <a:defRPr/>
              </a:pPr>
              <a:t>41</a:t>
            </a:fld>
            <a:endParaRPr lang="es-ES"/>
          </a:p>
        </p:txBody>
      </p:sp>
      <p:grpSp>
        <p:nvGrpSpPr>
          <p:cNvPr id="71" name="Group 33"/>
          <p:cNvGrpSpPr>
            <a:grpSpLocks/>
          </p:cNvGrpSpPr>
          <p:nvPr/>
        </p:nvGrpSpPr>
        <p:grpSpPr bwMode="auto">
          <a:xfrm>
            <a:off x="1371600" y="1295400"/>
            <a:ext cx="7467600" cy="495300"/>
            <a:chOff x="-3" y="553"/>
            <a:chExt cx="3358" cy="602"/>
          </a:xfrm>
        </p:grpSpPr>
        <p:grpSp>
          <p:nvGrpSpPr>
            <p:cNvPr id="72" name="Group 34"/>
            <p:cNvGrpSpPr>
              <a:grpSpLocks/>
            </p:cNvGrpSpPr>
            <p:nvPr/>
          </p:nvGrpSpPr>
          <p:grpSpPr bwMode="auto">
            <a:xfrm>
              <a:off x="0" y="556"/>
              <a:ext cx="3352" cy="596"/>
              <a:chOff x="0" y="556"/>
              <a:chExt cx="3352" cy="596"/>
            </a:xfrm>
          </p:grpSpPr>
          <p:grpSp>
            <p:nvGrpSpPr>
              <p:cNvPr id="74" name="Group 35"/>
              <p:cNvGrpSpPr>
                <a:grpSpLocks/>
              </p:cNvGrpSpPr>
              <p:nvPr/>
            </p:nvGrpSpPr>
            <p:grpSpPr bwMode="auto">
              <a:xfrm>
                <a:off x="0" y="556"/>
                <a:ext cx="419" cy="596"/>
                <a:chOff x="0" y="556"/>
                <a:chExt cx="419" cy="596"/>
              </a:xfrm>
            </p:grpSpPr>
            <p:sp>
              <p:nvSpPr>
                <p:cNvPr id="96" name="Rectangle 36"/>
                <p:cNvSpPr>
                  <a:spLocks noChangeArrowheads="1"/>
                </p:cNvSpPr>
                <p:nvPr/>
              </p:nvSpPr>
              <p:spPr bwMode="auto">
                <a:xfrm>
                  <a:off x="28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3600" b="1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  <p:sp>
              <p:nvSpPr>
                <p:cNvPr id="97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75" name="Group 38"/>
              <p:cNvGrpSpPr>
                <a:grpSpLocks/>
              </p:cNvGrpSpPr>
              <p:nvPr/>
            </p:nvGrpSpPr>
            <p:grpSpPr bwMode="auto">
              <a:xfrm>
                <a:off x="419" y="556"/>
                <a:ext cx="419" cy="596"/>
                <a:chOff x="419" y="556"/>
                <a:chExt cx="419" cy="596"/>
              </a:xfrm>
            </p:grpSpPr>
            <p:sp>
              <p:nvSpPr>
                <p:cNvPr id="94" name="Rectangle 39"/>
                <p:cNvSpPr>
                  <a:spLocks noChangeArrowheads="1"/>
                </p:cNvSpPr>
                <p:nvPr/>
              </p:nvSpPr>
              <p:spPr bwMode="auto">
                <a:xfrm>
                  <a:off x="447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1800" b="1" dirty="0">
                      <a:solidFill>
                        <a:srgbClr val="0070C0"/>
                      </a:solidFill>
                      <a:latin typeface="Arial" pitchFamily="34" charset="0"/>
                      <a:cs typeface="Arial" pitchFamily="34" charset="0"/>
                    </a:rPr>
                    <a:t>TEMT</a:t>
                  </a:r>
                </a:p>
              </p:txBody>
            </p:sp>
            <p:sp>
              <p:nvSpPr>
                <p:cNvPr id="95" name="Rectangle 40"/>
                <p:cNvSpPr>
                  <a:spLocks noChangeArrowheads="1"/>
                </p:cNvSpPr>
                <p:nvPr/>
              </p:nvSpPr>
              <p:spPr bwMode="auto">
                <a:xfrm>
                  <a:off x="419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76" name="Group 41"/>
              <p:cNvGrpSpPr>
                <a:grpSpLocks/>
              </p:cNvGrpSpPr>
              <p:nvPr/>
            </p:nvGrpSpPr>
            <p:grpSpPr bwMode="auto">
              <a:xfrm>
                <a:off x="838" y="556"/>
                <a:ext cx="419" cy="596"/>
                <a:chOff x="838" y="556"/>
                <a:chExt cx="419" cy="596"/>
              </a:xfrm>
            </p:grpSpPr>
            <p:sp>
              <p:nvSpPr>
                <p:cNvPr id="92" name="Rectangle 42"/>
                <p:cNvSpPr>
                  <a:spLocks noChangeArrowheads="1"/>
                </p:cNvSpPr>
                <p:nvPr/>
              </p:nvSpPr>
              <p:spPr bwMode="auto">
                <a:xfrm>
                  <a:off x="866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1800" b="1" dirty="0">
                      <a:solidFill>
                        <a:srgbClr val="0070C0"/>
                      </a:solidFill>
                      <a:latin typeface="Arial" pitchFamily="34" charset="0"/>
                      <a:cs typeface="Arial" pitchFamily="34" charset="0"/>
                    </a:rPr>
                    <a:t>THRE</a:t>
                  </a:r>
                </a:p>
              </p:txBody>
            </p:sp>
            <p:sp>
              <p:nvSpPr>
                <p:cNvPr id="93" name="Rectangle 43"/>
                <p:cNvSpPr>
                  <a:spLocks noChangeArrowheads="1"/>
                </p:cNvSpPr>
                <p:nvPr/>
              </p:nvSpPr>
              <p:spPr bwMode="auto">
                <a:xfrm>
                  <a:off x="838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77" name="Group 44"/>
              <p:cNvGrpSpPr>
                <a:grpSpLocks/>
              </p:cNvGrpSpPr>
              <p:nvPr/>
            </p:nvGrpSpPr>
            <p:grpSpPr bwMode="auto">
              <a:xfrm>
                <a:off x="1257" y="556"/>
                <a:ext cx="419" cy="596"/>
                <a:chOff x="1257" y="556"/>
                <a:chExt cx="419" cy="596"/>
              </a:xfrm>
            </p:grpSpPr>
            <p:sp>
              <p:nvSpPr>
                <p:cNvPr id="90" name="Rectangle 45"/>
                <p:cNvSpPr>
                  <a:spLocks noChangeArrowheads="1"/>
                </p:cNvSpPr>
                <p:nvPr/>
              </p:nvSpPr>
              <p:spPr bwMode="auto">
                <a:xfrm>
                  <a:off x="1285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2800" b="1" dirty="0">
                      <a:solidFill>
                        <a:srgbClr val="FF0000"/>
                      </a:solidFill>
                      <a:latin typeface="Arial" pitchFamily="34" charset="0"/>
                      <a:cs typeface="Arial" pitchFamily="34" charset="0"/>
                    </a:rPr>
                    <a:t>BI</a:t>
                  </a:r>
                  <a:endParaRPr lang="es-ES_tradnl" sz="1400" dirty="0">
                    <a:solidFill>
                      <a:srgbClr val="FF0000"/>
                    </a:solidFill>
                    <a:cs typeface="Times New Roman" pitchFamily="18" charset="0"/>
                  </a:endParaRPr>
                </a:p>
              </p:txBody>
            </p:sp>
            <p:sp>
              <p:nvSpPr>
                <p:cNvPr id="91" name="Rectangle 46"/>
                <p:cNvSpPr>
                  <a:spLocks noChangeArrowheads="1"/>
                </p:cNvSpPr>
                <p:nvPr/>
              </p:nvSpPr>
              <p:spPr bwMode="auto">
                <a:xfrm>
                  <a:off x="1257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78" name="Group 47"/>
              <p:cNvGrpSpPr>
                <a:grpSpLocks/>
              </p:cNvGrpSpPr>
              <p:nvPr/>
            </p:nvGrpSpPr>
            <p:grpSpPr bwMode="auto">
              <a:xfrm>
                <a:off x="1676" y="556"/>
                <a:ext cx="419" cy="596"/>
                <a:chOff x="1676" y="556"/>
                <a:chExt cx="419" cy="596"/>
              </a:xfrm>
            </p:grpSpPr>
            <p:sp>
              <p:nvSpPr>
                <p:cNvPr id="88" name="Rectangle 48"/>
                <p:cNvSpPr>
                  <a:spLocks noChangeArrowheads="1"/>
                </p:cNvSpPr>
                <p:nvPr/>
              </p:nvSpPr>
              <p:spPr bwMode="auto">
                <a:xfrm>
                  <a:off x="1704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2800" b="1" dirty="0">
                      <a:solidFill>
                        <a:srgbClr val="FF0000"/>
                      </a:solidFill>
                      <a:latin typeface="Arial" pitchFamily="34" charset="0"/>
                      <a:cs typeface="Arial" pitchFamily="34" charset="0"/>
                    </a:rPr>
                    <a:t>FE</a:t>
                  </a:r>
                  <a:endParaRPr lang="es-ES_tradnl" sz="2000" b="1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9" name="Rectangle 49"/>
                <p:cNvSpPr>
                  <a:spLocks noChangeArrowheads="1"/>
                </p:cNvSpPr>
                <p:nvPr/>
              </p:nvSpPr>
              <p:spPr bwMode="auto">
                <a:xfrm>
                  <a:off x="1676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79" name="Group 50"/>
              <p:cNvGrpSpPr>
                <a:grpSpLocks/>
              </p:cNvGrpSpPr>
              <p:nvPr/>
            </p:nvGrpSpPr>
            <p:grpSpPr bwMode="auto">
              <a:xfrm>
                <a:off x="2095" y="556"/>
                <a:ext cx="419" cy="596"/>
                <a:chOff x="2095" y="556"/>
                <a:chExt cx="419" cy="596"/>
              </a:xfrm>
            </p:grpSpPr>
            <p:sp>
              <p:nvSpPr>
                <p:cNvPr id="86" name="Rectangle 51"/>
                <p:cNvSpPr>
                  <a:spLocks noChangeArrowheads="1"/>
                </p:cNvSpPr>
                <p:nvPr/>
              </p:nvSpPr>
              <p:spPr bwMode="auto">
                <a:xfrm>
                  <a:off x="2123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2800" b="1" dirty="0">
                      <a:solidFill>
                        <a:srgbClr val="FF0000"/>
                      </a:solidFill>
                      <a:latin typeface="Arial" pitchFamily="34" charset="0"/>
                      <a:cs typeface="Arial" pitchFamily="34" charset="0"/>
                    </a:rPr>
                    <a:t>PE</a:t>
                  </a:r>
                  <a:endParaRPr lang="es-ES_tradnl" sz="2000" b="1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7" name="Rectangle 52"/>
                <p:cNvSpPr>
                  <a:spLocks noChangeArrowheads="1"/>
                </p:cNvSpPr>
                <p:nvPr/>
              </p:nvSpPr>
              <p:spPr bwMode="auto">
                <a:xfrm>
                  <a:off x="2095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80" name="Group 53"/>
              <p:cNvGrpSpPr>
                <a:grpSpLocks/>
              </p:cNvGrpSpPr>
              <p:nvPr/>
            </p:nvGrpSpPr>
            <p:grpSpPr bwMode="auto">
              <a:xfrm>
                <a:off x="2514" y="556"/>
                <a:ext cx="419" cy="596"/>
                <a:chOff x="2514" y="556"/>
                <a:chExt cx="419" cy="596"/>
              </a:xfrm>
            </p:grpSpPr>
            <p:sp>
              <p:nvSpPr>
                <p:cNvPr id="84" name="Rectangle 54"/>
                <p:cNvSpPr>
                  <a:spLocks noChangeArrowheads="1"/>
                </p:cNvSpPr>
                <p:nvPr/>
              </p:nvSpPr>
              <p:spPr bwMode="auto">
                <a:xfrm>
                  <a:off x="2542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2800" b="1" dirty="0">
                      <a:solidFill>
                        <a:srgbClr val="FF0000"/>
                      </a:solidFill>
                      <a:latin typeface="Arial" pitchFamily="34" charset="0"/>
                      <a:cs typeface="Arial" pitchFamily="34" charset="0"/>
                    </a:rPr>
                    <a:t>OE</a:t>
                  </a:r>
                  <a:endParaRPr lang="es-ES_tradnl" sz="2000" b="1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5" name="Rectangle 55"/>
                <p:cNvSpPr>
                  <a:spLocks noChangeArrowheads="1"/>
                </p:cNvSpPr>
                <p:nvPr/>
              </p:nvSpPr>
              <p:spPr bwMode="auto">
                <a:xfrm>
                  <a:off x="2514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81" name="Group 56"/>
              <p:cNvGrpSpPr>
                <a:grpSpLocks/>
              </p:cNvGrpSpPr>
              <p:nvPr/>
            </p:nvGrpSpPr>
            <p:grpSpPr bwMode="auto">
              <a:xfrm>
                <a:off x="2933" y="556"/>
                <a:ext cx="419" cy="596"/>
                <a:chOff x="2933" y="556"/>
                <a:chExt cx="419" cy="596"/>
              </a:xfrm>
            </p:grpSpPr>
            <p:sp>
              <p:nvSpPr>
                <p:cNvPr id="82" name="Rectangle 57"/>
                <p:cNvSpPr>
                  <a:spLocks noChangeArrowheads="1"/>
                </p:cNvSpPr>
                <p:nvPr/>
              </p:nvSpPr>
              <p:spPr bwMode="auto">
                <a:xfrm>
                  <a:off x="2961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2800" b="1" dirty="0">
                      <a:solidFill>
                        <a:srgbClr val="0070C0"/>
                      </a:solidFill>
                      <a:latin typeface="Arial" pitchFamily="34" charset="0"/>
                      <a:cs typeface="Arial" pitchFamily="34" charset="0"/>
                    </a:rPr>
                    <a:t>DR</a:t>
                  </a:r>
                  <a:endParaRPr lang="es-ES_tradnl" sz="2000" b="1" dirty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3" name="Rectangle 58"/>
                <p:cNvSpPr>
                  <a:spLocks noChangeArrowheads="1"/>
                </p:cNvSpPr>
                <p:nvPr/>
              </p:nvSpPr>
              <p:spPr bwMode="auto">
                <a:xfrm>
                  <a:off x="2933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</p:grpSp>
        <p:sp>
          <p:nvSpPr>
            <p:cNvPr id="73" name="Rectangle 59"/>
            <p:cNvSpPr>
              <a:spLocks noChangeArrowheads="1"/>
            </p:cNvSpPr>
            <p:nvPr/>
          </p:nvSpPr>
          <p:spPr bwMode="auto">
            <a:xfrm>
              <a:off x="-3" y="553"/>
              <a:ext cx="3358" cy="602"/>
            </a:xfrm>
            <a:prstGeom prst="rect">
              <a:avLst/>
            </a:prstGeom>
            <a:noFill/>
            <a:ln w="38100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AR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5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" smtClean="0"/>
              <a:t>LSR: Line Status Register (4:4)</a:t>
            </a:r>
          </a:p>
        </p:txBody>
      </p:sp>
      <p:sp>
        <p:nvSpPr>
          <p:cNvPr id="46082" name="2 Marcador de fecha"/>
          <p:cNvSpPr>
            <a:spLocks noGrp="1"/>
          </p:cNvSpPr>
          <p:nvPr>
            <p:ph type="dt" sz="half" idx="10"/>
          </p:nvPr>
        </p:nvSpPr>
        <p:spPr>
          <a:xfrm>
            <a:off x="6415980" y="6337126"/>
            <a:ext cx="2476500" cy="476250"/>
          </a:xfrm>
          <a:noFill/>
        </p:spPr>
        <p:txBody>
          <a:bodyPr/>
          <a:lstStyle/>
          <a:p>
            <a:r>
              <a:rPr lang="es-AR" dirty="0" smtClean="0">
                <a:latin typeface="Times New Roman" pitchFamily="18" charset="0"/>
              </a:rPr>
              <a:t>@2014</a:t>
            </a:r>
            <a:endParaRPr lang="es-ES" dirty="0" smtClean="0">
              <a:latin typeface="Times New Roman" pitchFamily="18" charset="0"/>
            </a:endParaRPr>
          </a:p>
        </p:txBody>
      </p:sp>
      <p:sp>
        <p:nvSpPr>
          <p:cNvPr id="46083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83568" y="6388224"/>
            <a:ext cx="5313784" cy="425152"/>
          </a:xfrm>
          <a:noFill/>
        </p:spPr>
        <p:txBody>
          <a:bodyPr/>
          <a:lstStyle/>
          <a:p>
            <a:r>
              <a:rPr lang="es-ES" dirty="0" smtClean="0">
                <a:latin typeface="Times New Roman" pitchFamily="18" charset="0"/>
              </a:rPr>
              <a:t>Ing. M. Trujillo &amp; Ing. M. Giura - Informática II - UTN - FRBA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1143000" y="7620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/>
              <a:t>Base + 5 (activo alto)</a:t>
            </a:r>
            <a:endParaRPr lang="es-AR"/>
          </a:p>
        </p:txBody>
      </p:sp>
      <p:grpSp>
        <p:nvGrpSpPr>
          <p:cNvPr id="46088" name="Group 78"/>
          <p:cNvGrpSpPr>
            <a:grpSpLocks/>
          </p:cNvGrpSpPr>
          <p:nvPr/>
        </p:nvGrpSpPr>
        <p:grpSpPr bwMode="auto">
          <a:xfrm>
            <a:off x="827584" y="2209800"/>
            <a:ext cx="7620000" cy="4114800"/>
            <a:chOff x="816" y="1392"/>
            <a:chExt cx="4800" cy="2592"/>
          </a:xfrm>
        </p:grpSpPr>
        <p:sp>
          <p:nvSpPr>
            <p:cNvPr id="389186" name="Text Box 66"/>
            <p:cNvSpPr txBox="1">
              <a:spLocks noChangeArrowheads="1"/>
            </p:cNvSpPr>
            <p:nvPr/>
          </p:nvSpPr>
          <p:spPr bwMode="auto">
            <a:xfrm>
              <a:off x="4272" y="1865"/>
              <a:ext cx="1344" cy="202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0" hangingPunct="0">
                <a:defRPr/>
              </a:pPr>
              <a:r>
                <a:rPr lang="es-ES" sz="1800" b="1" u="sng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O</a:t>
              </a:r>
              <a:r>
                <a:rPr lang="es-ES" sz="1800" u="sng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verrun</a:t>
              </a:r>
              <a:r>
                <a:rPr lang="es-ES" sz="1800" u="sng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es-ES" sz="1800" b="1" u="sng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</a:t>
              </a:r>
              <a:r>
                <a:rPr lang="es-ES" sz="1800" u="sng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rror</a:t>
              </a:r>
            </a:p>
            <a:p>
              <a:pPr eaLnBrk="0" hangingPunct="0">
                <a:defRPr/>
              </a:pPr>
              <a:endParaRPr lang="es-ES" sz="1400" dirty="0">
                <a:latin typeface="Times New Roman" charset="0"/>
              </a:endParaRPr>
            </a:p>
            <a:p>
              <a:pPr algn="ctr" eaLnBrk="0" hangingPunct="0">
                <a:defRPr/>
              </a:pPr>
              <a:r>
                <a:rPr lang="es-ES" sz="2000" b="1" dirty="0">
                  <a:latin typeface="Times New Roman" charset="0"/>
                </a:rPr>
                <a:t>El dato no fue leído por el procesador a tiempo. Al llegar uno nuevo se sobre escribe y en consecuencia se activa este bit.</a:t>
              </a:r>
            </a:p>
          </p:txBody>
        </p:sp>
        <p:sp>
          <p:nvSpPr>
            <p:cNvPr id="389187" name="Text Box 67"/>
            <p:cNvSpPr txBox="1">
              <a:spLocks noChangeArrowheads="1"/>
            </p:cNvSpPr>
            <p:nvPr/>
          </p:nvSpPr>
          <p:spPr bwMode="auto">
            <a:xfrm>
              <a:off x="3168" y="1865"/>
              <a:ext cx="1056" cy="178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0" hangingPunct="0">
                <a:defRPr/>
              </a:pPr>
              <a:r>
                <a:rPr lang="es-ES" sz="1800" b="1" u="sng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P</a:t>
              </a:r>
              <a:r>
                <a:rPr lang="es-ES" sz="1800" u="sng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arity</a:t>
              </a:r>
              <a:r>
                <a:rPr lang="es-ES" sz="1800" u="sng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es-ES" sz="1800" b="1" u="sng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</a:t>
              </a:r>
              <a:r>
                <a:rPr lang="es-ES" sz="1800" u="sng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rror</a:t>
              </a:r>
            </a:p>
            <a:p>
              <a:pPr eaLnBrk="0" hangingPunct="0">
                <a:defRPr/>
              </a:pPr>
              <a:endParaRPr lang="es-ES" sz="1400" dirty="0">
                <a:latin typeface="Times New Roman" charset="0"/>
              </a:endParaRPr>
            </a:p>
            <a:p>
              <a:pPr algn="ctr" eaLnBrk="0" hangingPunct="0">
                <a:defRPr/>
              </a:pPr>
              <a:r>
                <a:rPr lang="es-ES" sz="2000" b="1" dirty="0">
                  <a:latin typeface="Times New Roman" charset="0"/>
                </a:rPr>
                <a:t>Se activa cuando el dato recibido no tiene </a:t>
              </a:r>
              <a:r>
                <a:rPr lang="es-AR" sz="2000" b="1" dirty="0">
                  <a:latin typeface="Times New Roman" charset="0"/>
                </a:rPr>
                <a:t>el bit de </a:t>
              </a:r>
              <a:r>
                <a:rPr lang="es-ES" sz="2000" b="1" dirty="0">
                  <a:latin typeface="Times New Roman" charset="0"/>
                </a:rPr>
                <a:t>paridad</a:t>
              </a:r>
              <a:r>
                <a:rPr lang="es-AR" sz="2000" b="1" dirty="0">
                  <a:latin typeface="Times New Roman" charset="0"/>
                </a:rPr>
                <a:t> correcto</a:t>
              </a:r>
              <a:endParaRPr lang="es-ES" sz="2000" b="1" dirty="0">
                <a:latin typeface="Times New Roman" charset="0"/>
              </a:endParaRPr>
            </a:p>
          </p:txBody>
        </p:sp>
        <p:sp>
          <p:nvSpPr>
            <p:cNvPr id="389188" name="Text Box 68"/>
            <p:cNvSpPr txBox="1">
              <a:spLocks noChangeArrowheads="1"/>
            </p:cNvSpPr>
            <p:nvPr/>
          </p:nvSpPr>
          <p:spPr bwMode="auto">
            <a:xfrm>
              <a:off x="816" y="1865"/>
              <a:ext cx="1200" cy="211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0" hangingPunct="0">
                <a:defRPr/>
              </a:pPr>
              <a:r>
                <a:rPr lang="es-ES" sz="1800" b="1" u="sng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B</a:t>
              </a:r>
              <a:r>
                <a:rPr lang="es-ES" sz="1800" u="sng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reak</a:t>
              </a:r>
              <a:r>
                <a:rPr lang="es-ES" sz="1800" b="1" u="sng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es-ES" sz="1800" b="1" u="sng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I</a:t>
              </a:r>
              <a:r>
                <a:rPr lang="es-ES" sz="1800" u="sng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nterrupt</a:t>
              </a:r>
              <a:endParaRPr lang="es-ES" sz="18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  <a:p>
              <a:pPr eaLnBrk="0" hangingPunct="0">
                <a:defRPr/>
              </a:pPr>
              <a:endParaRPr lang="es-ES" sz="1600" dirty="0">
                <a:latin typeface="Times New Roman" charset="0"/>
              </a:endParaRPr>
            </a:p>
            <a:p>
              <a:pPr algn="ctr" eaLnBrk="0" hangingPunct="0">
                <a:defRPr/>
              </a:pPr>
              <a:r>
                <a:rPr lang="es-ES" sz="2000" b="1" dirty="0">
                  <a:latin typeface="Times New Roman" charset="0"/>
                </a:rPr>
                <a:t>Se activa cuando la línea de </a:t>
              </a:r>
              <a:r>
                <a:rPr lang="es-AR" sz="2000" b="1" dirty="0" err="1">
                  <a:latin typeface="Times New Roman" charset="0"/>
                </a:rPr>
                <a:t>rx</a:t>
              </a:r>
              <a:r>
                <a:rPr lang="es-ES" sz="2000" b="1" dirty="0">
                  <a:latin typeface="Times New Roman" charset="0"/>
                </a:rPr>
                <a:t> se </a:t>
              </a:r>
              <a:r>
                <a:rPr lang="es-AR" sz="2000" b="1" dirty="0">
                  <a:latin typeface="Times New Roman" charset="0"/>
                </a:rPr>
                <a:t>queda</a:t>
              </a:r>
              <a:r>
                <a:rPr lang="es-ES" sz="2000" b="1" dirty="0">
                  <a:latin typeface="Times New Roman" charset="0"/>
                </a:rPr>
                <a:t> en estado bajo durante un tiempo </a:t>
              </a:r>
              <a:r>
                <a:rPr lang="es-AR" sz="2000" b="1" dirty="0">
                  <a:latin typeface="Arial Black" pitchFamily="34" charset="0"/>
                </a:rPr>
                <a:t>&gt;</a:t>
              </a:r>
              <a:r>
                <a:rPr lang="es-AR" sz="2000" b="1" dirty="0">
                  <a:latin typeface="Times New Roman" charset="0"/>
                </a:rPr>
                <a:t> </a:t>
              </a:r>
              <a:r>
                <a:rPr lang="es-ES" sz="2000" b="1" dirty="0">
                  <a:latin typeface="Times New Roman" charset="0"/>
                </a:rPr>
                <a:t>al de un carácter</a:t>
              </a:r>
              <a:r>
                <a:rPr lang="es-AR" sz="2000" b="1" dirty="0">
                  <a:latin typeface="Times New Roman" charset="0"/>
                </a:rPr>
                <a:t> luego de una trama válida</a:t>
              </a:r>
              <a:r>
                <a:rPr lang="es-ES" sz="2000" b="1" dirty="0">
                  <a:latin typeface="Times New Roman" charset="0"/>
                </a:rPr>
                <a:t>.</a:t>
              </a:r>
            </a:p>
          </p:txBody>
        </p:sp>
        <p:sp>
          <p:nvSpPr>
            <p:cNvPr id="389189" name="Text Box 69"/>
            <p:cNvSpPr txBox="1">
              <a:spLocks noChangeArrowheads="1"/>
            </p:cNvSpPr>
            <p:nvPr/>
          </p:nvSpPr>
          <p:spPr bwMode="auto">
            <a:xfrm>
              <a:off x="2064" y="1865"/>
              <a:ext cx="1056" cy="183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0" hangingPunct="0">
                <a:defRPr/>
              </a:pPr>
              <a:r>
                <a:rPr lang="es-ES" sz="1800" b="1" u="sng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F</a:t>
              </a:r>
              <a:r>
                <a:rPr lang="es-ES" sz="1800" u="sng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raming</a:t>
              </a:r>
              <a:r>
                <a:rPr lang="es-ES" sz="1800" u="sng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es-ES" sz="1800" b="1" u="sng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</a:t>
              </a:r>
              <a:r>
                <a:rPr lang="es-ES" sz="1800" u="sng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rror</a:t>
              </a:r>
            </a:p>
            <a:p>
              <a:pPr eaLnBrk="0" hangingPunct="0">
                <a:defRPr/>
              </a:pPr>
              <a:endParaRPr lang="es-ES" sz="1600" dirty="0">
                <a:latin typeface="Arial" charset="0"/>
              </a:endParaRPr>
            </a:p>
            <a:p>
              <a:pPr algn="ctr" eaLnBrk="0" hangingPunct="0">
                <a:defRPr/>
              </a:pPr>
              <a:r>
                <a:rPr lang="es-ES" sz="2000" b="1" dirty="0">
                  <a:latin typeface="Times New Roman" charset="0"/>
                </a:rPr>
                <a:t>Indica que el dato recibido no tiene los bits de stop. correctos</a:t>
              </a:r>
            </a:p>
          </p:txBody>
        </p:sp>
        <p:sp>
          <p:nvSpPr>
            <p:cNvPr id="46096" name="Text Box 70"/>
            <p:cNvSpPr txBox="1">
              <a:spLocks noChangeArrowheads="1"/>
            </p:cNvSpPr>
            <p:nvPr/>
          </p:nvSpPr>
          <p:spPr bwMode="auto">
            <a:xfrm>
              <a:off x="864" y="1392"/>
              <a:ext cx="4656" cy="29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0" hangingPunct="0"/>
              <a:r>
                <a:rPr lang="es-ES" sz="1800" b="1">
                  <a:solidFill>
                    <a:srgbClr val="339966"/>
                  </a:solidFill>
                  <a:latin typeface="Arial" pitchFamily="34" charset="0"/>
                </a:rPr>
                <a:t>BITS PARA CHEQUEO DE ERRORES</a:t>
              </a:r>
            </a:p>
          </p:txBody>
        </p:sp>
        <p:sp>
          <p:nvSpPr>
            <p:cNvPr id="46097" name="Line 71"/>
            <p:cNvSpPr>
              <a:spLocks noChangeShapeType="1"/>
            </p:cNvSpPr>
            <p:nvPr/>
          </p:nvSpPr>
          <p:spPr bwMode="auto">
            <a:xfrm>
              <a:off x="2621" y="1687"/>
              <a:ext cx="19" cy="18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s-AR"/>
            </a:p>
          </p:txBody>
        </p:sp>
        <p:sp>
          <p:nvSpPr>
            <p:cNvPr id="46098" name="Line 72"/>
            <p:cNvSpPr>
              <a:spLocks noChangeShapeType="1"/>
            </p:cNvSpPr>
            <p:nvPr/>
          </p:nvSpPr>
          <p:spPr bwMode="auto">
            <a:xfrm>
              <a:off x="1391" y="1687"/>
              <a:ext cx="1" cy="199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s-AR"/>
            </a:p>
          </p:txBody>
        </p:sp>
        <p:sp>
          <p:nvSpPr>
            <p:cNvPr id="46099" name="Line 73"/>
            <p:cNvSpPr>
              <a:spLocks noChangeShapeType="1"/>
            </p:cNvSpPr>
            <p:nvPr/>
          </p:nvSpPr>
          <p:spPr bwMode="auto">
            <a:xfrm>
              <a:off x="4800" y="1687"/>
              <a:ext cx="0" cy="177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s-AR"/>
            </a:p>
          </p:txBody>
        </p:sp>
        <p:sp>
          <p:nvSpPr>
            <p:cNvPr id="46100" name="Line 74"/>
            <p:cNvSpPr>
              <a:spLocks noChangeShapeType="1"/>
            </p:cNvSpPr>
            <p:nvPr/>
          </p:nvSpPr>
          <p:spPr bwMode="auto">
            <a:xfrm>
              <a:off x="3629" y="1687"/>
              <a:ext cx="19" cy="18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s-AR"/>
            </a:p>
          </p:txBody>
        </p:sp>
      </p:grpSp>
      <p:sp>
        <p:nvSpPr>
          <p:cNvPr id="46089" name="AutoShape 75"/>
          <p:cNvSpPr>
            <a:spLocks/>
          </p:cNvSpPr>
          <p:nvPr/>
        </p:nvSpPr>
        <p:spPr bwMode="auto">
          <a:xfrm rot="-5387648">
            <a:off x="5399584" y="152400"/>
            <a:ext cx="304800" cy="3657600"/>
          </a:xfrm>
          <a:prstGeom prst="leftBrace">
            <a:avLst>
              <a:gd name="adj1" fmla="val 100000"/>
              <a:gd name="adj2" fmla="val 50000"/>
            </a:avLst>
          </a:prstGeom>
          <a:noFill/>
          <a:ln w="31750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46090" name="Line 77"/>
          <p:cNvSpPr>
            <a:spLocks noChangeShapeType="1"/>
          </p:cNvSpPr>
          <p:nvPr/>
        </p:nvSpPr>
        <p:spPr bwMode="auto">
          <a:xfrm>
            <a:off x="1295400" y="762000"/>
            <a:ext cx="7162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AR"/>
          </a:p>
        </p:txBody>
      </p:sp>
      <p:sp>
        <p:nvSpPr>
          <p:cNvPr id="46091" name="186 Pentágono"/>
          <p:cNvSpPr>
            <a:spLocks noChangeArrowheads="1"/>
          </p:cNvSpPr>
          <p:nvPr/>
        </p:nvSpPr>
        <p:spPr bwMode="auto">
          <a:xfrm>
            <a:off x="6876256" y="6309320"/>
            <a:ext cx="1008062" cy="360363"/>
          </a:xfrm>
          <a:prstGeom prst="homePlate">
            <a:avLst>
              <a:gd name="adj" fmla="val 5000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r>
              <a:rPr lang="es-AR"/>
              <a:t>IIR</a:t>
            </a:r>
            <a:endParaRPr lang="es-AR" sz="900"/>
          </a:p>
        </p:txBody>
      </p:sp>
      <p:sp>
        <p:nvSpPr>
          <p:cNvPr id="47" name="4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5EAA24-1B9A-4739-B9CB-F256333715CC}" type="slidenum">
              <a:rPr lang="es-ES" smtClean="0"/>
              <a:pPr>
                <a:defRPr/>
              </a:pPr>
              <a:t>42</a:t>
            </a:fld>
            <a:endParaRPr lang="es-ES"/>
          </a:p>
        </p:txBody>
      </p:sp>
      <p:grpSp>
        <p:nvGrpSpPr>
          <p:cNvPr id="48" name="Group 33"/>
          <p:cNvGrpSpPr>
            <a:grpSpLocks/>
          </p:cNvGrpSpPr>
          <p:nvPr/>
        </p:nvGrpSpPr>
        <p:grpSpPr bwMode="auto">
          <a:xfrm>
            <a:off x="899592" y="1295400"/>
            <a:ext cx="7467600" cy="495300"/>
            <a:chOff x="-3" y="553"/>
            <a:chExt cx="3358" cy="602"/>
          </a:xfrm>
        </p:grpSpPr>
        <p:grpSp>
          <p:nvGrpSpPr>
            <p:cNvPr id="49" name="Group 34"/>
            <p:cNvGrpSpPr>
              <a:grpSpLocks/>
            </p:cNvGrpSpPr>
            <p:nvPr/>
          </p:nvGrpSpPr>
          <p:grpSpPr bwMode="auto">
            <a:xfrm>
              <a:off x="0" y="556"/>
              <a:ext cx="3352" cy="596"/>
              <a:chOff x="0" y="556"/>
              <a:chExt cx="3352" cy="596"/>
            </a:xfrm>
          </p:grpSpPr>
          <p:grpSp>
            <p:nvGrpSpPr>
              <p:cNvPr id="51" name="Group 35"/>
              <p:cNvGrpSpPr>
                <a:grpSpLocks/>
              </p:cNvGrpSpPr>
              <p:nvPr/>
            </p:nvGrpSpPr>
            <p:grpSpPr bwMode="auto">
              <a:xfrm>
                <a:off x="0" y="556"/>
                <a:ext cx="419" cy="596"/>
                <a:chOff x="0" y="556"/>
                <a:chExt cx="419" cy="596"/>
              </a:xfrm>
            </p:grpSpPr>
            <p:sp>
              <p:nvSpPr>
                <p:cNvPr id="73" name="Rectangle 36"/>
                <p:cNvSpPr>
                  <a:spLocks noChangeArrowheads="1"/>
                </p:cNvSpPr>
                <p:nvPr/>
              </p:nvSpPr>
              <p:spPr bwMode="auto">
                <a:xfrm>
                  <a:off x="28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3600" b="1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  <p:sp>
              <p:nvSpPr>
                <p:cNvPr id="74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52" name="Group 38"/>
              <p:cNvGrpSpPr>
                <a:grpSpLocks/>
              </p:cNvGrpSpPr>
              <p:nvPr/>
            </p:nvGrpSpPr>
            <p:grpSpPr bwMode="auto">
              <a:xfrm>
                <a:off x="419" y="556"/>
                <a:ext cx="419" cy="596"/>
                <a:chOff x="419" y="556"/>
                <a:chExt cx="419" cy="596"/>
              </a:xfrm>
            </p:grpSpPr>
            <p:sp>
              <p:nvSpPr>
                <p:cNvPr id="71" name="Rectangle 39"/>
                <p:cNvSpPr>
                  <a:spLocks noChangeArrowheads="1"/>
                </p:cNvSpPr>
                <p:nvPr/>
              </p:nvSpPr>
              <p:spPr bwMode="auto">
                <a:xfrm>
                  <a:off x="447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1800" b="1" dirty="0">
                      <a:solidFill>
                        <a:srgbClr val="0070C0"/>
                      </a:solidFill>
                      <a:latin typeface="Arial" pitchFamily="34" charset="0"/>
                      <a:cs typeface="Arial" pitchFamily="34" charset="0"/>
                    </a:rPr>
                    <a:t>TEMT</a:t>
                  </a:r>
                </a:p>
              </p:txBody>
            </p:sp>
            <p:sp>
              <p:nvSpPr>
                <p:cNvPr id="72" name="Rectangle 40"/>
                <p:cNvSpPr>
                  <a:spLocks noChangeArrowheads="1"/>
                </p:cNvSpPr>
                <p:nvPr/>
              </p:nvSpPr>
              <p:spPr bwMode="auto">
                <a:xfrm>
                  <a:off x="419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53" name="Group 41"/>
              <p:cNvGrpSpPr>
                <a:grpSpLocks/>
              </p:cNvGrpSpPr>
              <p:nvPr/>
            </p:nvGrpSpPr>
            <p:grpSpPr bwMode="auto">
              <a:xfrm>
                <a:off x="838" y="556"/>
                <a:ext cx="419" cy="596"/>
                <a:chOff x="838" y="556"/>
                <a:chExt cx="419" cy="596"/>
              </a:xfrm>
            </p:grpSpPr>
            <p:sp>
              <p:nvSpPr>
                <p:cNvPr id="69" name="Rectangle 42"/>
                <p:cNvSpPr>
                  <a:spLocks noChangeArrowheads="1"/>
                </p:cNvSpPr>
                <p:nvPr/>
              </p:nvSpPr>
              <p:spPr bwMode="auto">
                <a:xfrm>
                  <a:off x="866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1800" b="1" dirty="0">
                      <a:solidFill>
                        <a:srgbClr val="0070C0"/>
                      </a:solidFill>
                      <a:latin typeface="Arial" pitchFamily="34" charset="0"/>
                      <a:cs typeface="Arial" pitchFamily="34" charset="0"/>
                    </a:rPr>
                    <a:t>THRE</a:t>
                  </a:r>
                </a:p>
              </p:txBody>
            </p:sp>
            <p:sp>
              <p:nvSpPr>
                <p:cNvPr id="70" name="Rectangle 43"/>
                <p:cNvSpPr>
                  <a:spLocks noChangeArrowheads="1"/>
                </p:cNvSpPr>
                <p:nvPr/>
              </p:nvSpPr>
              <p:spPr bwMode="auto">
                <a:xfrm>
                  <a:off x="838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54" name="Group 44"/>
              <p:cNvGrpSpPr>
                <a:grpSpLocks/>
              </p:cNvGrpSpPr>
              <p:nvPr/>
            </p:nvGrpSpPr>
            <p:grpSpPr bwMode="auto">
              <a:xfrm>
                <a:off x="1257" y="556"/>
                <a:ext cx="419" cy="596"/>
                <a:chOff x="1257" y="556"/>
                <a:chExt cx="419" cy="596"/>
              </a:xfrm>
            </p:grpSpPr>
            <p:sp>
              <p:nvSpPr>
                <p:cNvPr id="67" name="Rectangle 45"/>
                <p:cNvSpPr>
                  <a:spLocks noChangeArrowheads="1"/>
                </p:cNvSpPr>
                <p:nvPr/>
              </p:nvSpPr>
              <p:spPr bwMode="auto">
                <a:xfrm>
                  <a:off x="1285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2800" b="1" dirty="0">
                      <a:solidFill>
                        <a:srgbClr val="FF0000"/>
                      </a:solidFill>
                      <a:latin typeface="Arial" pitchFamily="34" charset="0"/>
                      <a:cs typeface="Arial" pitchFamily="34" charset="0"/>
                    </a:rPr>
                    <a:t>BI</a:t>
                  </a:r>
                  <a:endParaRPr lang="es-ES_tradnl" sz="1400" dirty="0">
                    <a:solidFill>
                      <a:srgbClr val="FF0000"/>
                    </a:solidFill>
                    <a:cs typeface="Times New Roman" pitchFamily="18" charset="0"/>
                  </a:endParaRPr>
                </a:p>
              </p:txBody>
            </p:sp>
            <p:sp>
              <p:nvSpPr>
                <p:cNvPr id="68" name="Rectangle 46"/>
                <p:cNvSpPr>
                  <a:spLocks noChangeArrowheads="1"/>
                </p:cNvSpPr>
                <p:nvPr/>
              </p:nvSpPr>
              <p:spPr bwMode="auto">
                <a:xfrm>
                  <a:off x="1257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55" name="Group 47"/>
              <p:cNvGrpSpPr>
                <a:grpSpLocks/>
              </p:cNvGrpSpPr>
              <p:nvPr/>
            </p:nvGrpSpPr>
            <p:grpSpPr bwMode="auto">
              <a:xfrm>
                <a:off x="1676" y="556"/>
                <a:ext cx="419" cy="596"/>
                <a:chOff x="1676" y="556"/>
                <a:chExt cx="419" cy="596"/>
              </a:xfrm>
            </p:grpSpPr>
            <p:sp>
              <p:nvSpPr>
                <p:cNvPr id="65" name="Rectangle 48"/>
                <p:cNvSpPr>
                  <a:spLocks noChangeArrowheads="1"/>
                </p:cNvSpPr>
                <p:nvPr/>
              </p:nvSpPr>
              <p:spPr bwMode="auto">
                <a:xfrm>
                  <a:off x="1704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2800" b="1" dirty="0">
                      <a:solidFill>
                        <a:srgbClr val="FF0000"/>
                      </a:solidFill>
                      <a:latin typeface="Arial" pitchFamily="34" charset="0"/>
                      <a:cs typeface="Arial" pitchFamily="34" charset="0"/>
                    </a:rPr>
                    <a:t>FE</a:t>
                  </a:r>
                  <a:endParaRPr lang="es-ES_tradnl" sz="2000" b="1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6" name="Rectangle 49"/>
                <p:cNvSpPr>
                  <a:spLocks noChangeArrowheads="1"/>
                </p:cNvSpPr>
                <p:nvPr/>
              </p:nvSpPr>
              <p:spPr bwMode="auto">
                <a:xfrm>
                  <a:off x="1676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56" name="Group 50"/>
              <p:cNvGrpSpPr>
                <a:grpSpLocks/>
              </p:cNvGrpSpPr>
              <p:nvPr/>
            </p:nvGrpSpPr>
            <p:grpSpPr bwMode="auto">
              <a:xfrm>
                <a:off x="2095" y="556"/>
                <a:ext cx="419" cy="596"/>
                <a:chOff x="2095" y="556"/>
                <a:chExt cx="419" cy="596"/>
              </a:xfrm>
            </p:grpSpPr>
            <p:sp>
              <p:nvSpPr>
                <p:cNvPr id="63" name="Rectangle 51"/>
                <p:cNvSpPr>
                  <a:spLocks noChangeArrowheads="1"/>
                </p:cNvSpPr>
                <p:nvPr/>
              </p:nvSpPr>
              <p:spPr bwMode="auto">
                <a:xfrm>
                  <a:off x="2123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2800" b="1" dirty="0">
                      <a:solidFill>
                        <a:srgbClr val="FF0000"/>
                      </a:solidFill>
                      <a:latin typeface="Arial" pitchFamily="34" charset="0"/>
                      <a:cs typeface="Arial" pitchFamily="34" charset="0"/>
                    </a:rPr>
                    <a:t>PE</a:t>
                  </a:r>
                  <a:endParaRPr lang="es-ES_tradnl" sz="2000" b="1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4" name="Rectangle 52"/>
                <p:cNvSpPr>
                  <a:spLocks noChangeArrowheads="1"/>
                </p:cNvSpPr>
                <p:nvPr/>
              </p:nvSpPr>
              <p:spPr bwMode="auto">
                <a:xfrm>
                  <a:off x="2095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57" name="Group 53"/>
              <p:cNvGrpSpPr>
                <a:grpSpLocks/>
              </p:cNvGrpSpPr>
              <p:nvPr/>
            </p:nvGrpSpPr>
            <p:grpSpPr bwMode="auto">
              <a:xfrm>
                <a:off x="2514" y="556"/>
                <a:ext cx="419" cy="596"/>
                <a:chOff x="2514" y="556"/>
                <a:chExt cx="419" cy="596"/>
              </a:xfrm>
            </p:grpSpPr>
            <p:sp>
              <p:nvSpPr>
                <p:cNvPr id="61" name="Rectangle 54"/>
                <p:cNvSpPr>
                  <a:spLocks noChangeArrowheads="1"/>
                </p:cNvSpPr>
                <p:nvPr/>
              </p:nvSpPr>
              <p:spPr bwMode="auto">
                <a:xfrm>
                  <a:off x="2542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2800" b="1" dirty="0">
                      <a:solidFill>
                        <a:srgbClr val="FF0000"/>
                      </a:solidFill>
                      <a:latin typeface="Arial" pitchFamily="34" charset="0"/>
                      <a:cs typeface="Arial" pitchFamily="34" charset="0"/>
                    </a:rPr>
                    <a:t>OE</a:t>
                  </a:r>
                  <a:endParaRPr lang="es-ES_tradnl" sz="2000" b="1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2" name="Rectangle 55"/>
                <p:cNvSpPr>
                  <a:spLocks noChangeArrowheads="1"/>
                </p:cNvSpPr>
                <p:nvPr/>
              </p:nvSpPr>
              <p:spPr bwMode="auto">
                <a:xfrm>
                  <a:off x="2514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58" name="Group 56"/>
              <p:cNvGrpSpPr>
                <a:grpSpLocks/>
              </p:cNvGrpSpPr>
              <p:nvPr/>
            </p:nvGrpSpPr>
            <p:grpSpPr bwMode="auto">
              <a:xfrm>
                <a:off x="2933" y="556"/>
                <a:ext cx="419" cy="596"/>
                <a:chOff x="2933" y="556"/>
                <a:chExt cx="419" cy="596"/>
              </a:xfrm>
            </p:grpSpPr>
            <p:sp>
              <p:nvSpPr>
                <p:cNvPr id="59" name="Rectangle 57"/>
                <p:cNvSpPr>
                  <a:spLocks noChangeArrowheads="1"/>
                </p:cNvSpPr>
                <p:nvPr/>
              </p:nvSpPr>
              <p:spPr bwMode="auto">
                <a:xfrm>
                  <a:off x="2961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2800" b="1" dirty="0">
                      <a:solidFill>
                        <a:srgbClr val="0070C0"/>
                      </a:solidFill>
                      <a:latin typeface="Arial" pitchFamily="34" charset="0"/>
                      <a:cs typeface="Arial" pitchFamily="34" charset="0"/>
                    </a:rPr>
                    <a:t>DR</a:t>
                  </a:r>
                  <a:endParaRPr lang="es-ES_tradnl" sz="2000" b="1" dirty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0" name="Rectangle 58"/>
                <p:cNvSpPr>
                  <a:spLocks noChangeArrowheads="1"/>
                </p:cNvSpPr>
                <p:nvPr/>
              </p:nvSpPr>
              <p:spPr bwMode="auto">
                <a:xfrm>
                  <a:off x="2933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</p:grpSp>
        <p:sp>
          <p:nvSpPr>
            <p:cNvPr id="50" name="Rectangle 59"/>
            <p:cNvSpPr>
              <a:spLocks noChangeArrowheads="1"/>
            </p:cNvSpPr>
            <p:nvPr/>
          </p:nvSpPr>
          <p:spPr bwMode="auto">
            <a:xfrm>
              <a:off x="-3" y="553"/>
              <a:ext cx="3358" cy="602"/>
            </a:xfrm>
            <a:prstGeom prst="rect">
              <a:avLst/>
            </a:prstGeom>
            <a:noFill/>
            <a:ln w="38100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AR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Rectangle 1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" smtClean="0"/>
              <a:t>IIR: </a:t>
            </a:r>
            <a:r>
              <a:rPr lang="en-AU" smtClean="0"/>
              <a:t>Interrupt Identif. Register</a:t>
            </a:r>
          </a:p>
        </p:txBody>
      </p:sp>
      <p:sp>
        <p:nvSpPr>
          <p:cNvPr id="47106" name="2 Marcador de fecha"/>
          <p:cNvSpPr>
            <a:spLocks noGrp="1"/>
          </p:cNvSpPr>
          <p:nvPr>
            <p:ph type="dt" sz="half" idx="10"/>
          </p:nvPr>
        </p:nvSpPr>
        <p:spPr>
          <a:xfrm>
            <a:off x="6415980" y="6337126"/>
            <a:ext cx="2476500" cy="476250"/>
          </a:xfrm>
          <a:noFill/>
        </p:spPr>
        <p:txBody>
          <a:bodyPr/>
          <a:lstStyle/>
          <a:p>
            <a:r>
              <a:rPr lang="es-AR" dirty="0" smtClean="0">
                <a:latin typeface="Times New Roman" pitchFamily="18" charset="0"/>
              </a:rPr>
              <a:t>@2014</a:t>
            </a:r>
            <a:endParaRPr lang="es-ES" dirty="0" smtClean="0">
              <a:latin typeface="Times New Roman" pitchFamily="18" charset="0"/>
            </a:endParaRPr>
          </a:p>
        </p:txBody>
      </p:sp>
      <p:sp>
        <p:nvSpPr>
          <p:cNvPr id="47107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83568" y="6356176"/>
            <a:ext cx="5241776" cy="457200"/>
          </a:xfrm>
          <a:noFill/>
        </p:spPr>
        <p:txBody>
          <a:bodyPr/>
          <a:lstStyle/>
          <a:p>
            <a:r>
              <a:rPr lang="es-ES" dirty="0" smtClean="0">
                <a:latin typeface="Times New Roman" pitchFamily="18" charset="0"/>
              </a:rPr>
              <a:t>Ing. M. Trujillo &amp; Ing. M. Giura - Informática II - UTN - FRBA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219200" y="4267200"/>
            <a:ext cx="7772400" cy="1752600"/>
            <a:chOff x="1155" y="12977"/>
            <a:chExt cx="9792" cy="2304"/>
          </a:xfrm>
        </p:grpSpPr>
        <p:grpSp>
          <p:nvGrpSpPr>
            <p:cNvPr id="47195" name="Group 3"/>
            <p:cNvGrpSpPr>
              <a:grpSpLocks/>
            </p:cNvGrpSpPr>
            <p:nvPr/>
          </p:nvGrpSpPr>
          <p:grpSpPr bwMode="auto">
            <a:xfrm>
              <a:off x="3315" y="13121"/>
              <a:ext cx="5328" cy="2160"/>
              <a:chOff x="3168" y="13536"/>
              <a:chExt cx="5328" cy="2160"/>
            </a:xfrm>
          </p:grpSpPr>
          <p:sp>
            <p:nvSpPr>
              <p:cNvPr id="47198" name="Oval 4"/>
              <p:cNvSpPr>
                <a:spLocks noChangeArrowheads="1"/>
              </p:cNvSpPr>
              <p:nvPr/>
            </p:nvSpPr>
            <p:spPr bwMode="auto">
              <a:xfrm>
                <a:off x="3168" y="13536"/>
                <a:ext cx="1440" cy="144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ts val="600"/>
                  </a:spcBef>
                </a:pPr>
                <a:r>
                  <a:rPr lang="es-ES" sz="1200" b="1">
                    <a:latin typeface="Arial" pitchFamily="34" charset="0"/>
                  </a:rPr>
                  <a:t>Análisis de cual fue</a:t>
                </a:r>
              </a:p>
            </p:txBody>
          </p:sp>
          <p:sp>
            <p:nvSpPr>
              <p:cNvPr id="47199" name="Oval 5"/>
              <p:cNvSpPr>
                <a:spLocks noChangeArrowheads="1"/>
              </p:cNvSpPr>
              <p:nvPr/>
            </p:nvSpPr>
            <p:spPr bwMode="auto">
              <a:xfrm>
                <a:off x="6912" y="13536"/>
                <a:ext cx="1584" cy="144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s-ES" sz="1200" b="1">
                  <a:latin typeface="Arial" pitchFamily="34" charset="0"/>
                </a:endParaRPr>
              </a:p>
              <a:p>
                <a:pPr algn="ctr" eaLnBrk="0" hangingPunct="0"/>
                <a:r>
                  <a:rPr lang="es-ES" sz="1200" b="1">
                    <a:latin typeface="Arial" pitchFamily="34" charset="0"/>
                  </a:rPr>
                  <a:t>investigo b0</a:t>
                </a:r>
              </a:p>
            </p:txBody>
          </p:sp>
          <p:sp>
            <p:nvSpPr>
              <p:cNvPr id="47200" name="Oval 6"/>
              <p:cNvSpPr>
                <a:spLocks noChangeArrowheads="1"/>
              </p:cNvSpPr>
              <p:nvPr/>
            </p:nvSpPr>
            <p:spPr bwMode="auto">
              <a:xfrm>
                <a:off x="5040" y="13536"/>
                <a:ext cx="1440" cy="144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s-ES" sz="1200" b="1">
                  <a:latin typeface="Arial" pitchFamily="34" charset="0"/>
                </a:endParaRPr>
              </a:p>
              <a:p>
                <a:pPr eaLnBrk="0" hangingPunct="0">
                  <a:spcBef>
                    <a:spcPts val="600"/>
                  </a:spcBef>
                </a:pPr>
                <a:r>
                  <a:rPr lang="es-ES" sz="1200" b="1">
                    <a:latin typeface="Arial" pitchFamily="34" charset="0"/>
                  </a:rPr>
                  <a:t>proceso</a:t>
                </a:r>
              </a:p>
            </p:txBody>
          </p:sp>
          <p:sp>
            <p:nvSpPr>
              <p:cNvPr id="47201" name="Line 7"/>
              <p:cNvSpPr>
                <a:spLocks noChangeShapeType="1"/>
              </p:cNvSpPr>
              <p:nvPr/>
            </p:nvSpPr>
            <p:spPr bwMode="auto">
              <a:xfrm>
                <a:off x="4608" y="14256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47202" name="Line 8"/>
              <p:cNvSpPr>
                <a:spLocks noChangeShapeType="1"/>
              </p:cNvSpPr>
              <p:nvPr/>
            </p:nvSpPr>
            <p:spPr bwMode="auto">
              <a:xfrm>
                <a:off x="6480" y="14256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47203" name="Freeform 9"/>
              <p:cNvSpPr>
                <a:spLocks/>
              </p:cNvSpPr>
              <p:nvPr/>
            </p:nvSpPr>
            <p:spPr bwMode="auto">
              <a:xfrm>
                <a:off x="4029" y="15120"/>
                <a:ext cx="3744" cy="576"/>
              </a:xfrm>
              <a:custGeom>
                <a:avLst/>
                <a:gdLst>
                  <a:gd name="T0" fmla="*/ 3744 w 3744"/>
                  <a:gd name="T1" fmla="*/ 0 h 840"/>
                  <a:gd name="T2" fmla="*/ 2304 w 3744"/>
                  <a:gd name="T3" fmla="*/ 109 h 840"/>
                  <a:gd name="T4" fmla="*/ 1152 w 3744"/>
                  <a:gd name="T5" fmla="*/ 109 h 840"/>
                  <a:gd name="T6" fmla="*/ 0 w 3744"/>
                  <a:gd name="T7" fmla="*/ 0 h 8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44"/>
                  <a:gd name="T13" fmla="*/ 0 h 840"/>
                  <a:gd name="T14" fmla="*/ 3744 w 3744"/>
                  <a:gd name="T15" fmla="*/ 840 h 8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44" h="840">
                    <a:moveTo>
                      <a:pt x="3744" y="0"/>
                    </a:moveTo>
                    <a:cubicBezTo>
                      <a:pt x="3240" y="300"/>
                      <a:pt x="2736" y="600"/>
                      <a:pt x="2304" y="720"/>
                    </a:cubicBezTo>
                    <a:cubicBezTo>
                      <a:pt x="1872" y="840"/>
                      <a:pt x="1536" y="840"/>
                      <a:pt x="1152" y="720"/>
                    </a:cubicBezTo>
                    <a:cubicBezTo>
                      <a:pt x="768" y="600"/>
                      <a:pt x="192" y="120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oval" w="med" len="med"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47196" name="AutoShape 10"/>
            <p:cNvSpPr>
              <a:spLocks noChangeArrowheads="1"/>
            </p:cNvSpPr>
            <p:nvPr/>
          </p:nvSpPr>
          <p:spPr bwMode="auto">
            <a:xfrm>
              <a:off x="1155" y="12977"/>
              <a:ext cx="2114" cy="17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2 w 21600"/>
                <a:gd name="T13" fmla="*/ 5400 h 21600"/>
                <a:gd name="T14" fmla="*/ 18903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s-ES" sz="1200" b="1">
                  <a:latin typeface="Arial" pitchFamily="34" charset="0"/>
                </a:rPr>
                <a:t>Entrada a la función de Int.</a:t>
              </a:r>
            </a:p>
          </p:txBody>
        </p:sp>
        <p:sp>
          <p:nvSpPr>
            <p:cNvPr id="47197" name="AutoShape 11"/>
            <p:cNvSpPr>
              <a:spLocks noChangeArrowheads="1"/>
            </p:cNvSpPr>
            <p:nvPr/>
          </p:nvSpPr>
          <p:spPr bwMode="auto">
            <a:xfrm>
              <a:off x="8833" y="12977"/>
              <a:ext cx="2114" cy="17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2 w 21600"/>
                <a:gd name="T13" fmla="*/ 5400 h 21600"/>
                <a:gd name="T14" fmla="*/ 18903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s-ES" sz="1200" b="1">
                  <a:latin typeface="Arial" pitchFamily="34" charset="0"/>
                </a:rPr>
                <a:t>Salida de la  función de Int.</a:t>
              </a:r>
            </a:p>
          </p:txBody>
        </p:sp>
      </p:grpSp>
      <p:grpSp>
        <p:nvGrpSpPr>
          <p:cNvPr id="47111" name="Group 13"/>
          <p:cNvGrpSpPr>
            <a:grpSpLocks/>
          </p:cNvGrpSpPr>
          <p:nvPr/>
        </p:nvGrpSpPr>
        <p:grpSpPr bwMode="auto">
          <a:xfrm>
            <a:off x="1066800" y="1371600"/>
            <a:ext cx="7467600" cy="495300"/>
            <a:chOff x="-3" y="553"/>
            <a:chExt cx="3358" cy="602"/>
          </a:xfrm>
        </p:grpSpPr>
        <p:grpSp>
          <p:nvGrpSpPr>
            <p:cNvPr id="47169" name="Group 14"/>
            <p:cNvGrpSpPr>
              <a:grpSpLocks/>
            </p:cNvGrpSpPr>
            <p:nvPr/>
          </p:nvGrpSpPr>
          <p:grpSpPr bwMode="auto">
            <a:xfrm>
              <a:off x="0" y="556"/>
              <a:ext cx="3352" cy="596"/>
              <a:chOff x="0" y="556"/>
              <a:chExt cx="3352" cy="596"/>
            </a:xfrm>
          </p:grpSpPr>
          <p:grpSp>
            <p:nvGrpSpPr>
              <p:cNvPr id="47171" name="Group 15"/>
              <p:cNvGrpSpPr>
                <a:grpSpLocks/>
              </p:cNvGrpSpPr>
              <p:nvPr/>
            </p:nvGrpSpPr>
            <p:grpSpPr bwMode="auto">
              <a:xfrm>
                <a:off x="0" y="556"/>
                <a:ext cx="796" cy="596"/>
                <a:chOff x="0" y="556"/>
                <a:chExt cx="796" cy="596"/>
              </a:xfrm>
            </p:grpSpPr>
            <p:sp>
              <p:nvSpPr>
                <p:cNvPr id="47193" name="Rectangle 16"/>
                <p:cNvSpPr>
                  <a:spLocks noChangeArrowheads="1"/>
                </p:cNvSpPr>
                <p:nvPr/>
              </p:nvSpPr>
              <p:spPr bwMode="auto">
                <a:xfrm>
                  <a:off x="28" y="556"/>
                  <a:ext cx="768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3600" b="1" dirty="0" smtClean="0">
                      <a:solidFill>
                        <a:srgbClr val="FF0000"/>
                      </a:solidFill>
                    </a:rPr>
                    <a:t>FIFO</a:t>
                  </a:r>
                  <a:endParaRPr lang="es-ES_tradnl" sz="36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7194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sp>
            <p:nvSpPr>
              <p:cNvPr id="47192" name="Rectangle 20"/>
              <p:cNvSpPr>
                <a:spLocks noChangeArrowheads="1"/>
              </p:cNvSpPr>
              <p:nvPr/>
            </p:nvSpPr>
            <p:spPr bwMode="auto">
              <a:xfrm>
                <a:off x="419" y="556"/>
                <a:ext cx="419" cy="596"/>
              </a:xfrm>
              <a:prstGeom prst="rect">
                <a:avLst/>
              </a:prstGeom>
              <a:noFill/>
              <a:ln w="38100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AR"/>
              </a:p>
            </p:txBody>
          </p:sp>
          <p:grpSp>
            <p:nvGrpSpPr>
              <p:cNvPr id="47173" name="Group 21"/>
              <p:cNvGrpSpPr>
                <a:grpSpLocks/>
              </p:cNvGrpSpPr>
              <p:nvPr/>
            </p:nvGrpSpPr>
            <p:grpSpPr bwMode="auto">
              <a:xfrm>
                <a:off x="838" y="556"/>
                <a:ext cx="419" cy="596"/>
                <a:chOff x="838" y="556"/>
                <a:chExt cx="419" cy="596"/>
              </a:xfrm>
            </p:grpSpPr>
            <p:sp>
              <p:nvSpPr>
                <p:cNvPr id="47189" name="Rectangle 22"/>
                <p:cNvSpPr>
                  <a:spLocks noChangeArrowheads="1"/>
                </p:cNvSpPr>
                <p:nvPr/>
              </p:nvSpPr>
              <p:spPr bwMode="auto">
                <a:xfrm>
                  <a:off x="866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3600" b="1">
                      <a:solidFill>
                        <a:srgbClr val="FF0000"/>
                      </a:solidFill>
                    </a:rPr>
                    <a:t>0</a:t>
                  </a:r>
                </a:p>
              </p:txBody>
            </p:sp>
            <p:sp>
              <p:nvSpPr>
                <p:cNvPr id="47190" name="Rectangle 23"/>
                <p:cNvSpPr>
                  <a:spLocks noChangeArrowheads="1"/>
                </p:cNvSpPr>
                <p:nvPr/>
              </p:nvSpPr>
              <p:spPr bwMode="auto">
                <a:xfrm>
                  <a:off x="838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47174" name="Group 24"/>
              <p:cNvGrpSpPr>
                <a:grpSpLocks/>
              </p:cNvGrpSpPr>
              <p:nvPr/>
            </p:nvGrpSpPr>
            <p:grpSpPr bwMode="auto">
              <a:xfrm>
                <a:off x="1257" y="556"/>
                <a:ext cx="419" cy="596"/>
                <a:chOff x="1257" y="556"/>
                <a:chExt cx="419" cy="596"/>
              </a:xfrm>
            </p:grpSpPr>
            <p:sp>
              <p:nvSpPr>
                <p:cNvPr id="47187" name="Rectangle 25"/>
                <p:cNvSpPr>
                  <a:spLocks noChangeArrowheads="1"/>
                </p:cNvSpPr>
                <p:nvPr/>
              </p:nvSpPr>
              <p:spPr bwMode="auto">
                <a:xfrm>
                  <a:off x="1285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3600" b="1">
                      <a:solidFill>
                        <a:srgbClr val="FF0000"/>
                      </a:solidFill>
                    </a:rPr>
                    <a:t>0</a:t>
                  </a:r>
                </a:p>
              </p:txBody>
            </p:sp>
            <p:sp>
              <p:nvSpPr>
                <p:cNvPr id="47188" name="Rectangle 26"/>
                <p:cNvSpPr>
                  <a:spLocks noChangeArrowheads="1"/>
                </p:cNvSpPr>
                <p:nvPr/>
              </p:nvSpPr>
              <p:spPr bwMode="auto">
                <a:xfrm>
                  <a:off x="1257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47175" name="Group 27"/>
              <p:cNvGrpSpPr>
                <a:grpSpLocks/>
              </p:cNvGrpSpPr>
              <p:nvPr/>
            </p:nvGrpSpPr>
            <p:grpSpPr bwMode="auto">
              <a:xfrm>
                <a:off x="1676" y="556"/>
                <a:ext cx="419" cy="596"/>
                <a:chOff x="1676" y="556"/>
                <a:chExt cx="419" cy="596"/>
              </a:xfrm>
            </p:grpSpPr>
            <p:sp>
              <p:nvSpPr>
                <p:cNvPr id="47185" name="Rectangle 28"/>
                <p:cNvSpPr>
                  <a:spLocks noChangeArrowheads="1"/>
                </p:cNvSpPr>
                <p:nvPr/>
              </p:nvSpPr>
              <p:spPr bwMode="auto">
                <a:xfrm>
                  <a:off x="1704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3600" b="1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  <p:sp>
              <p:nvSpPr>
                <p:cNvPr id="47186" name="Rectangle 29"/>
                <p:cNvSpPr>
                  <a:spLocks noChangeArrowheads="1"/>
                </p:cNvSpPr>
                <p:nvPr/>
              </p:nvSpPr>
              <p:spPr bwMode="auto">
                <a:xfrm>
                  <a:off x="1676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47176" name="Group 30"/>
              <p:cNvGrpSpPr>
                <a:grpSpLocks/>
              </p:cNvGrpSpPr>
              <p:nvPr/>
            </p:nvGrpSpPr>
            <p:grpSpPr bwMode="auto">
              <a:xfrm>
                <a:off x="2095" y="556"/>
                <a:ext cx="419" cy="596"/>
                <a:chOff x="2095" y="556"/>
                <a:chExt cx="419" cy="596"/>
              </a:xfrm>
            </p:grpSpPr>
            <p:sp>
              <p:nvSpPr>
                <p:cNvPr id="47183" name="Rectangle 31"/>
                <p:cNvSpPr>
                  <a:spLocks noChangeArrowheads="1"/>
                </p:cNvSpPr>
                <p:nvPr/>
              </p:nvSpPr>
              <p:spPr bwMode="auto">
                <a:xfrm>
                  <a:off x="2123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b="1" dirty="0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b2</a:t>
                  </a:r>
                </a:p>
              </p:txBody>
            </p:sp>
            <p:sp>
              <p:nvSpPr>
                <p:cNvPr id="47184" name="Rectangle 32"/>
                <p:cNvSpPr>
                  <a:spLocks noChangeArrowheads="1"/>
                </p:cNvSpPr>
                <p:nvPr/>
              </p:nvSpPr>
              <p:spPr bwMode="auto">
                <a:xfrm>
                  <a:off x="2095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47177" name="Group 33"/>
              <p:cNvGrpSpPr>
                <a:grpSpLocks/>
              </p:cNvGrpSpPr>
              <p:nvPr/>
            </p:nvGrpSpPr>
            <p:grpSpPr bwMode="auto">
              <a:xfrm>
                <a:off x="2514" y="556"/>
                <a:ext cx="419" cy="596"/>
                <a:chOff x="2514" y="556"/>
                <a:chExt cx="419" cy="596"/>
              </a:xfrm>
            </p:grpSpPr>
            <p:sp>
              <p:nvSpPr>
                <p:cNvPr id="47181" name="Rectangle 34"/>
                <p:cNvSpPr>
                  <a:spLocks noChangeArrowheads="1"/>
                </p:cNvSpPr>
                <p:nvPr/>
              </p:nvSpPr>
              <p:spPr bwMode="auto">
                <a:xfrm>
                  <a:off x="2542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b="1" dirty="0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b1</a:t>
                  </a:r>
                </a:p>
              </p:txBody>
            </p:sp>
            <p:sp>
              <p:nvSpPr>
                <p:cNvPr id="47182" name="Rectangle 35"/>
                <p:cNvSpPr>
                  <a:spLocks noChangeArrowheads="1"/>
                </p:cNvSpPr>
                <p:nvPr/>
              </p:nvSpPr>
              <p:spPr bwMode="auto">
                <a:xfrm>
                  <a:off x="2514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47178" name="Group 36"/>
              <p:cNvGrpSpPr>
                <a:grpSpLocks/>
              </p:cNvGrpSpPr>
              <p:nvPr/>
            </p:nvGrpSpPr>
            <p:grpSpPr bwMode="auto">
              <a:xfrm>
                <a:off x="2933" y="556"/>
                <a:ext cx="419" cy="596"/>
                <a:chOff x="2933" y="556"/>
                <a:chExt cx="419" cy="596"/>
              </a:xfrm>
            </p:grpSpPr>
            <p:sp>
              <p:nvSpPr>
                <p:cNvPr id="47179" name="Rectangle 37"/>
                <p:cNvSpPr>
                  <a:spLocks noChangeArrowheads="1"/>
                </p:cNvSpPr>
                <p:nvPr/>
              </p:nvSpPr>
              <p:spPr bwMode="auto">
                <a:xfrm>
                  <a:off x="2961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b="1" dirty="0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b0</a:t>
                  </a:r>
                </a:p>
              </p:txBody>
            </p:sp>
            <p:sp>
              <p:nvSpPr>
                <p:cNvPr id="47180" name="Rectangle 38"/>
                <p:cNvSpPr>
                  <a:spLocks noChangeArrowheads="1"/>
                </p:cNvSpPr>
                <p:nvPr/>
              </p:nvSpPr>
              <p:spPr bwMode="auto">
                <a:xfrm>
                  <a:off x="2933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</p:grpSp>
        <p:sp>
          <p:nvSpPr>
            <p:cNvPr id="47170" name="Rectangle 39"/>
            <p:cNvSpPr>
              <a:spLocks noChangeArrowheads="1"/>
            </p:cNvSpPr>
            <p:nvPr/>
          </p:nvSpPr>
          <p:spPr bwMode="auto">
            <a:xfrm>
              <a:off x="-3" y="553"/>
              <a:ext cx="3358" cy="602"/>
            </a:xfrm>
            <a:prstGeom prst="rect">
              <a:avLst/>
            </a:prstGeom>
            <a:noFill/>
            <a:ln w="38100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AR"/>
            </a:p>
          </p:txBody>
        </p:sp>
      </p:grpSp>
      <p:sp>
        <p:nvSpPr>
          <p:cNvPr id="47112" name="Line 40"/>
          <p:cNvSpPr>
            <a:spLocks noChangeShapeType="1"/>
          </p:cNvSpPr>
          <p:nvPr/>
        </p:nvSpPr>
        <p:spPr bwMode="auto">
          <a:xfrm>
            <a:off x="1219200" y="2057400"/>
            <a:ext cx="7162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AR"/>
          </a:p>
        </p:txBody>
      </p:sp>
      <p:sp>
        <p:nvSpPr>
          <p:cNvPr id="47113" name="Text Box 41"/>
          <p:cNvSpPr txBox="1">
            <a:spLocks noChangeArrowheads="1"/>
          </p:cNvSpPr>
          <p:nvPr/>
        </p:nvSpPr>
        <p:spPr bwMode="auto">
          <a:xfrm>
            <a:off x="1143000" y="8382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dirty="0">
                <a:solidFill>
                  <a:srgbClr val="002060"/>
                </a:solidFill>
              </a:rPr>
              <a:t>IIR</a:t>
            </a:r>
            <a:r>
              <a:rPr lang="es-ES" dirty="0"/>
              <a:t>: </a:t>
            </a:r>
            <a:r>
              <a:rPr lang="en-AU" sz="2000" dirty="0"/>
              <a:t>Interrupt Identification </a:t>
            </a:r>
            <a:r>
              <a:rPr lang="en-AU" sz="2000" dirty="0" smtClean="0"/>
              <a:t>Register</a:t>
            </a:r>
            <a:r>
              <a:rPr lang="es-ES" dirty="0" smtClean="0"/>
              <a:t>  (Base </a:t>
            </a:r>
            <a:r>
              <a:rPr lang="es-ES" dirty="0"/>
              <a:t>+ </a:t>
            </a:r>
            <a:r>
              <a:rPr lang="es-ES" dirty="0" smtClean="0"/>
              <a:t>2) </a:t>
            </a:r>
            <a:endParaRPr lang="es-AR" dirty="0"/>
          </a:p>
        </p:txBody>
      </p:sp>
      <p:sp>
        <p:nvSpPr>
          <p:cNvPr id="47114" name="Rectangle 43"/>
          <p:cNvSpPr>
            <a:spLocks noChangeArrowheads="1"/>
          </p:cNvSpPr>
          <p:nvPr/>
        </p:nvSpPr>
        <p:spPr bwMode="auto">
          <a:xfrm>
            <a:off x="1066800" y="2286000"/>
            <a:ext cx="2895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1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b0 = 0</a:t>
            </a:r>
            <a:r>
              <a:rPr lang="es-ES_tradnl" sz="16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_tradnl" sz="1600" b="1" dirty="0">
                <a:latin typeface="Arial" pitchFamily="34" charset="0"/>
                <a:cs typeface="Arial" pitchFamily="34" charset="0"/>
                <a:sym typeface="Symbol" pitchFamily="18" charset="2"/>
              </a:rPr>
              <a:t></a:t>
            </a:r>
            <a:r>
              <a:rPr lang="es-ES_tradnl" sz="1600" b="1" dirty="0">
                <a:latin typeface="Arial" pitchFamily="34" charset="0"/>
                <a:cs typeface="Arial" pitchFamily="34" charset="0"/>
              </a:rPr>
              <a:t> Hay una interrupción pendiente de atención</a:t>
            </a:r>
            <a:endParaRPr lang="es-ES_tradnl" sz="1000" b="1" dirty="0">
              <a:cs typeface="Times New Roman" pitchFamily="18" charset="0"/>
            </a:endParaRPr>
          </a:p>
          <a:p>
            <a:pPr eaLnBrk="0" hangingPunct="0"/>
            <a:r>
              <a:rPr lang="es-ES_tradnl" sz="1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b0 = 1</a:t>
            </a:r>
            <a:r>
              <a:rPr lang="es-ES_tradnl" sz="16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1600" b="1" dirty="0">
                <a:latin typeface="Arial" pitchFamily="34" charset="0"/>
                <a:cs typeface="Arial" pitchFamily="34" charset="0"/>
                <a:sym typeface="Symbol" pitchFamily="18" charset="2"/>
              </a:rPr>
              <a:t></a:t>
            </a:r>
            <a:r>
              <a:rPr lang="es-ES_tradnl" sz="1600" b="1" dirty="0">
                <a:latin typeface="Arial" pitchFamily="34" charset="0"/>
                <a:cs typeface="Arial" pitchFamily="34" charset="0"/>
              </a:rPr>
              <a:t> No hay una interrupción pendiente</a:t>
            </a:r>
            <a:r>
              <a:rPr lang="en-US" sz="1100" b="1" dirty="0"/>
              <a:t> </a:t>
            </a:r>
            <a:endParaRPr lang="en-US" b="1" dirty="0"/>
          </a:p>
        </p:txBody>
      </p:sp>
      <p:grpSp>
        <p:nvGrpSpPr>
          <p:cNvPr id="47115" name="Group 44"/>
          <p:cNvGrpSpPr>
            <a:grpSpLocks/>
          </p:cNvGrpSpPr>
          <p:nvPr/>
        </p:nvGrpSpPr>
        <p:grpSpPr bwMode="auto">
          <a:xfrm>
            <a:off x="3770313" y="2362200"/>
            <a:ext cx="5221287" cy="1784350"/>
            <a:chOff x="2375" y="1632"/>
            <a:chExt cx="3289" cy="1124"/>
          </a:xfrm>
        </p:grpSpPr>
        <p:grpSp>
          <p:nvGrpSpPr>
            <p:cNvPr id="47118" name="Group 45"/>
            <p:cNvGrpSpPr>
              <a:grpSpLocks/>
            </p:cNvGrpSpPr>
            <p:nvPr/>
          </p:nvGrpSpPr>
          <p:grpSpPr bwMode="auto">
            <a:xfrm>
              <a:off x="2619" y="1633"/>
              <a:ext cx="555" cy="282"/>
              <a:chOff x="0" y="0"/>
              <a:chExt cx="411" cy="596"/>
            </a:xfrm>
          </p:grpSpPr>
          <p:sp>
            <p:nvSpPr>
              <p:cNvPr id="47165" name="Rectangle 4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11" cy="59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AR"/>
              </a:p>
            </p:txBody>
          </p:sp>
          <p:grpSp>
            <p:nvGrpSpPr>
              <p:cNvPr id="47166" name="Group 47"/>
              <p:cNvGrpSpPr>
                <a:grpSpLocks/>
              </p:cNvGrpSpPr>
              <p:nvPr/>
            </p:nvGrpSpPr>
            <p:grpSpPr bwMode="auto">
              <a:xfrm>
                <a:off x="0" y="0"/>
                <a:ext cx="411" cy="596"/>
                <a:chOff x="0" y="0"/>
                <a:chExt cx="411" cy="596"/>
              </a:xfrm>
            </p:grpSpPr>
            <p:sp>
              <p:nvSpPr>
                <p:cNvPr id="47167" name="Rectangle 48"/>
                <p:cNvSpPr>
                  <a:spLocks noChangeArrowheads="1"/>
                </p:cNvSpPr>
                <p:nvPr/>
              </p:nvSpPr>
              <p:spPr bwMode="auto">
                <a:xfrm>
                  <a:off x="28" y="0"/>
                  <a:ext cx="355" cy="59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s-ES_tradnl" sz="1600" b="1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b2</a:t>
                  </a:r>
                  <a:endParaRPr lang="es-ES_tradnl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7168" name="Rectangle 4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11" cy="59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</p:grpSp>
        <p:grpSp>
          <p:nvGrpSpPr>
            <p:cNvPr id="47119" name="Group 50"/>
            <p:cNvGrpSpPr>
              <a:grpSpLocks/>
            </p:cNvGrpSpPr>
            <p:nvPr/>
          </p:nvGrpSpPr>
          <p:grpSpPr bwMode="auto">
            <a:xfrm>
              <a:off x="3174" y="1633"/>
              <a:ext cx="537" cy="282"/>
              <a:chOff x="411" y="0"/>
              <a:chExt cx="398" cy="596"/>
            </a:xfrm>
          </p:grpSpPr>
          <p:sp>
            <p:nvSpPr>
              <p:cNvPr id="47161" name="Rectangle 51"/>
              <p:cNvSpPr>
                <a:spLocks noChangeArrowheads="1"/>
              </p:cNvSpPr>
              <p:nvPr/>
            </p:nvSpPr>
            <p:spPr bwMode="auto">
              <a:xfrm>
                <a:off x="411" y="0"/>
                <a:ext cx="398" cy="59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AR"/>
              </a:p>
            </p:txBody>
          </p:sp>
          <p:grpSp>
            <p:nvGrpSpPr>
              <p:cNvPr id="47162" name="Group 52"/>
              <p:cNvGrpSpPr>
                <a:grpSpLocks/>
              </p:cNvGrpSpPr>
              <p:nvPr/>
            </p:nvGrpSpPr>
            <p:grpSpPr bwMode="auto">
              <a:xfrm>
                <a:off x="411" y="0"/>
                <a:ext cx="398" cy="596"/>
                <a:chOff x="411" y="0"/>
                <a:chExt cx="398" cy="596"/>
              </a:xfrm>
            </p:grpSpPr>
            <p:sp>
              <p:nvSpPr>
                <p:cNvPr id="47163" name="Rectangle 53"/>
                <p:cNvSpPr>
                  <a:spLocks noChangeArrowheads="1"/>
                </p:cNvSpPr>
                <p:nvPr/>
              </p:nvSpPr>
              <p:spPr bwMode="auto">
                <a:xfrm>
                  <a:off x="439" y="0"/>
                  <a:ext cx="342" cy="59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s-ES_tradnl" sz="1600" b="1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b1</a:t>
                  </a:r>
                  <a:endParaRPr lang="es-ES_tradnl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7164" name="Rectangle 54"/>
                <p:cNvSpPr>
                  <a:spLocks noChangeArrowheads="1"/>
                </p:cNvSpPr>
                <p:nvPr/>
              </p:nvSpPr>
              <p:spPr bwMode="auto">
                <a:xfrm>
                  <a:off x="411" y="0"/>
                  <a:ext cx="398" cy="59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</p:grpSp>
        <p:grpSp>
          <p:nvGrpSpPr>
            <p:cNvPr id="47120" name="Group 55"/>
            <p:cNvGrpSpPr>
              <a:grpSpLocks/>
            </p:cNvGrpSpPr>
            <p:nvPr/>
          </p:nvGrpSpPr>
          <p:grpSpPr bwMode="auto">
            <a:xfrm>
              <a:off x="3711" y="1633"/>
              <a:ext cx="1949" cy="282"/>
              <a:chOff x="809" y="0"/>
              <a:chExt cx="1443" cy="596"/>
            </a:xfrm>
          </p:grpSpPr>
          <p:sp>
            <p:nvSpPr>
              <p:cNvPr id="47159" name="Rectangle 56"/>
              <p:cNvSpPr>
                <a:spLocks noChangeArrowheads="1"/>
              </p:cNvSpPr>
              <p:nvPr/>
            </p:nvSpPr>
            <p:spPr bwMode="auto">
              <a:xfrm>
                <a:off x="837" y="0"/>
                <a:ext cx="1387" cy="5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s-ES_tradnl" sz="1600" b="1">
                    <a:latin typeface="Arial" pitchFamily="34" charset="0"/>
                    <a:cs typeface="Arial" pitchFamily="34" charset="0"/>
                  </a:rPr>
                  <a:t>Descripción</a:t>
                </a:r>
                <a:endParaRPr lang="es-ES_tradnl"/>
              </a:p>
            </p:txBody>
          </p:sp>
          <p:sp>
            <p:nvSpPr>
              <p:cNvPr id="47160" name="Rectangle 57"/>
              <p:cNvSpPr>
                <a:spLocks noChangeArrowheads="1"/>
              </p:cNvSpPr>
              <p:nvPr/>
            </p:nvSpPr>
            <p:spPr bwMode="auto">
              <a:xfrm>
                <a:off x="809" y="0"/>
                <a:ext cx="1443" cy="59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AR"/>
              </a:p>
            </p:txBody>
          </p:sp>
        </p:grpSp>
        <p:grpSp>
          <p:nvGrpSpPr>
            <p:cNvPr id="47121" name="Group 58"/>
            <p:cNvGrpSpPr>
              <a:grpSpLocks/>
            </p:cNvGrpSpPr>
            <p:nvPr/>
          </p:nvGrpSpPr>
          <p:grpSpPr bwMode="auto">
            <a:xfrm>
              <a:off x="2619" y="1915"/>
              <a:ext cx="555" cy="209"/>
              <a:chOff x="0" y="596"/>
              <a:chExt cx="411" cy="442"/>
            </a:xfrm>
          </p:grpSpPr>
          <p:sp>
            <p:nvSpPr>
              <p:cNvPr id="47157" name="Rectangle 59"/>
              <p:cNvSpPr>
                <a:spLocks noChangeArrowheads="1"/>
              </p:cNvSpPr>
              <p:nvPr/>
            </p:nvSpPr>
            <p:spPr bwMode="auto">
              <a:xfrm>
                <a:off x="28" y="596"/>
                <a:ext cx="355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s-ES_tradnl" sz="1600" b="1">
                    <a:latin typeface="Arial" pitchFamily="34" charset="0"/>
                    <a:cs typeface="Arial" pitchFamily="34" charset="0"/>
                  </a:rPr>
                  <a:t>1</a:t>
                </a:r>
                <a:endParaRPr lang="es-ES_tradnl" sz="1000">
                  <a:cs typeface="Times New Roman" pitchFamily="18" charset="0"/>
                </a:endParaRPr>
              </a:p>
              <a:p>
                <a:pPr algn="ctr" eaLnBrk="0" hangingPunct="0"/>
                <a:endParaRPr lang="es-ES_tradnl"/>
              </a:p>
            </p:txBody>
          </p:sp>
          <p:sp>
            <p:nvSpPr>
              <p:cNvPr id="47158" name="Rectangle 60"/>
              <p:cNvSpPr>
                <a:spLocks noChangeArrowheads="1"/>
              </p:cNvSpPr>
              <p:nvPr/>
            </p:nvSpPr>
            <p:spPr bwMode="auto">
              <a:xfrm>
                <a:off x="0" y="596"/>
                <a:ext cx="411" cy="44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AR"/>
              </a:p>
            </p:txBody>
          </p:sp>
        </p:grpSp>
        <p:grpSp>
          <p:nvGrpSpPr>
            <p:cNvPr id="47122" name="Group 61"/>
            <p:cNvGrpSpPr>
              <a:grpSpLocks/>
            </p:cNvGrpSpPr>
            <p:nvPr/>
          </p:nvGrpSpPr>
          <p:grpSpPr bwMode="auto">
            <a:xfrm>
              <a:off x="3174" y="1915"/>
              <a:ext cx="537" cy="209"/>
              <a:chOff x="411" y="596"/>
              <a:chExt cx="398" cy="442"/>
            </a:xfrm>
          </p:grpSpPr>
          <p:sp>
            <p:nvSpPr>
              <p:cNvPr id="47155" name="Rectangle 62"/>
              <p:cNvSpPr>
                <a:spLocks noChangeArrowheads="1"/>
              </p:cNvSpPr>
              <p:nvPr/>
            </p:nvSpPr>
            <p:spPr bwMode="auto">
              <a:xfrm>
                <a:off x="439" y="596"/>
                <a:ext cx="342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s-ES_tradnl" sz="1600" b="1">
                    <a:latin typeface="Arial" pitchFamily="34" charset="0"/>
                    <a:cs typeface="Arial" pitchFamily="34" charset="0"/>
                  </a:rPr>
                  <a:t>1</a:t>
                </a:r>
                <a:endParaRPr lang="es-ES_tradnl" sz="1000">
                  <a:cs typeface="Times New Roman" pitchFamily="18" charset="0"/>
                </a:endParaRPr>
              </a:p>
              <a:p>
                <a:pPr algn="ctr" eaLnBrk="0" hangingPunct="0"/>
                <a:endParaRPr lang="es-ES_tradnl"/>
              </a:p>
            </p:txBody>
          </p:sp>
          <p:sp>
            <p:nvSpPr>
              <p:cNvPr id="47156" name="Rectangle 63"/>
              <p:cNvSpPr>
                <a:spLocks noChangeArrowheads="1"/>
              </p:cNvSpPr>
              <p:nvPr/>
            </p:nvSpPr>
            <p:spPr bwMode="auto">
              <a:xfrm>
                <a:off x="411" y="596"/>
                <a:ext cx="398" cy="44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AR"/>
              </a:p>
            </p:txBody>
          </p:sp>
        </p:grpSp>
        <p:grpSp>
          <p:nvGrpSpPr>
            <p:cNvPr id="47123" name="Group 64"/>
            <p:cNvGrpSpPr>
              <a:grpSpLocks/>
            </p:cNvGrpSpPr>
            <p:nvPr/>
          </p:nvGrpSpPr>
          <p:grpSpPr bwMode="auto">
            <a:xfrm>
              <a:off x="3711" y="1915"/>
              <a:ext cx="1949" cy="209"/>
              <a:chOff x="809" y="596"/>
              <a:chExt cx="1443" cy="442"/>
            </a:xfrm>
          </p:grpSpPr>
          <p:sp>
            <p:nvSpPr>
              <p:cNvPr id="47153" name="Rectangle 65"/>
              <p:cNvSpPr>
                <a:spLocks noChangeArrowheads="1"/>
              </p:cNvSpPr>
              <p:nvPr/>
            </p:nvSpPr>
            <p:spPr bwMode="auto">
              <a:xfrm>
                <a:off x="837" y="596"/>
                <a:ext cx="1387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s-ES_tradnl" sz="1600" b="1">
                    <a:latin typeface="Arial" pitchFamily="34" charset="0"/>
                    <a:cs typeface="Arial" pitchFamily="34" charset="0"/>
                  </a:rPr>
                  <a:t>Errores y break (&gt;)</a:t>
                </a:r>
                <a:endParaRPr lang="es-ES_tradnl" sz="1000">
                  <a:cs typeface="Times New Roman" pitchFamily="18" charset="0"/>
                </a:endParaRPr>
              </a:p>
              <a:p>
                <a:pPr eaLnBrk="0" hangingPunct="0"/>
                <a:endParaRPr lang="es-ES_tradnl"/>
              </a:p>
            </p:txBody>
          </p:sp>
          <p:sp>
            <p:nvSpPr>
              <p:cNvPr id="47154" name="Rectangle 66"/>
              <p:cNvSpPr>
                <a:spLocks noChangeArrowheads="1"/>
              </p:cNvSpPr>
              <p:nvPr/>
            </p:nvSpPr>
            <p:spPr bwMode="auto">
              <a:xfrm>
                <a:off x="809" y="596"/>
                <a:ext cx="1443" cy="44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AR"/>
              </a:p>
            </p:txBody>
          </p:sp>
        </p:grpSp>
        <p:grpSp>
          <p:nvGrpSpPr>
            <p:cNvPr id="47124" name="Group 67"/>
            <p:cNvGrpSpPr>
              <a:grpSpLocks/>
            </p:cNvGrpSpPr>
            <p:nvPr/>
          </p:nvGrpSpPr>
          <p:grpSpPr bwMode="auto">
            <a:xfrm>
              <a:off x="2619" y="2124"/>
              <a:ext cx="555" cy="210"/>
              <a:chOff x="0" y="1038"/>
              <a:chExt cx="411" cy="442"/>
            </a:xfrm>
          </p:grpSpPr>
          <p:sp>
            <p:nvSpPr>
              <p:cNvPr id="47151" name="Rectangle 68"/>
              <p:cNvSpPr>
                <a:spLocks noChangeArrowheads="1"/>
              </p:cNvSpPr>
              <p:nvPr/>
            </p:nvSpPr>
            <p:spPr bwMode="auto">
              <a:xfrm>
                <a:off x="28" y="1038"/>
                <a:ext cx="355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s-ES_tradnl" sz="1600" b="1">
                    <a:latin typeface="Arial" pitchFamily="34" charset="0"/>
                    <a:cs typeface="Arial" pitchFamily="34" charset="0"/>
                  </a:rPr>
                  <a:t>1</a:t>
                </a:r>
                <a:endParaRPr lang="es-ES_tradnl" sz="1000">
                  <a:cs typeface="Times New Roman" pitchFamily="18" charset="0"/>
                </a:endParaRPr>
              </a:p>
              <a:p>
                <a:pPr algn="ctr" eaLnBrk="0" hangingPunct="0"/>
                <a:endParaRPr lang="es-ES_tradnl"/>
              </a:p>
            </p:txBody>
          </p:sp>
          <p:sp>
            <p:nvSpPr>
              <p:cNvPr id="47152" name="Rectangle 69"/>
              <p:cNvSpPr>
                <a:spLocks noChangeArrowheads="1"/>
              </p:cNvSpPr>
              <p:nvPr/>
            </p:nvSpPr>
            <p:spPr bwMode="auto">
              <a:xfrm>
                <a:off x="0" y="1038"/>
                <a:ext cx="411" cy="44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AR"/>
              </a:p>
            </p:txBody>
          </p:sp>
        </p:grpSp>
        <p:grpSp>
          <p:nvGrpSpPr>
            <p:cNvPr id="47125" name="Group 70"/>
            <p:cNvGrpSpPr>
              <a:grpSpLocks/>
            </p:cNvGrpSpPr>
            <p:nvPr/>
          </p:nvGrpSpPr>
          <p:grpSpPr bwMode="auto">
            <a:xfrm>
              <a:off x="3174" y="2124"/>
              <a:ext cx="537" cy="210"/>
              <a:chOff x="411" y="1038"/>
              <a:chExt cx="398" cy="442"/>
            </a:xfrm>
          </p:grpSpPr>
          <p:sp>
            <p:nvSpPr>
              <p:cNvPr id="47149" name="Rectangle 71"/>
              <p:cNvSpPr>
                <a:spLocks noChangeArrowheads="1"/>
              </p:cNvSpPr>
              <p:nvPr/>
            </p:nvSpPr>
            <p:spPr bwMode="auto">
              <a:xfrm>
                <a:off x="439" y="1038"/>
                <a:ext cx="342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s-ES_tradnl" sz="1600" b="1">
                    <a:latin typeface="Arial" pitchFamily="34" charset="0"/>
                    <a:cs typeface="Arial" pitchFamily="34" charset="0"/>
                  </a:rPr>
                  <a:t>0</a:t>
                </a:r>
                <a:endParaRPr lang="es-ES_tradnl" sz="1000">
                  <a:cs typeface="Times New Roman" pitchFamily="18" charset="0"/>
                </a:endParaRPr>
              </a:p>
              <a:p>
                <a:pPr algn="ctr" eaLnBrk="0" hangingPunct="0"/>
                <a:endParaRPr lang="es-ES_tradnl"/>
              </a:p>
            </p:txBody>
          </p:sp>
          <p:sp>
            <p:nvSpPr>
              <p:cNvPr id="47150" name="Rectangle 72"/>
              <p:cNvSpPr>
                <a:spLocks noChangeArrowheads="1"/>
              </p:cNvSpPr>
              <p:nvPr/>
            </p:nvSpPr>
            <p:spPr bwMode="auto">
              <a:xfrm>
                <a:off x="411" y="1038"/>
                <a:ext cx="398" cy="44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AR"/>
              </a:p>
            </p:txBody>
          </p:sp>
        </p:grpSp>
        <p:grpSp>
          <p:nvGrpSpPr>
            <p:cNvPr id="47126" name="Group 73"/>
            <p:cNvGrpSpPr>
              <a:grpSpLocks/>
            </p:cNvGrpSpPr>
            <p:nvPr/>
          </p:nvGrpSpPr>
          <p:grpSpPr bwMode="auto">
            <a:xfrm>
              <a:off x="3711" y="2124"/>
              <a:ext cx="1949" cy="210"/>
              <a:chOff x="809" y="1038"/>
              <a:chExt cx="1443" cy="442"/>
            </a:xfrm>
          </p:grpSpPr>
          <p:sp>
            <p:nvSpPr>
              <p:cNvPr id="47147" name="Rectangle 74"/>
              <p:cNvSpPr>
                <a:spLocks noChangeArrowheads="1"/>
              </p:cNvSpPr>
              <p:nvPr/>
            </p:nvSpPr>
            <p:spPr bwMode="auto">
              <a:xfrm>
                <a:off x="837" y="1038"/>
                <a:ext cx="1387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s-ES_tradnl" sz="1600" b="1">
                    <a:latin typeface="Arial" pitchFamily="34" charset="0"/>
                    <a:cs typeface="Arial" pitchFamily="34" charset="0"/>
                  </a:rPr>
                  <a:t>Dato disponible</a:t>
                </a:r>
                <a:endParaRPr lang="es-ES_tradnl" sz="1000">
                  <a:cs typeface="Times New Roman" pitchFamily="18" charset="0"/>
                </a:endParaRPr>
              </a:p>
              <a:p>
                <a:pPr eaLnBrk="0" hangingPunct="0"/>
                <a:endParaRPr lang="es-ES_tradnl"/>
              </a:p>
            </p:txBody>
          </p:sp>
          <p:sp>
            <p:nvSpPr>
              <p:cNvPr id="47148" name="Rectangle 75"/>
              <p:cNvSpPr>
                <a:spLocks noChangeArrowheads="1"/>
              </p:cNvSpPr>
              <p:nvPr/>
            </p:nvSpPr>
            <p:spPr bwMode="auto">
              <a:xfrm>
                <a:off x="809" y="1038"/>
                <a:ext cx="1443" cy="44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AR"/>
              </a:p>
            </p:txBody>
          </p:sp>
        </p:grpSp>
        <p:grpSp>
          <p:nvGrpSpPr>
            <p:cNvPr id="47127" name="Group 76"/>
            <p:cNvGrpSpPr>
              <a:grpSpLocks/>
            </p:cNvGrpSpPr>
            <p:nvPr/>
          </p:nvGrpSpPr>
          <p:grpSpPr bwMode="auto">
            <a:xfrm>
              <a:off x="2619" y="2334"/>
              <a:ext cx="555" cy="209"/>
              <a:chOff x="0" y="1480"/>
              <a:chExt cx="411" cy="442"/>
            </a:xfrm>
          </p:grpSpPr>
          <p:sp>
            <p:nvSpPr>
              <p:cNvPr id="47145" name="Rectangle 77"/>
              <p:cNvSpPr>
                <a:spLocks noChangeArrowheads="1"/>
              </p:cNvSpPr>
              <p:nvPr/>
            </p:nvSpPr>
            <p:spPr bwMode="auto">
              <a:xfrm>
                <a:off x="28" y="1480"/>
                <a:ext cx="355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s-ES_tradnl" sz="1600" b="1">
                    <a:latin typeface="Arial" pitchFamily="34" charset="0"/>
                    <a:cs typeface="Arial" pitchFamily="34" charset="0"/>
                  </a:rPr>
                  <a:t>0</a:t>
                </a:r>
                <a:endParaRPr lang="es-ES_tradnl" sz="1000">
                  <a:cs typeface="Times New Roman" pitchFamily="18" charset="0"/>
                </a:endParaRPr>
              </a:p>
              <a:p>
                <a:pPr algn="ctr" eaLnBrk="0" hangingPunct="0"/>
                <a:endParaRPr lang="es-ES_tradnl"/>
              </a:p>
            </p:txBody>
          </p:sp>
          <p:sp>
            <p:nvSpPr>
              <p:cNvPr id="47146" name="Rectangle 78"/>
              <p:cNvSpPr>
                <a:spLocks noChangeArrowheads="1"/>
              </p:cNvSpPr>
              <p:nvPr/>
            </p:nvSpPr>
            <p:spPr bwMode="auto">
              <a:xfrm>
                <a:off x="0" y="1480"/>
                <a:ext cx="411" cy="44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AR"/>
              </a:p>
            </p:txBody>
          </p:sp>
        </p:grpSp>
        <p:grpSp>
          <p:nvGrpSpPr>
            <p:cNvPr id="47128" name="Group 79"/>
            <p:cNvGrpSpPr>
              <a:grpSpLocks/>
            </p:cNvGrpSpPr>
            <p:nvPr/>
          </p:nvGrpSpPr>
          <p:grpSpPr bwMode="auto">
            <a:xfrm>
              <a:off x="3174" y="2334"/>
              <a:ext cx="537" cy="209"/>
              <a:chOff x="411" y="1480"/>
              <a:chExt cx="398" cy="442"/>
            </a:xfrm>
          </p:grpSpPr>
          <p:sp>
            <p:nvSpPr>
              <p:cNvPr id="47143" name="Rectangle 80"/>
              <p:cNvSpPr>
                <a:spLocks noChangeArrowheads="1"/>
              </p:cNvSpPr>
              <p:nvPr/>
            </p:nvSpPr>
            <p:spPr bwMode="auto">
              <a:xfrm>
                <a:off x="439" y="1480"/>
                <a:ext cx="342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s-ES_tradnl" sz="1600" b="1">
                    <a:latin typeface="Arial" pitchFamily="34" charset="0"/>
                    <a:cs typeface="Arial" pitchFamily="34" charset="0"/>
                  </a:rPr>
                  <a:t>1</a:t>
                </a:r>
                <a:endParaRPr lang="es-ES_tradnl" sz="1000">
                  <a:cs typeface="Times New Roman" pitchFamily="18" charset="0"/>
                </a:endParaRPr>
              </a:p>
              <a:p>
                <a:pPr algn="ctr" eaLnBrk="0" hangingPunct="0"/>
                <a:endParaRPr lang="es-ES_tradnl"/>
              </a:p>
            </p:txBody>
          </p:sp>
          <p:sp>
            <p:nvSpPr>
              <p:cNvPr id="47144" name="Rectangle 81"/>
              <p:cNvSpPr>
                <a:spLocks noChangeArrowheads="1"/>
              </p:cNvSpPr>
              <p:nvPr/>
            </p:nvSpPr>
            <p:spPr bwMode="auto">
              <a:xfrm>
                <a:off x="411" y="1480"/>
                <a:ext cx="398" cy="44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AR"/>
              </a:p>
            </p:txBody>
          </p:sp>
        </p:grpSp>
        <p:grpSp>
          <p:nvGrpSpPr>
            <p:cNvPr id="47129" name="Group 82"/>
            <p:cNvGrpSpPr>
              <a:grpSpLocks/>
            </p:cNvGrpSpPr>
            <p:nvPr/>
          </p:nvGrpSpPr>
          <p:grpSpPr bwMode="auto">
            <a:xfrm>
              <a:off x="3711" y="2334"/>
              <a:ext cx="1949" cy="209"/>
              <a:chOff x="809" y="1480"/>
              <a:chExt cx="1443" cy="442"/>
            </a:xfrm>
          </p:grpSpPr>
          <p:sp>
            <p:nvSpPr>
              <p:cNvPr id="47141" name="Rectangle 83"/>
              <p:cNvSpPr>
                <a:spLocks noChangeArrowheads="1"/>
              </p:cNvSpPr>
              <p:nvPr/>
            </p:nvSpPr>
            <p:spPr bwMode="auto">
              <a:xfrm>
                <a:off x="837" y="1480"/>
                <a:ext cx="1387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s-ES_tradnl" sz="1600" b="1">
                    <a:latin typeface="Arial" pitchFamily="34" charset="0"/>
                    <a:cs typeface="Arial" pitchFamily="34" charset="0"/>
                  </a:rPr>
                  <a:t>THR disponible</a:t>
                </a:r>
                <a:endParaRPr lang="es-ES_tradnl" sz="1000">
                  <a:cs typeface="Times New Roman" pitchFamily="18" charset="0"/>
                </a:endParaRPr>
              </a:p>
              <a:p>
                <a:pPr eaLnBrk="0" hangingPunct="0"/>
                <a:endParaRPr lang="es-ES_tradnl"/>
              </a:p>
            </p:txBody>
          </p:sp>
          <p:sp>
            <p:nvSpPr>
              <p:cNvPr id="47142" name="Rectangle 84"/>
              <p:cNvSpPr>
                <a:spLocks noChangeArrowheads="1"/>
              </p:cNvSpPr>
              <p:nvPr/>
            </p:nvSpPr>
            <p:spPr bwMode="auto">
              <a:xfrm>
                <a:off x="809" y="1480"/>
                <a:ext cx="1443" cy="44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AR"/>
              </a:p>
            </p:txBody>
          </p:sp>
        </p:grpSp>
        <p:sp>
          <p:nvSpPr>
            <p:cNvPr id="47130" name="Rectangle 85"/>
            <p:cNvSpPr>
              <a:spLocks noChangeArrowheads="1"/>
            </p:cNvSpPr>
            <p:nvPr/>
          </p:nvSpPr>
          <p:spPr bwMode="auto">
            <a:xfrm>
              <a:off x="2615" y="1632"/>
              <a:ext cx="3049" cy="112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AR"/>
            </a:p>
          </p:txBody>
        </p:sp>
        <p:grpSp>
          <p:nvGrpSpPr>
            <p:cNvPr id="47131" name="Group 86"/>
            <p:cNvGrpSpPr>
              <a:grpSpLocks/>
            </p:cNvGrpSpPr>
            <p:nvPr/>
          </p:nvGrpSpPr>
          <p:grpSpPr bwMode="auto">
            <a:xfrm>
              <a:off x="2615" y="2544"/>
              <a:ext cx="555" cy="209"/>
              <a:chOff x="0" y="1480"/>
              <a:chExt cx="411" cy="442"/>
            </a:xfrm>
          </p:grpSpPr>
          <p:sp>
            <p:nvSpPr>
              <p:cNvPr id="47139" name="Rectangle 87"/>
              <p:cNvSpPr>
                <a:spLocks noChangeArrowheads="1"/>
              </p:cNvSpPr>
              <p:nvPr/>
            </p:nvSpPr>
            <p:spPr bwMode="auto">
              <a:xfrm>
                <a:off x="28" y="1480"/>
                <a:ext cx="355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s-ES_tradnl" sz="1600" b="1">
                    <a:latin typeface="Arial" pitchFamily="34" charset="0"/>
                    <a:cs typeface="Arial" pitchFamily="34" charset="0"/>
                  </a:rPr>
                  <a:t>0</a:t>
                </a:r>
                <a:endParaRPr lang="es-ES_tradnl" sz="1000">
                  <a:cs typeface="Times New Roman" pitchFamily="18" charset="0"/>
                </a:endParaRPr>
              </a:p>
              <a:p>
                <a:pPr algn="ctr" eaLnBrk="0" hangingPunct="0"/>
                <a:endParaRPr lang="es-ES_tradnl"/>
              </a:p>
            </p:txBody>
          </p:sp>
          <p:sp>
            <p:nvSpPr>
              <p:cNvPr id="47140" name="Rectangle 88"/>
              <p:cNvSpPr>
                <a:spLocks noChangeArrowheads="1"/>
              </p:cNvSpPr>
              <p:nvPr/>
            </p:nvSpPr>
            <p:spPr bwMode="auto">
              <a:xfrm>
                <a:off x="0" y="1480"/>
                <a:ext cx="411" cy="44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AR"/>
              </a:p>
            </p:txBody>
          </p:sp>
        </p:grpSp>
        <p:grpSp>
          <p:nvGrpSpPr>
            <p:cNvPr id="47132" name="Group 89"/>
            <p:cNvGrpSpPr>
              <a:grpSpLocks/>
            </p:cNvGrpSpPr>
            <p:nvPr/>
          </p:nvGrpSpPr>
          <p:grpSpPr bwMode="auto">
            <a:xfrm>
              <a:off x="3170" y="2544"/>
              <a:ext cx="537" cy="209"/>
              <a:chOff x="411" y="1480"/>
              <a:chExt cx="398" cy="442"/>
            </a:xfrm>
          </p:grpSpPr>
          <p:sp>
            <p:nvSpPr>
              <p:cNvPr id="47137" name="Rectangle 90"/>
              <p:cNvSpPr>
                <a:spLocks noChangeArrowheads="1"/>
              </p:cNvSpPr>
              <p:nvPr/>
            </p:nvSpPr>
            <p:spPr bwMode="auto">
              <a:xfrm>
                <a:off x="439" y="1480"/>
                <a:ext cx="342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s-ES_tradnl" sz="1600" b="1">
                    <a:latin typeface="Arial" pitchFamily="34" charset="0"/>
                    <a:cs typeface="Arial" pitchFamily="34" charset="0"/>
                  </a:rPr>
                  <a:t>0</a:t>
                </a:r>
                <a:endParaRPr lang="es-ES_tradnl" sz="1000">
                  <a:cs typeface="Times New Roman" pitchFamily="18" charset="0"/>
                </a:endParaRPr>
              </a:p>
              <a:p>
                <a:pPr algn="ctr" eaLnBrk="0" hangingPunct="0"/>
                <a:endParaRPr lang="es-ES_tradnl"/>
              </a:p>
            </p:txBody>
          </p:sp>
          <p:sp>
            <p:nvSpPr>
              <p:cNvPr id="47138" name="Rectangle 91"/>
              <p:cNvSpPr>
                <a:spLocks noChangeArrowheads="1"/>
              </p:cNvSpPr>
              <p:nvPr/>
            </p:nvSpPr>
            <p:spPr bwMode="auto">
              <a:xfrm>
                <a:off x="411" y="1480"/>
                <a:ext cx="398" cy="44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AR"/>
              </a:p>
            </p:txBody>
          </p:sp>
        </p:grpSp>
        <p:grpSp>
          <p:nvGrpSpPr>
            <p:cNvPr id="47133" name="Group 92"/>
            <p:cNvGrpSpPr>
              <a:grpSpLocks/>
            </p:cNvGrpSpPr>
            <p:nvPr/>
          </p:nvGrpSpPr>
          <p:grpSpPr bwMode="auto">
            <a:xfrm>
              <a:off x="3708" y="2544"/>
              <a:ext cx="1949" cy="209"/>
              <a:chOff x="809" y="1480"/>
              <a:chExt cx="1443" cy="442"/>
            </a:xfrm>
          </p:grpSpPr>
          <p:sp>
            <p:nvSpPr>
              <p:cNvPr id="47135" name="Rectangle 93"/>
              <p:cNvSpPr>
                <a:spLocks noChangeArrowheads="1"/>
              </p:cNvSpPr>
              <p:nvPr/>
            </p:nvSpPr>
            <p:spPr bwMode="auto">
              <a:xfrm>
                <a:off x="837" y="1480"/>
                <a:ext cx="1387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s-ES_tradnl" sz="1600" b="1">
                    <a:latin typeface="Arial" pitchFamily="34" charset="0"/>
                    <a:cs typeface="Arial" pitchFamily="34" charset="0"/>
                  </a:rPr>
                  <a:t>Estado del Modem (&lt;)</a:t>
                </a:r>
                <a:endParaRPr lang="es-ES_tradnl" sz="1000">
                  <a:cs typeface="Times New Roman" pitchFamily="18" charset="0"/>
                </a:endParaRPr>
              </a:p>
              <a:p>
                <a:pPr eaLnBrk="0" hangingPunct="0"/>
                <a:endParaRPr lang="es-ES_tradnl"/>
              </a:p>
            </p:txBody>
          </p:sp>
          <p:sp>
            <p:nvSpPr>
              <p:cNvPr id="47136" name="Rectangle 94"/>
              <p:cNvSpPr>
                <a:spLocks noChangeArrowheads="1"/>
              </p:cNvSpPr>
              <p:nvPr/>
            </p:nvSpPr>
            <p:spPr bwMode="auto">
              <a:xfrm>
                <a:off x="809" y="1480"/>
                <a:ext cx="1443" cy="44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AR"/>
              </a:p>
            </p:txBody>
          </p:sp>
        </p:grpSp>
        <p:sp>
          <p:nvSpPr>
            <p:cNvPr id="47134" name="AutoShape 95"/>
            <p:cNvSpPr>
              <a:spLocks noChangeArrowheads="1"/>
            </p:cNvSpPr>
            <p:nvPr/>
          </p:nvSpPr>
          <p:spPr bwMode="auto">
            <a:xfrm>
              <a:off x="2375" y="1968"/>
              <a:ext cx="192" cy="768"/>
            </a:xfrm>
            <a:prstGeom prst="upArrow">
              <a:avLst>
                <a:gd name="adj1" fmla="val 50000"/>
                <a:gd name="adj2" fmla="val 10000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/>
            </a:p>
          </p:txBody>
        </p:sp>
      </p:grpSp>
      <p:sp>
        <p:nvSpPr>
          <p:cNvPr id="392289" name="AutoShape 97"/>
          <p:cNvSpPr>
            <a:spLocks noChangeArrowheads="1"/>
          </p:cNvSpPr>
          <p:nvPr/>
        </p:nvSpPr>
        <p:spPr bwMode="auto">
          <a:xfrm>
            <a:off x="6372200" y="6096000"/>
            <a:ext cx="1295400" cy="762000"/>
          </a:xfrm>
          <a:prstGeom prst="rightArrow">
            <a:avLst>
              <a:gd name="adj1" fmla="val 50000"/>
              <a:gd name="adj2" fmla="val 4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65000"/>
              </a:lnSpc>
            </a:pPr>
            <a:r>
              <a:rPr lang="es-AR" sz="1800"/>
              <a:t>Resumen</a:t>
            </a:r>
          </a:p>
          <a:p>
            <a:pPr algn="ctr">
              <a:lnSpc>
                <a:spcPct val="65000"/>
              </a:lnSpc>
            </a:pPr>
            <a:r>
              <a:rPr lang="es-AR" sz="1800"/>
              <a:t>registros</a:t>
            </a:r>
            <a:endParaRPr lang="es-ES" sz="1800"/>
          </a:p>
        </p:txBody>
      </p:sp>
      <p:pic>
        <p:nvPicPr>
          <p:cNvPr id="47117" name="100 Imagen" descr="UBE29.jpe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0" y="4293096"/>
            <a:ext cx="1141413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9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5EAA24-1B9A-4739-B9CB-F256333715CC}" type="slidenum">
              <a:rPr lang="es-ES" smtClean="0"/>
              <a:pPr>
                <a:defRPr/>
              </a:pPr>
              <a:t>43</a:t>
            </a:fld>
            <a:endParaRPr lang="es-E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289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" smtClean="0"/>
              <a:t>Resumen de los registros</a:t>
            </a:r>
          </a:p>
        </p:txBody>
      </p:sp>
      <p:sp>
        <p:nvSpPr>
          <p:cNvPr id="48130" name="2 Marcador de fecha"/>
          <p:cNvSpPr>
            <a:spLocks noGrp="1"/>
          </p:cNvSpPr>
          <p:nvPr>
            <p:ph type="dt" sz="half" idx="10"/>
          </p:nvPr>
        </p:nvSpPr>
        <p:spPr>
          <a:xfrm>
            <a:off x="6415980" y="6337126"/>
            <a:ext cx="2476500" cy="476250"/>
          </a:xfrm>
          <a:noFill/>
        </p:spPr>
        <p:txBody>
          <a:bodyPr/>
          <a:lstStyle/>
          <a:p>
            <a:r>
              <a:rPr lang="es-AR" dirty="0" smtClean="0">
                <a:latin typeface="Times New Roman" pitchFamily="18" charset="0"/>
              </a:rPr>
              <a:t>@2014</a:t>
            </a:r>
            <a:endParaRPr lang="es-ES" dirty="0" smtClean="0">
              <a:latin typeface="Times New Roman" pitchFamily="18" charset="0"/>
            </a:endParaRPr>
          </a:p>
        </p:txBody>
      </p:sp>
      <p:sp>
        <p:nvSpPr>
          <p:cNvPr id="48131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83568" y="6381328"/>
            <a:ext cx="4809728" cy="476672"/>
          </a:xfrm>
          <a:noFill/>
        </p:spPr>
        <p:txBody>
          <a:bodyPr/>
          <a:lstStyle/>
          <a:p>
            <a:r>
              <a:rPr lang="es-ES" dirty="0" smtClean="0">
                <a:latin typeface="Times New Roman" pitchFamily="18" charset="0"/>
              </a:rPr>
              <a:t>Ing. M. Trujillo &amp; Ing. M. Giura - Informática II - UTN - FRBA</a:t>
            </a:r>
          </a:p>
        </p:txBody>
      </p:sp>
      <p:grpSp>
        <p:nvGrpSpPr>
          <p:cNvPr id="48134" name="Group 3"/>
          <p:cNvGrpSpPr>
            <a:grpSpLocks/>
          </p:cNvGrpSpPr>
          <p:nvPr/>
        </p:nvGrpSpPr>
        <p:grpSpPr bwMode="auto">
          <a:xfrm>
            <a:off x="1066800" y="1295400"/>
            <a:ext cx="7467600" cy="495300"/>
            <a:chOff x="-3" y="553"/>
            <a:chExt cx="3358" cy="602"/>
          </a:xfrm>
        </p:grpSpPr>
        <p:grpSp>
          <p:nvGrpSpPr>
            <p:cNvPr id="48227" name="Group 4"/>
            <p:cNvGrpSpPr>
              <a:grpSpLocks/>
            </p:cNvGrpSpPr>
            <p:nvPr/>
          </p:nvGrpSpPr>
          <p:grpSpPr bwMode="auto">
            <a:xfrm>
              <a:off x="0" y="556"/>
              <a:ext cx="3352" cy="596"/>
              <a:chOff x="0" y="556"/>
              <a:chExt cx="3352" cy="596"/>
            </a:xfrm>
          </p:grpSpPr>
          <p:grpSp>
            <p:nvGrpSpPr>
              <p:cNvPr id="48229" name="Group 5"/>
              <p:cNvGrpSpPr>
                <a:grpSpLocks/>
              </p:cNvGrpSpPr>
              <p:nvPr/>
            </p:nvGrpSpPr>
            <p:grpSpPr bwMode="auto">
              <a:xfrm>
                <a:off x="0" y="556"/>
                <a:ext cx="419" cy="596"/>
                <a:chOff x="0" y="556"/>
                <a:chExt cx="419" cy="596"/>
              </a:xfrm>
            </p:grpSpPr>
            <p:sp>
              <p:nvSpPr>
                <p:cNvPr id="48251" name="Rectangle 6"/>
                <p:cNvSpPr>
                  <a:spLocks noChangeArrowheads="1"/>
                </p:cNvSpPr>
                <p:nvPr/>
              </p:nvSpPr>
              <p:spPr bwMode="auto">
                <a:xfrm>
                  <a:off x="28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1600" b="1" dirty="0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DLAB</a:t>
                  </a:r>
                  <a:endParaRPr lang="es-ES_tradnl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48252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48230" name="Group 8"/>
              <p:cNvGrpSpPr>
                <a:grpSpLocks/>
              </p:cNvGrpSpPr>
              <p:nvPr/>
            </p:nvGrpSpPr>
            <p:grpSpPr bwMode="auto">
              <a:xfrm>
                <a:off x="419" y="556"/>
                <a:ext cx="419" cy="596"/>
                <a:chOff x="419" y="556"/>
                <a:chExt cx="419" cy="596"/>
              </a:xfrm>
            </p:grpSpPr>
            <p:sp>
              <p:nvSpPr>
                <p:cNvPr id="48249" name="Rectangle 9"/>
                <p:cNvSpPr>
                  <a:spLocks noChangeArrowheads="1"/>
                </p:cNvSpPr>
                <p:nvPr/>
              </p:nvSpPr>
              <p:spPr bwMode="auto">
                <a:xfrm>
                  <a:off x="447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1600" b="1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SB</a:t>
                  </a:r>
                  <a:endParaRPr lang="es-ES_tradnl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48250" name="Rectangle 10"/>
                <p:cNvSpPr>
                  <a:spLocks noChangeArrowheads="1"/>
                </p:cNvSpPr>
                <p:nvPr/>
              </p:nvSpPr>
              <p:spPr bwMode="auto">
                <a:xfrm>
                  <a:off x="419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48231" name="Group 11"/>
              <p:cNvGrpSpPr>
                <a:grpSpLocks/>
              </p:cNvGrpSpPr>
              <p:nvPr/>
            </p:nvGrpSpPr>
            <p:grpSpPr bwMode="auto">
              <a:xfrm>
                <a:off x="838" y="556"/>
                <a:ext cx="419" cy="596"/>
                <a:chOff x="838" y="556"/>
                <a:chExt cx="419" cy="596"/>
              </a:xfrm>
            </p:grpSpPr>
            <p:sp>
              <p:nvSpPr>
                <p:cNvPr id="48247" name="Rectangle 12"/>
                <p:cNvSpPr>
                  <a:spLocks noChangeArrowheads="1"/>
                </p:cNvSpPr>
                <p:nvPr/>
              </p:nvSpPr>
              <p:spPr bwMode="auto">
                <a:xfrm>
                  <a:off x="866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1600" b="1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SP</a:t>
                  </a:r>
                  <a:endParaRPr lang="es-ES_tradnl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48248" name="Rectangle 13"/>
                <p:cNvSpPr>
                  <a:spLocks noChangeArrowheads="1"/>
                </p:cNvSpPr>
                <p:nvPr/>
              </p:nvSpPr>
              <p:spPr bwMode="auto">
                <a:xfrm>
                  <a:off x="838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48232" name="Group 14"/>
              <p:cNvGrpSpPr>
                <a:grpSpLocks/>
              </p:cNvGrpSpPr>
              <p:nvPr/>
            </p:nvGrpSpPr>
            <p:grpSpPr bwMode="auto">
              <a:xfrm>
                <a:off x="1257" y="556"/>
                <a:ext cx="419" cy="596"/>
                <a:chOff x="1257" y="556"/>
                <a:chExt cx="419" cy="596"/>
              </a:xfrm>
            </p:grpSpPr>
            <p:sp>
              <p:nvSpPr>
                <p:cNvPr id="48245" name="Rectangle 15"/>
                <p:cNvSpPr>
                  <a:spLocks noChangeArrowheads="1"/>
                </p:cNvSpPr>
                <p:nvPr/>
              </p:nvSpPr>
              <p:spPr bwMode="auto">
                <a:xfrm>
                  <a:off x="1285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1600" b="1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EPS</a:t>
                  </a:r>
                  <a:endParaRPr lang="es-ES_tradnl" sz="1000">
                    <a:solidFill>
                      <a:srgbClr val="002060"/>
                    </a:solidFill>
                    <a:cs typeface="Times New Roman" pitchFamily="18" charset="0"/>
                  </a:endParaRPr>
                </a:p>
              </p:txBody>
            </p:sp>
            <p:sp>
              <p:nvSpPr>
                <p:cNvPr id="48246" name="Rectangle 16"/>
                <p:cNvSpPr>
                  <a:spLocks noChangeArrowheads="1"/>
                </p:cNvSpPr>
                <p:nvPr/>
              </p:nvSpPr>
              <p:spPr bwMode="auto">
                <a:xfrm>
                  <a:off x="1257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48233" name="Group 17"/>
              <p:cNvGrpSpPr>
                <a:grpSpLocks/>
              </p:cNvGrpSpPr>
              <p:nvPr/>
            </p:nvGrpSpPr>
            <p:grpSpPr bwMode="auto">
              <a:xfrm>
                <a:off x="1676" y="556"/>
                <a:ext cx="419" cy="596"/>
                <a:chOff x="1676" y="556"/>
                <a:chExt cx="419" cy="596"/>
              </a:xfrm>
            </p:grpSpPr>
            <p:sp>
              <p:nvSpPr>
                <p:cNvPr id="48243" name="Rectangle 18"/>
                <p:cNvSpPr>
                  <a:spLocks noChangeArrowheads="1"/>
                </p:cNvSpPr>
                <p:nvPr/>
              </p:nvSpPr>
              <p:spPr bwMode="auto">
                <a:xfrm>
                  <a:off x="1704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1600" b="1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PEN</a:t>
                  </a:r>
                  <a:endParaRPr lang="es-ES_tradnl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48244" name="Rectangle 19"/>
                <p:cNvSpPr>
                  <a:spLocks noChangeArrowheads="1"/>
                </p:cNvSpPr>
                <p:nvPr/>
              </p:nvSpPr>
              <p:spPr bwMode="auto">
                <a:xfrm>
                  <a:off x="1676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48234" name="Group 20"/>
              <p:cNvGrpSpPr>
                <a:grpSpLocks/>
              </p:cNvGrpSpPr>
              <p:nvPr/>
            </p:nvGrpSpPr>
            <p:grpSpPr bwMode="auto">
              <a:xfrm>
                <a:off x="2095" y="556"/>
                <a:ext cx="419" cy="596"/>
                <a:chOff x="2095" y="556"/>
                <a:chExt cx="419" cy="596"/>
              </a:xfrm>
            </p:grpSpPr>
            <p:sp>
              <p:nvSpPr>
                <p:cNvPr id="4824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23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1600" b="1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STB</a:t>
                  </a:r>
                  <a:endParaRPr lang="es-ES_tradnl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48242" name="Rectangle 22"/>
                <p:cNvSpPr>
                  <a:spLocks noChangeArrowheads="1"/>
                </p:cNvSpPr>
                <p:nvPr/>
              </p:nvSpPr>
              <p:spPr bwMode="auto">
                <a:xfrm>
                  <a:off x="2095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48235" name="Group 23"/>
              <p:cNvGrpSpPr>
                <a:grpSpLocks/>
              </p:cNvGrpSpPr>
              <p:nvPr/>
            </p:nvGrpSpPr>
            <p:grpSpPr bwMode="auto">
              <a:xfrm>
                <a:off x="2514" y="556"/>
                <a:ext cx="419" cy="596"/>
                <a:chOff x="2514" y="556"/>
                <a:chExt cx="419" cy="596"/>
              </a:xfrm>
            </p:grpSpPr>
            <p:sp>
              <p:nvSpPr>
                <p:cNvPr id="48239" name="Rectangle 24"/>
                <p:cNvSpPr>
                  <a:spLocks noChangeArrowheads="1"/>
                </p:cNvSpPr>
                <p:nvPr/>
              </p:nvSpPr>
              <p:spPr bwMode="auto">
                <a:xfrm>
                  <a:off x="2542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1600" b="1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WLS1</a:t>
                  </a:r>
                  <a:endParaRPr lang="es-ES_tradnl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48240" name="Rectangle 25"/>
                <p:cNvSpPr>
                  <a:spLocks noChangeArrowheads="1"/>
                </p:cNvSpPr>
                <p:nvPr/>
              </p:nvSpPr>
              <p:spPr bwMode="auto">
                <a:xfrm>
                  <a:off x="2514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48236" name="Group 26"/>
              <p:cNvGrpSpPr>
                <a:grpSpLocks/>
              </p:cNvGrpSpPr>
              <p:nvPr/>
            </p:nvGrpSpPr>
            <p:grpSpPr bwMode="auto">
              <a:xfrm>
                <a:off x="2933" y="556"/>
                <a:ext cx="419" cy="596"/>
                <a:chOff x="2933" y="556"/>
                <a:chExt cx="419" cy="596"/>
              </a:xfrm>
            </p:grpSpPr>
            <p:sp>
              <p:nvSpPr>
                <p:cNvPr id="48237" name="Rectangle 27"/>
                <p:cNvSpPr>
                  <a:spLocks noChangeArrowheads="1"/>
                </p:cNvSpPr>
                <p:nvPr/>
              </p:nvSpPr>
              <p:spPr bwMode="auto">
                <a:xfrm>
                  <a:off x="2961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1600" b="1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WLS0</a:t>
                  </a:r>
                </a:p>
              </p:txBody>
            </p:sp>
            <p:sp>
              <p:nvSpPr>
                <p:cNvPr id="48238" name="Rectangle 28"/>
                <p:cNvSpPr>
                  <a:spLocks noChangeArrowheads="1"/>
                </p:cNvSpPr>
                <p:nvPr/>
              </p:nvSpPr>
              <p:spPr bwMode="auto">
                <a:xfrm>
                  <a:off x="2933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>
                    <a:solidFill>
                      <a:srgbClr val="002060"/>
                    </a:solidFill>
                  </a:endParaRPr>
                </a:p>
              </p:txBody>
            </p:sp>
          </p:grpSp>
        </p:grpSp>
        <p:sp>
          <p:nvSpPr>
            <p:cNvPr id="48228" name="Rectangle 29"/>
            <p:cNvSpPr>
              <a:spLocks noChangeArrowheads="1"/>
            </p:cNvSpPr>
            <p:nvPr/>
          </p:nvSpPr>
          <p:spPr bwMode="auto">
            <a:xfrm>
              <a:off x="-3" y="553"/>
              <a:ext cx="3358" cy="602"/>
            </a:xfrm>
            <a:prstGeom prst="rect">
              <a:avLst/>
            </a:prstGeom>
            <a:noFill/>
            <a:ln w="38100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AR">
                <a:solidFill>
                  <a:srgbClr val="002060"/>
                </a:solidFill>
              </a:endParaRPr>
            </a:p>
          </p:txBody>
        </p:sp>
      </p:grpSp>
      <p:sp>
        <p:nvSpPr>
          <p:cNvPr id="48135" name="Line 30"/>
          <p:cNvSpPr>
            <a:spLocks noChangeShapeType="1"/>
          </p:cNvSpPr>
          <p:nvPr/>
        </p:nvSpPr>
        <p:spPr bwMode="auto">
          <a:xfrm>
            <a:off x="1219200" y="1981200"/>
            <a:ext cx="7162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AR"/>
          </a:p>
        </p:txBody>
      </p:sp>
      <p:sp>
        <p:nvSpPr>
          <p:cNvPr id="48136" name="Text Box 31"/>
          <p:cNvSpPr txBox="1">
            <a:spLocks noChangeArrowheads="1"/>
          </p:cNvSpPr>
          <p:nvPr/>
        </p:nvSpPr>
        <p:spPr bwMode="auto">
          <a:xfrm>
            <a:off x="1143000" y="7620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dirty="0">
                <a:solidFill>
                  <a:srgbClr val="0000CC"/>
                </a:solidFill>
              </a:rPr>
              <a:t>LCR</a:t>
            </a:r>
            <a:r>
              <a:rPr lang="es-ES" dirty="0"/>
              <a:t>: </a:t>
            </a:r>
            <a:r>
              <a:rPr lang="es-ES" sz="2000" dirty="0"/>
              <a:t>Line Control </a:t>
            </a:r>
            <a:r>
              <a:rPr lang="es-ES" sz="2000" dirty="0" err="1"/>
              <a:t>Register</a:t>
            </a:r>
            <a:r>
              <a:rPr lang="es-ES" dirty="0"/>
              <a:t> – Base + 3 (activo alto)</a:t>
            </a:r>
            <a:endParaRPr lang="es-AR" dirty="0"/>
          </a:p>
        </p:txBody>
      </p:sp>
      <p:grpSp>
        <p:nvGrpSpPr>
          <p:cNvPr id="48137" name="Group 32"/>
          <p:cNvGrpSpPr>
            <a:grpSpLocks/>
          </p:cNvGrpSpPr>
          <p:nvPr/>
        </p:nvGrpSpPr>
        <p:grpSpPr bwMode="auto">
          <a:xfrm>
            <a:off x="1066800" y="2514600"/>
            <a:ext cx="7467600" cy="495300"/>
            <a:chOff x="-3" y="553"/>
            <a:chExt cx="3358" cy="602"/>
          </a:xfrm>
        </p:grpSpPr>
        <p:grpSp>
          <p:nvGrpSpPr>
            <p:cNvPr id="48201" name="Group 33"/>
            <p:cNvGrpSpPr>
              <a:grpSpLocks/>
            </p:cNvGrpSpPr>
            <p:nvPr/>
          </p:nvGrpSpPr>
          <p:grpSpPr bwMode="auto">
            <a:xfrm>
              <a:off x="0" y="556"/>
              <a:ext cx="3352" cy="596"/>
              <a:chOff x="0" y="556"/>
              <a:chExt cx="3352" cy="596"/>
            </a:xfrm>
          </p:grpSpPr>
          <p:grpSp>
            <p:nvGrpSpPr>
              <p:cNvPr id="48203" name="Group 34"/>
              <p:cNvGrpSpPr>
                <a:grpSpLocks/>
              </p:cNvGrpSpPr>
              <p:nvPr/>
            </p:nvGrpSpPr>
            <p:grpSpPr bwMode="auto">
              <a:xfrm>
                <a:off x="0" y="556"/>
                <a:ext cx="419" cy="596"/>
                <a:chOff x="0" y="556"/>
                <a:chExt cx="419" cy="596"/>
              </a:xfrm>
            </p:grpSpPr>
            <p:sp>
              <p:nvSpPr>
                <p:cNvPr id="48225" name="Rectangle 35"/>
                <p:cNvSpPr>
                  <a:spLocks noChangeArrowheads="1"/>
                </p:cNvSpPr>
                <p:nvPr/>
              </p:nvSpPr>
              <p:spPr bwMode="auto">
                <a:xfrm>
                  <a:off x="28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3600" b="1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  <p:sp>
              <p:nvSpPr>
                <p:cNvPr id="48226" name="Rectangle 36"/>
                <p:cNvSpPr>
                  <a:spLocks noChangeArrowheads="1"/>
                </p:cNvSpPr>
                <p:nvPr/>
              </p:nvSpPr>
              <p:spPr bwMode="auto">
                <a:xfrm>
                  <a:off x="0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48204" name="Group 37"/>
              <p:cNvGrpSpPr>
                <a:grpSpLocks/>
              </p:cNvGrpSpPr>
              <p:nvPr/>
            </p:nvGrpSpPr>
            <p:grpSpPr bwMode="auto">
              <a:xfrm>
                <a:off x="419" y="556"/>
                <a:ext cx="419" cy="596"/>
                <a:chOff x="419" y="556"/>
                <a:chExt cx="419" cy="596"/>
              </a:xfrm>
            </p:grpSpPr>
            <p:sp>
              <p:nvSpPr>
                <p:cNvPr id="48223" name="Rectangle 38"/>
                <p:cNvSpPr>
                  <a:spLocks noChangeArrowheads="1"/>
                </p:cNvSpPr>
                <p:nvPr/>
              </p:nvSpPr>
              <p:spPr bwMode="auto">
                <a:xfrm>
                  <a:off x="447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1800" b="1" dirty="0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TEMT</a:t>
                  </a:r>
                </a:p>
              </p:txBody>
            </p:sp>
            <p:sp>
              <p:nvSpPr>
                <p:cNvPr id="48224" name="Rectangle 39"/>
                <p:cNvSpPr>
                  <a:spLocks noChangeArrowheads="1"/>
                </p:cNvSpPr>
                <p:nvPr/>
              </p:nvSpPr>
              <p:spPr bwMode="auto">
                <a:xfrm>
                  <a:off x="419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48205" name="Group 40"/>
              <p:cNvGrpSpPr>
                <a:grpSpLocks/>
              </p:cNvGrpSpPr>
              <p:nvPr/>
            </p:nvGrpSpPr>
            <p:grpSpPr bwMode="auto">
              <a:xfrm>
                <a:off x="838" y="556"/>
                <a:ext cx="419" cy="596"/>
                <a:chOff x="838" y="556"/>
                <a:chExt cx="419" cy="596"/>
              </a:xfrm>
            </p:grpSpPr>
            <p:sp>
              <p:nvSpPr>
                <p:cNvPr id="48221" name="Rectangle 41"/>
                <p:cNvSpPr>
                  <a:spLocks noChangeArrowheads="1"/>
                </p:cNvSpPr>
                <p:nvPr/>
              </p:nvSpPr>
              <p:spPr bwMode="auto">
                <a:xfrm>
                  <a:off x="866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1800" b="1" dirty="0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THRE</a:t>
                  </a:r>
                </a:p>
              </p:txBody>
            </p:sp>
            <p:sp>
              <p:nvSpPr>
                <p:cNvPr id="48222" name="Rectangle 42"/>
                <p:cNvSpPr>
                  <a:spLocks noChangeArrowheads="1"/>
                </p:cNvSpPr>
                <p:nvPr/>
              </p:nvSpPr>
              <p:spPr bwMode="auto">
                <a:xfrm>
                  <a:off x="838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48206" name="Group 43"/>
              <p:cNvGrpSpPr>
                <a:grpSpLocks/>
              </p:cNvGrpSpPr>
              <p:nvPr/>
            </p:nvGrpSpPr>
            <p:grpSpPr bwMode="auto">
              <a:xfrm>
                <a:off x="1257" y="556"/>
                <a:ext cx="419" cy="596"/>
                <a:chOff x="1257" y="556"/>
                <a:chExt cx="419" cy="596"/>
              </a:xfrm>
            </p:grpSpPr>
            <p:sp>
              <p:nvSpPr>
                <p:cNvPr id="48219" name="Rectangle 44"/>
                <p:cNvSpPr>
                  <a:spLocks noChangeArrowheads="1"/>
                </p:cNvSpPr>
                <p:nvPr/>
              </p:nvSpPr>
              <p:spPr bwMode="auto">
                <a:xfrm>
                  <a:off x="1285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2000" b="1" dirty="0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BI</a:t>
                  </a:r>
                  <a:endParaRPr lang="es-ES_tradnl" sz="1400" dirty="0">
                    <a:solidFill>
                      <a:srgbClr val="002060"/>
                    </a:solidFill>
                    <a:cs typeface="Times New Roman" pitchFamily="18" charset="0"/>
                  </a:endParaRPr>
                </a:p>
              </p:txBody>
            </p:sp>
            <p:sp>
              <p:nvSpPr>
                <p:cNvPr id="48220" name="Rectangle 45"/>
                <p:cNvSpPr>
                  <a:spLocks noChangeArrowheads="1"/>
                </p:cNvSpPr>
                <p:nvPr/>
              </p:nvSpPr>
              <p:spPr bwMode="auto">
                <a:xfrm>
                  <a:off x="1257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48207" name="Group 46"/>
              <p:cNvGrpSpPr>
                <a:grpSpLocks/>
              </p:cNvGrpSpPr>
              <p:nvPr/>
            </p:nvGrpSpPr>
            <p:grpSpPr bwMode="auto">
              <a:xfrm>
                <a:off x="1676" y="556"/>
                <a:ext cx="419" cy="596"/>
                <a:chOff x="1676" y="556"/>
                <a:chExt cx="419" cy="596"/>
              </a:xfrm>
            </p:grpSpPr>
            <p:sp>
              <p:nvSpPr>
                <p:cNvPr id="48217" name="Rectangle 47"/>
                <p:cNvSpPr>
                  <a:spLocks noChangeArrowheads="1"/>
                </p:cNvSpPr>
                <p:nvPr/>
              </p:nvSpPr>
              <p:spPr bwMode="auto">
                <a:xfrm>
                  <a:off x="1704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2000" b="1" dirty="0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FE</a:t>
                  </a:r>
                </a:p>
              </p:txBody>
            </p:sp>
            <p:sp>
              <p:nvSpPr>
                <p:cNvPr id="48218" name="Rectangle 48"/>
                <p:cNvSpPr>
                  <a:spLocks noChangeArrowheads="1"/>
                </p:cNvSpPr>
                <p:nvPr/>
              </p:nvSpPr>
              <p:spPr bwMode="auto">
                <a:xfrm>
                  <a:off x="1676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48208" name="Group 49"/>
              <p:cNvGrpSpPr>
                <a:grpSpLocks/>
              </p:cNvGrpSpPr>
              <p:nvPr/>
            </p:nvGrpSpPr>
            <p:grpSpPr bwMode="auto">
              <a:xfrm>
                <a:off x="2095" y="556"/>
                <a:ext cx="419" cy="596"/>
                <a:chOff x="2095" y="556"/>
                <a:chExt cx="419" cy="596"/>
              </a:xfrm>
            </p:grpSpPr>
            <p:sp>
              <p:nvSpPr>
                <p:cNvPr id="48215" name="Rectangle 50"/>
                <p:cNvSpPr>
                  <a:spLocks noChangeArrowheads="1"/>
                </p:cNvSpPr>
                <p:nvPr/>
              </p:nvSpPr>
              <p:spPr bwMode="auto">
                <a:xfrm>
                  <a:off x="2123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2000" b="1" dirty="0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PE</a:t>
                  </a:r>
                </a:p>
              </p:txBody>
            </p:sp>
            <p:sp>
              <p:nvSpPr>
                <p:cNvPr id="48216" name="Rectangle 51"/>
                <p:cNvSpPr>
                  <a:spLocks noChangeArrowheads="1"/>
                </p:cNvSpPr>
                <p:nvPr/>
              </p:nvSpPr>
              <p:spPr bwMode="auto">
                <a:xfrm>
                  <a:off x="2095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48209" name="Group 52"/>
              <p:cNvGrpSpPr>
                <a:grpSpLocks/>
              </p:cNvGrpSpPr>
              <p:nvPr/>
            </p:nvGrpSpPr>
            <p:grpSpPr bwMode="auto">
              <a:xfrm>
                <a:off x="2514" y="556"/>
                <a:ext cx="419" cy="596"/>
                <a:chOff x="2514" y="556"/>
                <a:chExt cx="419" cy="596"/>
              </a:xfrm>
            </p:grpSpPr>
            <p:sp>
              <p:nvSpPr>
                <p:cNvPr id="48213" name="Rectangle 53"/>
                <p:cNvSpPr>
                  <a:spLocks noChangeArrowheads="1"/>
                </p:cNvSpPr>
                <p:nvPr/>
              </p:nvSpPr>
              <p:spPr bwMode="auto">
                <a:xfrm>
                  <a:off x="2542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2000" b="1" dirty="0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OE</a:t>
                  </a:r>
                </a:p>
              </p:txBody>
            </p:sp>
            <p:sp>
              <p:nvSpPr>
                <p:cNvPr id="48214" name="Rectangle 54"/>
                <p:cNvSpPr>
                  <a:spLocks noChangeArrowheads="1"/>
                </p:cNvSpPr>
                <p:nvPr/>
              </p:nvSpPr>
              <p:spPr bwMode="auto">
                <a:xfrm>
                  <a:off x="2514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48210" name="Group 55"/>
              <p:cNvGrpSpPr>
                <a:grpSpLocks/>
              </p:cNvGrpSpPr>
              <p:nvPr/>
            </p:nvGrpSpPr>
            <p:grpSpPr bwMode="auto">
              <a:xfrm>
                <a:off x="2933" y="556"/>
                <a:ext cx="419" cy="596"/>
                <a:chOff x="2933" y="556"/>
                <a:chExt cx="419" cy="596"/>
              </a:xfrm>
            </p:grpSpPr>
            <p:sp>
              <p:nvSpPr>
                <p:cNvPr id="48211" name="Rectangle 56"/>
                <p:cNvSpPr>
                  <a:spLocks noChangeArrowheads="1"/>
                </p:cNvSpPr>
                <p:nvPr/>
              </p:nvSpPr>
              <p:spPr bwMode="auto">
                <a:xfrm>
                  <a:off x="2961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2000" b="1" dirty="0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DR</a:t>
                  </a:r>
                </a:p>
              </p:txBody>
            </p:sp>
            <p:sp>
              <p:nvSpPr>
                <p:cNvPr id="48212" name="Rectangle 57"/>
                <p:cNvSpPr>
                  <a:spLocks noChangeArrowheads="1"/>
                </p:cNvSpPr>
                <p:nvPr/>
              </p:nvSpPr>
              <p:spPr bwMode="auto">
                <a:xfrm>
                  <a:off x="2933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</p:grpSp>
        <p:sp>
          <p:nvSpPr>
            <p:cNvPr id="48202" name="Rectangle 58"/>
            <p:cNvSpPr>
              <a:spLocks noChangeArrowheads="1"/>
            </p:cNvSpPr>
            <p:nvPr/>
          </p:nvSpPr>
          <p:spPr bwMode="auto">
            <a:xfrm>
              <a:off x="-3" y="553"/>
              <a:ext cx="3358" cy="602"/>
            </a:xfrm>
            <a:prstGeom prst="rect">
              <a:avLst/>
            </a:prstGeom>
            <a:noFill/>
            <a:ln w="38100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AR"/>
            </a:p>
          </p:txBody>
        </p:sp>
      </p:grpSp>
      <p:sp>
        <p:nvSpPr>
          <p:cNvPr id="48138" name="Line 59"/>
          <p:cNvSpPr>
            <a:spLocks noChangeShapeType="1"/>
          </p:cNvSpPr>
          <p:nvPr/>
        </p:nvSpPr>
        <p:spPr bwMode="auto">
          <a:xfrm>
            <a:off x="1219200" y="3200400"/>
            <a:ext cx="7162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AR"/>
          </a:p>
        </p:txBody>
      </p:sp>
      <p:sp>
        <p:nvSpPr>
          <p:cNvPr id="48139" name="Text Box 60"/>
          <p:cNvSpPr txBox="1">
            <a:spLocks noChangeArrowheads="1"/>
          </p:cNvSpPr>
          <p:nvPr/>
        </p:nvSpPr>
        <p:spPr bwMode="auto">
          <a:xfrm>
            <a:off x="1143000" y="19812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dirty="0">
                <a:solidFill>
                  <a:srgbClr val="0000CC"/>
                </a:solidFill>
              </a:rPr>
              <a:t>L</a:t>
            </a:r>
            <a:r>
              <a:rPr lang="es-MX" dirty="0">
                <a:solidFill>
                  <a:srgbClr val="0000CC"/>
                </a:solidFill>
              </a:rPr>
              <a:t>S</a:t>
            </a:r>
            <a:r>
              <a:rPr lang="es-ES" dirty="0">
                <a:solidFill>
                  <a:srgbClr val="0000CC"/>
                </a:solidFill>
              </a:rPr>
              <a:t>R</a:t>
            </a:r>
            <a:r>
              <a:rPr lang="es-ES" dirty="0"/>
              <a:t>: </a:t>
            </a:r>
            <a:r>
              <a:rPr lang="es-ES" sz="2000" dirty="0"/>
              <a:t>Line Status </a:t>
            </a:r>
            <a:r>
              <a:rPr lang="es-ES" sz="2000" dirty="0" err="1"/>
              <a:t>Register</a:t>
            </a:r>
            <a:r>
              <a:rPr lang="es-ES" dirty="0"/>
              <a:t> – Base + 5 (activo alto)</a:t>
            </a:r>
            <a:endParaRPr lang="es-AR" dirty="0"/>
          </a:p>
        </p:txBody>
      </p:sp>
      <p:grpSp>
        <p:nvGrpSpPr>
          <p:cNvPr id="48140" name="Group 61"/>
          <p:cNvGrpSpPr>
            <a:grpSpLocks/>
          </p:cNvGrpSpPr>
          <p:nvPr/>
        </p:nvGrpSpPr>
        <p:grpSpPr bwMode="auto">
          <a:xfrm>
            <a:off x="1066800" y="3733800"/>
            <a:ext cx="7467600" cy="495300"/>
            <a:chOff x="-3" y="553"/>
            <a:chExt cx="3358" cy="602"/>
          </a:xfrm>
        </p:grpSpPr>
        <p:grpSp>
          <p:nvGrpSpPr>
            <p:cNvPr id="48175" name="Group 62"/>
            <p:cNvGrpSpPr>
              <a:grpSpLocks/>
            </p:cNvGrpSpPr>
            <p:nvPr/>
          </p:nvGrpSpPr>
          <p:grpSpPr bwMode="auto">
            <a:xfrm>
              <a:off x="0" y="556"/>
              <a:ext cx="3352" cy="596"/>
              <a:chOff x="0" y="556"/>
              <a:chExt cx="3352" cy="596"/>
            </a:xfrm>
          </p:grpSpPr>
          <p:grpSp>
            <p:nvGrpSpPr>
              <p:cNvPr id="48177" name="Group 63"/>
              <p:cNvGrpSpPr>
                <a:grpSpLocks/>
              </p:cNvGrpSpPr>
              <p:nvPr/>
            </p:nvGrpSpPr>
            <p:grpSpPr bwMode="auto">
              <a:xfrm>
                <a:off x="0" y="556"/>
                <a:ext cx="419" cy="596"/>
                <a:chOff x="0" y="556"/>
                <a:chExt cx="419" cy="596"/>
              </a:xfrm>
            </p:grpSpPr>
            <p:sp>
              <p:nvSpPr>
                <p:cNvPr id="48199" name="Rectangle 64"/>
                <p:cNvSpPr>
                  <a:spLocks noChangeArrowheads="1"/>
                </p:cNvSpPr>
                <p:nvPr/>
              </p:nvSpPr>
              <p:spPr bwMode="auto">
                <a:xfrm>
                  <a:off x="28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3600" b="1">
                      <a:solidFill>
                        <a:srgbClr val="FF0000"/>
                      </a:solidFill>
                    </a:rPr>
                    <a:t>0</a:t>
                  </a:r>
                </a:p>
              </p:txBody>
            </p:sp>
            <p:sp>
              <p:nvSpPr>
                <p:cNvPr id="48200" name="Rectangle 65"/>
                <p:cNvSpPr>
                  <a:spLocks noChangeArrowheads="1"/>
                </p:cNvSpPr>
                <p:nvPr/>
              </p:nvSpPr>
              <p:spPr bwMode="auto">
                <a:xfrm>
                  <a:off x="0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48178" name="Group 66"/>
              <p:cNvGrpSpPr>
                <a:grpSpLocks/>
              </p:cNvGrpSpPr>
              <p:nvPr/>
            </p:nvGrpSpPr>
            <p:grpSpPr bwMode="auto">
              <a:xfrm>
                <a:off x="419" y="556"/>
                <a:ext cx="419" cy="596"/>
                <a:chOff x="419" y="556"/>
                <a:chExt cx="419" cy="596"/>
              </a:xfrm>
            </p:grpSpPr>
            <p:sp>
              <p:nvSpPr>
                <p:cNvPr id="48197" name="Rectangle 67"/>
                <p:cNvSpPr>
                  <a:spLocks noChangeArrowheads="1"/>
                </p:cNvSpPr>
                <p:nvPr/>
              </p:nvSpPr>
              <p:spPr bwMode="auto">
                <a:xfrm>
                  <a:off x="447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3600" b="1">
                      <a:solidFill>
                        <a:srgbClr val="FF0000"/>
                      </a:solidFill>
                    </a:rPr>
                    <a:t>0</a:t>
                  </a:r>
                </a:p>
              </p:txBody>
            </p:sp>
            <p:sp>
              <p:nvSpPr>
                <p:cNvPr id="48198" name="Rectangle 68"/>
                <p:cNvSpPr>
                  <a:spLocks noChangeArrowheads="1"/>
                </p:cNvSpPr>
                <p:nvPr/>
              </p:nvSpPr>
              <p:spPr bwMode="auto">
                <a:xfrm>
                  <a:off x="419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48179" name="Group 69"/>
              <p:cNvGrpSpPr>
                <a:grpSpLocks/>
              </p:cNvGrpSpPr>
              <p:nvPr/>
            </p:nvGrpSpPr>
            <p:grpSpPr bwMode="auto">
              <a:xfrm>
                <a:off x="838" y="556"/>
                <a:ext cx="419" cy="596"/>
                <a:chOff x="838" y="556"/>
                <a:chExt cx="419" cy="596"/>
              </a:xfrm>
            </p:grpSpPr>
            <p:sp>
              <p:nvSpPr>
                <p:cNvPr id="48195" name="Rectangle 70"/>
                <p:cNvSpPr>
                  <a:spLocks noChangeArrowheads="1"/>
                </p:cNvSpPr>
                <p:nvPr/>
              </p:nvSpPr>
              <p:spPr bwMode="auto">
                <a:xfrm>
                  <a:off x="866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3600" b="1">
                      <a:solidFill>
                        <a:srgbClr val="FF0000"/>
                      </a:solidFill>
                    </a:rPr>
                    <a:t>0</a:t>
                  </a:r>
                </a:p>
              </p:txBody>
            </p:sp>
            <p:sp>
              <p:nvSpPr>
                <p:cNvPr id="48196" name="Rectangle 71"/>
                <p:cNvSpPr>
                  <a:spLocks noChangeArrowheads="1"/>
                </p:cNvSpPr>
                <p:nvPr/>
              </p:nvSpPr>
              <p:spPr bwMode="auto">
                <a:xfrm>
                  <a:off x="838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48180" name="Group 72"/>
              <p:cNvGrpSpPr>
                <a:grpSpLocks/>
              </p:cNvGrpSpPr>
              <p:nvPr/>
            </p:nvGrpSpPr>
            <p:grpSpPr bwMode="auto">
              <a:xfrm>
                <a:off x="1257" y="556"/>
                <a:ext cx="419" cy="596"/>
                <a:chOff x="1257" y="556"/>
                <a:chExt cx="419" cy="596"/>
              </a:xfrm>
            </p:grpSpPr>
            <p:sp>
              <p:nvSpPr>
                <p:cNvPr id="48193" name="Rectangle 73"/>
                <p:cNvSpPr>
                  <a:spLocks noChangeArrowheads="1"/>
                </p:cNvSpPr>
                <p:nvPr/>
              </p:nvSpPr>
              <p:spPr bwMode="auto">
                <a:xfrm>
                  <a:off x="1285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3600" b="1">
                      <a:solidFill>
                        <a:srgbClr val="FF0000"/>
                      </a:solidFill>
                    </a:rPr>
                    <a:t>0</a:t>
                  </a:r>
                </a:p>
              </p:txBody>
            </p:sp>
            <p:sp>
              <p:nvSpPr>
                <p:cNvPr id="48194" name="Rectangle 74"/>
                <p:cNvSpPr>
                  <a:spLocks noChangeArrowheads="1"/>
                </p:cNvSpPr>
                <p:nvPr/>
              </p:nvSpPr>
              <p:spPr bwMode="auto">
                <a:xfrm>
                  <a:off x="1257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48181" name="Group 75"/>
              <p:cNvGrpSpPr>
                <a:grpSpLocks/>
              </p:cNvGrpSpPr>
              <p:nvPr/>
            </p:nvGrpSpPr>
            <p:grpSpPr bwMode="auto">
              <a:xfrm>
                <a:off x="1676" y="556"/>
                <a:ext cx="419" cy="596"/>
                <a:chOff x="1676" y="556"/>
                <a:chExt cx="419" cy="596"/>
              </a:xfrm>
            </p:grpSpPr>
            <p:sp>
              <p:nvSpPr>
                <p:cNvPr id="48191" name="Rectangle 76"/>
                <p:cNvSpPr>
                  <a:spLocks noChangeArrowheads="1"/>
                </p:cNvSpPr>
                <p:nvPr/>
              </p:nvSpPr>
              <p:spPr bwMode="auto">
                <a:xfrm>
                  <a:off x="1704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1600" b="1" dirty="0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EDSSI</a:t>
                  </a:r>
                </a:p>
              </p:txBody>
            </p:sp>
            <p:sp>
              <p:nvSpPr>
                <p:cNvPr id="48192" name="Rectangle 77"/>
                <p:cNvSpPr>
                  <a:spLocks noChangeArrowheads="1"/>
                </p:cNvSpPr>
                <p:nvPr/>
              </p:nvSpPr>
              <p:spPr bwMode="auto">
                <a:xfrm>
                  <a:off x="1676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48182" name="Group 78"/>
              <p:cNvGrpSpPr>
                <a:grpSpLocks/>
              </p:cNvGrpSpPr>
              <p:nvPr/>
            </p:nvGrpSpPr>
            <p:grpSpPr bwMode="auto">
              <a:xfrm>
                <a:off x="2095" y="556"/>
                <a:ext cx="419" cy="596"/>
                <a:chOff x="2095" y="556"/>
                <a:chExt cx="419" cy="596"/>
              </a:xfrm>
            </p:grpSpPr>
            <p:sp>
              <p:nvSpPr>
                <p:cNvPr id="48189" name="Rectangle 79"/>
                <p:cNvSpPr>
                  <a:spLocks noChangeArrowheads="1"/>
                </p:cNvSpPr>
                <p:nvPr/>
              </p:nvSpPr>
              <p:spPr bwMode="auto">
                <a:xfrm>
                  <a:off x="2123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1600" b="1" dirty="0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ELSI</a:t>
                  </a:r>
                </a:p>
              </p:txBody>
            </p:sp>
            <p:sp>
              <p:nvSpPr>
                <p:cNvPr id="48190" name="Rectangle 80"/>
                <p:cNvSpPr>
                  <a:spLocks noChangeArrowheads="1"/>
                </p:cNvSpPr>
                <p:nvPr/>
              </p:nvSpPr>
              <p:spPr bwMode="auto">
                <a:xfrm>
                  <a:off x="2095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48183" name="Group 81"/>
              <p:cNvGrpSpPr>
                <a:grpSpLocks/>
              </p:cNvGrpSpPr>
              <p:nvPr/>
            </p:nvGrpSpPr>
            <p:grpSpPr bwMode="auto">
              <a:xfrm>
                <a:off x="2514" y="556"/>
                <a:ext cx="419" cy="596"/>
                <a:chOff x="2514" y="556"/>
                <a:chExt cx="419" cy="596"/>
              </a:xfrm>
            </p:grpSpPr>
            <p:sp>
              <p:nvSpPr>
                <p:cNvPr id="48187" name="Rectangle 82"/>
                <p:cNvSpPr>
                  <a:spLocks noChangeArrowheads="1"/>
                </p:cNvSpPr>
                <p:nvPr/>
              </p:nvSpPr>
              <p:spPr bwMode="auto">
                <a:xfrm>
                  <a:off x="2542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1600" b="1" dirty="0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ETBEI</a:t>
                  </a:r>
                </a:p>
              </p:txBody>
            </p:sp>
            <p:sp>
              <p:nvSpPr>
                <p:cNvPr id="48188" name="Rectangle 83"/>
                <p:cNvSpPr>
                  <a:spLocks noChangeArrowheads="1"/>
                </p:cNvSpPr>
                <p:nvPr/>
              </p:nvSpPr>
              <p:spPr bwMode="auto">
                <a:xfrm>
                  <a:off x="2514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48184" name="Group 84"/>
              <p:cNvGrpSpPr>
                <a:grpSpLocks/>
              </p:cNvGrpSpPr>
              <p:nvPr/>
            </p:nvGrpSpPr>
            <p:grpSpPr bwMode="auto">
              <a:xfrm>
                <a:off x="2933" y="556"/>
                <a:ext cx="419" cy="596"/>
                <a:chOff x="2933" y="556"/>
                <a:chExt cx="419" cy="596"/>
              </a:xfrm>
            </p:grpSpPr>
            <p:sp>
              <p:nvSpPr>
                <p:cNvPr id="48185" name="Rectangle 85"/>
                <p:cNvSpPr>
                  <a:spLocks noChangeArrowheads="1"/>
                </p:cNvSpPr>
                <p:nvPr/>
              </p:nvSpPr>
              <p:spPr bwMode="auto">
                <a:xfrm>
                  <a:off x="2961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1600" b="1" dirty="0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ERBFI</a:t>
                  </a:r>
                </a:p>
              </p:txBody>
            </p:sp>
            <p:sp>
              <p:nvSpPr>
                <p:cNvPr id="48186" name="Rectangle 86"/>
                <p:cNvSpPr>
                  <a:spLocks noChangeArrowheads="1"/>
                </p:cNvSpPr>
                <p:nvPr/>
              </p:nvSpPr>
              <p:spPr bwMode="auto">
                <a:xfrm>
                  <a:off x="2933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</p:grpSp>
        <p:sp>
          <p:nvSpPr>
            <p:cNvPr id="48176" name="Rectangle 87"/>
            <p:cNvSpPr>
              <a:spLocks noChangeArrowheads="1"/>
            </p:cNvSpPr>
            <p:nvPr/>
          </p:nvSpPr>
          <p:spPr bwMode="auto">
            <a:xfrm>
              <a:off x="-3" y="553"/>
              <a:ext cx="3358" cy="602"/>
            </a:xfrm>
            <a:prstGeom prst="rect">
              <a:avLst/>
            </a:prstGeom>
            <a:noFill/>
            <a:ln w="38100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AR"/>
            </a:p>
          </p:txBody>
        </p:sp>
      </p:grpSp>
      <p:sp>
        <p:nvSpPr>
          <p:cNvPr id="48141" name="Line 88"/>
          <p:cNvSpPr>
            <a:spLocks noChangeShapeType="1"/>
          </p:cNvSpPr>
          <p:nvPr/>
        </p:nvSpPr>
        <p:spPr bwMode="auto">
          <a:xfrm>
            <a:off x="1219200" y="4724400"/>
            <a:ext cx="7162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AR"/>
          </a:p>
        </p:txBody>
      </p:sp>
      <p:sp>
        <p:nvSpPr>
          <p:cNvPr id="48142" name="Text Box 89"/>
          <p:cNvSpPr txBox="1">
            <a:spLocks noChangeArrowheads="1"/>
          </p:cNvSpPr>
          <p:nvPr/>
        </p:nvSpPr>
        <p:spPr bwMode="auto">
          <a:xfrm>
            <a:off x="1143000" y="32004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dirty="0">
                <a:solidFill>
                  <a:srgbClr val="0000CC"/>
                </a:solidFill>
              </a:rPr>
              <a:t>IER</a:t>
            </a:r>
            <a:r>
              <a:rPr lang="es-ES" dirty="0"/>
              <a:t>: </a:t>
            </a:r>
            <a:r>
              <a:rPr lang="es-ES" sz="2000" dirty="0" err="1"/>
              <a:t>Interrupt</a:t>
            </a:r>
            <a:r>
              <a:rPr lang="es-ES" sz="2000" dirty="0"/>
              <a:t> Enable </a:t>
            </a:r>
            <a:r>
              <a:rPr lang="es-ES" sz="2000" dirty="0" err="1"/>
              <a:t>Register</a:t>
            </a:r>
            <a:r>
              <a:rPr lang="es-ES" dirty="0"/>
              <a:t>– Base + 1 (activo alto)</a:t>
            </a:r>
            <a:endParaRPr lang="es-AR" dirty="0"/>
          </a:p>
        </p:txBody>
      </p:sp>
      <p:grpSp>
        <p:nvGrpSpPr>
          <p:cNvPr id="48143" name="Group 90"/>
          <p:cNvGrpSpPr>
            <a:grpSpLocks/>
          </p:cNvGrpSpPr>
          <p:nvPr/>
        </p:nvGrpSpPr>
        <p:grpSpPr bwMode="auto">
          <a:xfrm>
            <a:off x="1066800" y="5257800"/>
            <a:ext cx="7467600" cy="495300"/>
            <a:chOff x="-3" y="553"/>
            <a:chExt cx="3358" cy="602"/>
          </a:xfrm>
        </p:grpSpPr>
        <p:grpSp>
          <p:nvGrpSpPr>
            <p:cNvPr id="48149" name="Group 91"/>
            <p:cNvGrpSpPr>
              <a:grpSpLocks/>
            </p:cNvGrpSpPr>
            <p:nvPr/>
          </p:nvGrpSpPr>
          <p:grpSpPr bwMode="auto">
            <a:xfrm>
              <a:off x="0" y="556"/>
              <a:ext cx="3352" cy="596"/>
              <a:chOff x="0" y="556"/>
              <a:chExt cx="3352" cy="596"/>
            </a:xfrm>
          </p:grpSpPr>
          <p:sp>
            <p:nvSpPr>
              <p:cNvPr id="48174" name="Rectangle 94"/>
              <p:cNvSpPr>
                <a:spLocks noChangeArrowheads="1"/>
              </p:cNvSpPr>
              <p:nvPr/>
            </p:nvSpPr>
            <p:spPr bwMode="auto">
              <a:xfrm>
                <a:off x="0" y="556"/>
                <a:ext cx="419" cy="596"/>
              </a:xfrm>
              <a:prstGeom prst="rect">
                <a:avLst/>
              </a:prstGeom>
              <a:noFill/>
              <a:ln w="38100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AR"/>
              </a:p>
            </p:txBody>
          </p:sp>
          <p:sp>
            <p:nvSpPr>
              <p:cNvPr id="48172" name="Rectangle 97"/>
              <p:cNvSpPr>
                <a:spLocks noChangeArrowheads="1"/>
              </p:cNvSpPr>
              <p:nvPr/>
            </p:nvSpPr>
            <p:spPr bwMode="auto">
              <a:xfrm>
                <a:off x="419" y="556"/>
                <a:ext cx="419" cy="596"/>
              </a:xfrm>
              <a:prstGeom prst="rect">
                <a:avLst/>
              </a:prstGeom>
              <a:noFill/>
              <a:ln w="38100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AR"/>
              </a:p>
            </p:txBody>
          </p:sp>
          <p:grpSp>
            <p:nvGrpSpPr>
              <p:cNvPr id="48153" name="Group 98"/>
              <p:cNvGrpSpPr>
                <a:grpSpLocks/>
              </p:cNvGrpSpPr>
              <p:nvPr/>
            </p:nvGrpSpPr>
            <p:grpSpPr bwMode="auto">
              <a:xfrm>
                <a:off x="838" y="556"/>
                <a:ext cx="419" cy="596"/>
                <a:chOff x="838" y="556"/>
                <a:chExt cx="419" cy="596"/>
              </a:xfrm>
            </p:grpSpPr>
            <p:sp>
              <p:nvSpPr>
                <p:cNvPr id="48169" name="Rectangle 99"/>
                <p:cNvSpPr>
                  <a:spLocks noChangeArrowheads="1"/>
                </p:cNvSpPr>
                <p:nvPr/>
              </p:nvSpPr>
              <p:spPr bwMode="auto">
                <a:xfrm>
                  <a:off x="866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3600" b="1">
                      <a:solidFill>
                        <a:srgbClr val="FF0000"/>
                      </a:solidFill>
                    </a:rPr>
                    <a:t>0</a:t>
                  </a:r>
                </a:p>
              </p:txBody>
            </p:sp>
            <p:sp>
              <p:nvSpPr>
                <p:cNvPr id="48170" name="Rectangle 100"/>
                <p:cNvSpPr>
                  <a:spLocks noChangeArrowheads="1"/>
                </p:cNvSpPr>
                <p:nvPr/>
              </p:nvSpPr>
              <p:spPr bwMode="auto">
                <a:xfrm>
                  <a:off x="838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48154" name="Group 101"/>
              <p:cNvGrpSpPr>
                <a:grpSpLocks/>
              </p:cNvGrpSpPr>
              <p:nvPr/>
            </p:nvGrpSpPr>
            <p:grpSpPr bwMode="auto">
              <a:xfrm>
                <a:off x="1257" y="556"/>
                <a:ext cx="419" cy="596"/>
                <a:chOff x="1257" y="556"/>
                <a:chExt cx="419" cy="596"/>
              </a:xfrm>
            </p:grpSpPr>
            <p:sp>
              <p:nvSpPr>
                <p:cNvPr id="48167" name="Rectangle 102"/>
                <p:cNvSpPr>
                  <a:spLocks noChangeArrowheads="1"/>
                </p:cNvSpPr>
                <p:nvPr/>
              </p:nvSpPr>
              <p:spPr bwMode="auto">
                <a:xfrm>
                  <a:off x="1285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3600" b="1">
                      <a:solidFill>
                        <a:srgbClr val="FF0000"/>
                      </a:solidFill>
                    </a:rPr>
                    <a:t>0</a:t>
                  </a:r>
                </a:p>
              </p:txBody>
            </p:sp>
            <p:sp>
              <p:nvSpPr>
                <p:cNvPr id="48168" name="Rectangle 103"/>
                <p:cNvSpPr>
                  <a:spLocks noChangeArrowheads="1"/>
                </p:cNvSpPr>
                <p:nvPr/>
              </p:nvSpPr>
              <p:spPr bwMode="auto">
                <a:xfrm>
                  <a:off x="1257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48155" name="Group 104"/>
              <p:cNvGrpSpPr>
                <a:grpSpLocks/>
              </p:cNvGrpSpPr>
              <p:nvPr/>
            </p:nvGrpSpPr>
            <p:grpSpPr bwMode="auto">
              <a:xfrm>
                <a:off x="1676" y="556"/>
                <a:ext cx="419" cy="596"/>
                <a:chOff x="1676" y="556"/>
                <a:chExt cx="419" cy="596"/>
              </a:xfrm>
            </p:grpSpPr>
            <p:sp>
              <p:nvSpPr>
                <p:cNvPr id="48165" name="Rectangle 105"/>
                <p:cNvSpPr>
                  <a:spLocks noChangeArrowheads="1"/>
                </p:cNvSpPr>
                <p:nvPr/>
              </p:nvSpPr>
              <p:spPr bwMode="auto">
                <a:xfrm>
                  <a:off x="1704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3600" b="1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  <p:sp>
              <p:nvSpPr>
                <p:cNvPr id="48166" name="Rectangle 106"/>
                <p:cNvSpPr>
                  <a:spLocks noChangeArrowheads="1"/>
                </p:cNvSpPr>
                <p:nvPr/>
              </p:nvSpPr>
              <p:spPr bwMode="auto">
                <a:xfrm>
                  <a:off x="1676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48156" name="Group 107"/>
              <p:cNvGrpSpPr>
                <a:grpSpLocks/>
              </p:cNvGrpSpPr>
              <p:nvPr/>
            </p:nvGrpSpPr>
            <p:grpSpPr bwMode="auto">
              <a:xfrm>
                <a:off x="2095" y="556"/>
                <a:ext cx="419" cy="596"/>
                <a:chOff x="2095" y="556"/>
                <a:chExt cx="419" cy="596"/>
              </a:xfrm>
            </p:grpSpPr>
            <p:sp>
              <p:nvSpPr>
                <p:cNvPr id="48163" name="Rectangle 108"/>
                <p:cNvSpPr>
                  <a:spLocks noChangeArrowheads="1"/>
                </p:cNvSpPr>
                <p:nvPr/>
              </p:nvSpPr>
              <p:spPr bwMode="auto">
                <a:xfrm>
                  <a:off x="2123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b="1" dirty="0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b2</a:t>
                  </a:r>
                </a:p>
              </p:txBody>
            </p:sp>
            <p:sp>
              <p:nvSpPr>
                <p:cNvPr id="48164" name="Rectangle 109"/>
                <p:cNvSpPr>
                  <a:spLocks noChangeArrowheads="1"/>
                </p:cNvSpPr>
                <p:nvPr/>
              </p:nvSpPr>
              <p:spPr bwMode="auto">
                <a:xfrm>
                  <a:off x="2095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48157" name="Group 110"/>
              <p:cNvGrpSpPr>
                <a:grpSpLocks/>
              </p:cNvGrpSpPr>
              <p:nvPr/>
            </p:nvGrpSpPr>
            <p:grpSpPr bwMode="auto">
              <a:xfrm>
                <a:off x="2514" y="556"/>
                <a:ext cx="419" cy="596"/>
                <a:chOff x="2514" y="556"/>
                <a:chExt cx="419" cy="596"/>
              </a:xfrm>
            </p:grpSpPr>
            <p:sp>
              <p:nvSpPr>
                <p:cNvPr id="48161" name="Rectangle 111"/>
                <p:cNvSpPr>
                  <a:spLocks noChangeArrowheads="1"/>
                </p:cNvSpPr>
                <p:nvPr/>
              </p:nvSpPr>
              <p:spPr bwMode="auto">
                <a:xfrm>
                  <a:off x="2542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b="1" dirty="0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b1</a:t>
                  </a:r>
                </a:p>
              </p:txBody>
            </p:sp>
            <p:sp>
              <p:nvSpPr>
                <p:cNvPr id="48162" name="Rectangle 112"/>
                <p:cNvSpPr>
                  <a:spLocks noChangeArrowheads="1"/>
                </p:cNvSpPr>
                <p:nvPr/>
              </p:nvSpPr>
              <p:spPr bwMode="auto">
                <a:xfrm>
                  <a:off x="2514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48158" name="Group 113"/>
              <p:cNvGrpSpPr>
                <a:grpSpLocks/>
              </p:cNvGrpSpPr>
              <p:nvPr/>
            </p:nvGrpSpPr>
            <p:grpSpPr bwMode="auto">
              <a:xfrm>
                <a:off x="2933" y="556"/>
                <a:ext cx="419" cy="596"/>
                <a:chOff x="2933" y="556"/>
                <a:chExt cx="419" cy="596"/>
              </a:xfrm>
            </p:grpSpPr>
            <p:sp>
              <p:nvSpPr>
                <p:cNvPr id="48159" name="Rectangle 114"/>
                <p:cNvSpPr>
                  <a:spLocks noChangeArrowheads="1"/>
                </p:cNvSpPr>
                <p:nvPr/>
              </p:nvSpPr>
              <p:spPr bwMode="auto">
                <a:xfrm>
                  <a:off x="2961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b="1" dirty="0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b0</a:t>
                  </a:r>
                </a:p>
              </p:txBody>
            </p:sp>
            <p:sp>
              <p:nvSpPr>
                <p:cNvPr id="48160" name="Rectangle 115"/>
                <p:cNvSpPr>
                  <a:spLocks noChangeArrowheads="1"/>
                </p:cNvSpPr>
                <p:nvPr/>
              </p:nvSpPr>
              <p:spPr bwMode="auto">
                <a:xfrm>
                  <a:off x="2933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</p:grpSp>
        <p:sp>
          <p:nvSpPr>
            <p:cNvPr id="48150" name="Rectangle 116"/>
            <p:cNvSpPr>
              <a:spLocks noChangeArrowheads="1"/>
            </p:cNvSpPr>
            <p:nvPr/>
          </p:nvSpPr>
          <p:spPr bwMode="auto">
            <a:xfrm>
              <a:off x="-3" y="553"/>
              <a:ext cx="3358" cy="602"/>
            </a:xfrm>
            <a:prstGeom prst="rect">
              <a:avLst/>
            </a:prstGeom>
            <a:noFill/>
            <a:ln w="38100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AR"/>
            </a:p>
          </p:txBody>
        </p:sp>
      </p:grpSp>
      <p:sp>
        <p:nvSpPr>
          <p:cNvPr id="48144" name="Line 117"/>
          <p:cNvSpPr>
            <a:spLocks noChangeShapeType="1"/>
          </p:cNvSpPr>
          <p:nvPr/>
        </p:nvSpPr>
        <p:spPr bwMode="auto">
          <a:xfrm>
            <a:off x="1219200" y="5943600"/>
            <a:ext cx="7162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AR"/>
          </a:p>
        </p:txBody>
      </p:sp>
      <p:sp>
        <p:nvSpPr>
          <p:cNvPr id="48145" name="Text Box 118"/>
          <p:cNvSpPr txBox="1">
            <a:spLocks noChangeArrowheads="1"/>
          </p:cNvSpPr>
          <p:nvPr/>
        </p:nvSpPr>
        <p:spPr bwMode="auto">
          <a:xfrm>
            <a:off x="1143000" y="47244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dirty="0">
                <a:solidFill>
                  <a:srgbClr val="0000CC"/>
                </a:solidFill>
              </a:rPr>
              <a:t>IIR</a:t>
            </a:r>
            <a:r>
              <a:rPr lang="es-ES" dirty="0"/>
              <a:t>: </a:t>
            </a:r>
            <a:r>
              <a:rPr lang="es-ES" sz="2000" dirty="0" err="1"/>
              <a:t>Interrupt</a:t>
            </a:r>
            <a:r>
              <a:rPr lang="es-ES" sz="2000" dirty="0"/>
              <a:t> </a:t>
            </a:r>
            <a:r>
              <a:rPr lang="es-ES" sz="2000" dirty="0" err="1"/>
              <a:t>Identification</a:t>
            </a:r>
            <a:r>
              <a:rPr lang="es-ES" sz="2000" dirty="0"/>
              <a:t> </a:t>
            </a:r>
            <a:r>
              <a:rPr lang="es-ES" sz="2000" dirty="0" err="1"/>
              <a:t>Register</a:t>
            </a:r>
            <a:r>
              <a:rPr lang="es-ES" dirty="0"/>
              <a:t>– Base + 2 </a:t>
            </a:r>
            <a:endParaRPr lang="es-AR" dirty="0"/>
          </a:p>
        </p:txBody>
      </p:sp>
      <p:sp>
        <p:nvSpPr>
          <p:cNvPr id="48146" name="Text Box 119"/>
          <p:cNvSpPr txBox="1">
            <a:spLocks noChangeArrowheads="1"/>
          </p:cNvSpPr>
          <p:nvPr/>
        </p:nvSpPr>
        <p:spPr bwMode="auto">
          <a:xfrm>
            <a:off x="4724400" y="419100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i="1" dirty="0">
                <a:solidFill>
                  <a:srgbClr val="0000CC"/>
                </a:solidFill>
              </a:rPr>
              <a:t> </a:t>
            </a:r>
            <a:r>
              <a:rPr lang="es-ES" sz="2000" i="1" dirty="0">
                <a:solidFill>
                  <a:srgbClr val="0000CC"/>
                </a:solidFill>
              </a:rPr>
              <a:t>Modem   </a:t>
            </a:r>
            <a:r>
              <a:rPr lang="es-ES" i="1" dirty="0" err="1">
                <a:solidFill>
                  <a:srgbClr val="0000CC"/>
                </a:solidFill>
              </a:rPr>
              <a:t>er</a:t>
            </a:r>
            <a:r>
              <a:rPr lang="es-AR" i="1" dirty="0">
                <a:solidFill>
                  <a:srgbClr val="0000CC"/>
                </a:solidFill>
              </a:rPr>
              <a:t>r </a:t>
            </a:r>
            <a:r>
              <a:rPr lang="es-AR" i="1" dirty="0" err="1">
                <a:solidFill>
                  <a:srgbClr val="0000CC"/>
                </a:solidFill>
              </a:rPr>
              <a:t>Rx</a:t>
            </a:r>
            <a:r>
              <a:rPr lang="es-ES" i="1" dirty="0">
                <a:solidFill>
                  <a:srgbClr val="0000CC"/>
                </a:solidFill>
              </a:rPr>
              <a:t>      </a:t>
            </a:r>
            <a:r>
              <a:rPr lang="es-ES" i="1" dirty="0" err="1">
                <a:solidFill>
                  <a:srgbClr val="0000CC"/>
                </a:solidFill>
              </a:rPr>
              <a:t>Tx</a:t>
            </a:r>
            <a:r>
              <a:rPr lang="es-ES" i="1" dirty="0">
                <a:solidFill>
                  <a:srgbClr val="0000CC"/>
                </a:solidFill>
              </a:rPr>
              <a:t>        </a:t>
            </a:r>
            <a:r>
              <a:rPr lang="es-ES" i="1" dirty="0" err="1">
                <a:solidFill>
                  <a:srgbClr val="0000CC"/>
                </a:solidFill>
              </a:rPr>
              <a:t>Rx</a:t>
            </a:r>
            <a:endParaRPr lang="es-AR" i="1" dirty="0">
              <a:solidFill>
                <a:srgbClr val="0000CC"/>
              </a:solidFill>
            </a:endParaRPr>
          </a:p>
        </p:txBody>
      </p:sp>
      <p:pic>
        <p:nvPicPr>
          <p:cNvPr id="48148" name="124 Imagen" descr="UBE29.jpe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08275"/>
            <a:ext cx="10318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5" name="12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5EAA24-1B9A-4739-B9CB-F256333715CC}" type="slidenum">
              <a:rPr lang="es-ES" smtClean="0"/>
              <a:pPr>
                <a:defRPr/>
              </a:pPr>
              <a:t>44</a:t>
            </a:fld>
            <a:endParaRPr lang="es-ES"/>
          </a:p>
        </p:txBody>
      </p:sp>
      <p:sp>
        <p:nvSpPr>
          <p:cNvPr id="124" name="Rectangle 16"/>
          <p:cNvSpPr>
            <a:spLocks noChangeArrowheads="1"/>
          </p:cNvSpPr>
          <p:nvPr/>
        </p:nvSpPr>
        <p:spPr bwMode="auto">
          <a:xfrm>
            <a:off x="1207746" y="5242893"/>
            <a:ext cx="1708070" cy="4903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s-ES_tradnl" sz="3600" b="1" dirty="0" smtClean="0">
                <a:solidFill>
                  <a:srgbClr val="FF0000"/>
                </a:solidFill>
              </a:rPr>
              <a:t>FIFO</a:t>
            </a:r>
            <a:endParaRPr lang="es-ES_tradnl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Rectangle 12"/>
          <p:cNvSpPr>
            <a:spLocks noGrp="1" noChangeArrowheads="1"/>
          </p:cNvSpPr>
          <p:nvPr>
            <p:ph type="title"/>
          </p:nvPr>
        </p:nvSpPr>
        <p:spPr>
          <a:xfrm>
            <a:off x="4427984" y="76200"/>
            <a:ext cx="4487416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AR" dirty="0" smtClean="0"/>
              <a:t>La FIFO de 16 bytes</a:t>
            </a:r>
            <a:endParaRPr lang="en-AU" dirty="0" smtClean="0"/>
          </a:p>
        </p:txBody>
      </p:sp>
      <p:sp>
        <p:nvSpPr>
          <p:cNvPr id="47106" name="2 Marcador de fecha"/>
          <p:cNvSpPr>
            <a:spLocks noGrp="1"/>
          </p:cNvSpPr>
          <p:nvPr>
            <p:ph type="dt" sz="half" idx="10"/>
          </p:nvPr>
        </p:nvSpPr>
        <p:spPr>
          <a:xfrm>
            <a:off x="6415980" y="6337126"/>
            <a:ext cx="2476500" cy="476250"/>
          </a:xfrm>
          <a:noFill/>
        </p:spPr>
        <p:txBody>
          <a:bodyPr/>
          <a:lstStyle/>
          <a:p>
            <a:r>
              <a:rPr lang="es-AR" dirty="0" smtClean="0">
                <a:latin typeface="Times New Roman" pitchFamily="18" charset="0"/>
              </a:rPr>
              <a:t>@2014</a:t>
            </a:r>
            <a:endParaRPr lang="es-ES" dirty="0" smtClean="0">
              <a:latin typeface="Times New Roman" pitchFamily="18" charset="0"/>
            </a:endParaRPr>
          </a:p>
        </p:txBody>
      </p:sp>
      <p:sp>
        <p:nvSpPr>
          <p:cNvPr id="47107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83568" y="6356176"/>
            <a:ext cx="5241776" cy="457200"/>
          </a:xfrm>
          <a:noFill/>
        </p:spPr>
        <p:txBody>
          <a:bodyPr/>
          <a:lstStyle/>
          <a:p>
            <a:r>
              <a:rPr lang="es-ES" dirty="0" smtClean="0">
                <a:latin typeface="Times New Roman" pitchFamily="18" charset="0"/>
              </a:rPr>
              <a:t>Ing. M. Trujillo &amp; Ing. M. Giura - Informática II - UTN - FRBA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23528" y="1082080"/>
            <a:ext cx="7467600" cy="495300"/>
            <a:chOff x="-3" y="553"/>
            <a:chExt cx="3358" cy="602"/>
          </a:xfrm>
        </p:grpSpPr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0" y="556"/>
              <a:ext cx="3352" cy="596"/>
              <a:chOff x="0" y="556"/>
              <a:chExt cx="3352" cy="596"/>
            </a:xfrm>
          </p:grpSpPr>
          <p:sp>
            <p:nvSpPr>
              <p:cNvPr id="47194" name="Rectangle 17"/>
              <p:cNvSpPr>
                <a:spLocks noChangeArrowheads="1"/>
              </p:cNvSpPr>
              <p:nvPr/>
            </p:nvSpPr>
            <p:spPr bwMode="auto">
              <a:xfrm>
                <a:off x="0" y="556"/>
                <a:ext cx="419" cy="596"/>
              </a:xfrm>
              <a:prstGeom prst="rect">
                <a:avLst/>
              </a:prstGeom>
              <a:noFill/>
              <a:ln w="38100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AR"/>
              </a:p>
            </p:txBody>
          </p:sp>
          <p:sp>
            <p:nvSpPr>
              <p:cNvPr id="47192" name="Rectangle 20"/>
              <p:cNvSpPr>
                <a:spLocks noChangeArrowheads="1"/>
              </p:cNvSpPr>
              <p:nvPr/>
            </p:nvSpPr>
            <p:spPr bwMode="auto">
              <a:xfrm>
                <a:off x="419" y="556"/>
                <a:ext cx="419" cy="596"/>
              </a:xfrm>
              <a:prstGeom prst="rect">
                <a:avLst/>
              </a:prstGeom>
              <a:noFill/>
              <a:ln w="38100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s-AR"/>
              </a:p>
            </p:txBody>
          </p:sp>
          <p:grpSp>
            <p:nvGrpSpPr>
              <p:cNvPr id="8" name="Group 21"/>
              <p:cNvGrpSpPr>
                <a:grpSpLocks/>
              </p:cNvGrpSpPr>
              <p:nvPr/>
            </p:nvGrpSpPr>
            <p:grpSpPr bwMode="auto">
              <a:xfrm>
                <a:off x="838" y="556"/>
                <a:ext cx="419" cy="596"/>
                <a:chOff x="838" y="556"/>
                <a:chExt cx="419" cy="596"/>
              </a:xfrm>
            </p:grpSpPr>
            <p:sp>
              <p:nvSpPr>
                <p:cNvPr id="47189" name="Rectangle 22"/>
                <p:cNvSpPr>
                  <a:spLocks noChangeArrowheads="1"/>
                </p:cNvSpPr>
                <p:nvPr/>
              </p:nvSpPr>
              <p:spPr bwMode="auto">
                <a:xfrm>
                  <a:off x="866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3600" b="1">
                      <a:solidFill>
                        <a:srgbClr val="FF0000"/>
                      </a:solidFill>
                    </a:rPr>
                    <a:t>0</a:t>
                  </a:r>
                </a:p>
              </p:txBody>
            </p:sp>
            <p:sp>
              <p:nvSpPr>
                <p:cNvPr id="47190" name="Rectangle 23"/>
                <p:cNvSpPr>
                  <a:spLocks noChangeArrowheads="1"/>
                </p:cNvSpPr>
                <p:nvPr/>
              </p:nvSpPr>
              <p:spPr bwMode="auto">
                <a:xfrm>
                  <a:off x="838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9" name="Group 24"/>
              <p:cNvGrpSpPr>
                <a:grpSpLocks/>
              </p:cNvGrpSpPr>
              <p:nvPr/>
            </p:nvGrpSpPr>
            <p:grpSpPr bwMode="auto">
              <a:xfrm>
                <a:off x="1257" y="556"/>
                <a:ext cx="419" cy="596"/>
                <a:chOff x="1257" y="556"/>
                <a:chExt cx="419" cy="596"/>
              </a:xfrm>
            </p:grpSpPr>
            <p:sp>
              <p:nvSpPr>
                <p:cNvPr id="47187" name="Rectangle 25"/>
                <p:cNvSpPr>
                  <a:spLocks noChangeArrowheads="1"/>
                </p:cNvSpPr>
                <p:nvPr/>
              </p:nvSpPr>
              <p:spPr bwMode="auto">
                <a:xfrm>
                  <a:off x="1285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3600" b="1">
                      <a:solidFill>
                        <a:srgbClr val="FF0000"/>
                      </a:solidFill>
                    </a:rPr>
                    <a:t>0</a:t>
                  </a:r>
                </a:p>
              </p:txBody>
            </p:sp>
            <p:sp>
              <p:nvSpPr>
                <p:cNvPr id="47188" name="Rectangle 26"/>
                <p:cNvSpPr>
                  <a:spLocks noChangeArrowheads="1"/>
                </p:cNvSpPr>
                <p:nvPr/>
              </p:nvSpPr>
              <p:spPr bwMode="auto">
                <a:xfrm>
                  <a:off x="1257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10" name="Group 27"/>
              <p:cNvGrpSpPr>
                <a:grpSpLocks/>
              </p:cNvGrpSpPr>
              <p:nvPr/>
            </p:nvGrpSpPr>
            <p:grpSpPr bwMode="auto">
              <a:xfrm>
                <a:off x="1676" y="556"/>
                <a:ext cx="419" cy="596"/>
                <a:chOff x="1676" y="556"/>
                <a:chExt cx="419" cy="596"/>
              </a:xfrm>
            </p:grpSpPr>
            <p:sp>
              <p:nvSpPr>
                <p:cNvPr id="47185" name="Rectangle 28"/>
                <p:cNvSpPr>
                  <a:spLocks noChangeArrowheads="1"/>
                </p:cNvSpPr>
                <p:nvPr/>
              </p:nvSpPr>
              <p:spPr bwMode="auto">
                <a:xfrm>
                  <a:off x="1704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sz="3600" b="1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  <p:sp>
              <p:nvSpPr>
                <p:cNvPr id="47186" name="Rectangle 29"/>
                <p:cNvSpPr>
                  <a:spLocks noChangeArrowheads="1"/>
                </p:cNvSpPr>
                <p:nvPr/>
              </p:nvSpPr>
              <p:spPr bwMode="auto">
                <a:xfrm>
                  <a:off x="1676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11" name="Group 30"/>
              <p:cNvGrpSpPr>
                <a:grpSpLocks/>
              </p:cNvGrpSpPr>
              <p:nvPr/>
            </p:nvGrpSpPr>
            <p:grpSpPr bwMode="auto">
              <a:xfrm>
                <a:off x="2095" y="556"/>
                <a:ext cx="419" cy="596"/>
                <a:chOff x="2095" y="556"/>
                <a:chExt cx="419" cy="596"/>
              </a:xfrm>
            </p:grpSpPr>
            <p:sp>
              <p:nvSpPr>
                <p:cNvPr id="47183" name="Rectangle 31"/>
                <p:cNvSpPr>
                  <a:spLocks noChangeArrowheads="1"/>
                </p:cNvSpPr>
                <p:nvPr/>
              </p:nvSpPr>
              <p:spPr bwMode="auto">
                <a:xfrm>
                  <a:off x="2123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b="1" dirty="0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b2</a:t>
                  </a:r>
                </a:p>
              </p:txBody>
            </p:sp>
            <p:sp>
              <p:nvSpPr>
                <p:cNvPr id="47184" name="Rectangle 32"/>
                <p:cNvSpPr>
                  <a:spLocks noChangeArrowheads="1"/>
                </p:cNvSpPr>
                <p:nvPr/>
              </p:nvSpPr>
              <p:spPr bwMode="auto">
                <a:xfrm>
                  <a:off x="2095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12" name="Group 33"/>
              <p:cNvGrpSpPr>
                <a:grpSpLocks/>
              </p:cNvGrpSpPr>
              <p:nvPr/>
            </p:nvGrpSpPr>
            <p:grpSpPr bwMode="auto">
              <a:xfrm>
                <a:off x="2514" y="556"/>
                <a:ext cx="419" cy="596"/>
                <a:chOff x="2514" y="556"/>
                <a:chExt cx="419" cy="596"/>
              </a:xfrm>
            </p:grpSpPr>
            <p:sp>
              <p:nvSpPr>
                <p:cNvPr id="47181" name="Rectangle 34"/>
                <p:cNvSpPr>
                  <a:spLocks noChangeArrowheads="1"/>
                </p:cNvSpPr>
                <p:nvPr/>
              </p:nvSpPr>
              <p:spPr bwMode="auto">
                <a:xfrm>
                  <a:off x="2542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b="1" dirty="0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b1</a:t>
                  </a:r>
                </a:p>
              </p:txBody>
            </p:sp>
            <p:sp>
              <p:nvSpPr>
                <p:cNvPr id="47182" name="Rectangle 35"/>
                <p:cNvSpPr>
                  <a:spLocks noChangeArrowheads="1"/>
                </p:cNvSpPr>
                <p:nvPr/>
              </p:nvSpPr>
              <p:spPr bwMode="auto">
                <a:xfrm>
                  <a:off x="2514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grpSp>
            <p:nvGrpSpPr>
              <p:cNvPr id="13" name="Group 36"/>
              <p:cNvGrpSpPr>
                <a:grpSpLocks/>
              </p:cNvGrpSpPr>
              <p:nvPr/>
            </p:nvGrpSpPr>
            <p:grpSpPr bwMode="auto">
              <a:xfrm>
                <a:off x="2933" y="556"/>
                <a:ext cx="419" cy="596"/>
                <a:chOff x="2933" y="556"/>
                <a:chExt cx="419" cy="596"/>
              </a:xfrm>
            </p:grpSpPr>
            <p:sp>
              <p:nvSpPr>
                <p:cNvPr id="47179" name="Rectangle 37"/>
                <p:cNvSpPr>
                  <a:spLocks noChangeArrowheads="1"/>
                </p:cNvSpPr>
                <p:nvPr/>
              </p:nvSpPr>
              <p:spPr bwMode="auto">
                <a:xfrm>
                  <a:off x="2961" y="556"/>
                  <a:ext cx="36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r>
                    <a:rPr lang="es-ES_tradnl" b="1" dirty="0">
                      <a:solidFill>
                        <a:srgbClr val="002060"/>
                      </a:solidFill>
                      <a:latin typeface="Arial" pitchFamily="34" charset="0"/>
                      <a:cs typeface="Arial" pitchFamily="34" charset="0"/>
                    </a:rPr>
                    <a:t>b0</a:t>
                  </a:r>
                </a:p>
              </p:txBody>
            </p:sp>
            <p:sp>
              <p:nvSpPr>
                <p:cNvPr id="47180" name="Rectangle 38"/>
                <p:cNvSpPr>
                  <a:spLocks noChangeArrowheads="1"/>
                </p:cNvSpPr>
                <p:nvPr/>
              </p:nvSpPr>
              <p:spPr bwMode="auto">
                <a:xfrm>
                  <a:off x="2933" y="556"/>
                  <a:ext cx="419" cy="596"/>
                </a:xfrm>
                <a:prstGeom prst="rect">
                  <a:avLst/>
                </a:prstGeom>
                <a:noFill/>
                <a:ln w="381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</p:grpSp>
        <p:sp>
          <p:nvSpPr>
            <p:cNvPr id="47170" name="Rectangle 39"/>
            <p:cNvSpPr>
              <a:spLocks noChangeArrowheads="1"/>
            </p:cNvSpPr>
            <p:nvPr/>
          </p:nvSpPr>
          <p:spPr bwMode="auto">
            <a:xfrm>
              <a:off x="-3" y="553"/>
              <a:ext cx="3358" cy="602"/>
            </a:xfrm>
            <a:prstGeom prst="rect">
              <a:avLst/>
            </a:prstGeom>
            <a:noFill/>
            <a:ln w="38100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AR"/>
            </a:p>
          </p:txBody>
        </p:sp>
      </p:grpSp>
      <p:sp>
        <p:nvSpPr>
          <p:cNvPr id="47112" name="Line 40"/>
          <p:cNvSpPr>
            <a:spLocks noChangeShapeType="1"/>
          </p:cNvSpPr>
          <p:nvPr/>
        </p:nvSpPr>
        <p:spPr bwMode="auto">
          <a:xfrm>
            <a:off x="475928" y="1767880"/>
            <a:ext cx="7162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AR"/>
          </a:p>
        </p:txBody>
      </p:sp>
      <p:sp>
        <p:nvSpPr>
          <p:cNvPr id="47113" name="Text Box 41"/>
          <p:cNvSpPr txBox="1">
            <a:spLocks noChangeArrowheads="1"/>
          </p:cNvSpPr>
          <p:nvPr/>
        </p:nvSpPr>
        <p:spPr bwMode="auto">
          <a:xfrm>
            <a:off x="399728" y="54868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dirty="0">
                <a:solidFill>
                  <a:srgbClr val="002060"/>
                </a:solidFill>
              </a:rPr>
              <a:t>IIR</a:t>
            </a:r>
            <a:r>
              <a:rPr lang="es-ES" dirty="0"/>
              <a:t>: </a:t>
            </a:r>
            <a:r>
              <a:rPr lang="en-AU" sz="2000" dirty="0"/>
              <a:t>Interrupt Identification </a:t>
            </a:r>
            <a:r>
              <a:rPr lang="en-AU" sz="2000" dirty="0" smtClean="0"/>
              <a:t>Register</a:t>
            </a:r>
            <a:r>
              <a:rPr lang="es-ES" dirty="0" smtClean="0"/>
              <a:t>  (Base </a:t>
            </a:r>
            <a:r>
              <a:rPr lang="es-ES" dirty="0"/>
              <a:t>+ </a:t>
            </a:r>
            <a:r>
              <a:rPr lang="es-ES" dirty="0" smtClean="0"/>
              <a:t>2) </a:t>
            </a:r>
            <a:endParaRPr lang="es-AR" dirty="0"/>
          </a:p>
        </p:txBody>
      </p:sp>
      <p:sp>
        <p:nvSpPr>
          <p:cNvPr id="100" name="9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5EAA24-1B9A-4739-B9CB-F256333715CC}" type="slidenum">
              <a:rPr lang="es-ES" smtClean="0"/>
              <a:pPr>
                <a:defRPr/>
              </a:pPr>
              <a:t>45</a:t>
            </a:fld>
            <a:endParaRPr lang="es-E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 b="18644"/>
          <a:stretch>
            <a:fillRect/>
          </a:stretch>
        </p:blipFill>
        <p:spPr bwMode="auto">
          <a:xfrm>
            <a:off x="251520" y="1772816"/>
            <a:ext cx="6326787" cy="345638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1" name="100 Rectángulo redondeado"/>
          <p:cNvSpPr/>
          <p:nvPr/>
        </p:nvSpPr>
        <p:spPr>
          <a:xfrm>
            <a:off x="337055" y="4917515"/>
            <a:ext cx="6179161" cy="201577"/>
          </a:xfrm>
          <a:prstGeom prst="roundRect">
            <a:avLst/>
          </a:prstGeom>
          <a:solidFill>
            <a:srgbClr val="FF000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 cstate="print"/>
          <a:srcRect b="38786"/>
          <a:stretch>
            <a:fillRect/>
          </a:stretch>
        </p:blipFill>
        <p:spPr bwMode="auto">
          <a:xfrm>
            <a:off x="2483768" y="5335116"/>
            <a:ext cx="6296025" cy="144016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103" name="Rectangle 16"/>
          <p:cNvSpPr>
            <a:spLocks noChangeArrowheads="1"/>
          </p:cNvSpPr>
          <p:nvPr/>
        </p:nvSpPr>
        <p:spPr bwMode="auto">
          <a:xfrm>
            <a:off x="395536" y="1052736"/>
            <a:ext cx="1708070" cy="4903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s-ES_tradnl" sz="3600" b="1" dirty="0" smtClean="0">
                <a:solidFill>
                  <a:srgbClr val="FF0000"/>
                </a:solidFill>
              </a:rPr>
              <a:t>FIFO</a:t>
            </a:r>
            <a:endParaRPr lang="es-ES_tradnl" sz="3600" b="1" dirty="0">
              <a:solidFill>
                <a:srgbClr val="FF0000"/>
              </a:solidFill>
            </a:endParaRPr>
          </a:p>
        </p:txBody>
      </p:sp>
      <p:sp>
        <p:nvSpPr>
          <p:cNvPr id="104" name="103 Cheurón"/>
          <p:cNvSpPr/>
          <p:nvPr/>
        </p:nvSpPr>
        <p:spPr>
          <a:xfrm rot="5400000">
            <a:off x="1223628" y="5451611"/>
            <a:ext cx="648072" cy="288032"/>
          </a:xfrm>
          <a:prstGeom prst="chevron">
            <a:avLst/>
          </a:prstGeom>
          <a:solidFill>
            <a:srgbClr val="FF0000">
              <a:alpha val="1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05" name="104 CuadroTexto"/>
          <p:cNvSpPr txBox="1"/>
          <p:nvPr/>
        </p:nvSpPr>
        <p:spPr>
          <a:xfrm>
            <a:off x="1187624" y="5847655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Mistral" pitchFamily="66" charset="0"/>
              </a:rPr>
              <a:t>Siguen…</a:t>
            </a:r>
            <a:endParaRPr lang="es-AR" dirty="0">
              <a:latin typeface="Mistral" pitchFamily="66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Marcelo Trujillo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271A-5062-4D95-820E-B33B11784679}" type="slidenum">
              <a:rPr lang="es-ES" smtClean="0"/>
              <a:pPr/>
              <a:t>46</a:t>
            </a:fld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395536" y="4277414"/>
            <a:ext cx="87484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s-ES" sz="1600" dirty="0" smtClean="0"/>
              <a:t>Llega el dato a través del pin y se paraleliza</a:t>
            </a:r>
          </a:p>
          <a:p>
            <a:pPr>
              <a:buFont typeface="Wingdings" pitchFamily="2" charset="2"/>
              <a:buChar char="Ø"/>
            </a:pPr>
            <a:r>
              <a:rPr lang="es-ES" sz="1600" dirty="0" smtClean="0"/>
              <a:t>Una vez paralelizado ingresa en la FIFO</a:t>
            </a:r>
          </a:p>
          <a:p>
            <a:pPr>
              <a:buFont typeface="Wingdings" pitchFamily="2" charset="2"/>
              <a:buChar char="Ø"/>
            </a:pPr>
            <a:r>
              <a:rPr lang="es-ES" sz="1600" dirty="0" smtClean="0"/>
              <a:t>Si los bytes recibidos (</a:t>
            </a:r>
            <a:r>
              <a:rPr lang="es-ES" sz="1600" b="1" dirty="0" smtClean="0">
                <a:solidFill>
                  <a:srgbClr val="00B050"/>
                </a:solidFill>
              </a:rPr>
              <a:t>n</a:t>
            </a:r>
            <a:r>
              <a:rPr lang="es-ES" sz="1600" dirty="0" smtClean="0"/>
              <a:t>) = tamaño programado de la FIFO (</a:t>
            </a:r>
            <a:r>
              <a:rPr lang="es-ES" sz="1600" b="1" dirty="0" smtClean="0">
                <a:solidFill>
                  <a:srgbClr val="00B050"/>
                </a:solidFill>
              </a:rPr>
              <a:t>N</a:t>
            </a:r>
            <a:r>
              <a:rPr lang="es-ES" sz="1600" dirty="0" smtClean="0"/>
              <a:t>)  =&gt;</a:t>
            </a:r>
            <a:r>
              <a:rPr lang="es-ES" sz="1600" b="1" dirty="0" smtClean="0">
                <a:solidFill>
                  <a:srgbClr val="0070C0"/>
                </a:solidFill>
              </a:rPr>
              <a:t> RDA </a:t>
            </a:r>
            <a:r>
              <a:rPr lang="es-ES" sz="1200" dirty="0" smtClean="0"/>
              <a:t>(</a:t>
            </a:r>
            <a:r>
              <a:rPr lang="es-ES" sz="1200" b="1" dirty="0" smtClean="0">
                <a:solidFill>
                  <a:srgbClr val="00B050"/>
                </a:solidFill>
              </a:rPr>
              <a:t>N</a:t>
            </a:r>
            <a:r>
              <a:rPr lang="es-ES" sz="1200" dirty="0" smtClean="0"/>
              <a:t>=1,4,8 o 14 bytes en U1FCR[7:6] )</a:t>
            </a:r>
          </a:p>
          <a:p>
            <a:pPr>
              <a:buFont typeface="Wingdings" pitchFamily="2" charset="2"/>
              <a:buChar char="Ø"/>
            </a:pPr>
            <a:r>
              <a:rPr lang="es-ES" sz="1600" dirty="0" smtClean="0"/>
              <a:t>La ISR deberá vaciar la FIFO mediante </a:t>
            </a:r>
            <a:r>
              <a:rPr lang="es-ES" sz="1600" b="1" dirty="0" smtClean="0">
                <a:solidFill>
                  <a:srgbClr val="00B050"/>
                </a:solidFill>
              </a:rPr>
              <a:t>N</a:t>
            </a:r>
            <a:r>
              <a:rPr lang="es-ES" sz="1600" dirty="0" smtClean="0"/>
              <a:t> lecturas sucesivas del RBR</a:t>
            </a:r>
          </a:p>
          <a:p>
            <a:pPr>
              <a:buFont typeface="Wingdings" pitchFamily="2" charset="2"/>
              <a:buChar char="Ø"/>
            </a:pPr>
            <a:r>
              <a:rPr lang="es-ES" sz="1600" dirty="0" smtClean="0"/>
              <a:t>Si </a:t>
            </a:r>
            <a:r>
              <a:rPr lang="es-ES" sz="1600" b="1" dirty="0" smtClean="0">
                <a:solidFill>
                  <a:srgbClr val="00B050"/>
                </a:solidFill>
              </a:rPr>
              <a:t>n</a:t>
            </a:r>
            <a:r>
              <a:rPr lang="es-ES" sz="1600" dirty="0" smtClean="0"/>
              <a:t> &lt; </a:t>
            </a:r>
            <a:r>
              <a:rPr lang="es-ES" sz="1600" b="1" dirty="0" smtClean="0">
                <a:solidFill>
                  <a:srgbClr val="00B050"/>
                </a:solidFill>
              </a:rPr>
              <a:t>N</a:t>
            </a:r>
            <a:r>
              <a:rPr lang="es-ES" sz="1600" dirty="0" smtClean="0"/>
              <a:t> y no se detectó actividad en RSR durante 3,5 a 4,5 del tiempo de duración de un byte =&gt;</a:t>
            </a:r>
            <a:r>
              <a:rPr lang="es-ES" sz="1600" b="1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s-ES" sz="1600" b="1" dirty="0" smtClean="0">
                <a:solidFill>
                  <a:srgbClr val="0070C0"/>
                </a:solidFill>
              </a:rPr>
              <a:t>CTI </a:t>
            </a:r>
            <a:r>
              <a:rPr lang="es-ES" sz="1600" dirty="0" smtClean="0"/>
              <a:t>(</a:t>
            </a:r>
            <a:r>
              <a:rPr lang="es-ES" sz="1600" dirty="0" err="1" smtClean="0"/>
              <a:t>Character</a:t>
            </a:r>
            <a:r>
              <a:rPr lang="es-ES" sz="1600" dirty="0" smtClean="0"/>
              <a:t> Time-</a:t>
            </a:r>
            <a:r>
              <a:rPr lang="es-ES" sz="1600" dirty="0" err="1" smtClean="0"/>
              <a:t>out</a:t>
            </a:r>
            <a:r>
              <a:rPr lang="es-ES" sz="1600" dirty="0" smtClean="0"/>
              <a:t> </a:t>
            </a:r>
            <a:r>
              <a:rPr lang="es-ES" sz="1600" dirty="0" err="1" smtClean="0"/>
              <a:t>Indicator</a:t>
            </a:r>
            <a:r>
              <a:rPr lang="es-ES" sz="1600" dirty="0" smtClean="0"/>
              <a:t> &gt;&gt;&gt; </a:t>
            </a:r>
            <a:r>
              <a:rPr lang="es-ES" sz="1600" dirty="0" err="1" smtClean="0"/>
              <a:t>int</a:t>
            </a:r>
            <a:r>
              <a:rPr lang="es-ES" sz="1600" dirty="0" smtClean="0"/>
              <a:t> x error)</a:t>
            </a:r>
          </a:p>
          <a:p>
            <a:pPr lvl="1">
              <a:buFont typeface="Wingdings" pitchFamily="2" charset="2"/>
              <a:buChar char="ü"/>
            </a:pPr>
            <a:r>
              <a:rPr lang="es-ES" sz="1600" dirty="0" smtClean="0"/>
              <a:t>La ISR puede vaciar la FIFO mediante </a:t>
            </a:r>
            <a:r>
              <a:rPr lang="es-ES" sz="1600" b="1" dirty="0" smtClean="0">
                <a:solidFill>
                  <a:srgbClr val="00B050"/>
                </a:solidFill>
              </a:rPr>
              <a:t>n</a:t>
            </a:r>
            <a:r>
              <a:rPr lang="es-ES" sz="1600" dirty="0" smtClean="0"/>
              <a:t> lecturas sucesivas del RBR (si se conoce </a:t>
            </a:r>
            <a:r>
              <a:rPr lang="es-ES" sz="1600" b="1" dirty="0" smtClean="0">
                <a:solidFill>
                  <a:srgbClr val="00B050"/>
                </a:solidFill>
              </a:rPr>
              <a:t>n</a:t>
            </a:r>
            <a:r>
              <a:rPr lang="es-ES" sz="1600" dirty="0" smtClean="0"/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es-ES" sz="1600" dirty="0" smtClean="0"/>
              <a:t>La ISR atiende n veces  </a:t>
            </a:r>
            <a:r>
              <a:rPr lang="es-ES" sz="1600" b="1" dirty="0" smtClean="0">
                <a:solidFill>
                  <a:srgbClr val="0070C0"/>
                </a:solidFill>
              </a:rPr>
              <a:t>CTI </a:t>
            </a:r>
            <a:r>
              <a:rPr lang="es-ES" sz="1600" dirty="0" smtClean="0"/>
              <a:t>hasta vaciar la FIFO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1988840"/>
            <a:ext cx="391013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Llamada con línea 1 (barra de énfasis)"/>
          <p:cNvSpPr/>
          <p:nvPr/>
        </p:nvSpPr>
        <p:spPr>
          <a:xfrm>
            <a:off x="7308304" y="3212976"/>
            <a:ext cx="914400" cy="612648"/>
          </a:xfrm>
          <a:prstGeom prst="accentCallout1">
            <a:avLst>
              <a:gd name="adj1" fmla="val 18750"/>
              <a:gd name="adj2" fmla="val -8333"/>
              <a:gd name="adj3" fmla="val -57483"/>
              <a:gd name="adj4" fmla="val -71666"/>
            </a:avLst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Pin</a:t>
            </a:r>
            <a:endParaRPr lang="es-ES" dirty="0"/>
          </a:p>
        </p:txBody>
      </p:sp>
      <p:sp>
        <p:nvSpPr>
          <p:cNvPr id="7" name="6 Llamada con línea 1 (barra de énfasis)"/>
          <p:cNvSpPr/>
          <p:nvPr/>
        </p:nvSpPr>
        <p:spPr>
          <a:xfrm>
            <a:off x="7020272" y="1268760"/>
            <a:ext cx="1584176" cy="612648"/>
          </a:xfrm>
          <a:prstGeom prst="accentCallout1">
            <a:avLst>
              <a:gd name="adj1" fmla="val 72647"/>
              <a:gd name="adj2" fmla="val -7531"/>
              <a:gd name="adj3" fmla="val 178836"/>
              <a:gd name="adj4" fmla="val -73371"/>
            </a:avLst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Paralelizador</a:t>
            </a:r>
            <a:endParaRPr lang="es-ES" dirty="0"/>
          </a:p>
        </p:txBody>
      </p:sp>
      <p:sp>
        <p:nvSpPr>
          <p:cNvPr id="8" name="7 Llamada con línea 1 (barra de énfasis)"/>
          <p:cNvSpPr/>
          <p:nvPr/>
        </p:nvSpPr>
        <p:spPr>
          <a:xfrm>
            <a:off x="5364088" y="3212976"/>
            <a:ext cx="1008112" cy="612648"/>
          </a:xfrm>
          <a:prstGeom prst="accentCallout1">
            <a:avLst>
              <a:gd name="adj1" fmla="val 18750"/>
              <a:gd name="adj2" fmla="val -8333"/>
              <a:gd name="adj3" fmla="val -45562"/>
              <a:gd name="adj4" fmla="val -78910"/>
            </a:avLst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Buffer</a:t>
            </a:r>
            <a:endParaRPr lang="es-ES" dirty="0"/>
          </a:p>
        </p:txBody>
      </p:sp>
      <p:sp>
        <p:nvSpPr>
          <p:cNvPr id="9" name="8 Llamada con línea 1 (barra de énfasis)"/>
          <p:cNvSpPr/>
          <p:nvPr/>
        </p:nvSpPr>
        <p:spPr>
          <a:xfrm>
            <a:off x="4211960" y="1052736"/>
            <a:ext cx="1584176" cy="792088"/>
          </a:xfrm>
          <a:prstGeom prst="accentCallout1">
            <a:avLst>
              <a:gd name="adj1" fmla="val 80939"/>
              <a:gd name="adj2" fmla="val -8333"/>
              <a:gd name="adj3" fmla="val 191275"/>
              <a:gd name="adj4" fmla="val -63006"/>
            </a:avLst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Registro de Recepción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4563311" y="2636912"/>
            <a:ext cx="93487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</a:t>
            </a:r>
          </a:p>
          <a:p>
            <a:r>
              <a:rPr lang="es-ES" sz="9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1,4,8,14 bytes</a:t>
            </a:r>
            <a:endParaRPr lang="es-ES" sz="105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23528" y="404664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005042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UART1 </a:t>
            </a:r>
            <a:r>
              <a:rPr lang="es-ES" b="1" dirty="0" smtClean="0">
                <a:solidFill>
                  <a:srgbClr val="005042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RXFIFO</a:t>
            </a:r>
          </a:p>
        </p:txBody>
      </p:sp>
      <p:cxnSp>
        <p:nvCxnSpPr>
          <p:cNvPr id="19" name="18 Conector recto"/>
          <p:cNvCxnSpPr/>
          <p:nvPr/>
        </p:nvCxnSpPr>
        <p:spPr>
          <a:xfrm>
            <a:off x="6850609" y="2624316"/>
            <a:ext cx="12382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7201868" y="2290767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U1RXD</a:t>
            </a:r>
            <a:endParaRPr lang="es-ES" dirty="0"/>
          </a:p>
        </p:txBody>
      </p:sp>
      <p:sp>
        <p:nvSpPr>
          <p:cNvPr id="27" name="26 CuadroTexto"/>
          <p:cNvSpPr txBox="1"/>
          <p:nvPr/>
        </p:nvSpPr>
        <p:spPr>
          <a:xfrm>
            <a:off x="6228184" y="18864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dirty="0" err="1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Cortex</a:t>
            </a:r>
            <a:r>
              <a:rPr lang="es-ES" b="1" i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– LPC1769</a:t>
            </a:r>
            <a:endParaRPr lang="es-ES" b="1" i="1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28 Rectángulo"/>
          <p:cNvSpPr/>
          <p:nvPr/>
        </p:nvSpPr>
        <p:spPr>
          <a:xfrm>
            <a:off x="1043608" y="1196752"/>
            <a:ext cx="1152128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Rectángulo"/>
          <p:cNvSpPr/>
          <p:nvPr/>
        </p:nvSpPr>
        <p:spPr>
          <a:xfrm>
            <a:off x="1043608" y="1412776"/>
            <a:ext cx="1152128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30 Rectángulo"/>
          <p:cNvSpPr/>
          <p:nvPr/>
        </p:nvSpPr>
        <p:spPr>
          <a:xfrm>
            <a:off x="1043608" y="1628800"/>
            <a:ext cx="1152128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Rectángulo"/>
          <p:cNvSpPr/>
          <p:nvPr/>
        </p:nvSpPr>
        <p:spPr>
          <a:xfrm>
            <a:off x="1043608" y="1844824"/>
            <a:ext cx="1152128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32 Rectángulo"/>
          <p:cNvSpPr/>
          <p:nvPr/>
        </p:nvSpPr>
        <p:spPr>
          <a:xfrm>
            <a:off x="1043608" y="2060848"/>
            <a:ext cx="1152128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33 Rectángulo"/>
          <p:cNvSpPr/>
          <p:nvPr/>
        </p:nvSpPr>
        <p:spPr>
          <a:xfrm>
            <a:off x="1043608" y="2276872"/>
            <a:ext cx="1152128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34 Rectángulo"/>
          <p:cNvSpPr/>
          <p:nvPr/>
        </p:nvSpPr>
        <p:spPr>
          <a:xfrm>
            <a:off x="1043608" y="2492896"/>
            <a:ext cx="1152128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35 Rectángulo"/>
          <p:cNvSpPr/>
          <p:nvPr/>
        </p:nvSpPr>
        <p:spPr>
          <a:xfrm>
            <a:off x="1043608" y="2708920"/>
            <a:ext cx="1152128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36 Rectángulo"/>
          <p:cNvSpPr/>
          <p:nvPr/>
        </p:nvSpPr>
        <p:spPr>
          <a:xfrm>
            <a:off x="1043608" y="3861048"/>
            <a:ext cx="115212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9" name="38 Conector recto"/>
          <p:cNvCxnSpPr>
            <a:stCxn id="36" idx="3"/>
            <a:endCxn id="37" idx="3"/>
          </p:cNvCxnSpPr>
          <p:nvPr/>
        </p:nvCxnSpPr>
        <p:spPr>
          <a:xfrm>
            <a:off x="2195736" y="2924944"/>
            <a:ext cx="0" cy="1044116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1043608" y="2780928"/>
            <a:ext cx="0" cy="1296144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CuadroTexto"/>
          <p:cNvSpPr txBox="1"/>
          <p:nvPr/>
        </p:nvSpPr>
        <p:spPr>
          <a:xfrm>
            <a:off x="951739" y="836712"/>
            <a:ext cx="112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C00000"/>
                </a:solidFill>
              </a:rPr>
              <a:t>Rx_Buffer</a:t>
            </a:r>
            <a:endParaRPr lang="es-ES" b="1" dirty="0">
              <a:solidFill>
                <a:srgbClr val="C00000"/>
              </a:solidFill>
            </a:endParaRPr>
          </a:p>
        </p:txBody>
      </p:sp>
      <p:cxnSp>
        <p:nvCxnSpPr>
          <p:cNvPr id="46" name="45 Conector recto de flecha"/>
          <p:cNvCxnSpPr/>
          <p:nvPr/>
        </p:nvCxnSpPr>
        <p:spPr>
          <a:xfrm>
            <a:off x="467544" y="1268760"/>
            <a:ext cx="50405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/>
          <p:nvPr/>
        </p:nvCxnSpPr>
        <p:spPr>
          <a:xfrm>
            <a:off x="2267744" y="1268760"/>
            <a:ext cx="50405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/>
          <p:nvPr/>
        </p:nvCxnSpPr>
        <p:spPr>
          <a:xfrm flipH="1">
            <a:off x="2411760" y="2564904"/>
            <a:ext cx="648072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53 CuadroTexto"/>
          <p:cNvSpPr txBox="1"/>
          <p:nvPr/>
        </p:nvSpPr>
        <p:spPr>
          <a:xfrm>
            <a:off x="2317575" y="980728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 smtClean="0">
                <a:solidFill>
                  <a:srgbClr val="0070C0"/>
                </a:solidFill>
              </a:rPr>
              <a:t>Rx_in</a:t>
            </a:r>
            <a:endParaRPr lang="es-ES" b="1" dirty="0">
              <a:solidFill>
                <a:srgbClr val="0070C0"/>
              </a:solidFill>
            </a:endParaRPr>
          </a:p>
        </p:txBody>
      </p:sp>
      <p:sp>
        <p:nvSpPr>
          <p:cNvPr id="55" name="54 CuadroTexto"/>
          <p:cNvSpPr txBox="1"/>
          <p:nvPr/>
        </p:nvSpPr>
        <p:spPr>
          <a:xfrm>
            <a:off x="395536" y="980728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err="1" smtClean="0">
                <a:solidFill>
                  <a:srgbClr val="0070C0"/>
                </a:solidFill>
              </a:rPr>
              <a:t>Rx_Out</a:t>
            </a:r>
            <a:endParaRPr lang="es-E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0 Grupo"/>
          <p:cNvGrpSpPr/>
          <p:nvPr/>
        </p:nvGrpSpPr>
        <p:grpSpPr>
          <a:xfrm>
            <a:off x="3059832" y="2060848"/>
            <a:ext cx="4238625" cy="1104900"/>
            <a:chOff x="1835696" y="4221088"/>
            <a:chExt cx="4238625" cy="110490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35696" y="4221088"/>
              <a:ext cx="4238625" cy="1104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" name="37 Rectángulo"/>
            <p:cNvSpPr/>
            <p:nvPr/>
          </p:nvSpPr>
          <p:spPr>
            <a:xfrm>
              <a:off x="1835696" y="4221088"/>
              <a:ext cx="4085044" cy="108012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Marcelo Trujillo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271A-5062-4D95-820E-B33B11784679}" type="slidenum">
              <a:rPr lang="es-ES" smtClean="0"/>
              <a:pPr/>
              <a:t>47</a:t>
            </a:fld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395536" y="4277414"/>
            <a:ext cx="87484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s-ES" sz="1600" dirty="0" smtClean="0"/>
              <a:t>Se saca el dato de </a:t>
            </a:r>
            <a:r>
              <a:rPr lang="es-ES" sz="1600" dirty="0" err="1" smtClean="0"/>
              <a:t>TX_Buff</a:t>
            </a:r>
            <a:r>
              <a:rPr lang="es-ES" sz="1600" dirty="0" smtClean="0"/>
              <a:t> y se envía a THR</a:t>
            </a:r>
          </a:p>
          <a:p>
            <a:pPr>
              <a:buFont typeface="Wingdings" pitchFamily="2" charset="2"/>
              <a:buChar char="Ø"/>
            </a:pPr>
            <a:r>
              <a:rPr lang="es-ES" sz="1600" dirty="0" smtClean="0"/>
              <a:t>Para los dos primeros bytes existe una demora de un </a:t>
            </a:r>
            <a:r>
              <a:rPr lang="es-ES" sz="1600" b="1" dirty="0" smtClean="0"/>
              <a:t>carácter – bit de stop </a:t>
            </a:r>
            <a:r>
              <a:rPr lang="es-ES" sz="1600" dirty="0" smtClean="0"/>
              <a:t>para que </a:t>
            </a:r>
            <a:r>
              <a:rPr lang="es-ES" sz="1600" dirty="0" err="1" smtClean="0"/>
              <a:t>vectorice</a:t>
            </a:r>
            <a:r>
              <a:rPr lang="es-ES" sz="1600" dirty="0" smtClean="0"/>
              <a:t>  </a:t>
            </a:r>
          </a:p>
          <a:p>
            <a:pPr lvl="1"/>
            <a:r>
              <a:rPr lang="es-ES" sz="1600" dirty="0" smtClean="0"/>
              <a:t>Esto elimina interrupciones innecesarias.</a:t>
            </a:r>
          </a:p>
          <a:p>
            <a:pPr>
              <a:buFont typeface="Wingdings" pitchFamily="2" charset="2"/>
              <a:buChar char="Ø"/>
            </a:pPr>
            <a:r>
              <a:rPr lang="es-ES" sz="1600" dirty="0" smtClean="0"/>
              <a:t>Cuando la FIFO al menos contiene 2 bytes y THR esta vacio =&gt; </a:t>
            </a:r>
            <a:r>
              <a:rPr lang="es-ES" sz="1600" b="1" dirty="0" smtClean="0">
                <a:solidFill>
                  <a:srgbClr val="0070C0"/>
                </a:solidFill>
              </a:rPr>
              <a:t>THRE = 1 </a:t>
            </a:r>
            <a:r>
              <a:rPr lang="es-ES" sz="1600" dirty="0" smtClean="0"/>
              <a:t>y </a:t>
            </a:r>
            <a:r>
              <a:rPr lang="es-ES" sz="1600" dirty="0" err="1" smtClean="0"/>
              <a:t>vectoriza</a:t>
            </a:r>
            <a:endParaRPr lang="es-ES" sz="1600" dirty="0" smtClean="0"/>
          </a:p>
        </p:txBody>
      </p:sp>
      <p:sp>
        <p:nvSpPr>
          <p:cNvPr id="6" name="5 Llamada con línea 1 (barra de énfasis)"/>
          <p:cNvSpPr/>
          <p:nvPr/>
        </p:nvSpPr>
        <p:spPr>
          <a:xfrm>
            <a:off x="7740352" y="3212976"/>
            <a:ext cx="914400" cy="612648"/>
          </a:xfrm>
          <a:prstGeom prst="accentCallout1">
            <a:avLst>
              <a:gd name="adj1" fmla="val 18750"/>
              <a:gd name="adj2" fmla="val -8333"/>
              <a:gd name="adj3" fmla="val -63702"/>
              <a:gd name="adj4" fmla="val -45624"/>
            </a:avLst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Pin</a:t>
            </a:r>
            <a:endParaRPr lang="es-ES" dirty="0"/>
          </a:p>
        </p:txBody>
      </p:sp>
      <p:sp>
        <p:nvSpPr>
          <p:cNvPr id="7" name="6 Llamada con línea 1 (barra de énfasis)"/>
          <p:cNvSpPr/>
          <p:nvPr/>
        </p:nvSpPr>
        <p:spPr>
          <a:xfrm>
            <a:off x="7020272" y="1268760"/>
            <a:ext cx="1584176" cy="612648"/>
          </a:xfrm>
          <a:prstGeom prst="accentCallout1">
            <a:avLst>
              <a:gd name="adj1" fmla="val 72647"/>
              <a:gd name="adj2" fmla="val -7531"/>
              <a:gd name="adj3" fmla="val 178836"/>
              <a:gd name="adj4" fmla="val -73371"/>
            </a:avLst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Serializador</a:t>
            </a:r>
            <a:endParaRPr lang="es-ES" dirty="0"/>
          </a:p>
        </p:txBody>
      </p:sp>
      <p:sp>
        <p:nvSpPr>
          <p:cNvPr id="8" name="7 Llamada con línea 1 (barra de énfasis)"/>
          <p:cNvSpPr/>
          <p:nvPr/>
        </p:nvSpPr>
        <p:spPr>
          <a:xfrm>
            <a:off x="5364088" y="3284984"/>
            <a:ext cx="1008112" cy="612648"/>
          </a:xfrm>
          <a:prstGeom prst="accentCallout1">
            <a:avLst>
              <a:gd name="adj1" fmla="val 18750"/>
              <a:gd name="adj2" fmla="val -8333"/>
              <a:gd name="adj3" fmla="val -45562"/>
              <a:gd name="adj4" fmla="val -78910"/>
            </a:avLst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Buffer</a:t>
            </a:r>
            <a:endParaRPr lang="es-ES" dirty="0"/>
          </a:p>
        </p:txBody>
      </p:sp>
      <p:sp>
        <p:nvSpPr>
          <p:cNvPr id="9" name="8 Llamada con línea 1 (barra de énfasis)"/>
          <p:cNvSpPr/>
          <p:nvPr/>
        </p:nvSpPr>
        <p:spPr>
          <a:xfrm>
            <a:off x="4211960" y="1232176"/>
            <a:ext cx="1440160" cy="612648"/>
          </a:xfrm>
          <a:prstGeom prst="accentCallout1">
            <a:avLst>
              <a:gd name="adj1" fmla="val 80939"/>
              <a:gd name="adj2" fmla="val -8333"/>
              <a:gd name="adj3" fmla="val 191275"/>
              <a:gd name="adj4" fmla="val -63006"/>
            </a:avLst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Registro de Transmisión</a:t>
            </a:r>
            <a:endParaRPr lang="es-ES" dirty="0"/>
          </a:p>
        </p:txBody>
      </p:sp>
      <p:sp>
        <p:nvSpPr>
          <p:cNvPr id="15" name="14 CuadroTexto"/>
          <p:cNvSpPr txBox="1"/>
          <p:nvPr/>
        </p:nvSpPr>
        <p:spPr>
          <a:xfrm>
            <a:off x="323528" y="404664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005042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UART1 </a:t>
            </a:r>
            <a:r>
              <a:rPr lang="es-ES" b="1" dirty="0" smtClean="0">
                <a:solidFill>
                  <a:srgbClr val="005042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TXFIFO</a:t>
            </a:r>
          </a:p>
        </p:txBody>
      </p:sp>
      <p:cxnSp>
        <p:nvCxnSpPr>
          <p:cNvPr id="19" name="18 Conector recto"/>
          <p:cNvCxnSpPr/>
          <p:nvPr/>
        </p:nvCxnSpPr>
        <p:spPr>
          <a:xfrm>
            <a:off x="6976244" y="2724150"/>
            <a:ext cx="1238250" cy="0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7308304" y="234888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U1TXD</a:t>
            </a:r>
            <a:endParaRPr lang="es-ES" dirty="0"/>
          </a:p>
        </p:txBody>
      </p:sp>
      <p:sp>
        <p:nvSpPr>
          <p:cNvPr id="27" name="26 CuadroTexto"/>
          <p:cNvSpPr txBox="1"/>
          <p:nvPr/>
        </p:nvSpPr>
        <p:spPr>
          <a:xfrm>
            <a:off x="6228184" y="251356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dirty="0" err="1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Cortex</a:t>
            </a:r>
            <a:r>
              <a:rPr lang="es-ES" b="1" i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– LPC1769</a:t>
            </a:r>
            <a:endParaRPr lang="es-ES" b="1" i="1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28 Rectángulo"/>
          <p:cNvSpPr/>
          <p:nvPr/>
        </p:nvSpPr>
        <p:spPr>
          <a:xfrm>
            <a:off x="1043608" y="1196752"/>
            <a:ext cx="1152128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Rectángulo"/>
          <p:cNvSpPr/>
          <p:nvPr/>
        </p:nvSpPr>
        <p:spPr>
          <a:xfrm>
            <a:off x="1043608" y="1412776"/>
            <a:ext cx="1152128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30 Rectángulo"/>
          <p:cNvSpPr/>
          <p:nvPr/>
        </p:nvSpPr>
        <p:spPr>
          <a:xfrm>
            <a:off x="1043608" y="1628800"/>
            <a:ext cx="1152128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Rectángulo"/>
          <p:cNvSpPr/>
          <p:nvPr/>
        </p:nvSpPr>
        <p:spPr>
          <a:xfrm>
            <a:off x="1043608" y="1844824"/>
            <a:ext cx="1152128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32 Rectángulo"/>
          <p:cNvSpPr/>
          <p:nvPr/>
        </p:nvSpPr>
        <p:spPr>
          <a:xfrm>
            <a:off x="1043608" y="2060848"/>
            <a:ext cx="1152128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33 Rectángulo"/>
          <p:cNvSpPr/>
          <p:nvPr/>
        </p:nvSpPr>
        <p:spPr>
          <a:xfrm>
            <a:off x="1043608" y="2276872"/>
            <a:ext cx="1152128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34 Rectángulo"/>
          <p:cNvSpPr/>
          <p:nvPr/>
        </p:nvSpPr>
        <p:spPr>
          <a:xfrm>
            <a:off x="1043608" y="2492896"/>
            <a:ext cx="1152128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35 Rectángulo"/>
          <p:cNvSpPr/>
          <p:nvPr/>
        </p:nvSpPr>
        <p:spPr>
          <a:xfrm>
            <a:off x="1043608" y="2708920"/>
            <a:ext cx="1152128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36 Rectángulo"/>
          <p:cNvSpPr/>
          <p:nvPr/>
        </p:nvSpPr>
        <p:spPr>
          <a:xfrm>
            <a:off x="1043608" y="3861048"/>
            <a:ext cx="115212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9" name="38 Conector recto"/>
          <p:cNvCxnSpPr>
            <a:stCxn id="36" idx="3"/>
            <a:endCxn id="37" idx="3"/>
          </p:cNvCxnSpPr>
          <p:nvPr/>
        </p:nvCxnSpPr>
        <p:spPr>
          <a:xfrm>
            <a:off x="2195736" y="2924944"/>
            <a:ext cx="0" cy="1044116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1043608" y="2780928"/>
            <a:ext cx="0" cy="1296144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CuadroTexto"/>
          <p:cNvSpPr txBox="1"/>
          <p:nvPr/>
        </p:nvSpPr>
        <p:spPr>
          <a:xfrm>
            <a:off x="951739" y="836712"/>
            <a:ext cx="112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C00000"/>
                </a:solidFill>
              </a:rPr>
              <a:t>Tx_Buffer</a:t>
            </a:r>
            <a:endParaRPr lang="es-ES" b="1" dirty="0">
              <a:solidFill>
                <a:srgbClr val="C00000"/>
              </a:solidFill>
            </a:endParaRPr>
          </a:p>
        </p:txBody>
      </p:sp>
      <p:cxnSp>
        <p:nvCxnSpPr>
          <p:cNvPr id="46" name="45 Conector recto de flecha"/>
          <p:cNvCxnSpPr/>
          <p:nvPr/>
        </p:nvCxnSpPr>
        <p:spPr>
          <a:xfrm>
            <a:off x="467544" y="1268760"/>
            <a:ext cx="504056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/>
          <p:nvPr/>
        </p:nvCxnSpPr>
        <p:spPr>
          <a:xfrm>
            <a:off x="2267744" y="1268760"/>
            <a:ext cx="504056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/>
          <p:nvPr/>
        </p:nvCxnSpPr>
        <p:spPr>
          <a:xfrm flipH="1">
            <a:off x="2339752" y="2564904"/>
            <a:ext cx="648072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53 CuadroTexto"/>
          <p:cNvSpPr txBox="1"/>
          <p:nvPr/>
        </p:nvSpPr>
        <p:spPr>
          <a:xfrm>
            <a:off x="395536" y="980728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 smtClean="0">
                <a:solidFill>
                  <a:srgbClr val="0070C0"/>
                </a:solidFill>
              </a:rPr>
              <a:t>Tx_in</a:t>
            </a:r>
            <a:endParaRPr lang="es-ES" b="1" dirty="0">
              <a:solidFill>
                <a:srgbClr val="0070C0"/>
              </a:solidFill>
            </a:endParaRPr>
          </a:p>
        </p:txBody>
      </p:sp>
      <p:sp>
        <p:nvSpPr>
          <p:cNvPr id="55" name="54 CuadroTexto"/>
          <p:cNvSpPr txBox="1"/>
          <p:nvPr/>
        </p:nvSpPr>
        <p:spPr>
          <a:xfrm>
            <a:off x="2195736" y="980728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err="1" smtClean="0">
                <a:solidFill>
                  <a:srgbClr val="0070C0"/>
                </a:solidFill>
              </a:rPr>
              <a:t>Tx_Out</a:t>
            </a:r>
            <a:endParaRPr lang="es-E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Marcelo Trujillo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271A-5062-4D95-820E-B33B11784679}" type="slidenum">
              <a:rPr lang="es-ES" smtClean="0"/>
              <a:pPr/>
              <a:t>48</a:t>
            </a:fld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971600" y="2564904"/>
            <a:ext cx="817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La solicitud de DMA de produce cuando </a:t>
            </a:r>
            <a:r>
              <a:rPr lang="es-E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&gt;= </a:t>
            </a:r>
            <a:r>
              <a:rPr lang="es-E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</a:t>
            </a:r>
          </a:p>
          <a:p>
            <a:pPr>
              <a:buFont typeface="Wingdings" pitchFamily="2" charset="2"/>
              <a:buChar char="ü"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La solicitud de DMA de produce cuando se supera el tiempo de espera</a:t>
            </a:r>
          </a:p>
          <a:p>
            <a:pPr>
              <a:buFont typeface="Wingdings" pitchFamily="2" charset="2"/>
              <a:buChar char="ü"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A La solicitud de DMA la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resetea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el Controlador de DMA</a:t>
            </a:r>
          </a:p>
          <a:p>
            <a:endParaRPr lang="es-ES" dirty="0" smtClean="0"/>
          </a:p>
        </p:txBody>
      </p:sp>
      <p:sp>
        <p:nvSpPr>
          <p:cNvPr id="8" name="7 CuadroTexto"/>
          <p:cNvSpPr txBox="1"/>
          <p:nvPr/>
        </p:nvSpPr>
        <p:spPr>
          <a:xfrm>
            <a:off x="323528" y="2062589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s-ES" b="1" dirty="0" smtClean="0">
                <a:solidFill>
                  <a:srgbClr val="0070C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Recepción por DMA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395536" y="4427820"/>
            <a:ext cx="28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s-ES" b="1" dirty="0" smtClean="0">
                <a:solidFill>
                  <a:srgbClr val="0070C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Transmisión por DMA 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971600" y="4892967"/>
            <a:ext cx="81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La solicitud de DMA de produce cuando la FIFO pasa a estar vacía </a:t>
            </a:r>
          </a:p>
          <a:p>
            <a:pPr>
              <a:buFont typeface="Wingdings" pitchFamily="2" charset="2"/>
              <a:buChar char="ü"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A La solicitud de DMA la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resetea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el Controlador de DMA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306138" y="404664"/>
            <a:ext cx="332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005042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UART1 </a:t>
            </a:r>
            <a:r>
              <a:rPr lang="en-GB" b="1" dirty="0" err="1" smtClean="0">
                <a:solidFill>
                  <a:srgbClr val="005042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operación</a:t>
            </a:r>
            <a:r>
              <a:rPr lang="en-GB" b="1" dirty="0" smtClean="0">
                <a:solidFill>
                  <a:srgbClr val="005042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s-ES" b="1" dirty="0" smtClean="0">
                <a:solidFill>
                  <a:srgbClr val="005042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por DMA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2699792" y="836712"/>
            <a:ext cx="51125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U1FCR.FIFOEnable = 1</a:t>
            </a:r>
          </a:p>
          <a:p>
            <a:r>
              <a:rPr lang="es-E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U1FCR.DMAModeSelect = 1</a:t>
            </a:r>
            <a:endParaRPr lang="es-ES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6156176" y="179348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dirty="0" err="1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Cortex</a:t>
            </a:r>
            <a:r>
              <a:rPr lang="es-ES" b="1" i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– LPC1769</a:t>
            </a:r>
            <a:endParaRPr lang="es-ES" b="1" i="1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" sz="8800" dirty="0" smtClean="0">
                <a:solidFill>
                  <a:schemeClr val="tx1"/>
                </a:solidFill>
              </a:rPr>
              <a:t>FIN</a:t>
            </a:r>
            <a:endParaRPr lang="es-AR" sz="8800" dirty="0" smtClean="0">
              <a:solidFill>
                <a:schemeClr val="tx1"/>
              </a:solidFill>
            </a:endParaRPr>
          </a:p>
        </p:txBody>
      </p:sp>
      <p:sp>
        <p:nvSpPr>
          <p:cNvPr id="56322" name="3 Marcador de fecha"/>
          <p:cNvSpPr>
            <a:spLocks noGrp="1"/>
          </p:cNvSpPr>
          <p:nvPr>
            <p:ph type="dt" sz="half" idx="10"/>
          </p:nvPr>
        </p:nvSpPr>
        <p:spPr>
          <a:xfrm>
            <a:off x="6415980" y="6337126"/>
            <a:ext cx="2476500" cy="476250"/>
          </a:xfrm>
          <a:noFill/>
        </p:spPr>
        <p:txBody>
          <a:bodyPr/>
          <a:lstStyle/>
          <a:p>
            <a:r>
              <a:rPr lang="es-AR" dirty="0" smtClean="0">
                <a:latin typeface="Times New Roman" pitchFamily="18" charset="0"/>
              </a:rPr>
              <a:t>@2014</a:t>
            </a:r>
            <a:endParaRPr lang="es-ES" dirty="0" smtClean="0">
              <a:latin typeface="Times New Roman" pitchFamily="18" charset="0"/>
            </a:endParaRPr>
          </a:p>
        </p:txBody>
      </p:sp>
      <p:sp>
        <p:nvSpPr>
          <p:cNvPr id="56323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83568" y="6356176"/>
            <a:ext cx="5097760" cy="457200"/>
          </a:xfrm>
          <a:noFill/>
        </p:spPr>
        <p:txBody>
          <a:bodyPr/>
          <a:lstStyle/>
          <a:p>
            <a:r>
              <a:rPr lang="es-ES" dirty="0" smtClean="0">
                <a:latin typeface="Times New Roman" pitchFamily="18" charset="0"/>
              </a:rPr>
              <a:t>Ing. M. Trujillo &amp; Ing. M. Giura - Informática II - UTN - FRBA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A018FD-1B79-4205-9E8E-8148F46E09D5}" type="slidenum">
              <a:rPr lang="es-ES" smtClean="0"/>
              <a:pPr>
                <a:defRPr/>
              </a:pPr>
              <a:t>49</a:t>
            </a:fld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2051720" y="4221088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i="1" dirty="0" smtClean="0"/>
              <a:t>A continuación, anexos…</a:t>
            </a:r>
            <a:endParaRPr lang="es-AR" sz="3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 b="49987"/>
          <a:stretch>
            <a:fillRect/>
          </a:stretch>
        </p:blipFill>
        <p:spPr bwMode="auto">
          <a:xfrm>
            <a:off x="395288" y="1268413"/>
            <a:ext cx="8558212" cy="2232595"/>
          </a:xfrm>
          <a:prstGeom prst="rect">
            <a:avLst/>
          </a:prstGeom>
          <a:noFill/>
          <a:ln w="9360" cap="flat">
            <a:noFill/>
            <a:round/>
            <a:headEnd/>
            <a:tailEnd/>
          </a:ln>
          <a:effectLst/>
        </p:spPr>
      </p:pic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6660232" y="6337126"/>
            <a:ext cx="2144216" cy="476250"/>
          </a:xfrm>
        </p:spPr>
        <p:txBody>
          <a:bodyPr/>
          <a:lstStyle/>
          <a:p>
            <a:pPr>
              <a:defRPr/>
            </a:pPr>
            <a:r>
              <a:rPr lang="es-AR" dirty="0" smtClean="0"/>
              <a:t>@2014</a:t>
            </a:r>
            <a:endParaRPr lang="es-ES" dirty="0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356176"/>
            <a:ext cx="5169768" cy="457200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Ing. M. Trujillo &amp; Ing. M. Giura - Informática II - UTN - FRBA</a:t>
            </a:r>
            <a:endParaRPr lang="es-ES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A018FD-1B79-4205-9E8E-8148F46E09D5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395536" y="3645024"/>
            <a:ext cx="828092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ES" i="1" dirty="0"/>
              <a:t>El </a:t>
            </a:r>
            <a:r>
              <a:rPr lang="es-ES" i="1" dirty="0" err="1"/>
              <a:t>clock</a:t>
            </a:r>
            <a:r>
              <a:rPr lang="es-ES" i="1" dirty="0"/>
              <a:t> es una línea física adicional o está de algún modo embebido en la transmisión de datos.</a:t>
            </a:r>
            <a:endParaRPr lang="es-AR" i="1" dirty="0"/>
          </a:p>
        </p:txBody>
      </p:sp>
      <p:pic>
        <p:nvPicPr>
          <p:cNvPr id="12" name="Picture 1" descr="http://perso.wanadoo.es/pictob/imagenes/sincro3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4509120"/>
            <a:ext cx="8460854" cy="160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Rectángulo"/>
          <p:cNvSpPr/>
          <p:nvPr/>
        </p:nvSpPr>
        <p:spPr>
          <a:xfrm>
            <a:off x="1115616" y="332656"/>
            <a:ext cx="73205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</a:pPr>
            <a:r>
              <a:rPr lang="es-AR" sz="4800" dirty="0" smtClean="0">
                <a:solidFill>
                  <a:srgbClr val="FF0000"/>
                </a:solidFill>
                <a:latin typeface="Calibri" pitchFamily="34" charset="0"/>
              </a:rPr>
              <a:t>Comunicación serie síncrona</a:t>
            </a:r>
            <a:endParaRPr lang="es-AR" sz="4800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1115616" y="260648"/>
            <a:ext cx="7344816" cy="700087"/>
          </a:xfrm>
          <a:custGeom>
            <a:avLst/>
            <a:gdLst>
              <a:gd name="G0" fmla="*/ 24545 1 2"/>
              <a:gd name="G1" fmla="*/ 1945 1 2"/>
              <a:gd name="G2" fmla="+- 1945 0 0"/>
              <a:gd name="G3" fmla="+- 2454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24545" y="0"/>
                </a:lnTo>
                <a:lnTo>
                  <a:pt x="24545" y="1945"/>
                </a:lnTo>
                <a:lnTo>
                  <a:pt x="0" y="1945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90000" tIns="45000" rIns="90000" bIns="45000">
            <a:spAutoFit/>
          </a:bodyPr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</a:pPr>
            <a:r>
              <a:rPr lang="es-AR" sz="4400" dirty="0">
                <a:solidFill>
                  <a:srgbClr val="FF0000"/>
                </a:solidFill>
                <a:latin typeface="Calibri" pitchFamily="34" charset="0"/>
              </a:rPr>
              <a:t>Comunicación serie </a:t>
            </a:r>
            <a:r>
              <a:rPr lang="es-AR" sz="4400" dirty="0" smtClean="0">
                <a:solidFill>
                  <a:srgbClr val="FF0000"/>
                </a:solidFill>
                <a:latin typeface="Calibri" pitchFamily="34" charset="0"/>
              </a:rPr>
              <a:t>asincrónica</a:t>
            </a:r>
            <a:endParaRPr lang="es-AR" sz="4400" dirty="0">
              <a:solidFill>
                <a:srgbClr val="FF0000"/>
              </a:solidFill>
              <a:latin typeface="Calibri" pitchFamily="34" charset="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 t="53239"/>
          <a:stretch>
            <a:fillRect/>
          </a:stretch>
        </p:blipFill>
        <p:spPr bwMode="auto">
          <a:xfrm>
            <a:off x="323528" y="1196752"/>
            <a:ext cx="8558212" cy="2087439"/>
          </a:xfrm>
          <a:prstGeom prst="rect">
            <a:avLst/>
          </a:prstGeom>
          <a:noFill/>
          <a:ln w="9360" cap="flat">
            <a:noFill/>
            <a:round/>
            <a:headEnd/>
            <a:tailEnd/>
          </a:ln>
          <a:effectLst/>
        </p:spPr>
      </p:pic>
      <p:sp>
        <p:nvSpPr>
          <p:cNvPr id="6" name="186 Pentágono"/>
          <p:cNvSpPr>
            <a:spLocks noChangeArrowheads="1"/>
          </p:cNvSpPr>
          <p:nvPr/>
        </p:nvSpPr>
        <p:spPr bwMode="auto">
          <a:xfrm>
            <a:off x="6372200" y="6165304"/>
            <a:ext cx="1368425" cy="504825"/>
          </a:xfrm>
          <a:prstGeom prst="homePlate">
            <a:avLst>
              <a:gd name="adj" fmla="val 4993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r>
              <a:rPr lang="es-AR" sz="1400" dirty="0"/>
              <a:t>comunicar</a:t>
            </a:r>
          </a:p>
          <a:p>
            <a:r>
              <a:rPr lang="es-AR" sz="1400" dirty="0"/>
              <a:t>2 entes</a:t>
            </a: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6660232" y="6165304"/>
            <a:ext cx="2144216" cy="476250"/>
          </a:xfrm>
        </p:spPr>
        <p:txBody>
          <a:bodyPr/>
          <a:lstStyle/>
          <a:p>
            <a:pPr>
              <a:defRPr/>
            </a:pPr>
            <a:r>
              <a:rPr lang="es-AR" dirty="0" smtClean="0"/>
              <a:t>@2014</a:t>
            </a:r>
            <a:endParaRPr lang="es-ES" dirty="0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356176"/>
            <a:ext cx="5169768" cy="457200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Ing. M. Trujillo &amp; Ing. M. Giura - Informática II - UTN - FRBA</a:t>
            </a:r>
            <a:endParaRPr lang="es-ES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A018FD-1B79-4205-9E8E-8148F46E09D5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  <p:pic>
        <p:nvPicPr>
          <p:cNvPr id="43010" name="Picture 2" descr="http://perso.wanadoo.es/pictob/imagenes/asicmenorv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3356992"/>
            <a:ext cx="6624736" cy="2733676"/>
          </a:xfrm>
          <a:prstGeom prst="rect">
            <a:avLst/>
          </a:prstGeom>
          <a:noFill/>
        </p:spPr>
      </p:pic>
      <p:sp>
        <p:nvSpPr>
          <p:cNvPr id="13" name="12 Rectángulo"/>
          <p:cNvSpPr/>
          <p:nvPr/>
        </p:nvSpPr>
        <p:spPr>
          <a:xfrm>
            <a:off x="1331640" y="4838096"/>
            <a:ext cx="1008112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Rectángulo"/>
          <p:cNvSpPr/>
          <p:nvPr/>
        </p:nvSpPr>
        <p:spPr>
          <a:xfrm>
            <a:off x="4788024" y="4841864"/>
            <a:ext cx="1008112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14 Rectángulo"/>
          <p:cNvSpPr/>
          <p:nvPr/>
        </p:nvSpPr>
        <p:spPr>
          <a:xfrm>
            <a:off x="4427984" y="3789040"/>
            <a:ext cx="567680" cy="851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15 Rectángulo"/>
          <p:cNvSpPr/>
          <p:nvPr/>
        </p:nvSpPr>
        <p:spPr>
          <a:xfrm>
            <a:off x="2123728" y="3798920"/>
            <a:ext cx="567680" cy="851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16 Elipse"/>
          <p:cNvSpPr/>
          <p:nvPr/>
        </p:nvSpPr>
        <p:spPr>
          <a:xfrm>
            <a:off x="5292080" y="4005064"/>
            <a:ext cx="792088" cy="720080"/>
          </a:xfrm>
          <a:prstGeom prst="ellipse">
            <a:avLst/>
          </a:prstGeom>
          <a:noFill/>
          <a:ln w="1587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70" decel="10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770" decel="100000"/>
                                        <p:tgtEl>
                                          <p:spTgt spid="1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5" dur="77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7" dur="77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7" name="Rectangle 15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772400" cy="762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s-ES" u="sng" smtClean="0"/>
              <a:t>Comunicación Serie</a:t>
            </a:r>
            <a:r>
              <a:rPr lang="es-ES" smtClean="0"/>
              <a:t>: Principios</a:t>
            </a:r>
          </a:p>
        </p:txBody>
      </p:sp>
      <p:sp>
        <p:nvSpPr>
          <p:cNvPr id="8194" name="2 Marcador de fecha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s-AR" smtClean="0">
                <a:latin typeface="Times New Roman" pitchFamily="18" charset="0"/>
              </a:rPr>
              <a:t>@2014</a:t>
            </a:r>
            <a:endParaRPr lang="es-ES" smtClean="0">
              <a:latin typeface="Times New Roman" pitchFamily="18" charset="0"/>
            </a:endParaRPr>
          </a:p>
        </p:txBody>
      </p:sp>
      <p:sp>
        <p:nvSpPr>
          <p:cNvPr id="8195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83568" y="6356176"/>
            <a:ext cx="4881736" cy="457200"/>
          </a:xfrm>
          <a:noFill/>
        </p:spPr>
        <p:txBody>
          <a:bodyPr/>
          <a:lstStyle/>
          <a:p>
            <a:r>
              <a:rPr lang="es-ES" dirty="0" smtClean="0">
                <a:latin typeface="Times New Roman" pitchFamily="18" charset="0"/>
              </a:rPr>
              <a:t>Ing. M. Trujillo &amp; Ing. M. Giura - Informática II - UTN - FRBA</a:t>
            </a:r>
          </a:p>
        </p:txBody>
      </p:sp>
      <p:sp>
        <p:nvSpPr>
          <p:cNvPr id="8197" name="Rectangle 3"/>
          <p:cNvSpPr>
            <a:spLocks noChangeArrowheads="1"/>
          </p:cNvSpPr>
          <p:nvPr/>
        </p:nvSpPr>
        <p:spPr bwMode="auto">
          <a:xfrm>
            <a:off x="1295400" y="1600200"/>
            <a:ext cx="914400" cy="1524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2000" b="1" dirty="0">
                <a:latin typeface="Arial" pitchFamily="34" charset="0"/>
              </a:rPr>
              <a:t>Emisor</a:t>
            </a:r>
          </a:p>
        </p:txBody>
      </p:sp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7620000" y="1600200"/>
            <a:ext cx="914400" cy="1524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2000" b="1" dirty="0" err="1">
                <a:latin typeface="Arial" pitchFamily="34" charset="0"/>
              </a:rPr>
              <a:t>Recep</a:t>
            </a:r>
            <a:endParaRPr lang="es-ES" sz="2000" b="1" dirty="0">
              <a:latin typeface="Arial" pitchFamily="34" charset="0"/>
            </a:endParaRPr>
          </a:p>
        </p:txBody>
      </p:sp>
      <p:sp>
        <p:nvSpPr>
          <p:cNvPr id="347141" name="Line 5"/>
          <p:cNvSpPr>
            <a:spLocks noChangeShapeType="1"/>
          </p:cNvSpPr>
          <p:nvPr/>
        </p:nvSpPr>
        <p:spPr bwMode="auto">
          <a:xfrm>
            <a:off x="2209800" y="2362200"/>
            <a:ext cx="5410200" cy="15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347142" name="Rectangle 6"/>
          <p:cNvSpPr>
            <a:spLocks noChangeArrowheads="1"/>
          </p:cNvSpPr>
          <p:nvPr/>
        </p:nvSpPr>
        <p:spPr bwMode="auto">
          <a:xfrm>
            <a:off x="1371600" y="3657600"/>
            <a:ext cx="914400" cy="1524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2000" b="1">
                <a:latin typeface="Arial" pitchFamily="34" charset="0"/>
              </a:rPr>
              <a:t>Emisor</a:t>
            </a:r>
          </a:p>
        </p:txBody>
      </p:sp>
      <p:sp>
        <p:nvSpPr>
          <p:cNvPr id="347143" name="Rectangle 7"/>
          <p:cNvSpPr>
            <a:spLocks noChangeArrowheads="1"/>
          </p:cNvSpPr>
          <p:nvPr/>
        </p:nvSpPr>
        <p:spPr bwMode="auto">
          <a:xfrm>
            <a:off x="7696200" y="3657600"/>
            <a:ext cx="914400" cy="1524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2000" b="1" dirty="0" err="1">
                <a:latin typeface="Arial" pitchFamily="34" charset="0"/>
              </a:rPr>
              <a:t>Recep</a:t>
            </a:r>
            <a:endParaRPr lang="es-ES" sz="2000" b="1" dirty="0">
              <a:latin typeface="Arial" pitchFamily="34" charset="0"/>
            </a:endParaRPr>
          </a:p>
        </p:txBody>
      </p:sp>
      <p:sp>
        <p:nvSpPr>
          <p:cNvPr id="347144" name="Rectangle 8"/>
          <p:cNvSpPr>
            <a:spLocks noChangeArrowheads="1"/>
          </p:cNvSpPr>
          <p:nvPr/>
        </p:nvSpPr>
        <p:spPr bwMode="auto">
          <a:xfrm>
            <a:off x="6248400" y="3657600"/>
            <a:ext cx="914400" cy="1524000"/>
          </a:xfrm>
          <a:prstGeom prst="rect">
            <a:avLst/>
          </a:prstGeom>
          <a:solidFill>
            <a:srgbClr val="00FF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2000" b="1">
                <a:latin typeface="Arial" pitchFamily="34" charset="0"/>
              </a:rPr>
              <a:t>Paralel</a:t>
            </a:r>
          </a:p>
        </p:txBody>
      </p:sp>
      <p:sp>
        <p:nvSpPr>
          <p:cNvPr id="347145" name="Rectangle 9"/>
          <p:cNvSpPr>
            <a:spLocks noChangeArrowheads="1"/>
          </p:cNvSpPr>
          <p:nvPr/>
        </p:nvSpPr>
        <p:spPr bwMode="auto">
          <a:xfrm>
            <a:off x="2743200" y="3657600"/>
            <a:ext cx="914400" cy="1524000"/>
          </a:xfrm>
          <a:prstGeom prst="rect">
            <a:avLst/>
          </a:prstGeom>
          <a:solidFill>
            <a:srgbClr val="00FF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2000" b="1">
                <a:latin typeface="Arial" pitchFamily="34" charset="0"/>
              </a:rPr>
              <a:t>Serial</a:t>
            </a:r>
          </a:p>
        </p:txBody>
      </p:sp>
      <p:sp>
        <p:nvSpPr>
          <p:cNvPr id="347146" name="Line 10"/>
          <p:cNvSpPr>
            <a:spLocks noChangeShapeType="1"/>
          </p:cNvSpPr>
          <p:nvPr/>
        </p:nvSpPr>
        <p:spPr bwMode="auto">
          <a:xfrm>
            <a:off x="3657600" y="4419600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347147" name="Line 11"/>
          <p:cNvSpPr>
            <a:spLocks noChangeShapeType="1"/>
          </p:cNvSpPr>
          <p:nvPr/>
        </p:nvSpPr>
        <p:spPr bwMode="auto">
          <a:xfrm>
            <a:off x="2286000" y="4419600"/>
            <a:ext cx="457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347148" name="Line 12"/>
          <p:cNvSpPr>
            <a:spLocks noChangeShapeType="1"/>
          </p:cNvSpPr>
          <p:nvPr/>
        </p:nvSpPr>
        <p:spPr bwMode="auto">
          <a:xfrm>
            <a:off x="7162800" y="4419600"/>
            <a:ext cx="533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347152" name="AutoShape 16"/>
          <p:cNvSpPr>
            <a:spLocks noChangeArrowheads="1"/>
          </p:cNvSpPr>
          <p:nvPr/>
        </p:nvSpPr>
        <p:spPr bwMode="auto">
          <a:xfrm>
            <a:off x="3200400" y="1828800"/>
            <a:ext cx="3657600" cy="971550"/>
          </a:xfrm>
          <a:prstGeom prst="irregularSeal2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s-AR" sz="4000" b="1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... algo ...</a:t>
            </a:r>
            <a:endParaRPr lang="es-ES" sz="4000" b="1">
              <a:solidFill>
                <a:srgbClr val="FF99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</p:txBody>
      </p:sp>
      <p:sp>
        <p:nvSpPr>
          <p:cNvPr id="8209" name="AutoShape 25"/>
          <p:cNvSpPr>
            <a:spLocks noChangeArrowheads="1"/>
          </p:cNvSpPr>
          <p:nvPr/>
        </p:nvSpPr>
        <p:spPr bwMode="auto">
          <a:xfrm>
            <a:off x="6156176" y="6237312"/>
            <a:ext cx="1224136" cy="449238"/>
          </a:xfrm>
          <a:prstGeom prst="rightArrow">
            <a:avLst>
              <a:gd name="adj1" fmla="val 50000"/>
              <a:gd name="adj2" fmla="val 648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AR" sz="1200" dirty="0" err="1"/>
              <a:t>Bidirec</a:t>
            </a:r>
            <a:r>
              <a:rPr lang="es-AR" sz="1200" dirty="0"/>
              <a:t>/modem</a:t>
            </a:r>
            <a:endParaRPr lang="es-ES" sz="1200" dirty="0"/>
          </a:p>
        </p:txBody>
      </p:sp>
      <p:sp>
        <p:nvSpPr>
          <p:cNvPr id="19" name="AutoShape 16"/>
          <p:cNvSpPr>
            <a:spLocks noChangeArrowheads="1"/>
          </p:cNvSpPr>
          <p:nvPr/>
        </p:nvSpPr>
        <p:spPr bwMode="auto">
          <a:xfrm rot="20487172">
            <a:off x="3640138" y="3876675"/>
            <a:ext cx="2516187" cy="936625"/>
          </a:xfrm>
          <a:prstGeom prst="irregularSeal2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s-AR" sz="20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¿distancia?</a:t>
            </a:r>
            <a:endParaRPr lang="es-ES" sz="4000" b="1" dirty="0">
              <a:solidFill>
                <a:srgbClr val="FF99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</p:txBody>
      </p:sp>
      <p:sp>
        <p:nvSpPr>
          <p:cNvPr id="20" name="1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5EAA24-1B9A-4739-B9CB-F256333715CC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34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7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7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4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7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7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7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7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4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7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7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47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7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7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7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7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7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4" presetClass="entr" presetSubtype="3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41" grpId="0" animBg="1"/>
      <p:bldP spid="347142" grpId="0" animBg="1" autoUpdateAnimBg="0"/>
      <p:bldP spid="347143" grpId="0" animBg="1" autoUpdateAnimBg="0"/>
      <p:bldP spid="347144" grpId="0" animBg="1" autoUpdateAnimBg="0"/>
      <p:bldP spid="347145" grpId="0" animBg="1" autoUpdateAnimBg="0"/>
      <p:bldP spid="347146" grpId="0" animBg="1"/>
      <p:bldP spid="347147" grpId="0" animBg="1"/>
      <p:bldP spid="347148" grpId="0" animBg="1"/>
      <p:bldP spid="347152" grpId="0" animBg="1" autoUpdateAnimBg="0"/>
      <p:bldP spid="19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1" name="Rectangle 25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772400" cy="762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s-ES" u="sng" smtClean="0"/>
              <a:t>Comunicación Serie</a:t>
            </a:r>
            <a:r>
              <a:rPr lang="es-ES" smtClean="0"/>
              <a:t>: Principios</a:t>
            </a:r>
          </a:p>
        </p:txBody>
      </p:sp>
      <p:sp>
        <p:nvSpPr>
          <p:cNvPr id="9218" name="2 Marcador de fecha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s-AR" smtClean="0">
                <a:latin typeface="Times New Roman" pitchFamily="18" charset="0"/>
              </a:rPr>
              <a:t>@2014</a:t>
            </a:r>
            <a:endParaRPr lang="es-ES" smtClean="0">
              <a:latin typeface="Times New Roman" pitchFamily="18" charset="0"/>
            </a:endParaRPr>
          </a:p>
        </p:txBody>
      </p:sp>
      <p:sp>
        <p:nvSpPr>
          <p:cNvPr id="9219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27584" y="6356176"/>
            <a:ext cx="5097760" cy="457200"/>
          </a:xfrm>
          <a:noFill/>
        </p:spPr>
        <p:txBody>
          <a:bodyPr/>
          <a:lstStyle/>
          <a:p>
            <a:r>
              <a:rPr lang="es-ES" dirty="0" smtClean="0">
                <a:latin typeface="Times New Roman" pitchFamily="18" charset="0"/>
              </a:rPr>
              <a:t>Ing. M. Trujillo &amp; Ing. M. Giura - Informática II - UTN - FRBA</a:t>
            </a:r>
          </a:p>
        </p:txBody>
      </p:sp>
      <p:sp>
        <p:nvSpPr>
          <p:cNvPr id="9221" name="Rectangle 3"/>
          <p:cNvSpPr>
            <a:spLocks noChangeArrowheads="1"/>
          </p:cNvSpPr>
          <p:nvPr/>
        </p:nvSpPr>
        <p:spPr bwMode="auto">
          <a:xfrm>
            <a:off x="304800" y="1295400"/>
            <a:ext cx="914400" cy="1524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2000" b="1">
                <a:latin typeface="Arial" pitchFamily="34" charset="0"/>
              </a:rPr>
              <a:t>Emisor</a:t>
            </a: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7924800" y="1295400"/>
            <a:ext cx="914400" cy="1524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2000" b="1">
                <a:latin typeface="Arial" pitchFamily="34" charset="0"/>
              </a:rPr>
              <a:t>Recep</a:t>
            </a:r>
          </a:p>
        </p:txBody>
      </p:sp>
      <p:sp>
        <p:nvSpPr>
          <p:cNvPr id="9223" name="Rectangle 5"/>
          <p:cNvSpPr>
            <a:spLocks noChangeArrowheads="1"/>
          </p:cNvSpPr>
          <p:nvPr/>
        </p:nvSpPr>
        <p:spPr bwMode="auto">
          <a:xfrm>
            <a:off x="6629400" y="1295400"/>
            <a:ext cx="914400" cy="1524000"/>
          </a:xfrm>
          <a:prstGeom prst="rect">
            <a:avLst/>
          </a:prstGeom>
          <a:solidFill>
            <a:srgbClr val="00FF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2000" b="1">
                <a:latin typeface="Arial" pitchFamily="34" charset="0"/>
              </a:rPr>
              <a:t>Paralel</a:t>
            </a:r>
          </a:p>
        </p:txBody>
      </p:sp>
      <p:sp>
        <p:nvSpPr>
          <p:cNvPr id="9224" name="Rectangle 6"/>
          <p:cNvSpPr>
            <a:spLocks noChangeArrowheads="1"/>
          </p:cNvSpPr>
          <p:nvPr/>
        </p:nvSpPr>
        <p:spPr bwMode="auto">
          <a:xfrm>
            <a:off x="1676400" y="1295400"/>
            <a:ext cx="914400" cy="1524000"/>
          </a:xfrm>
          <a:prstGeom prst="rect">
            <a:avLst/>
          </a:prstGeom>
          <a:solidFill>
            <a:srgbClr val="00FF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2000" b="1">
                <a:latin typeface="Arial" pitchFamily="34" charset="0"/>
              </a:rPr>
              <a:t>Serial</a:t>
            </a:r>
          </a:p>
        </p:txBody>
      </p:sp>
      <p:sp>
        <p:nvSpPr>
          <p:cNvPr id="351239" name="Rectangle 7"/>
          <p:cNvSpPr>
            <a:spLocks noChangeArrowheads="1"/>
          </p:cNvSpPr>
          <p:nvPr/>
        </p:nvSpPr>
        <p:spPr bwMode="auto">
          <a:xfrm>
            <a:off x="3048000" y="1295400"/>
            <a:ext cx="914400" cy="36576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2000" b="1" dirty="0">
                <a:latin typeface="Arial" pitchFamily="34" charset="0"/>
              </a:rPr>
              <a:t>Modem</a:t>
            </a:r>
          </a:p>
        </p:txBody>
      </p:sp>
      <p:sp>
        <p:nvSpPr>
          <p:cNvPr id="351240" name="Rectangle 8"/>
          <p:cNvSpPr>
            <a:spLocks noChangeArrowheads="1"/>
          </p:cNvSpPr>
          <p:nvPr/>
        </p:nvSpPr>
        <p:spPr bwMode="auto">
          <a:xfrm>
            <a:off x="5334000" y="1295400"/>
            <a:ext cx="914400" cy="36576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2000" b="1" dirty="0">
                <a:latin typeface="Arial" pitchFamily="34" charset="0"/>
              </a:rPr>
              <a:t>Modem</a:t>
            </a:r>
          </a:p>
        </p:txBody>
      </p:sp>
      <p:sp>
        <p:nvSpPr>
          <p:cNvPr id="351241" name="Line 9"/>
          <p:cNvSpPr>
            <a:spLocks noChangeShapeType="1"/>
          </p:cNvSpPr>
          <p:nvPr/>
        </p:nvSpPr>
        <p:spPr bwMode="auto">
          <a:xfrm>
            <a:off x="3962400" y="3124200"/>
            <a:ext cx="13716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9228" name="Line 10"/>
          <p:cNvSpPr>
            <a:spLocks noChangeShapeType="1"/>
          </p:cNvSpPr>
          <p:nvPr/>
        </p:nvSpPr>
        <p:spPr bwMode="auto">
          <a:xfrm>
            <a:off x="2590800" y="2057400"/>
            <a:ext cx="4572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9229" name="Line 11"/>
          <p:cNvSpPr>
            <a:spLocks noChangeShapeType="1"/>
          </p:cNvSpPr>
          <p:nvPr/>
        </p:nvSpPr>
        <p:spPr bwMode="auto">
          <a:xfrm>
            <a:off x="6248400" y="2057400"/>
            <a:ext cx="381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9230" name="Line 12"/>
          <p:cNvSpPr>
            <a:spLocks noChangeShapeType="1"/>
          </p:cNvSpPr>
          <p:nvPr/>
        </p:nvSpPr>
        <p:spPr bwMode="auto">
          <a:xfrm>
            <a:off x="1219200" y="2057400"/>
            <a:ext cx="457200" cy="15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9231" name="Line 13"/>
          <p:cNvSpPr>
            <a:spLocks noChangeShapeType="1"/>
          </p:cNvSpPr>
          <p:nvPr/>
        </p:nvSpPr>
        <p:spPr bwMode="auto">
          <a:xfrm>
            <a:off x="7543800" y="2057400"/>
            <a:ext cx="381000" cy="15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9232" name="Rectangle 14"/>
          <p:cNvSpPr>
            <a:spLocks noChangeArrowheads="1"/>
          </p:cNvSpPr>
          <p:nvPr/>
        </p:nvSpPr>
        <p:spPr bwMode="auto">
          <a:xfrm>
            <a:off x="304800" y="3429000"/>
            <a:ext cx="914400" cy="1524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2000" b="1" dirty="0" err="1">
                <a:latin typeface="Arial" pitchFamily="34" charset="0"/>
              </a:rPr>
              <a:t>Recep</a:t>
            </a:r>
            <a:endParaRPr lang="es-ES" sz="2000" b="1" dirty="0">
              <a:latin typeface="Arial" pitchFamily="34" charset="0"/>
            </a:endParaRPr>
          </a:p>
        </p:txBody>
      </p:sp>
      <p:sp>
        <p:nvSpPr>
          <p:cNvPr id="9233" name="Rectangle 15"/>
          <p:cNvSpPr>
            <a:spLocks noChangeArrowheads="1"/>
          </p:cNvSpPr>
          <p:nvPr/>
        </p:nvSpPr>
        <p:spPr bwMode="auto">
          <a:xfrm>
            <a:off x="7924800" y="3429000"/>
            <a:ext cx="914400" cy="1524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2000" b="1" dirty="0">
                <a:latin typeface="Arial" pitchFamily="34" charset="0"/>
              </a:rPr>
              <a:t>Emisor</a:t>
            </a:r>
          </a:p>
        </p:txBody>
      </p:sp>
      <p:sp>
        <p:nvSpPr>
          <p:cNvPr id="9234" name="Rectangle 16"/>
          <p:cNvSpPr>
            <a:spLocks noChangeArrowheads="1"/>
          </p:cNvSpPr>
          <p:nvPr/>
        </p:nvSpPr>
        <p:spPr bwMode="auto">
          <a:xfrm>
            <a:off x="6629400" y="3429000"/>
            <a:ext cx="914400" cy="1524000"/>
          </a:xfrm>
          <a:prstGeom prst="rect">
            <a:avLst/>
          </a:prstGeom>
          <a:solidFill>
            <a:srgbClr val="00FF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2000" b="1">
                <a:latin typeface="Arial" pitchFamily="34" charset="0"/>
              </a:rPr>
              <a:t>Serial</a:t>
            </a:r>
          </a:p>
        </p:txBody>
      </p:sp>
      <p:sp>
        <p:nvSpPr>
          <p:cNvPr id="9235" name="Rectangle 17"/>
          <p:cNvSpPr>
            <a:spLocks noChangeArrowheads="1"/>
          </p:cNvSpPr>
          <p:nvPr/>
        </p:nvSpPr>
        <p:spPr bwMode="auto">
          <a:xfrm>
            <a:off x="1676400" y="3429000"/>
            <a:ext cx="914400" cy="1524000"/>
          </a:xfrm>
          <a:prstGeom prst="rect">
            <a:avLst/>
          </a:prstGeom>
          <a:solidFill>
            <a:srgbClr val="00FF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2000" b="1">
                <a:latin typeface="Arial" pitchFamily="34" charset="0"/>
              </a:rPr>
              <a:t>Paralel</a:t>
            </a:r>
          </a:p>
        </p:txBody>
      </p:sp>
      <p:sp>
        <p:nvSpPr>
          <p:cNvPr id="9236" name="Line 18"/>
          <p:cNvSpPr>
            <a:spLocks noChangeShapeType="1"/>
          </p:cNvSpPr>
          <p:nvPr/>
        </p:nvSpPr>
        <p:spPr bwMode="auto">
          <a:xfrm>
            <a:off x="2590800" y="4191000"/>
            <a:ext cx="4572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237" name="Line 19"/>
          <p:cNvSpPr>
            <a:spLocks noChangeShapeType="1"/>
          </p:cNvSpPr>
          <p:nvPr/>
        </p:nvSpPr>
        <p:spPr bwMode="auto">
          <a:xfrm>
            <a:off x="6248400" y="4191000"/>
            <a:ext cx="381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238" name="Line 20"/>
          <p:cNvSpPr>
            <a:spLocks noChangeShapeType="1"/>
          </p:cNvSpPr>
          <p:nvPr/>
        </p:nvSpPr>
        <p:spPr bwMode="auto">
          <a:xfrm>
            <a:off x="1219200" y="4191000"/>
            <a:ext cx="457200" cy="15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239" name="Line 21"/>
          <p:cNvSpPr>
            <a:spLocks noChangeShapeType="1"/>
          </p:cNvSpPr>
          <p:nvPr/>
        </p:nvSpPr>
        <p:spPr bwMode="auto">
          <a:xfrm>
            <a:off x="7543800" y="4191000"/>
            <a:ext cx="381000" cy="15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1254" name="Text Box 22"/>
          <p:cNvSpPr txBox="1">
            <a:spLocks noChangeArrowheads="1"/>
          </p:cNvSpPr>
          <p:nvPr/>
        </p:nvSpPr>
        <p:spPr bwMode="auto">
          <a:xfrm>
            <a:off x="4114800" y="2667000"/>
            <a:ext cx="8477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000" b="1" i="1">
                <a:latin typeface="Arial" pitchFamily="34" charset="0"/>
              </a:rPr>
              <a:t>Línea</a:t>
            </a:r>
          </a:p>
          <a:p>
            <a:endParaRPr lang="es-ES" sz="2000" b="1" i="1">
              <a:latin typeface="Arial" pitchFamily="34" charset="0"/>
            </a:endParaRPr>
          </a:p>
          <a:p>
            <a:r>
              <a:rPr lang="es-ES" sz="2000" b="1" i="1">
                <a:latin typeface="Arial" pitchFamily="34" charset="0"/>
              </a:rPr>
              <a:t>Telef</a:t>
            </a:r>
          </a:p>
        </p:txBody>
      </p:sp>
      <p:sp>
        <p:nvSpPr>
          <p:cNvPr id="28" name="2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5EAA24-1B9A-4739-B9CB-F256333715CC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  <p:sp>
        <p:nvSpPr>
          <p:cNvPr id="29" name="21 Pentágono"/>
          <p:cNvSpPr>
            <a:spLocks noChangeArrowheads="1"/>
          </p:cNvSpPr>
          <p:nvPr/>
        </p:nvSpPr>
        <p:spPr bwMode="auto">
          <a:xfrm>
            <a:off x="6228184" y="6309320"/>
            <a:ext cx="1512168" cy="288032"/>
          </a:xfrm>
          <a:prstGeom prst="homePlate">
            <a:avLst>
              <a:gd name="adj" fmla="val 500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r>
              <a:rPr lang="es-AR" sz="1400" dirty="0"/>
              <a:t>Trama asincrónica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7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1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1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5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9" grpId="0" animBg="1" autoUpdateAnimBg="0"/>
      <p:bldP spid="351240" grpId="0" animBg="1" autoUpdateAnimBg="0"/>
      <p:bldP spid="351241" grpId="0" animBg="1"/>
      <p:bldP spid="35125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6096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s-ES" smtClean="0"/>
              <a:t>Trama asincrónica</a:t>
            </a:r>
          </a:p>
        </p:txBody>
      </p:sp>
      <p:sp>
        <p:nvSpPr>
          <p:cNvPr id="2051" name="2 Marcador de fecha"/>
          <p:cNvSpPr>
            <a:spLocks noGrp="1"/>
          </p:cNvSpPr>
          <p:nvPr>
            <p:ph type="dt" sz="half" idx="10"/>
          </p:nvPr>
        </p:nvSpPr>
        <p:spPr>
          <a:xfrm>
            <a:off x="6343972" y="6337126"/>
            <a:ext cx="2476500" cy="476250"/>
          </a:xfrm>
          <a:noFill/>
        </p:spPr>
        <p:txBody>
          <a:bodyPr/>
          <a:lstStyle/>
          <a:p>
            <a:r>
              <a:rPr lang="es-AR" dirty="0" smtClean="0">
                <a:latin typeface="Times New Roman" pitchFamily="18" charset="0"/>
              </a:rPr>
              <a:t>@2014</a:t>
            </a:r>
            <a:endParaRPr lang="es-ES" dirty="0" smtClean="0">
              <a:latin typeface="Times New Roman" pitchFamily="18" charset="0"/>
            </a:endParaRPr>
          </a:p>
        </p:txBody>
      </p:sp>
      <p:sp>
        <p:nvSpPr>
          <p:cNvPr id="2052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356176"/>
            <a:ext cx="5169768" cy="457200"/>
          </a:xfrm>
          <a:noFill/>
        </p:spPr>
        <p:txBody>
          <a:bodyPr/>
          <a:lstStyle/>
          <a:p>
            <a:r>
              <a:rPr lang="es-ES" dirty="0" smtClean="0">
                <a:latin typeface="Times New Roman" pitchFamily="18" charset="0"/>
              </a:rPr>
              <a:t>Ing. M. Trujillo &amp; Ing. M. Giura - Informática II - UTN - FRBA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304800" y="2935288"/>
          <a:ext cx="8686800" cy="2471737"/>
        </p:xfrm>
        <a:graphic>
          <a:graphicData uri="http://schemas.openxmlformats.org/presentationml/2006/ole">
            <p:oleObj spid="_x0000_s2050" name="Hoja de cálculo" r:id="rId3" imgW="2667240" imgH="761400" progId="Excel.Sheet.8">
              <p:embed/>
            </p:oleObj>
          </a:graphicData>
        </a:graphic>
      </p:graphicFrame>
      <p:sp>
        <p:nvSpPr>
          <p:cNvPr id="353284" name="AutoShape 4"/>
          <p:cNvSpPr>
            <a:spLocks/>
          </p:cNvSpPr>
          <p:nvPr/>
        </p:nvSpPr>
        <p:spPr bwMode="auto">
          <a:xfrm>
            <a:off x="1905000" y="1447800"/>
            <a:ext cx="2133600" cy="727075"/>
          </a:xfrm>
          <a:prstGeom prst="borderCallout1">
            <a:avLst>
              <a:gd name="adj1" fmla="val 16069"/>
              <a:gd name="adj2" fmla="val -3569"/>
              <a:gd name="adj3" fmla="val 336162"/>
              <a:gd name="adj4" fmla="val -5282"/>
            </a:avLst>
          </a:prstGeom>
          <a:solidFill>
            <a:srgbClr val="002060"/>
          </a:solidFill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s-ES_tradnl" sz="2000" dirty="0">
                <a:solidFill>
                  <a:schemeClr val="bg2"/>
                </a:solidFill>
                <a:latin typeface="Arial" pitchFamily="34" charset="0"/>
              </a:rPr>
              <a:t>Bit de Comienzo</a:t>
            </a:r>
          </a:p>
          <a:p>
            <a:pPr algn="ctr" eaLnBrk="0" hangingPunct="0"/>
            <a:r>
              <a:rPr lang="es-ES_tradnl" sz="2000" i="1" dirty="0">
                <a:solidFill>
                  <a:schemeClr val="bg2"/>
                </a:solidFill>
                <a:latin typeface="Arial" pitchFamily="34" charset="0"/>
              </a:rPr>
              <a:t>(Start Bit)</a:t>
            </a:r>
          </a:p>
        </p:txBody>
      </p:sp>
      <p:sp>
        <p:nvSpPr>
          <p:cNvPr id="353285" name="AutoShape 5"/>
          <p:cNvSpPr>
            <a:spLocks/>
          </p:cNvSpPr>
          <p:nvPr/>
        </p:nvSpPr>
        <p:spPr bwMode="auto">
          <a:xfrm>
            <a:off x="1143000" y="4979988"/>
            <a:ext cx="2197100" cy="422275"/>
          </a:xfrm>
          <a:prstGeom prst="borderCallout1">
            <a:avLst>
              <a:gd name="adj1" fmla="val 28125"/>
              <a:gd name="adj2" fmla="val 103468"/>
              <a:gd name="adj3" fmla="val -273829"/>
              <a:gd name="adj4" fmla="val 161417"/>
            </a:avLst>
          </a:prstGeom>
          <a:solidFill>
            <a:srgbClr val="002060"/>
          </a:solidFill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s-ES_tradnl" sz="2000" dirty="0">
                <a:solidFill>
                  <a:schemeClr val="bg2"/>
                </a:solidFill>
                <a:latin typeface="Arial" pitchFamily="34" charset="0"/>
              </a:rPr>
              <a:t>n Bits de Datos</a:t>
            </a:r>
          </a:p>
        </p:txBody>
      </p:sp>
      <p:sp>
        <p:nvSpPr>
          <p:cNvPr id="353286" name="AutoShape 6"/>
          <p:cNvSpPr>
            <a:spLocks/>
          </p:cNvSpPr>
          <p:nvPr/>
        </p:nvSpPr>
        <p:spPr bwMode="auto">
          <a:xfrm>
            <a:off x="4953000" y="5029200"/>
            <a:ext cx="2057400" cy="727075"/>
          </a:xfrm>
          <a:prstGeom prst="borderCallout1">
            <a:avLst>
              <a:gd name="adj1" fmla="val 16069"/>
              <a:gd name="adj2" fmla="val 103704"/>
              <a:gd name="adj3" fmla="val -145759"/>
              <a:gd name="adj4" fmla="val 119292"/>
            </a:avLst>
          </a:prstGeom>
          <a:solidFill>
            <a:srgbClr val="002060"/>
          </a:solidFill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s-ES_tradnl" sz="2000" dirty="0">
                <a:solidFill>
                  <a:schemeClr val="bg2"/>
                </a:solidFill>
                <a:latin typeface="Arial" pitchFamily="34" charset="0"/>
              </a:rPr>
              <a:t>Bit de Paridad</a:t>
            </a:r>
          </a:p>
          <a:p>
            <a:pPr algn="ctr" eaLnBrk="0" hangingPunct="0"/>
            <a:r>
              <a:rPr lang="es-ES_tradnl" sz="2000" dirty="0">
                <a:solidFill>
                  <a:schemeClr val="bg2"/>
                </a:solidFill>
                <a:latin typeface="Arial" pitchFamily="34" charset="0"/>
              </a:rPr>
              <a:t>(Par o Impar)</a:t>
            </a:r>
          </a:p>
        </p:txBody>
      </p:sp>
      <p:sp>
        <p:nvSpPr>
          <p:cNvPr id="353287" name="AutoShape 7"/>
          <p:cNvSpPr>
            <a:spLocks/>
          </p:cNvSpPr>
          <p:nvPr/>
        </p:nvSpPr>
        <p:spPr bwMode="auto">
          <a:xfrm>
            <a:off x="6553200" y="1447800"/>
            <a:ext cx="1444625" cy="727075"/>
          </a:xfrm>
          <a:prstGeom prst="borderCallout1">
            <a:avLst>
              <a:gd name="adj1" fmla="val 16069"/>
              <a:gd name="adj2" fmla="val 105273"/>
              <a:gd name="adj3" fmla="val 428125"/>
              <a:gd name="adj4" fmla="val 107801"/>
            </a:avLst>
          </a:prstGeom>
          <a:solidFill>
            <a:srgbClr val="002060"/>
          </a:solidFill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s-ES_tradnl" sz="2000" dirty="0">
                <a:solidFill>
                  <a:schemeClr val="bg2"/>
                </a:solidFill>
                <a:latin typeface="Arial" pitchFamily="34" charset="0"/>
              </a:rPr>
              <a:t>Bit de Fin</a:t>
            </a:r>
          </a:p>
          <a:p>
            <a:pPr algn="ctr" eaLnBrk="0" hangingPunct="0"/>
            <a:r>
              <a:rPr lang="es-ES_tradnl" sz="2000" dirty="0">
                <a:solidFill>
                  <a:schemeClr val="bg2"/>
                </a:solidFill>
                <a:latin typeface="Arial" pitchFamily="34" charset="0"/>
              </a:rPr>
              <a:t>(Stop Bit)</a:t>
            </a:r>
          </a:p>
        </p:txBody>
      </p:sp>
      <p:sp>
        <p:nvSpPr>
          <p:cNvPr id="2059" name="Line 310"/>
          <p:cNvSpPr>
            <a:spLocks noChangeShapeType="1"/>
          </p:cNvSpPr>
          <p:nvPr/>
        </p:nvSpPr>
        <p:spPr bwMode="auto">
          <a:xfrm>
            <a:off x="1219200" y="990600"/>
            <a:ext cx="7162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AR"/>
          </a:p>
        </p:txBody>
      </p:sp>
      <p:sp>
        <p:nvSpPr>
          <p:cNvPr id="2060" name="Text Box 536"/>
          <p:cNvSpPr txBox="1">
            <a:spLocks noChangeArrowheads="1"/>
          </p:cNvSpPr>
          <p:nvPr/>
        </p:nvSpPr>
        <p:spPr bwMode="auto">
          <a:xfrm>
            <a:off x="818728" y="5949950"/>
            <a:ext cx="20970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600" dirty="0"/>
              <a:t>¡Gracias Ing. Romeo!</a:t>
            </a:r>
            <a:endParaRPr lang="es-AR" sz="1600" dirty="0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5EAA24-1B9A-4739-B9CB-F256333715CC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3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4" grpId="0" animBg="1" autoUpdateAnimBg="0"/>
      <p:bldP spid="353285" grpId="0" animBg="1" autoUpdateAnimBg="0"/>
      <p:bldP spid="353286" grpId="0" animBg="1" autoUpdateAnimBg="0"/>
      <p:bldP spid="353287" grpId="0" animBg="1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pulento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12672</TotalTime>
  <Words>3453</Words>
  <Application>Microsoft Office PowerPoint</Application>
  <PresentationFormat>Presentación en pantalla (4:3)</PresentationFormat>
  <Paragraphs>948</Paragraphs>
  <Slides>49</Slides>
  <Notes>11</Notes>
  <HiddenSlides>0</HiddenSlides>
  <MMClips>0</MMClips>
  <ScaleCrop>false</ScaleCrop>
  <HeadingPairs>
    <vt:vector size="6" baseType="variant">
      <vt:variant>
        <vt:lpstr>Tema</vt:lpstr>
      </vt:variant>
      <vt:variant>
        <vt:i4>2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49</vt:i4>
      </vt:variant>
    </vt:vector>
  </HeadingPairs>
  <TitlesOfParts>
    <vt:vector size="53" baseType="lpstr">
      <vt:lpstr>Metro</vt:lpstr>
      <vt:lpstr>Equidad</vt:lpstr>
      <vt:lpstr>Imagen</vt:lpstr>
      <vt:lpstr>Hoja de cálculo</vt:lpstr>
      <vt:lpstr>Diapositiva 1</vt:lpstr>
      <vt:lpstr>Tipos de comunicación:CARACTERISTICAS</vt:lpstr>
      <vt:lpstr>Comunicación Serie: Principios</vt:lpstr>
      <vt:lpstr>Diapositiva 4</vt:lpstr>
      <vt:lpstr>Diapositiva 5</vt:lpstr>
      <vt:lpstr>Diapositiva 6</vt:lpstr>
      <vt:lpstr>Comunicación Serie: Principios</vt:lpstr>
      <vt:lpstr>Comunicación Serie: Principios</vt:lpstr>
      <vt:lpstr>Trama asincrónica</vt:lpstr>
      <vt:lpstr>Entendiendo la trama asincrónica</vt:lpstr>
      <vt:lpstr>Errores en Com. Asincrónica</vt:lpstr>
      <vt:lpstr>Normas de estandarización</vt:lpstr>
      <vt:lpstr>Conectores estándar</vt:lpstr>
      <vt:lpstr>Presentamos la UART Universal Asynchronous Receiver Transmitter </vt:lpstr>
      <vt:lpstr>¿Dónde estan mapeadas las UART del LPC1769?</vt:lpstr>
      <vt:lpstr>Diapositiva 16</vt:lpstr>
      <vt:lpstr>Diapositiva 17</vt:lpstr>
      <vt:lpstr>La UART tipo 16550: Generalidades</vt:lpstr>
      <vt:lpstr>La UART : ¿para qué el clock?</vt:lpstr>
      <vt:lpstr>La UART: ¿Cómo nos sincronizamos?</vt:lpstr>
      <vt:lpstr>¿porqué evaluar en el centro del bit?</vt:lpstr>
      <vt:lpstr>La UART: el BRG (Baud Rate Generator)</vt:lpstr>
      <vt:lpstr>La UART 16550: sus registros y direccionamiento</vt:lpstr>
      <vt:lpstr>La UART 16550: Registros</vt:lpstr>
      <vt:lpstr> La UART1 en el LPC1769</vt:lpstr>
      <vt:lpstr>DLL - DLM</vt:lpstr>
      <vt:lpstr>Diapositiva 27</vt:lpstr>
      <vt:lpstr>Volvemos: Cálculo del BaudRate</vt:lpstr>
      <vt:lpstr>LCR: Line Control Register (1:3)</vt:lpstr>
      <vt:lpstr>LCR: Line Control Register (2:3)</vt:lpstr>
      <vt:lpstr>IER: Interrupt Enable Register</vt:lpstr>
      <vt:lpstr>Configurando la comunicación serie</vt:lpstr>
      <vt:lpstr>Timers – Configuración básica</vt:lpstr>
      <vt:lpstr>PCONP Power Control for Peripherals register </vt:lpstr>
      <vt:lpstr>Configuración básica - PCONP</vt:lpstr>
      <vt:lpstr>PCLKSEL 0 y 1 Peripheral Clock Selection registers 0 and 1  (PCLKSEL0 -0x400F C1A8 and PCLKSEL1 - 0x400F C1AC)</vt:lpstr>
      <vt:lpstr>Pasos para la inicialización general</vt:lpstr>
      <vt:lpstr>Ejemplo Inicialización UART0 Ejemplo: 9600,8,N,1</vt:lpstr>
      <vt:lpstr>LSR: Line Status Register (1:4)</vt:lpstr>
      <vt:lpstr>LSR: Line Status Register (2:4)</vt:lpstr>
      <vt:lpstr>LSR: Line Status Register (3:4)</vt:lpstr>
      <vt:lpstr>LSR: Line Status Register (4:4)</vt:lpstr>
      <vt:lpstr>IIR: Interrupt Identif. Register</vt:lpstr>
      <vt:lpstr>Resumen de los registros</vt:lpstr>
      <vt:lpstr>La FIFO de 16 bytes</vt:lpstr>
      <vt:lpstr>Diapositiva 46</vt:lpstr>
      <vt:lpstr>Diapositiva 47</vt:lpstr>
      <vt:lpstr>Diapositiva 48</vt:lpstr>
      <vt:lpstr>FIN</vt:lpstr>
    </vt:vector>
  </TitlesOfParts>
  <Company>Key Software Products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COEN 020</dc:title>
  <dc:creator>Daniel W. Lewis</dc:creator>
  <cp:lastModifiedBy>nahuelg</cp:lastModifiedBy>
  <cp:revision>643</cp:revision>
  <dcterms:created xsi:type="dcterms:W3CDTF">1999-01-04T11:50:11Z</dcterms:created>
  <dcterms:modified xsi:type="dcterms:W3CDTF">2014-08-27T01:22:02Z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80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dlewis@scu.edu</vt:lpwstr>
  </property>
  <property fmtid="{D5CDD505-2E9C-101B-9397-08002B2CF9AE}" pid="8" name="HomePage">
    <vt:lpwstr>http://www.cse.scu.edu/dlewis/coen.020/w99</vt:lpwstr>
  </property>
  <property fmtid="{D5CDD505-2E9C-101B-9397-08002B2CF9AE}" pid="9" name="Other">
    <vt:lpwstr>COEN 020 Winter 1999_x000d_
</vt:lpwstr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C:\TEMP</vt:lpwstr>
  </property>
</Properties>
</file>