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Ancizar Sans" panose="020B0602040300000003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bT2w+/HSbFJsnF0SNaC/UAlWS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>
        <p:scale>
          <a:sx n="66" d="100"/>
          <a:sy n="66" d="100"/>
        </p:scale>
        <p:origin x="134" y="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d3f474fa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g76d3f474fa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6d3f474fa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3033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d3f474fa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g76d3f474fa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6d3f474fa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47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d3f474fa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g76d3f474fa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6d3f474fa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91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d3f474fa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g76d3f474fa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6d3f474fa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d3f474fa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g76d3f474fa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6d3f474fa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80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d3f474fa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g76d3f474fa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6d3f474fa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4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d3f474fa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g76d3f474fa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6d3f474fa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054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d3f474fa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g76d3f474fa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6d3f474fa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32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d3f474fa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g76d3f474fa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6d3f474fa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ncizar Sans" panose="020B06020403000000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ncizar Sans" panose="020B0602040300000003" pitchFamily="34" charset="0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ncizar Sans" panose="020B060204030000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ncizar Sans" panose="020B060204030000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BBC27DB0-0667-4E4A-AF22-9FA24FAC48FD}"/>
              </a:ext>
            </a:extLst>
          </p:cNvPr>
          <p:cNvSpPr txBox="1">
            <a:spLocks/>
          </p:cNvSpPr>
          <p:nvPr userDrawn="1"/>
        </p:nvSpPr>
        <p:spPr>
          <a:xfrm>
            <a:off x="457201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CO">
              <a:latin typeface="Ancizar Sans" panose="020B0602040300000003" pitchFamily="34" charset="0"/>
            </a:endParaRP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F6E043D4-435E-40F4-85CC-47C365439EB3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 rot="5400000">
            <a:off x="2309019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ncizar Sans" panose="020B0602040300000003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ncizar Sans" panose="020B060204030000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Google Shape;80;p15">
            <a:extLst>
              <a:ext uri="{FF2B5EF4-FFF2-40B4-BE49-F238E27FC236}">
                <a16:creationId xmlns:a16="http://schemas.microsoft.com/office/drawing/2014/main" id="{C03D071A-5E39-434D-AE97-7FC082E8E6A5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79;p15">
            <a:extLst>
              <a:ext uri="{FF2B5EF4-FFF2-40B4-BE49-F238E27FC236}">
                <a16:creationId xmlns:a16="http://schemas.microsoft.com/office/drawing/2014/main" id="{9589A529-1469-41DC-AC72-040BFA44B3EB}"/>
              </a:ext>
            </a:extLst>
          </p:cNvPr>
          <p:cNvSpPr txBox="1">
            <a:spLocks/>
          </p:cNvSpPr>
          <p:nvPr userDrawn="1"/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CO">
              <a:latin typeface="Ancizar Sans" panose="020B0602040300000003" pitchFamily="34" charset="0"/>
            </a:endParaRPr>
          </a:p>
        </p:txBody>
      </p:sp>
      <p:sp>
        <p:nvSpPr>
          <p:cNvPr id="9" name="Google Shape;80;p15">
            <a:extLst>
              <a:ext uri="{FF2B5EF4-FFF2-40B4-BE49-F238E27FC236}">
                <a16:creationId xmlns:a16="http://schemas.microsoft.com/office/drawing/2014/main" id="{4476B546-DABB-4835-BD78-DE97153FF5DF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ncizar Sans" panose="020B0602040300000003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ncizar Sans" panose="020B06020403000000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ncizar Sans" panose="020B0602040300000003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ncizar Sans" panose="020B060204030000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>
                <a:latin typeface="Ancizar Sans" panose="020B06020403000000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ncizar Sans" panose="020B0602040300000003" pitchFamily="34" charset="0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ncizar Sans" panose="020B060204030000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ncizar Sans" panose="020B06020403000000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ncizar Sans" panose="020B0602040300000003" pitchFamily="34" charset="0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ncizar Sans" panose="020B0602040300000003" pitchFamily="34" charset="0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ncizar Sans" panose="020B060204030000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Ancizar Sans" panose="020B06020403000000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ncizar Sans" panose="020B0602040300000003" pitchFamily="34" charset="0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ncizar Sans" panose="020B0602040300000003" pitchFamily="34" charset="0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ncizar Sans" panose="020B0602040300000003" pitchFamily="34" charset="0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ncizar Sans" panose="020B0602040300000003" pitchFamily="34" charset="0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ncizar Sans" panose="020B060204030000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ncizar Sans" panose="020B06020403000000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ncizar Sans" panose="020B060204030000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ncizar Sans" panose="020B060204030000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latin typeface="Ancizar Sans" panose="020B06020403000000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ncizar Sans" panose="020B0602040300000003" pitchFamily="34" charset="0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ncizar Sans" panose="020B0602040300000003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ncizar Sans" panose="020B060204030000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latin typeface="Ancizar Sans" panose="020B06020403000000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ncizar Sans" panose="020B0602040300000003" pitchFamily="34" charset="0"/>
                <a:ea typeface="Ancizar Sans" panose="020B0602040300000003" pitchFamily="34" charset="0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ncizar Sans" panose="020B0602040300000003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ncizar Sans" panose="020B0602040300000003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ncizar Sans" panose="020B060204030000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ncizar Sans" panose="020B0602040300000003" pitchFamily="34" charset="0"/>
                <a:ea typeface="Ancizar Sans" panose="020B0602040300000003" pitchFamily="34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CO"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ncizar Sans" panose="020B0602040300000003" pitchFamily="34" charset="0"/>
                <a:ea typeface="Ancizar Sans" panose="020B0602040300000003" pitchFamily="34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CO"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ncizar Sans" panose="020B0602040300000003" pitchFamily="34" charset="0"/>
                <a:ea typeface="Ancizar Sans" panose="020B0602040300000003" pitchFamily="34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ncizar Sans" panose="020B0602040300000003" pitchFamily="34" charset="0"/>
          <a:ea typeface="Ancizar Sans" panose="020B06020403000000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ncizar Sans" panose="020B0602040300000003" pitchFamily="34" charset="0"/>
          <a:ea typeface="Ancizar Sans" panose="020B06020403000000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2838"/>
            <a:ext cx="9143999" cy="478632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00034" y="915970"/>
            <a:ext cx="79581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 b="1" dirty="0">
                <a:solidFill>
                  <a:schemeClr val="lt1"/>
                </a:solidFill>
                <a:latin typeface="Ancizar Sans" panose="020B0602040300000003" pitchFamily="34" charset="0"/>
              </a:rPr>
              <a:t>Sistema de Información Microempresarial</a:t>
            </a:r>
            <a:endParaRPr sz="2000" dirty="0">
              <a:solidFill>
                <a:schemeClr val="lt1"/>
              </a:solidFill>
              <a:latin typeface="Ancizar Sans" panose="020B06020403000000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92949" y="2594129"/>
            <a:ext cx="7958100" cy="212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0"/>
              <a:buNone/>
            </a:pPr>
            <a:r>
              <a:rPr lang="es-CO" sz="3330" b="1" dirty="0">
                <a:solidFill>
                  <a:srgbClr val="BFBFBF"/>
                </a:solidFill>
                <a:latin typeface="Ancizar Sans" panose="020B0602040300000003" pitchFamily="34" charset="0"/>
                <a:ea typeface="Arial"/>
                <a:cs typeface="Arial"/>
                <a:sym typeface="Arial"/>
              </a:rPr>
              <a:t>Diego Andrés Fernández Sosa</a:t>
            </a:r>
            <a:endParaRPr dirty="0">
              <a:latin typeface="Ancizar Sans" panose="020B0602040300000003" pitchFamily="34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rgbClr val="BFBFBF"/>
              </a:buClr>
              <a:buSzPts val="3330"/>
              <a:buNone/>
            </a:pPr>
            <a:r>
              <a:rPr lang="es-CO" sz="3330" b="1" dirty="0">
                <a:solidFill>
                  <a:srgbClr val="BFBFBF"/>
                </a:solidFill>
                <a:latin typeface="Ancizar Sans" panose="020B0602040300000003" pitchFamily="34" charset="0"/>
                <a:ea typeface="Arial"/>
                <a:cs typeface="Arial"/>
                <a:sym typeface="Arial"/>
              </a:rPr>
              <a:t>Nikolái Alexander Cáceres Penagos</a:t>
            </a:r>
            <a:endParaRPr dirty="0">
              <a:latin typeface="Ancizar Sans" panose="020B0602040300000003" pitchFamily="34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rgbClr val="BFBFBF"/>
              </a:buClr>
              <a:buSzPts val="3330"/>
              <a:buNone/>
            </a:pPr>
            <a:r>
              <a:rPr lang="es-CO" sz="3330" b="1" dirty="0">
                <a:solidFill>
                  <a:srgbClr val="BFBFBF"/>
                </a:solidFill>
                <a:latin typeface="Ancizar Sans" panose="020B0602040300000003" pitchFamily="34" charset="0"/>
                <a:ea typeface="Arial"/>
                <a:cs typeface="Arial"/>
                <a:sym typeface="Arial"/>
              </a:rPr>
              <a:t>Daniel Alejandro Melo Nuvan</a:t>
            </a:r>
          </a:p>
          <a:p>
            <a:pPr marL="0" lvl="0" indent="0" algn="ctr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rgbClr val="BFBFBF"/>
              </a:buClr>
              <a:buSzPts val="3330"/>
              <a:buNone/>
            </a:pPr>
            <a:endParaRPr lang="es-CO" sz="3330" b="1" dirty="0">
              <a:solidFill>
                <a:srgbClr val="BFBFBF"/>
              </a:solidFill>
              <a:latin typeface="Ancizar Sans" panose="020B0602040300000003" pitchFamily="34" charset="0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rgbClr val="BFBFBF"/>
              </a:buClr>
              <a:buSzPts val="3330"/>
              <a:buNone/>
            </a:pPr>
            <a:r>
              <a:rPr lang="es-CO" sz="3330" b="1" dirty="0">
                <a:solidFill>
                  <a:srgbClr val="BFBFBF"/>
                </a:solidFill>
                <a:latin typeface="Ancizar Sans" panose="020B0602040300000003" pitchFamily="34" charset="0"/>
                <a:cs typeface="Arial"/>
                <a:sym typeface="Arial"/>
              </a:rPr>
              <a:t>Grupo #01</a:t>
            </a:r>
            <a:endParaRPr dirty="0">
              <a:latin typeface="Ancizar Sans" panose="020B0602040300000003" pitchFamily="34" charset="0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r="9176"/>
          <a:stretch/>
        </p:blipFill>
        <p:spPr>
          <a:xfrm>
            <a:off x="0" y="6505575"/>
            <a:ext cx="91440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r="9091" b="16666"/>
          <a:stretch/>
        </p:blipFill>
        <p:spPr>
          <a:xfrm>
            <a:off x="0" y="4714884"/>
            <a:ext cx="9144000" cy="1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0112" y="5077319"/>
            <a:ext cx="3024032" cy="13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6d3f474fa_4_9"/>
          <p:cNvPicPr preferRelativeResize="0"/>
          <p:nvPr/>
        </p:nvPicPr>
        <p:blipFill rotWithShape="1">
          <a:blip r:embed="rId3">
            <a:alphaModFix/>
          </a:blip>
          <a:srcRect r="2515" b="-18427"/>
          <a:stretch/>
        </p:blipFill>
        <p:spPr>
          <a:xfrm>
            <a:off x="414338" y="1071563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76d3f474fa_4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C07F1DA-D0DE-4B2D-913A-FFD307D5D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8" y="1285875"/>
            <a:ext cx="4584192" cy="2755392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57A188C-C54C-4B95-B6B4-779CEA7B2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182" y="4050760"/>
            <a:ext cx="4584192" cy="2755392"/>
          </a:xfrm>
          <a:prstGeom prst="rect">
            <a:avLst/>
          </a:prstGeom>
        </p:spPr>
      </p:pic>
      <p:pic>
        <p:nvPicPr>
          <p:cNvPr id="9" name="Imagen 8">
            <a:hlinkClick r:id="rId7" action="ppaction://hlinksldjump"/>
            <a:extLst>
              <a:ext uri="{FF2B5EF4-FFF2-40B4-BE49-F238E27FC236}">
                <a16:creationId xmlns:a16="http://schemas.microsoft.com/office/drawing/2014/main" id="{1D0CC4C7-AED7-47CB-A2DB-1E8E78741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338" y="321528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4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6d3f474fa_4_9"/>
          <p:cNvPicPr preferRelativeResize="0"/>
          <p:nvPr/>
        </p:nvPicPr>
        <p:blipFill rotWithShape="1">
          <a:blip r:embed="rId3">
            <a:alphaModFix/>
          </a:blip>
          <a:srcRect r="2515" b="-18427"/>
          <a:stretch/>
        </p:blipFill>
        <p:spPr>
          <a:xfrm>
            <a:off x="414338" y="1071563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76d3f474fa_4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43458C90-2AF9-4D5E-885F-820E8F590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8" y="1285875"/>
            <a:ext cx="4584192" cy="2755392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C0B85F6-BA26-4885-8BC3-EFCADB6A4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182" y="4050760"/>
            <a:ext cx="4584192" cy="2755392"/>
          </a:xfrm>
          <a:prstGeom prst="rect">
            <a:avLst/>
          </a:prstGeom>
        </p:spPr>
      </p:pic>
      <p:pic>
        <p:nvPicPr>
          <p:cNvPr id="9" name="Imagen 8">
            <a:hlinkClick r:id="rId7" action="ppaction://hlinksldjump"/>
            <a:extLst>
              <a:ext uri="{FF2B5EF4-FFF2-40B4-BE49-F238E27FC236}">
                <a16:creationId xmlns:a16="http://schemas.microsoft.com/office/drawing/2014/main" id="{9C8837FF-9ECB-4CF4-AFAD-47AADCB42E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338" y="321528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6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6d3f474fa_4_9"/>
          <p:cNvPicPr preferRelativeResize="0"/>
          <p:nvPr/>
        </p:nvPicPr>
        <p:blipFill rotWithShape="1">
          <a:blip r:embed="rId3">
            <a:alphaModFix/>
          </a:blip>
          <a:srcRect r="2515" b="-18427"/>
          <a:stretch/>
        </p:blipFill>
        <p:spPr>
          <a:xfrm>
            <a:off x="414338" y="1071563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76d3f474fa_4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357313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76d3f474fa_4_9"/>
          <p:cNvSpPr txBox="1"/>
          <p:nvPr/>
        </p:nvSpPr>
        <p:spPr>
          <a:xfrm>
            <a:off x="714375" y="1357313"/>
            <a:ext cx="8286900" cy="61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200" b="1" dirty="0">
                <a:solidFill>
                  <a:schemeClr val="dk1"/>
                </a:solidFill>
                <a:latin typeface="Ancizar Sans" panose="020B0602040300000003" pitchFamily="34" charset="0"/>
              </a:rPr>
              <a:t>Dificultades y lecciones aprendidas</a:t>
            </a:r>
            <a:endParaRPr sz="2400" b="1" dirty="0">
              <a:solidFill>
                <a:schemeClr val="dk1"/>
              </a:solidFill>
              <a:latin typeface="Ancizar Sans" panose="020B0602040300000003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g76d3f474fa_4_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3;p3">
            <a:extLst>
              <a:ext uri="{FF2B5EF4-FFF2-40B4-BE49-F238E27FC236}">
                <a16:creationId xmlns:a16="http://schemas.microsoft.com/office/drawing/2014/main" id="{033212BE-1A72-42CB-BBD1-03D5A6C6A4F4}"/>
              </a:ext>
            </a:extLst>
          </p:cNvPr>
          <p:cNvSpPr txBox="1"/>
          <p:nvPr/>
        </p:nvSpPr>
        <p:spPr>
          <a:xfrm>
            <a:off x="419100" y="2492896"/>
            <a:ext cx="829627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cs typeface="Calibri"/>
                <a:sym typeface="Calibri"/>
              </a:rPr>
              <a:t>El software es de alta complejidad y generalmente es desarrollado por medianas o grandes compañías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s-CO" sz="2800" dirty="0">
              <a:solidFill>
                <a:schemeClr val="dk1"/>
              </a:solidFill>
              <a:latin typeface="Ancizar Sans" panose="020B0602040300000003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cs typeface="Calibri"/>
                <a:sym typeface="Calibri"/>
              </a:rPr>
              <a:t>Puede comprender temáticas que salen del curso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s-CO" sz="2800" dirty="0">
              <a:solidFill>
                <a:schemeClr val="dk1"/>
              </a:solidFill>
              <a:latin typeface="Ancizar Sans" panose="020B0602040300000003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cs typeface="Calibri"/>
                <a:sym typeface="Calibri"/>
              </a:rPr>
              <a:t>El contexto de trabajo dificulta los procesos</a:t>
            </a:r>
            <a:r>
              <a:rPr lang="es-CO" dirty="0">
                <a:latin typeface="Ancizar Sans" panose="020B06020403000000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994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r="2517" b="-18422"/>
          <a:stretch/>
        </p:blipFill>
        <p:spPr>
          <a:xfrm>
            <a:off x="414338" y="1071563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357313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677737" y="1398588"/>
            <a:ext cx="8286751" cy="59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i="0" u="none" strike="noStrike" cap="none" dirty="0">
                <a:solidFill>
                  <a:schemeClr val="dk1"/>
                </a:solidFill>
                <a:latin typeface="Ancizar Sans" panose="020B0602040300000003" pitchFamily="34" charset="0"/>
                <a:ea typeface="Open Sans"/>
                <a:cs typeface="Open Sans"/>
                <a:sym typeface="Open Sans"/>
              </a:rPr>
              <a:t>Problema a resolver</a:t>
            </a:r>
            <a:endParaRPr dirty="0">
              <a:latin typeface="Ancizar Sans" panose="020B0602040300000003" pitchFamily="34" charset="0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419100" y="2492896"/>
            <a:ext cx="8296275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Tan sólo el 29.7% de las microempresas sobrevive y el 70 % tiene altas probabilidades de fracasar en los primeros cinco años</a:t>
            </a:r>
            <a:endParaRPr dirty="0">
              <a:latin typeface="Ancizar Sans" panose="020B06020403000000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Muchas microempresas no usan análisis debido a su complejidad</a:t>
            </a:r>
            <a:endParaRPr dirty="0">
              <a:latin typeface="Ancizar Sans" panose="020B06020403000000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Falsa sensación de crecimiento</a:t>
            </a:r>
            <a:endParaRPr dirty="0">
              <a:latin typeface="Ancizar Sans" panose="020B06020403000000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r="2517" b="-18422"/>
          <a:stretch/>
        </p:blipFill>
        <p:spPr>
          <a:xfrm>
            <a:off x="414338" y="1071563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357313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677737" y="139858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>
                <a:solidFill>
                  <a:schemeClr val="dk1"/>
                </a:solidFill>
                <a:latin typeface="Ancizar Sans" panose="020B0602040300000003" pitchFamily="34" charset="0"/>
                <a:ea typeface="Open Sans"/>
                <a:cs typeface="Open Sans"/>
                <a:sym typeface="Open Sans"/>
              </a:rPr>
              <a:t>Requerimientos funcionales</a:t>
            </a:r>
            <a:endParaRPr dirty="0">
              <a:latin typeface="Ancizar Sans" panose="020B0602040300000003" pitchFamily="34" charset="0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419100" y="2492896"/>
            <a:ext cx="829627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Generar reportes financieros  que ayuden a comprender el estado actual de la empresa</a:t>
            </a:r>
            <a:endParaRPr dirty="0">
              <a:latin typeface="Ancizar Sans" panose="020B06020403000000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Controlar algunos inventarios que mantenga</a:t>
            </a:r>
            <a:endParaRPr dirty="0">
              <a:latin typeface="Ancizar Sans" panose="020B06020403000000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Evitar desorden de cuentas y datos vitales</a:t>
            </a:r>
            <a:endParaRPr dirty="0">
              <a:latin typeface="Ancizar Sans" panose="020B06020403000000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6d3f474fa_4_9"/>
          <p:cNvPicPr preferRelativeResize="0"/>
          <p:nvPr/>
        </p:nvPicPr>
        <p:blipFill rotWithShape="1">
          <a:blip r:embed="rId3">
            <a:alphaModFix/>
          </a:blip>
          <a:srcRect r="2515" b="-18427"/>
          <a:stretch/>
        </p:blipFill>
        <p:spPr>
          <a:xfrm>
            <a:off x="414338" y="1071563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76d3f474fa_4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357313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76d3f474fa_4_9"/>
          <p:cNvSpPr txBox="1"/>
          <p:nvPr/>
        </p:nvSpPr>
        <p:spPr>
          <a:xfrm>
            <a:off x="714387" y="1502075"/>
            <a:ext cx="82869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200" b="1" dirty="0">
                <a:solidFill>
                  <a:schemeClr val="dk1"/>
                </a:solidFill>
                <a:latin typeface="Ancizar Sans" panose="020B0602040300000003" pitchFamily="34" charset="0"/>
              </a:rPr>
              <a:t>Uso </a:t>
            </a:r>
            <a:r>
              <a:rPr lang="es-CO" sz="2400" b="1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de estructuras de datos en la solución del problema a resolver</a:t>
            </a:r>
            <a:endParaRPr sz="2400" b="1" dirty="0">
              <a:solidFill>
                <a:schemeClr val="dk1"/>
              </a:solidFill>
              <a:latin typeface="Ancizar Sans" panose="020B0602040300000003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g76d3f474fa_4_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76d3f474fa_4_9"/>
          <p:cNvSpPr txBox="1"/>
          <p:nvPr/>
        </p:nvSpPr>
        <p:spPr>
          <a:xfrm>
            <a:off x="416763" y="3284696"/>
            <a:ext cx="82962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AVL </a:t>
            </a:r>
            <a:r>
              <a:rPr lang="es-CO" sz="2800" dirty="0" err="1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Tree</a:t>
            </a: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 en java </a:t>
            </a:r>
            <a:r>
              <a:rPr lang="es-CO" sz="2800" dirty="0" err="1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generics</a:t>
            </a:r>
            <a:endParaRPr dirty="0">
              <a:solidFill>
                <a:schemeClr val="dk1"/>
              </a:solidFill>
              <a:latin typeface="Ancizar Sans" panose="020B06020403000000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ncizar Sans" panose="020B0602040300000003" pitchFamily="34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800" dirty="0" err="1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Queue</a:t>
            </a:r>
            <a:r>
              <a:rPr lang="es-CO" sz="2800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 en java </a:t>
            </a:r>
            <a:r>
              <a:rPr lang="es-CO" sz="2800" dirty="0" err="1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generics</a:t>
            </a:r>
            <a:endParaRPr dirty="0">
              <a:latin typeface="Ancizar Sans" panose="020B06020403000000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6d3f474fa_4_9"/>
          <p:cNvPicPr preferRelativeResize="0"/>
          <p:nvPr/>
        </p:nvPicPr>
        <p:blipFill rotWithShape="1">
          <a:blip r:embed="rId3">
            <a:alphaModFix/>
          </a:blip>
          <a:srcRect r="2515" b="-18427"/>
          <a:stretch/>
        </p:blipFill>
        <p:spPr>
          <a:xfrm>
            <a:off x="414338" y="1071563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76d3f474fa_4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357313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76d3f474fa_4_9"/>
          <p:cNvSpPr txBox="1"/>
          <p:nvPr/>
        </p:nvSpPr>
        <p:spPr>
          <a:xfrm>
            <a:off x="714375" y="1300432"/>
            <a:ext cx="8286900" cy="59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200" b="1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Pruebas y análisis comparativo del uso de las estructuras de datos</a:t>
            </a:r>
            <a:endParaRPr sz="2400" b="1" dirty="0">
              <a:solidFill>
                <a:schemeClr val="dk1"/>
              </a:solidFill>
              <a:latin typeface="Ancizar Sans" panose="020B06020403000000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76d3f474fa_4_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76d3f474fa_4_9"/>
          <p:cNvSpPr txBox="1"/>
          <p:nvPr/>
        </p:nvSpPr>
        <p:spPr>
          <a:xfrm>
            <a:off x="409575" y="1980342"/>
            <a:ext cx="8296200" cy="419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200" dirty="0">
                <a:latin typeface="Ancizar Sans" panose="020B0602040300000003" pitchFamily="34" charset="0"/>
              </a:rPr>
              <a:t>Análisis AVL </a:t>
            </a:r>
            <a:r>
              <a:rPr lang="es-CO" sz="2200" dirty="0" err="1">
                <a:latin typeface="Ancizar Sans" panose="020B0602040300000003" pitchFamily="34" charset="0"/>
              </a:rPr>
              <a:t>Tree</a:t>
            </a:r>
            <a:r>
              <a:rPr lang="es-CO" sz="2200" dirty="0">
                <a:latin typeface="Ancizar Sans" panose="020B0602040300000003" pitchFamily="34" charset="0"/>
              </a:rPr>
              <a:t>:</a:t>
            </a:r>
            <a:endParaRPr sz="2200" dirty="0">
              <a:latin typeface="Ancizar Sans" panose="020B0602040300000003" pitchFamily="34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DE16293-7D68-4420-88D5-9192A1735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43695"/>
              </p:ext>
            </p:extLst>
          </p:nvPr>
        </p:nvGraphicFramePr>
        <p:xfrm>
          <a:off x="561975" y="2575178"/>
          <a:ext cx="4851401" cy="1389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730">
                  <a:extLst>
                    <a:ext uri="{9D8B030D-6E8A-4147-A177-3AD203B41FA5}">
                      <a16:colId xmlns:a16="http://schemas.microsoft.com/office/drawing/2014/main" val="2406869513"/>
                    </a:ext>
                  </a:extLst>
                </a:gridCol>
                <a:gridCol w="1765872">
                  <a:extLst>
                    <a:ext uri="{9D8B030D-6E8A-4147-A177-3AD203B41FA5}">
                      <a16:colId xmlns:a16="http://schemas.microsoft.com/office/drawing/2014/main" val="1961783775"/>
                    </a:ext>
                  </a:extLst>
                </a:gridCol>
                <a:gridCol w="1879799">
                  <a:extLst>
                    <a:ext uri="{9D8B030D-6E8A-4147-A177-3AD203B41FA5}">
                      <a16:colId xmlns:a16="http://schemas.microsoft.com/office/drawing/2014/main" val="9357122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  <a:latin typeface="Ancizar Sans" panose="020B0602040300000003" pitchFamily="34" charset="0"/>
                        </a:rPr>
                        <a:t>AVLTree</a:t>
                      </a:r>
                      <a:r>
                        <a:rPr lang="es-CO" sz="1100" u="none" strike="noStrike" dirty="0">
                          <a:effectLst/>
                          <a:latin typeface="Ancizar Sans" panose="020B0602040300000003" pitchFamily="34" charset="0"/>
                        </a:rPr>
                        <a:t> - </a:t>
                      </a:r>
                      <a:r>
                        <a:rPr lang="es-CO" sz="1100" u="none" strike="noStrike" dirty="0" err="1">
                          <a:effectLst/>
                          <a:latin typeface="Ancizar Sans" panose="020B0602040300000003" pitchFamily="34" charset="0"/>
                        </a:rPr>
                        <a:t>Insert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37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# de Operaciones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Tiempo por operación (ns)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Tiempo total (ms)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5856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670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6706,5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5138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175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17562,5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6751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500000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56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28220,62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8492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52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53124,58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54919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37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Ancizar Sans" panose="020B0602040300000003" pitchFamily="34" charset="0"/>
                        </a:rPr>
                        <a:t>374725,86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513022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3D15EFC-5CBD-4FF6-8672-0BD788FB6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10293"/>
              </p:ext>
            </p:extLst>
          </p:nvPr>
        </p:nvGraphicFramePr>
        <p:xfrm>
          <a:off x="1480697" y="4055173"/>
          <a:ext cx="4851401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730">
                  <a:extLst>
                    <a:ext uri="{9D8B030D-6E8A-4147-A177-3AD203B41FA5}">
                      <a16:colId xmlns:a16="http://schemas.microsoft.com/office/drawing/2014/main" val="267892843"/>
                    </a:ext>
                  </a:extLst>
                </a:gridCol>
                <a:gridCol w="1765872">
                  <a:extLst>
                    <a:ext uri="{9D8B030D-6E8A-4147-A177-3AD203B41FA5}">
                      <a16:colId xmlns:a16="http://schemas.microsoft.com/office/drawing/2014/main" val="3113847612"/>
                    </a:ext>
                  </a:extLst>
                </a:gridCol>
                <a:gridCol w="1879799">
                  <a:extLst>
                    <a:ext uri="{9D8B030D-6E8A-4147-A177-3AD203B41FA5}">
                      <a16:colId xmlns:a16="http://schemas.microsoft.com/office/drawing/2014/main" val="240592814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AVLTree - Find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175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# de Operaciones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Tiempo por operación (ns)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Tiempo total (ms)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3133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75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757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5254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35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3637,2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61895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500000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33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16760,64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93768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28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28226,9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80968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22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Ancizar Sans" panose="020B0602040300000003" pitchFamily="34" charset="0"/>
                        </a:rPr>
                        <a:t>224192,08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129299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2D34556-0D51-4557-8E5A-817C415D6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26490"/>
              </p:ext>
            </p:extLst>
          </p:nvPr>
        </p:nvGraphicFramePr>
        <p:xfrm>
          <a:off x="2690551" y="5425440"/>
          <a:ext cx="4851401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730">
                  <a:extLst>
                    <a:ext uri="{9D8B030D-6E8A-4147-A177-3AD203B41FA5}">
                      <a16:colId xmlns:a16="http://schemas.microsoft.com/office/drawing/2014/main" val="695886898"/>
                    </a:ext>
                  </a:extLst>
                </a:gridCol>
                <a:gridCol w="1765872">
                  <a:extLst>
                    <a:ext uri="{9D8B030D-6E8A-4147-A177-3AD203B41FA5}">
                      <a16:colId xmlns:a16="http://schemas.microsoft.com/office/drawing/2014/main" val="2694595823"/>
                    </a:ext>
                  </a:extLst>
                </a:gridCol>
                <a:gridCol w="1879799">
                  <a:extLst>
                    <a:ext uri="{9D8B030D-6E8A-4147-A177-3AD203B41FA5}">
                      <a16:colId xmlns:a16="http://schemas.microsoft.com/office/drawing/2014/main" val="105906448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AVLTree - Delete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70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# de Operaciones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Tiempo por operación (ns)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Tiempo total (ms)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93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126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1262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6652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49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4918,12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76663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500000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35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18163,58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045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29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29858,9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04782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23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Ancizar Sans" panose="020B0602040300000003" pitchFamily="34" charset="0"/>
                        </a:rPr>
                        <a:t>231085,62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556340"/>
                  </a:ext>
                </a:extLst>
              </a:tr>
            </a:tbl>
          </a:graphicData>
        </a:graphic>
      </p:graphicFrame>
      <p:pic>
        <p:nvPicPr>
          <p:cNvPr id="6" name="Imagen 5" descr="Imagen que contiene señal, dibujo&#10;&#10;Descripción generada automáticamente">
            <a:hlinkClick r:id="rId6" action="ppaction://hlinksldjump"/>
            <a:extLst>
              <a:ext uri="{FF2B5EF4-FFF2-40B4-BE49-F238E27FC236}">
                <a16:creationId xmlns:a16="http://schemas.microsoft.com/office/drawing/2014/main" id="{68A594D8-264C-41D7-8F9F-285411F28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5571" y="3028570"/>
            <a:ext cx="484390" cy="483104"/>
          </a:xfrm>
          <a:prstGeom prst="rect">
            <a:avLst/>
          </a:prstGeom>
        </p:spPr>
      </p:pic>
      <p:pic>
        <p:nvPicPr>
          <p:cNvPr id="12" name="Imagen 11" descr="Imagen que contiene señal, dibujo&#10;&#10;Descripción generada automáticamente">
            <a:hlinkClick r:id="rId8" action="ppaction://hlinksldjump"/>
            <a:extLst>
              <a:ext uri="{FF2B5EF4-FFF2-40B4-BE49-F238E27FC236}">
                <a16:creationId xmlns:a16="http://schemas.microsoft.com/office/drawing/2014/main" id="{BF7FAA75-F378-46B7-BA70-561DDEE81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4453701"/>
            <a:ext cx="484390" cy="483104"/>
          </a:xfrm>
          <a:prstGeom prst="rect">
            <a:avLst/>
          </a:prstGeom>
        </p:spPr>
      </p:pic>
      <p:pic>
        <p:nvPicPr>
          <p:cNvPr id="13" name="Imagen 12" descr="Imagen que contiene señal, dibujo&#10;&#10;Descripción generada automáticamente">
            <a:hlinkClick r:id="rId9" action="ppaction://hlinksldjump"/>
            <a:extLst>
              <a:ext uri="{FF2B5EF4-FFF2-40B4-BE49-F238E27FC236}">
                <a16:creationId xmlns:a16="http://schemas.microsoft.com/office/drawing/2014/main" id="{36E534E9-B546-4638-85E4-6484E6BA7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518" y="5842395"/>
            <a:ext cx="484390" cy="4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0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6d3f474fa_4_9"/>
          <p:cNvPicPr preferRelativeResize="0"/>
          <p:nvPr/>
        </p:nvPicPr>
        <p:blipFill rotWithShape="1">
          <a:blip r:embed="rId3">
            <a:alphaModFix/>
          </a:blip>
          <a:srcRect r="2515" b="-18427"/>
          <a:stretch/>
        </p:blipFill>
        <p:spPr>
          <a:xfrm>
            <a:off x="414338" y="1071563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76d3f474fa_4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839A62A-A79F-46FE-B696-AD6009A28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8" y="1285875"/>
            <a:ext cx="4553712" cy="2694432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3C28CF1-1546-4B2C-AC44-0474392ED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347" y="4111720"/>
            <a:ext cx="4547616" cy="2694432"/>
          </a:xfrm>
          <a:prstGeom prst="rect">
            <a:avLst/>
          </a:prstGeom>
        </p:spPr>
      </p:pic>
      <p:pic>
        <p:nvPicPr>
          <p:cNvPr id="10" name="Imagen 9">
            <a:hlinkClick r:id="rId7" action="ppaction://hlinksldjump"/>
            <a:extLst>
              <a:ext uri="{FF2B5EF4-FFF2-40B4-BE49-F238E27FC236}">
                <a16:creationId xmlns:a16="http://schemas.microsoft.com/office/drawing/2014/main" id="{64B8D163-5820-4C83-9E9B-756CFEE0F7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338" y="321528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6d3f474fa_4_9"/>
          <p:cNvPicPr preferRelativeResize="0"/>
          <p:nvPr/>
        </p:nvPicPr>
        <p:blipFill rotWithShape="1">
          <a:blip r:embed="rId3">
            <a:alphaModFix/>
          </a:blip>
          <a:srcRect r="2515" b="-18427"/>
          <a:stretch/>
        </p:blipFill>
        <p:spPr>
          <a:xfrm>
            <a:off x="414338" y="1071563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76d3f474fa_4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D8D083B-5CFA-4442-9C1F-8D4425FD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8" y="1285875"/>
            <a:ext cx="4553712" cy="2694432"/>
          </a:xfrm>
          <a:prstGeom prst="rect">
            <a:avLst/>
          </a:prstGeom>
        </p:spPr>
      </p:pic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DA2A727-B146-4F8C-8A49-A92054A94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62" y="4111720"/>
            <a:ext cx="4553712" cy="2694432"/>
          </a:xfrm>
          <a:prstGeom prst="rect">
            <a:avLst/>
          </a:prstGeom>
        </p:spPr>
      </p:pic>
      <p:pic>
        <p:nvPicPr>
          <p:cNvPr id="7" name="Imagen 6">
            <a:hlinkClick r:id="rId7" action="ppaction://hlinksldjump"/>
            <a:extLst>
              <a:ext uri="{FF2B5EF4-FFF2-40B4-BE49-F238E27FC236}">
                <a16:creationId xmlns:a16="http://schemas.microsoft.com/office/drawing/2014/main" id="{DC811563-6588-4545-9024-F81DFB272F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338" y="321528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6d3f474fa_4_9"/>
          <p:cNvPicPr preferRelativeResize="0"/>
          <p:nvPr/>
        </p:nvPicPr>
        <p:blipFill rotWithShape="1">
          <a:blip r:embed="rId3">
            <a:alphaModFix/>
          </a:blip>
          <a:srcRect r="2515" b="-18427"/>
          <a:stretch/>
        </p:blipFill>
        <p:spPr>
          <a:xfrm>
            <a:off x="414338" y="1071563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76d3f474fa_4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286AC82-082A-4DF0-A9FC-6F3E870B2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8" y="1285875"/>
            <a:ext cx="4553712" cy="2694432"/>
          </a:xfrm>
          <a:prstGeom prst="rect">
            <a:avLst/>
          </a:prstGeom>
        </p:spPr>
      </p:pic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785550B-4472-4E5D-840B-5421FEA90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62" y="4111720"/>
            <a:ext cx="4553712" cy="2694432"/>
          </a:xfrm>
          <a:prstGeom prst="rect">
            <a:avLst/>
          </a:prstGeom>
        </p:spPr>
      </p:pic>
      <p:pic>
        <p:nvPicPr>
          <p:cNvPr id="7" name="Imagen 6">
            <a:hlinkClick r:id="rId7" action="ppaction://hlinksldjump"/>
            <a:extLst>
              <a:ext uri="{FF2B5EF4-FFF2-40B4-BE49-F238E27FC236}">
                <a16:creationId xmlns:a16="http://schemas.microsoft.com/office/drawing/2014/main" id="{34421EC4-88C9-4440-AD36-A495FB3F3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338" y="321528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7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6d3f474fa_4_9"/>
          <p:cNvPicPr preferRelativeResize="0"/>
          <p:nvPr/>
        </p:nvPicPr>
        <p:blipFill rotWithShape="1">
          <a:blip r:embed="rId3">
            <a:alphaModFix/>
          </a:blip>
          <a:srcRect r="2515" b="-18427"/>
          <a:stretch/>
        </p:blipFill>
        <p:spPr>
          <a:xfrm>
            <a:off x="414338" y="1071563"/>
            <a:ext cx="830103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76d3f474fa_4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357313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76d3f474fa_4_9"/>
          <p:cNvSpPr txBox="1"/>
          <p:nvPr/>
        </p:nvSpPr>
        <p:spPr>
          <a:xfrm>
            <a:off x="714375" y="1300432"/>
            <a:ext cx="8286900" cy="59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200" b="1" dirty="0">
                <a:solidFill>
                  <a:schemeClr val="dk1"/>
                </a:solidFill>
                <a:latin typeface="Ancizar Sans" panose="020B0602040300000003" pitchFamily="34" charset="0"/>
                <a:ea typeface="Calibri"/>
                <a:cs typeface="Calibri"/>
                <a:sym typeface="Calibri"/>
              </a:rPr>
              <a:t>Pruebas y análisis comparativo del uso de las estructuras de datos</a:t>
            </a:r>
            <a:endParaRPr sz="2400" b="1" dirty="0">
              <a:solidFill>
                <a:schemeClr val="dk1"/>
              </a:solidFill>
              <a:latin typeface="Ancizar Sans" panose="020B06020403000000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76d3f474fa_4_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76d3f474fa_4_9"/>
          <p:cNvSpPr txBox="1"/>
          <p:nvPr/>
        </p:nvSpPr>
        <p:spPr>
          <a:xfrm>
            <a:off x="416763" y="2182368"/>
            <a:ext cx="8296200" cy="419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CO" sz="2200" dirty="0">
                <a:latin typeface="Ancizar Sans" panose="020B0602040300000003" pitchFamily="34" charset="0"/>
              </a:rPr>
              <a:t>Análisis </a:t>
            </a:r>
            <a:r>
              <a:rPr lang="es-CO" sz="2200" dirty="0" err="1">
                <a:latin typeface="Ancizar Sans" panose="020B0602040300000003" pitchFamily="34" charset="0"/>
              </a:rPr>
              <a:t>Queue</a:t>
            </a:r>
            <a:r>
              <a:rPr lang="es-CO" dirty="0"/>
              <a:t>:</a:t>
            </a:r>
            <a:endParaRPr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8052B70-99CD-42B5-9411-CD3362D6F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79615"/>
              </p:ext>
            </p:extLst>
          </p:nvPr>
        </p:nvGraphicFramePr>
        <p:xfrm>
          <a:off x="714375" y="2788920"/>
          <a:ext cx="4851401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730">
                  <a:extLst>
                    <a:ext uri="{9D8B030D-6E8A-4147-A177-3AD203B41FA5}">
                      <a16:colId xmlns:a16="http://schemas.microsoft.com/office/drawing/2014/main" val="2940519933"/>
                    </a:ext>
                  </a:extLst>
                </a:gridCol>
                <a:gridCol w="1765872">
                  <a:extLst>
                    <a:ext uri="{9D8B030D-6E8A-4147-A177-3AD203B41FA5}">
                      <a16:colId xmlns:a16="http://schemas.microsoft.com/office/drawing/2014/main" val="2085788900"/>
                    </a:ext>
                  </a:extLst>
                </a:gridCol>
                <a:gridCol w="1879799">
                  <a:extLst>
                    <a:ext uri="{9D8B030D-6E8A-4147-A177-3AD203B41FA5}">
                      <a16:colId xmlns:a16="http://schemas.microsoft.com/office/drawing/2014/main" val="283323875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Queue - Enqueue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164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# de Operaciones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Tiempo por </a:t>
                      </a:r>
                      <a:r>
                        <a:rPr lang="es-CO" sz="1100" u="none" strike="noStrike" dirty="0">
                          <a:effectLst/>
                          <a:latin typeface="Ancizar Sans" panose="020B0602040300000003" pitchFamily="34" charset="0"/>
                        </a:rPr>
                        <a:t>operación</a:t>
                      </a:r>
                      <a:r>
                        <a:rPr lang="es-CO" sz="1100" u="none" strike="noStrike" dirty="0">
                          <a:effectLst/>
                        </a:rPr>
                        <a:t> (</a:t>
                      </a:r>
                      <a:r>
                        <a:rPr lang="es-CO" sz="1100" u="none" strike="noStrike" dirty="0" err="1">
                          <a:effectLst/>
                        </a:rPr>
                        <a:t>ns</a:t>
                      </a:r>
                      <a:r>
                        <a:rPr lang="es-CO" sz="1100" u="none" strike="noStrike" dirty="0">
                          <a:effectLst/>
                        </a:rPr>
                        <a:t>)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Tiempo total (ms)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59553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283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2833,74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36763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82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8303,72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554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500000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45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22983,46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8220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1000000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39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39629,48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3198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10000000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-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-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088427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AFACC78-2BC3-40B2-84A5-66C2A6B3E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34240"/>
              </p:ext>
            </p:extLst>
          </p:nvPr>
        </p:nvGraphicFramePr>
        <p:xfrm>
          <a:off x="3644279" y="4917488"/>
          <a:ext cx="4851401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730">
                  <a:extLst>
                    <a:ext uri="{9D8B030D-6E8A-4147-A177-3AD203B41FA5}">
                      <a16:colId xmlns:a16="http://schemas.microsoft.com/office/drawing/2014/main" val="3167110576"/>
                    </a:ext>
                  </a:extLst>
                </a:gridCol>
                <a:gridCol w="1765872">
                  <a:extLst>
                    <a:ext uri="{9D8B030D-6E8A-4147-A177-3AD203B41FA5}">
                      <a16:colId xmlns:a16="http://schemas.microsoft.com/office/drawing/2014/main" val="2379864390"/>
                    </a:ext>
                  </a:extLst>
                </a:gridCol>
                <a:gridCol w="1879799">
                  <a:extLst>
                    <a:ext uri="{9D8B030D-6E8A-4147-A177-3AD203B41FA5}">
                      <a16:colId xmlns:a16="http://schemas.microsoft.com/office/drawing/2014/main" val="22918216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Queue - Dequeue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47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# de Operaciones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Tiempo por operación (ns)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Tiempo total (ms)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9300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59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593,18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43201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1282,48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63572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500000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4582,38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596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5889,12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3570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10000000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  <a:latin typeface="Ancizar Sans" panose="020B0602040300000003" pitchFamily="34" charset="0"/>
                        </a:rPr>
                        <a:t>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Ancizar Sans" panose="020B0602040300000003" pitchFamily="34" charset="0"/>
                        </a:rPr>
                        <a:t>30472,02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1255642"/>
                  </a:ext>
                </a:extLst>
              </a:tr>
            </a:tbl>
          </a:graphicData>
        </a:graphic>
      </p:graphicFrame>
      <p:pic>
        <p:nvPicPr>
          <p:cNvPr id="16" name="Imagen 15" descr="Imagen que contiene señal, dibujo&#10;&#10;Descripción generada automáticamente">
            <a:hlinkClick r:id="rId6" action="ppaction://hlinksldjump"/>
            <a:extLst>
              <a:ext uri="{FF2B5EF4-FFF2-40B4-BE49-F238E27FC236}">
                <a16:creationId xmlns:a16="http://schemas.microsoft.com/office/drawing/2014/main" id="{B6B9F681-EB50-45A3-9ACE-714926D5D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3388" y="3187448"/>
            <a:ext cx="484390" cy="483104"/>
          </a:xfrm>
          <a:prstGeom prst="rect">
            <a:avLst/>
          </a:prstGeom>
        </p:spPr>
      </p:pic>
      <p:pic>
        <p:nvPicPr>
          <p:cNvPr id="17" name="Imagen 16" descr="Imagen que contiene señal, dibujo&#10;&#10;Descripción generada automáticamente">
            <a:hlinkClick r:id="rId8" action="ppaction://hlinksldjump"/>
            <a:extLst>
              <a:ext uri="{FF2B5EF4-FFF2-40B4-BE49-F238E27FC236}">
                <a16:creationId xmlns:a16="http://schemas.microsoft.com/office/drawing/2014/main" id="{D7A082CC-052D-4D08-8A36-DE48626A5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880" y="5318403"/>
            <a:ext cx="484390" cy="4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45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ncizar Sans"/>
        <a:ea typeface=""/>
        <a:cs typeface=""/>
      </a:majorFont>
      <a:minorFont>
        <a:latin typeface="Anciza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340</Words>
  <Application>Microsoft Office PowerPoint</Application>
  <PresentationFormat>Presentación en pantalla (4:3)</PresentationFormat>
  <Paragraphs>134</Paragraphs>
  <Slides>12</Slides>
  <Notes>12</Notes>
  <HiddenSlides>5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Open Sans</vt:lpstr>
      <vt:lpstr>Ancizar Sans</vt:lpstr>
      <vt:lpstr>Calibri</vt:lpstr>
      <vt:lpstr>Noto Sans Symbols</vt:lpstr>
      <vt:lpstr>Arial</vt:lpstr>
      <vt:lpstr>Tema de Office</vt:lpstr>
      <vt:lpstr>Sistema de Información Microempresarial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Microempresarial</dc:title>
  <dc:creator>Sistema de Calidad</dc:creator>
  <cp:lastModifiedBy>Alejo M</cp:lastModifiedBy>
  <cp:revision>10</cp:revision>
  <dcterms:created xsi:type="dcterms:W3CDTF">2015-02-19T15:34:11Z</dcterms:created>
  <dcterms:modified xsi:type="dcterms:W3CDTF">2020-06-08T02:50:44Z</dcterms:modified>
</cp:coreProperties>
</file>