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3" r:id="rId4"/>
    <p:sldId id="275" r:id="rId5"/>
    <p:sldId id="258" r:id="rId6"/>
    <p:sldId id="270" r:id="rId7"/>
    <p:sldId id="259" r:id="rId8"/>
    <p:sldId id="261" r:id="rId9"/>
    <p:sldId id="272" r:id="rId10"/>
    <p:sldId id="276" r:id="rId11"/>
    <p:sldId id="262" r:id="rId12"/>
    <p:sldId id="274" r:id="rId13"/>
    <p:sldId id="265" r:id="rId14"/>
    <p:sldId id="266" r:id="rId15"/>
    <p:sldId id="271" r:id="rId16"/>
    <p:sldId id="264" r:id="rId17"/>
    <p:sldId id="267" r:id="rId18"/>
    <p:sldId id="268" r:id="rId19"/>
    <p:sldId id="269" r:id="rId20"/>
    <p:sldId id="273" r:id="rId2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82" d="100"/>
          <a:sy n="82" d="100"/>
        </p:scale>
        <p:origin x="-102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6F24-C295-4F71-84E4-4868DE239051}" type="datetimeFigureOut">
              <a:rPr lang="es-CO" smtClean="0"/>
              <a:t>18/05/2019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9726279-5C7A-43B9-B220-80504C795F20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6F24-C295-4F71-84E4-4868DE239051}" type="datetimeFigureOut">
              <a:rPr lang="es-CO" smtClean="0"/>
              <a:t>18/05/2019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6279-5C7A-43B9-B220-80504C795F2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6F24-C295-4F71-84E4-4868DE239051}" type="datetimeFigureOut">
              <a:rPr lang="es-CO" smtClean="0"/>
              <a:t>18/05/2019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6279-5C7A-43B9-B220-80504C795F2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6F24-C295-4F71-84E4-4868DE239051}" type="datetimeFigureOut">
              <a:rPr lang="es-CO" smtClean="0"/>
              <a:t>18/05/2019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6279-5C7A-43B9-B220-80504C795F2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6F24-C295-4F71-84E4-4868DE239051}" type="datetimeFigureOut">
              <a:rPr lang="es-CO" smtClean="0"/>
              <a:t>18/05/2019</a:t>
            </a:fld>
            <a:endParaRPr lang="es-CO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6279-5C7A-43B9-B220-80504C795F20}" type="slidenum">
              <a:rPr lang="es-CO" smtClean="0"/>
              <a:t>‹Nº›</a:t>
            </a:fld>
            <a:endParaRPr lang="es-C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6F24-C295-4F71-84E4-4868DE239051}" type="datetimeFigureOut">
              <a:rPr lang="es-CO" smtClean="0"/>
              <a:t>18/05/2019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6279-5C7A-43B9-B220-80504C795F2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6F24-C295-4F71-84E4-4868DE239051}" type="datetimeFigureOut">
              <a:rPr lang="es-CO" smtClean="0"/>
              <a:t>18/05/2019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6279-5C7A-43B9-B220-80504C795F2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6F24-C295-4F71-84E4-4868DE239051}" type="datetimeFigureOut">
              <a:rPr lang="es-CO" smtClean="0"/>
              <a:t>18/05/2019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6279-5C7A-43B9-B220-80504C795F2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6F24-C295-4F71-84E4-4868DE239051}" type="datetimeFigureOut">
              <a:rPr lang="es-CO" smtClean="0"/>
              <a:t>18/05/2019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6279-5C7A-43B9-B220-80504C795F2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6F24-C295-4F71-84E4-4868DE239051}" type="datetimeFigureOut">
              <a:rPr lang="es-CO" smtClean="0"/>
              <a:t>18/05/2019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6279-5C7A-43B9-B220-80504C795F20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6F24-C295-4F71-84E4-4868DE239051}" type="datetimeFigureOut">
              <a:rPr lang="es-CO" smtClean="0"/>
              <a:t>18/05/2019</a:t>
            </a:fld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6279-5C7A-43B9-B220-80504C795F20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EB66F24-C295-4F71-84E4-4868DE239051}" type="datetimeFigureOut">
              <a:rPr lang="es-CO" smtClean="0"/>
              <a:t>18/05/2019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9726279-5C7A-43B9-B220-80504C795F20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s://en.wikipedia.org/wiki/Computability_theory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Logician" TargetMode="External"/><Relationship Id="rId5" Type="http://schemas.openxmlformats.org/officeDocument/2006/relationships/hyperlink" Target="https://en.wikipedia.org/wiki/Mathematician" TargetMode="External"/><Relationship Id="rId4" Type="http://schemas.openxmlformats.org/officeDocument/2006/relationships/hyperlink" Target="https://en.wikipedia.org/wiki/Help:IPA/English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668070" y="797510"/>
            <a:ext cx="6408712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COMPUTER AND SYSTEM ENGEINEERING</a:t>
            </a:r>
            <a:br>
              <a:rPr lang="es-CO" dirty="0"/>
            </a:br>
            <a:endParaRPr lang="es-CO" dirty="0"/>
          </a:p>
          <a:p>
            <a:pPr algn="ctr"/>
            <a:endParaRPr lang="es-CO" dirty="0"/>
          </a:p>
          <a:p>
            <a:pPr algn="ctr"/>
            <a:r>
              <a:rPr lang="es-CO" dirty="0"/>
              <a:t/>
            </a:r>
            <a:br>
              <a:rPr lang="es-CO" dirty="0"/>
            </a:br>
            <a:r>
              <a:rPr lang="es-CO" dirty="0"/>
              <a:t>GRAMMARS AND LANGUAGES</a:t>
            </a:r>
          </a:p>
          <a:p>
            <a:pPr algn="ctr"/>
            <a:endParaRPr lang="es-CO" dirty="0"/>
          </a:p>
          <a:p>
            <a:pPr algn="ctr"/>
            <a:r>
              <a:rPr lang="es-CO" sz="2800" dirty="0" smtClean="0"/>
              <a:t>POST MACHINE</a:t>
            </a:r>
            <a:endParaRPr lang="es-CO" sz="2800" dirty="0"/>
          </a:p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r>
              <a:rPr lang="es-CO" dirty="0"/>
              <a:t>AUTHOR: NATALIA RIOS</a:t>
            </a:r>
          </a:p>
          <a:p>
            <a:pPr algn="ctr"/>
            <a:r>
              <a:rPr lang="es-CO" dirty="0"/>
              <a:t>ALEJANDRO OBANDO</a:t>
            </a:r>
          </a:p>
          <a:p>
            <a:pPr algn="ctr"/>
            <a:endParaRPr lang="es-CO" dirty="0"/>
          </a:p>
          <a:p>
            <a:pPr algn="ctr"/>
            <a:r>
              <a:rPr lang="es-CO" dirty="0"/>
              <a:t>PROFESSOR:</a:t>
            </a:r>
          </a:p>
          <a:p>
            <a:pPr algn="ctr"/>
            <a:r>
              <a:rPr lang="es-CO" dirty="0" smtClean="0"/>
              <a:t>JORGE </a:t>
            </a:r>
            <a:r>
              <a:rPr lang="es-CO" dirty="0"/>
              <a:t>RIOS</a:t>
            </a:r>
          </a:p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r>
              <a:rPr lang="es-CO" dirty="0"/>
              <a:t>20/05/2019</a:t>
            </a:r>
          </a:p>
        </p:txBody>
      </p:sp>
    </p:spTree>
    <p:extLst>
      <p:ext uri="{BB962C8B-B14F-4D97-AF65-F5344CB8AC3E}">
        <p14:creationId xmlns:p14="http://schemas.microsoft.com/office/powerpoint/2010/main" val="60628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668070" y="797510"/>
            <a:ext cx="64087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/>
              <a:t>HISTORY</a:t>
            </a:r>
          </a:p>
          <a:p>
            <a:pPr algn="ctr"/>
            <a:r>
              <a:rPr lang="es-CO" dirty="0"/>
              <a:t/>
            </a:r>
            <a:br>
              <a:rPr lang="es-CO" dirty="0"/>
            </a:br>
            <a:endParaRPr lang="en-US" b="1" dirty="0" smtClean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070" y="1486211"/>
            <a:ext cx="5784250" cy="452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64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668070" y="797510"/>
            <a:ext cx="64087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/>
              <a:t>               HOW DOES IT WORK?</a:t>
            </a:r>
            <a:endParaRPr lang="es-CO" sz="2800" b="1" dirty="0"/>
          </a:p>
          <a:p>
            <a:r>
              <a:rPr lang="es-CO" sz="2000" dirty="0"/>
              <a:t/>
            </a:r>
            <a:br>
              <a:rPr lang="es-CO" sz="2000" dirty="0"/>
            </a:br>
            <a:r>
              <a:rPr lang="es-CO" sz="2000" dirty="0" smtClean="0"/>
              <a:t>- </a:t>
            </a:r>
            <a:r>
              <a:rPr lang="en-US" sz="2000" dirty="0" smtClean="0"/>
              <a:t>Binary alphabet</a:t>
            </a:r>
          </a:p>
          <a:p>
            <a:r>
              <a:rPr lang="en-US" sz="2000" dirty="0" smtClean="0"/>
              <a:t>- Finite </a:t>
            </a:r>
            <a:r>
              <a:rPr lang="en-US" sz="2000" dirty="0"/>
              <a:t>sequence of storage </a:t>
            </a:r>
            <a:r>
              <a:rPr lang="en-US" sz="2000" dirty="0" smtClean="0"/>
              <a:t>locations</a:t>
            </a:r>
          </a:p>
          <a:p>
            <a:r>
              <a:rPr lang="en-US" sz="2000" dirty="0" smtClean="0"/>
              <a:t>- Primitive </a:t>
            </a:r>
            <a:r>
              <a:rPr lang="en-US" sz="2000" dirty="0"/>
              <a:t>programming language</a:t>
            </a:r>
            <a:endParaRPr lang="es-CO" sz="2000" dirty="0"/>
          </a:p>
          <a:p>
            <a:r>
              <a:rPr lang="es-CO" sz="2000" dirty="0"/>
              <a:t/>
            </a:r>
            <a:br>
              <a:rPr lang="es-CO" sz="2000" dirty="0"/>
            </a:br>
            <a:r>
              <a:rPr lang="es-CO" sz="2000" dirty="0"/>
              <a:t/>
            </a:r>
            <a:br>
              <a:rPr lang="es-CO" sz="2000" dirty="0"/>
            </a:br>
            <a:endParaRPr lang="es-CO" sz="2000" dirty="0" smtClean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069" y="2636913"/>
            <a:ext cx="6608865" cy="339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33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668070" y="797510"/>
            <a:ext cx="640871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/>
              <a:t>               HOW DOES IT WORK?</a:t>
            </a:r>
            <a:endParaRPr lang="es-CO" sz="2800" b="1" dirty="0"/>
          </a:p>
          <a:p>
            <a:r>
              <a:rPr lang="es-CO" sz="2000" dirty="0"/>
              <a:t/>
            </a:r>
            <a:br>
              <a:rPr lang="es-CO" sz="2000" dirty="0"/>
            </a:br>
            <a:r>
              <a:rPr lang="es-CO" sz="2000" dirty="0" smtClean="0"/>
              <a:t>- </a:t>
            </a:r>
            <a:r>
              <a:rPr lang="en-US" b="1" dirty="0" smtClean="0"/>
              <a:t>PM </a:t>
            </a:r>
            <a:r>
              <a:rPr lang="en-US" b="1" dirty="0"/>
              <a:t>= </a:t>
            </a:r>
            <a:r>
              <a:rPr lang="en-US" dirty="0"/>
              <a:t>{      </a:t>
            </a:r>
            <a:r>
              <a:rPr lang="en-US" dirty="0" smtClean="0"/>
              <a:t> </a:t>
            </a:r>
            <a:r>
              <a:rPr lang="en-US" sz="1600" dirty="0" smtClean="0"/>
              <a:t>D</a:t>
            </a:r>
            <a:r>
              <a:rPr lang="en-US" sz="1600" dirty="0"/>
              <a:t>,# </a:t>
            </a:r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Tape </a:t>
            </a:r>
            <a:r>
              <a:rPr lang="es-CO" dirty="0" err="1" smtClean="0"/>
              <a:t>finite</a:t>
            </a:r>
            <a:r>
              <a:rPr lang="es-CO" dirty="0" smtClean="0"/>
              <a:t> </a:t>
            </a:r>
            <a:r>
              <a:rPr lang="es-CO" dirty="0" err="1"/>
              <a:t>or</a:t>
            </a:r>
            <a:r>
              <a:rPr lang="es-CO" dirty="0"/>
              <a:t> </a:t>
            </a:r>
            <a:r>
              <a:rPr lang="es-CO" dirty="0" err="1" smtClean="0"/>
              <a:t>infinite</a:t>
            </a:r>
            <a:r>
              <a:rPr lang="es-CO" dirty="0" smtClean="0"/>
              <a:t>.</a:t>
            </a:r>
            <a:endParaRPr lang="es-CO" dirty="0"/>
          </a:p>
          <a:p>
            <a:r>
              <a:rPr lang="es-CO" dirty="0" smtClean="0"/>
              <a:t>- </a:t>
            </a:r>
            <a:r>
              <a:rPr lang="es-CO" dirty="0" err="1" smtClean="0"/>
              <a:t>Integer</a:t>
            </a:r>
            <a:r>
              <a:rPr lang="es-CO" dirty="0" smtClean="0"/>
              <a:t> </a:t>
            </a:r>
            <a:r>
              <a:rPr lang="es-CO" dirty="0" err="1" smtClean="0"/>
              <a:t>coordinates</a:t>
            </a:r>
            <a:r>
              <a:rPr lang="es-CO" dirty="0" smtClean="0"/>
              <a:t>.</a:t>
            </a:r>
          </a:p>
          <a:p>
            <a:r>
              <a:rPr lang="es-CO" dirty="0" smtClean="0"/>
              <a:t>- </a:t>
            </a:r>
            <a:r>
              <a:rPr lang="es-CO" dirty="0" err="1" smtClean="0"/>
              <a:t>Print</a:t>
            </a:r>
            <a:r>
              <a:rPr lang="es-CO" dirty="0" smtClean="0"/>
              <a:t>, </a:t>
            </a:r>
            <a:r>
              <a:rPr lang="es-CO" dirty="0" err="1" smtClean="0"/>
              <a:t>empty</a:t>
            </a:r>
            <a:r>
              <a:rPr lang="es-CO" dirty="0" smtClean="0"/>
              <a:t> and </a:t>
            </a:r>
            <a:r>
              <a:rPr lang="es-CO" dirty="0" err="1" smtClean="0"/>
              <a:t>read</a:t>
            </a:r>
            <a:r>
              <a:rPr lang="es-CO" dirty="0" smtClean="0"/>
              <a:t>.</a:t>
            </a:r>
          </a:p>
          <a:p>
            <a:endParaRPr lang="es-CO" sz="2000" dirty="0"/>
          </a:p>
          <a:p>
            <a:r>
              <a:rPr lang="es-CO" sz="2000" dirty="0"/>
              <a:t/>
            </a:r>
            <a:br>
              <a:rPr lang="es-CO" sz="2000" dirty="0"/>
            </a:br>
            <a:r>
              <a:rPr lang="es-CO" sz="2000" dirty="0"/>
              <a:t/>
            </a:r>
            <a:br>
              <a:rPr lang="es-CO" sz="2000" dirty="0"/>
            </a:br>
            <a:endParaRPr lang="es-CO" sz="2000" dirty="0" smtClean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069" y="2739823"/>
            <a:ext cx="6408713" cy="3295135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100" y="1605690"/>
            <a:ext cx="432048" cy="31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73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668070" y="797510"/>
            <a:ext cx="6408712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/>
              <a:t>              </a:t>
            </a:r>
            <a:r>
              <a:rPr lang="es-CO" sz="3200" b="1" dirty="0" smtClean="0"/>
              <a:t>Machine </a:t>
            </a:r>
            <a:r>
              <a:rPr lang="es-CO" sz="3200" b="1" dirty="0" err="1"/>
              <a:t>instructions</a:t>
            </a:r>
            <a:endParaRPr lang="es-CO" sz="3200" b="1" dirty="0"/>
          </a:p>
          <a:p>
            <a:r>
              <a:rPr lang="es-CO" sz="2800" dirty="0"/>
              <a:t/>
            </a:r>
            <a:br>
              <a:rPr lang="es-CO" sz="2800" dirty="0"/>
            </a:br>
            <a:r>
              <a:rPr lang="es-CO" sz="2000" dirty="0"/>
              <a:t>natural </a:t>
            </a:r>
            <a:r>
              <a:rPr lang="es-CO" sz="2000" dirty="0" err="1" smtClean="0"/>
              <a:t>numbers</a:t>
            </a:r>
            <a:r>
              <a:rPr lang="es-CO" sz="2000" dirty="0" smtClean="0"/>
              <a:t>.</a:t>
            </a:r>
          </a:p>
          <a:p>
            <a:r>
              <a:rPr lang="es-CO" sz="2000" dirty="0" smtClean="0"/>
              <a:t/>
            </a:r>
            <a:br>
              <a:rPr lang="es-CO" sz="2000" dirty="0" smtClean="0"/>
            </a:br>
            <a:endParaRPr lang="es-CO" sz="2000" dirty="0" smtClean="0"/>
          </a:p>
          <a:p>
            <a:r>
              <a:rPr lang="en-US" sz="2000" dirty="0" err="1" smtClean="0"/>
              <a:t>i</a:t>
            </a:r>
            <a:r>
              <a:rPr lang="en-US" sz="2000" dirty="0" smtClean="0"/>
              <a:t>. ---&gt; j          movement </a:t>
            </a:r>
            <a:r>
              <a:rPr lang="en-US" sz="2000" dirty="0"/>
              <a:t>to the </a:t>
            </a:r>
            <a:r>
              <a:rPr lang="en-US" sz="2000" dirty="0" smtClean="0"/>
              <a:t>right</a:t>
            </a:r>
          </a:p>
          <a:p>
            <a:r>
              <a:rPr lang="en-US" sz="2000" dirty="0" err="1" smtClean="0"/>
              <a:t>i</a:t>
            </a:r>
            <a:r>
              <a:rPr lang="en-US" sz="2000" dirty="0" smtClean="0"/>
              <a:t>. </a:t>
            </a:r>
            <a:r>
              <a:rPr lang="en-US" sz="2000" dirty="0" smtClean="0">
                <a:sym typeface="Wingdings" panose="05000000000000000000" pitchFamily="2" charset="2"/>
              </a:rPr>
              <a:t>&lt;--- </a:t>
            </a:r>
            <a:r>
              <a:rPr lang="en-US" sz="2000" dirty="0">
                <a:sym typeface="Wingdings" panose="05000000000000000000" pitchFamily="2" charset="2"/>
              </a:rPr>
              <a:t>j   </a:t>
            </a:r>
            <a:r>
              <a:rPr lang="en-US" sz="2000" dirty="0" smtClean="0">
                <a:sym typeface="Wingdings" panose="05000000000000000000" pitchFamily="2" charset="2"/>
              </a:rPr>
              <a:t>       </a:t>
            </a:r>
            <a:r>
              <a:rPr lang="en-US" sz="2000" dirty="0">
                <a:sym typeface="Wingdings" panose="05000000000000000000" pitchFamily="2" charset="2"/>
              </a:rPr>
              <a:t>movement to the </a:t>
            </a:r>
            <a:r>
              <a:rPr lang="en-US" sz="2000" dirty="0" smtClean="0">
                <a:sym typeface="Wingdings" panose="05000000000000000000" pitchFamily="2" charset="2"/>
              </a:rPr>
              <a:t>left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 smtClean="0"/>
              <a:t>i</a:t>
            </a:r>
            <a:r>
              <a:rPr lang="en-US" sz="2000" dirty="0" smtClean="0"/>
              <a:t>.  V   j           print brand </a:t>
            </a:r>
            <a:endParaRPr lang="en-US" sz="2000" dirty="0"/>
          </a:p>
          <a:p>
            <a:pPr marL="400050" indent="-400050">
              <a:buAutoNum type="romanLcPeriod"/>
            </a:pPr>
            <a:r>
              <a:rPr lang="es-CO" dirty="0" smtClean="0"/>
              <a:t>  Ɛ    </a:t>
            </a:r>
            <a:r>
              <a:rPr lang="es-CO" dirty="0"/>
              <a:t>j    </a:t>
            </a:r>
            <a:r>
              <a:rPr lang="es-CO" dirty="0" smtClean="0"/>
              <a:t>    erase Brand</a:t>
            </a:r>
          </a:p>
          <a:p>
            <a:r>
              <a:rPr lang="es-CO" sz="2000" dirty="0" smtClean="0"/>
              <a:t>               j1</a:t>
            </a:r>
            <a:endParaRPr lang="es-CO" sz="2000" dirty="0"/>
          </a:p>
          <a:p>
            <a:r>
              <a:rPr lang="es-CO" sz="2000" dirty="0" smtClean="0"/>
              <a:t>i. ?                </a:t>
            </a:r>
            <a:r>
              <a:rPr lang="es-CO" sz="2000" dirty="0" err="1" smtClean="0"/>
              <a:t>jump</a:t>
            </a:r>
            <a:r>
              <a:rPr lang="es-CO" sz="2000" dirty="0" smtClean="0"/>
              <a:t> </a:t>
            </a:r>
            <a:r>
              <a:rPr lang="es-CO" sz="2000" dirty="0" err="1" smtClean="0"/>
              <a:t>instruction</a:t>
            </a:r>
            <a:r>
              <a:rPr lang="es-CO" sz="2000" dirty="0" smtClean="0"/>
              <a:t>, </a:t>
            </a:r>
            <a:br>
              <a:rPr lang="es-CO" sz="2000" dirty="0" smtClean="0"/>
            </a:br>
            <a:r>
              <a:rPr lang="es-CO" sz="2000" dirty="0" smtClean="0"/>
              <a:t>               j2</a:t>
            </a:r>
          </a:p>
          <a:p>
            <a:endParaRPr lang="es-CO" sz="2000" dirty="0" smtClean="0"/>
          </a:p>
          <a:p>
            <a:r>
              <a:rPr lang="en-US" sz="2000" dirty="0"/>
              <a:t>if there is a mark j2 is selected otherwise </a:t>
            </a:r>
            <a:r>
              <a:rPr lang="en-US" sz="2000" dirty="0" smtClean="0"/>
              <a:t>j1</a:t>
            </a:r>
          </a:p>
          <a:p>
            <a:endParaRPr lang="es-CO" sz="2000" dirty="0"/>
          </a:p>
          <a:p>
            <a:r>
              <a:rPr lang="es-CO" sz="2000" dirty="0" smtClean="0"/>
              <a:t>i. Stop</a:t>
            </a:r>
            <a:r>
              <a:rPr lang="es-CO" sz="2000" dirty="0"/>
              <a:t/>
            </a:r>
            <a:br>
              <a:rPr lang="es-CO" sz="2000" dirty="0"/>
            </a:br>
            <a:r>
              <a:rPr lang="es-CO" sz="2000" dirty="0"/>
              <a:t/>
            </a:r>
            <a:br>
              <a:rPr lang="es-CO" sz="2000" dirty="0"/>
            </a:br>
            <a:r>
              <a:rPr lang="es-CO" sz="2000" dirty="0"/>
              <a:t/>
            </a:r>
            <a:br>
              <a:rPr lang="es-CO" sz="2000" dirty="0"/>
            </a:br>
            <a:endParaRPr lang="es-CO" sz="2000" dirty="0" smtClean="0"/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2195736" y="4077072"/>
            <a:ext cx="576064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2195736" y="4352426"/>
            <a:ext cx="576064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37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668070" y="797510"/>
            <a:ext cx="64087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/>
              <a:t>                                    </a:t>
            </a:r>
            <a:r>
              <a:rPr lang="es-CO" sz="2800" b="1" dirty="0" err="1" smtClean="0"/>
              <a:t>Diagram</a:t>
            </a:r>
            <a:endParaRPr lang="es-CO" sz="2400" b="1" dirty="0" smtClean="0"/>
          </a:p>
          <a:p>
            <a:endParaRPr lang="es-CO" sz="2000" dirty="0"/>
          </a:p>
          <a:p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r>
              <a:rPr lang="es-CO" sz="2000" dirty="0"/>
              <a:t/>
            </a:r>
            <a:br>
              <a:rPr lang="es-CO" sz="2000" dirty="0"/>
            </a:br>
            <a:endParaRPr lang="es-CO" sz="2000" dirty="0"/>
          </a:p>
          <a:p>
            <a:r>
              <a:rPr lang="es-CO" sz="2000" dirty="0"/>
              <a:t/>
            </a:r>
            <a:br>
              <a:rPr lang="es-CO" sz="2000" dirty="0"/>
            </a:br>
            <a:r>
              <a:rPr lang="es-CO" sz="2000" dirty="0"/>
              <a:t/>
            </a:r>
            <a:br>
              <a:rPr lang="es-CO" sz="2000" dirty="0"/>
            </a:br>
            <a:r>
              <a:rPr lang="es-CO" sz="2000" dirty="0"/>
              <a:t/>
            </a:r>
            <a:br>
              <a:rPr lang="es-CO" sz="2000" dirty="0"/>
            </a:br>
            <a:endParaRPr lang="es-CO" sz="2000" dirty="0" smtClean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484784"/>
            <a:ext cx="6390457" cy="418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86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659055" y="404664"/>
            <a:ext cx="64087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smtClean="0"/>
              <a:t>      </a:t>
            </a:r>
            <a:r>
              <a:rPr lang="en-US" sz="3200" b="1" dirty="0" smtClean="0"/>
              <a:t>Program </a:t>
            </a:r>
            <a:r>
              <a:rPr lang="en-US" sz="3200" b="1" dirty="0"/>
              <a:t>for the P</a:t>
            </a:r>
            <a:r>
              <a:rPr lang="en-US" sz="3200" b="1" dirty="0" smtClean="0"/>
              <a:t>ost</a:t>
            </a:r>
          </a:p>
          <a:p>
            <a:pPr algn="ctr"/>
            <a:r>
              <a:rPr lang="en-US" sz="3200" b="1" dirty="0" smtClean="0"/>
              <a:t> </a:t>
            </a:r>
            <a:r>
              <a:rPr lang="en-US" sz="3200" b="1" dirty="0"/>
              <a:t>machine</a:t>
            </a:r>
            <a:endParaRPr lang="es-CO" sz="2800" b="1" dirty="0" smtClean="0"/>
          </a:p>
          <a:p>
            <a:endParaRPr lang="es-CO" sz="2000" dirty="0" smtClean="0"/>
          </a:p>
          <a:p>
            <a:r>
              <a:rPr lang="es-CO" sz="2000" dirty="0" err="1" smtClean="0"/>
              <a:t>Example</a:t>
            </a:r>
            <a:r>
              <a:rPr lang="es-CO" sz="2000" dirty="0" smtClean="0"/>
              <a:t>:</a:t>
            </a:r>
            <a:endParaRPr lang="es-CO" sz="2000" dirty="0"/>
          </a:p>
          <a:p>
            <a:r>
              <a:rPr lang="en-US" sz="2000" dirty="0" smtClean="0"/>
              <a:t>Sum </a:t>
            </a:r>
            <a:r>
              <a:rPr lang="en-US" sz="2000" dirty="0"/>
              <a:t>of the first </a:t>
            </a:r>
            <a:r>
              <a:rPr lang="en-US" sz="2000" b="1" dirty="0"/>
              <a:t>n</a:t>
            </a:r>
            <a:r>
              <a:rPr lang="en-US" sz="2000" dirty="0"/>
              <a:t> natural </a:t>
            </a:r>
            <a:r>
              <a:rPr lang="en-US" sz="2000" dirty="0" smtClean="0"/>
              <a:t>numbers:</a:t>
            </a:r>
            <a:r>
              <a:rPr lang="es-CO" sz="2000" dirty="0"/>
              <a:t/>
            </a:r>
            <a:br>
              <a:rPr lang="es-CO" sz="2000" dirty="0"/>
            </a:br>
            <a:endParaRPr lang="es-CO" sz="2000" dirty="0"/>
          </a:p>
          <a:p>
            <a:r>
              <a:rPr lang="es-CO" sz="2000" dirty="0"/>
              <a:t/>
            </a:r>
            <a:br>
              <a:rPr lang="es-CO" sz="2000" dirty="0"/>
            </a:br>
            <a:endParaRPr lang="es-CO" sz="2000" dirty="0"/>
          </a:p>
          <a:p>
            <a:r>
              <a:rPr lang="es-CO" sz="2000" dirty="0"/>
              <a:t/>
            </a:r>
            <a:br>
              <a:rPr lang="es-CO" sz="2000" dirty="0"/>
            </a:br>
            <a:r>
              <a:rPr lang="es-CO" sz="2000" dirty="0"/>
              <a:t/>
            </a:r>
            <a:br>
              <a:rPr lang="es-CO" sz="2000" dirty="0"/>
            </a:br>
            <a:r>
              <a:rPr lang="es-CO" sz="2000" dirty="0"/>
              <a:t/>
            </a:r>
            <a:br>
              <a:rPr lang="es-CO" sz="2000" dirty="0"/>
            </a:br>
            <a:endParaRPr lang="es-CO" sz="2000" dirty="0" smtClean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253" y="2348880"/>
            <a:ext cx="6634530" cy="370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20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668070" y="797510"/>
            <a:ext cx="6408712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smtClean="0"/>
              <a:t>      </a:t>
            </a:r>
            <a:r>
              <a:rPr lang="en-US" sz="3200" b="1" dirty="0" smtClean="0"/>
              <a:t>Program </a:t>
            </a:r>
            <a:r>
              <a:rPr lang="en-US" sz="3200" b="1" dirty="0"/>
              <a:t>for the P</a:t>
            </a:r>
            <a:r>
              <a:rPr lang="en-US" sz="3200" b="1" dirty="0" smtClean="0"/>
              <a:t>ost</a:t>
            </a:r>
          </a:p>
          <a:p>
            <a:pPr algn="ctr"/>
            <a:r>
              <a:rPr lang="en-US" sz="3200" b="1" dirty="0" smtClean="0"/>
              <a:t> </a:t>
            </a:r>
            <a:r>
              <a:rPr lang="en-US" sz="3200" b="1" dirty="0"/>
              <a:t>machine</a:t>
            </a:r>
            <a:endParaRPr lang="es-CO" sz="2800" b="1" dirty="0" smtClean="0"/>
          </a:p>
          <a:p>
            <a:endParaRPr lang="en-US" sz="2000" dirty="0"/>
          </a:p>
          <a:p>
            <a:r>
              <a:rPr lang="es-CO" sz="2000" dirty="0" err="1"/>
              <a:t>Finite</a:t>
            </a:r>
            <a:r>
              <a:rPr lang="es-CO" sz="2000" dirty="0"/>
              <a:t> </a:t>
            </a:r>
            <a:r>
              <a:rPr lang="es-CO" sz="2000" dirty="0" err="1"/>
              <a:t>list</a:t>
            </a:r>
            <a:r>
              <a:rPr lang="es-CO" sz="2000" dirty="0"/>
              <a:t> </a:t>
            </a:r>
            <a:r>
              <a:rPr lang="es-CO" sz="2000" dirty="0" err="1"/>
              <a:t>not</a:t>
            </a:r>
            <a:r>
              <a:rPr lang="es-CO" sz="2000" dirty="0"/>
              <a:t> </a:t>
            </a:r>
            <a:r>
              <a:rPr lang="es-CO" sz="2000" dirty="0" err="1" smtClean="0"/>
              <a:t>empty</a:t>
            </a:r>
            <a:r>
              <a:rPr lang="es-CO" sz="2000" dirty="0" smtClean="0"/>
              <a:t>.</a:t>
            </a:r>
          </a:p>
          <a:p>
            <a:endParaRPr lang="es-CO" sz="2000" dirty="0" smtClean="0"/>
          </a:p>
          <a:p>
            <a:endParaRPr lang="es-CO" sz="2000" dirty="0" smtClean="0"/>
          </a:p>
          <a:p>
            <a:r>
              <a:rPr lang="es-CO" sz="2000" dirty="0" err="1" smtClean="0"/>
              <a:t>Properties</a:t>
            </a:r>
            <a:r>
              <a:rPr lang="es-CO" sz="2000" dirty="0" smtClean="0"/>
              <a:t>:</a:t>
            </a:r>
            <a:endParaRPr lang="es-CO" sz="2000" dirty="0"/>
          </a:p>
          <a:p>
            <a:r>
              <a:rPr lang="es-CO" sz="2000" dirty="0"/>
              <a:t/>
            </a:r>
            <a:br>
              <a:rPr lang="es-CO" sz="2000" dirty="0"/>
            </a:br>
            <a:r>
              <a:rPr lang="es-CO" sz="2000" dirty="0" smtClean="0"/>
              <a:t>1) </a:t>
            </a:r>
            <a:r>
              <a:rPr lang="es-CO" sz="2000" dirty="0" err="1" smtClean="0"/>
              <a:t>Order</a:t>
            </a:r>
            <a:r>
              <a:rPr lang="es-CO" sz="2000" dirty="0" smtClean="0"/>
              <a:t> ( 1, 2, 3, …, k )</a:t>
            </a:r>
          </a:p>
          <a:p>
            <a:endParaRPr lang="es-CO" sz="2000" dirty="0"/>
          </a:p>
          <a:p>
            <a:endParaRPr lang="en-US" sz="2000" dirty="0" smtClean="0"/>
          </a:p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2) </a:t>
            </a:r>
            <a:r>
              <a:rPr lang="es-CO" sz="2000" dirty="0" err="1"/>
              <a:t>jump</a:t>
            </a:r>
            <a:r>
              <a:rPr lang="es-CO" sz="2000" dirty="0"/>
              <a:t> </a:t>
            </a:r>
            <a:r>
              <a:rPr lang="es-CO" sz="2000" dirty="0" err="1"/>
              <a:t>matches</a:t>
            </a:r>
            <a:r>
              <a:rPr lang="es-CO" sz="2000" dirty="0"/>
              <a:t> </a:t>
            </a:r>
            <a:r>
              <a:rPr lang="es-CO" sz="2000" dirty="0" err="1" smtClean="0"/>
              <a:t>the</a:t>
            </a:r>
            <a:r>
              <a:rPr lang="es-CO" sz="2000" dirty="0" smtClean="0"/>
              <a:t>              </a:t>
            </a:r>
          </a:p>
          <a:p>
            <a:r>
              <a:rPr lang="es-CO" sz="2000" dirty="0"/>
              <a:t> </a:t>
            </a:r>
            <a:r>
              <a:rPr lang="es-CO" sz="2000" dirty="0" smtClean="0"/>
              <a:t>   </a:t>
            </a:r>
            <a:r>
              <a:rPr lang="es-CO" sz="2000" dirty="0" err="1"/>
              <a:t>instruction</a:t>
            </a:r>
            <a:endParaRPr lang="es-CO" sz="2000" dirty="0"/>
          </a:p>
          <a:p>
            <a:r>
              <a:rPr lang="es-CO" sz="2000" dirty="0"/>
              <a:t/>
            </a:r>
            <a:br>
              <a:rPr lang="es-CO" sz="2000" dirty="0"/>
            </a:br>
            <a:endParaRPr lang="es-CO" sz="2000" dirty="0"/>
          </a:p>
          <a:p>
            <a:r>
              <a:rPr lang="es-CO" sz="2000" dirty="0"/>
              <a:t/>
            </a:r>
            <a:br>
              <a:rPr lang="es-CO" sz="2000" dirty="0"/>
            </a:br>
            <a:endParaRPr lang="es-CO" sz="2000" dirty="0"/>
          </a:p>
          <a:p>
            <a:r>
              <a:rPr lang="es-CO" sz="2000" dirty="0"/>
              <a:t/>
            </a:r>
            <a:br>
              <a:rPr lang="es-CO" sz="2000" dirty="0"/>
            </a:br>
            <a:r>
              <a:rPr lang="es-CO" sz="2000" dirty="0"/>
              <a:t/>
            </a:r>
            <a:br>
              <a:rPr lang="es-CO" sz="2000" dirty="0"/>
            </a:br>
            <a:r>
              <a:rPr lang="es-CO" sz="2000" dirty="0"/>
              <a:t/>
            </a:r>
            <a:br>
              <a:rPr lang="es-CO" sz="2000" dirty="0"/>
            </a:br>
            <a:endParaRPr lang="es-CO" sz="2000" dirty="0" smtClean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425439"/>
            <a:ext cx="2565573" cy="1106718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922" y="5013176"/>
            <a:ext cx="2684781" cy="10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96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668070" y="797510"/>
            <a:ext cx="6408712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/>
              <a:t>                                    </a:t>
            </a:r>
            <a:r>
              <a:rPr lang="es-CO" sz="2800" b="1" dirty="0" smtClean="0"/>
              <a:t>VARIANTS</a:t>
            </a:r>
            <a:endParaRPr lang="es-CO" sz="2400" b="1" dirty="0" smtClean="0"/>
          </a:p>
          <a:p>
            <a:endParaRPr lang="es-CO" sz="2000" dirty="0"/>
          </a:p>
          <a:p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D</a:t>
            </a:r>
            <a:r>
              <a:rPr lang="en-US" sz="2000" dirty="0" smtClean="0"/>
              <a:t>epending on: </a:t>
            </a:r>
            <a:r>
              <a:rPr lang="en-US" sz="2000" dirty="0"/>
              <a:t> initial </a:t>
            </a:r>
            <a:r>
              <a:rPr lang="en-US" sz="2000" dirty="0" smtClean="0"/>
              <a:t>states or </a:t>
            </a:r>
            <a:r>
              <a:rPr lang="en-US" sz="2000" dirty="0"/>
              <a:t>program instructions</a:t>
            </a:r>
          </a:p>
          <a:p>
            <a:endParaRPr lang="es-CO" sz="2000" dirty="0" smtClean="0"/>
          </a:p>
          <a:p>
            <a:r>
              <a:rPr lang="es-CO" sz="2000" dirty="0"/>
              <a:t/>
            </a:r>
            <a:br>
              <a:rPr lang="es-CO" sz="2000" dirty="0"/>
            </a:br>
            <a:r>
              <a:rPr lang="es-CO" sz="2000" dirty="0" smtClean="0"/>
              <a:t>1) </a:t>
            </a:r>
            <a:r>
              <a:rPr lang="es-CO" sz="2000" dirty="0" err="1" smtClean="0"/>
              <a:t>Unrealizable</a:t>
            </a:r>
            <a:r>
              <a:rPr lang="es-CO" sz="2000" dirty="0" smtClean="0"/>
              <a:t> </a:t>
            </a:r>
            <a:r>
              <a:rPr lang="es-CO" sz="2000" dirty="0" err="1" smtClean="0"/>
              <a:t>instruction</a:t>
            </a:r>
            <a:endParaRPr lang="es-CO" sz="2000" dirty="0"/>
          </a:p>
          <a:p>
            <a:r>
              <a:rPr lang="es-CO" sz="2000" dirty="0" smtClean="0"/>
              <a:t>     stop </a:t>
            </a:r>
            <a:r>
              <a:rPr lang="es-CO" sz="2000" dirty="0" err="1"/>
              <a:t>without</a:t>
            </a:r>
            <a:r>
              <a:rPr lang="es-CO" sz="2000" dirty="0"/>
              <a:t> </a:t>
            </a:r>
            <a:r>
              <a:rPr lang="es-CO" sz="2000" dirty="0" err="1"/>
              <a:t>results</a:t>
            </a:r>
            <a:endParaRPr lang="es-CO" sz="2000" dirty="0"/>
          </a:p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2) </a:t>
            </a:r>
            <a:r>
              <a:rPr lang="es-CO" sz="2000" dirty="0"/>
              <a:t>S</a:t>
            </a:r>
            <a:r>
              <a:rPr lang="es-CO" sz="2000" dirty="0" smtClean="0"/>
              <a:t>top </a:t>
            </a:r>
            <a:r>
              <a:rPr lang="es-CO" sz="2000" dirty="0" err="1" smtClean="0"/>
              <a:t>results</a:t>
            </a:r>
            <a:endParaRPr lang="es-CO" sz="2000" dirty="0" smtClean="0"/>
          </a:p>
          <a:p>
            <a:endParaRPr lang="es-CO" sz="2000" dirty="0"/>
          </a:p>
          <a:p>
            <a:r>
              <a:rPr lang="es-CO" sz="2000" dirty="0" smtClean="0"/>
              <a:t>3) </a:t>
            </a:r>
            <a:r>
              <a:rPr lang="es-CO" sz="2000" dirty="0" err="1"/>
              <a:t>infinite</a:t>
            </a:r>
            <a:r>
              <a:rPr lang="es-CO" sz="2000" dirty="0"/>
              <a:t> </a:t>
            </a:r>
            <a:r>
              <a:rPr lang="es-CO" sz="2000" dirty="0" err="1"/>
              <a:t>cycle</a:t>
            </a:r>
            <a:endParaRPr lang="es-CO" sz="2000" dirty="0"/>
          </a:p>
          <a:p>
            <a:r>
              <a:rPr lang="es-CO" sz="2000" dirty="0"/>
              <a:t/>
            </a:r>
            <a:br>
              <a:rPr lang="es-CO" sz="2000" dirty="0"/>
            </a:br>
            <a:endParaRPr lang="es-CO" sz="2000" dirty="0"/>
          </a:p>
          <a:p>
            <a:r>
              <a:rPr lang="es-CO" sz="2000" dirty="0"/>
              <a:t/>
            </a:r>
            <a:br>
              <a:rPr lang="es-CO" sz="2000" dirty="0"/>
            </a:br>
            <a:r>
              <a:rPr lang="es-CO" sz="2000" dirty="0"/>
              <a:t/>
            </a:r>
            <a:br>
              <a:rPr lang="es-CO" sz="2000" dirty="0"/>
            </a:br>
            <a:r>
              <a:rPr lang="es-CO" sz="2000" dirty="0"/>
              <a:t/>
            </a:r>
            <a:br>
              <a:rPr lang="es-CO" sz="2000" dirty="0"/>
            </a:br>
            <a:endParaRPr lang="es-CO" sz="2000" dirty="0" smtClean="0"/>
          </a:p>
        </p:txBody>
      </p:sp>
    </p:spTree>
    <p:extLst>
      <p:ext uri="{BB962C8B-B14F-4D97-AF65-F5344CB8AC3E}">
        <p14:creationId xmlns:p14="http://schemas.microsoft.com/office/powerpoint/2010/main" val="1720256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0" y="797510"/>
            <a:ext cx="91440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 smtClean="0"/>
              <a:t>       </a:t>
            </a:r>
            <a:r>
              <a:rPr lang="es-CO" sz="2800" b="1" dirty="0" err="1" smtClean="0"/>
              <a:t>Examples</a:t>
            </a:r>
            <a:endParaRPr lang="es-CO" sz="2400" b="1" dirty="0" smtClean="0"/>
          </a:p>
          <a:p>
            <a:r>
              <a:rPr lang="es-CO" sz="2000" dirty="0"/>
              <a:t/>
            </a:r>
            <a:br>
              <a:rPr lang="es-CO" sz="2000" dirty="0"/>
            </a:br>
            <a:r>
              <a:rPr lang="es-CO" sz="2000" dirty="0" smtClean="0"/>
              <a:t>Post </a:t>
            </a:r>
            <a:r>
              <a:rPr lang="en-US" sz="2000" dirty="0" smtClean="0"/>
              <a:t>machine </a:t>
            </a:r>
            <a:r>
              <a:rPr lang="en-US" sz="2000" dirty="0"/>
              <a:t>that adds two positive integers separated by a distance n on the </a:t>
            </a:r>
            <a:r>
              <a:rPr lang="en-US" sz="2000" dirty="0" smtClean="0"/>
              <a:t>tape</a:t>
            </a:r>
          </a:p>
          <a:p>
            <a:endParaRPr lang="en-US" sz="2000" dirty="0"/>
          </a:p>
          <a:p>
            <a:r>
              <a:rPr lang="es-CO" sz="2800" b="1" dirty="0"/>
              <a:t>sum = 3 + 1</a:t>
            </a:r>
            <a:br>
              <a:rPr lang="es-CO" sz="2800" b="1" dirty="0"/>
            </a:br>
            <a:endParaRPr lang="es-CO" sz="2800" b="1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334698"/>
            <a:ext cx="6878010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15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668070" y="797510"/>
            <a:ext cx="640871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 smtClean="0"/>
              <a:t>  </a:t>
            </a:r>
            <a:r>
              <a:rPr lang="es-CO" sz="2800" b="1" dirty="0" err="1" smtClean="0"/>
              <a:t>Conclusions</a:t>
            </a:r>
            <a:endParaRPr lang="es-CO" sz="2400" b="1" dirty="0" smtClean="0"/>
          </a:p>
          <a:p>
            <a:endParaRPr lang="es-CO" sz="2000" dirty="0"/>
          </a:p>
          <a:p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r>
              <a:rPr lang="es-CO" sz="2000" dirty="0"/>
              <a:t/>
            </a:r>
            <a:br>
              <a:rPr lang="es-CO" sz="2000" dirty="0"/>
            </a:br>
            <a:endParaRPr lang="es-CO" sz="2000" dirty="0"/>
          </a:p>
          <a:p>
            <a:r>
              <a:rPr lang="es-CO" sz="2000" dirty="0"/>
              <a:t/>
            </a:r>
            <a:br>
              <a:rPr lang="es-CO" sz="2000" dirty="0"/>
            </a:br>
            <a:r>
              <a:rPr lang="es-CO" sz="2000" dirty="0"/>
              <a:t/>
            </a:r>
            <a:br>
              <a:rPr lang="es-CO" sz="2000" dirty="0"/>
            </a:br>
            <a:r>
              <a:rPr lang="es-CO" sz="2000" dirty="0"/>
              <a:t/>
            </a:r>
            <a:br>
              <a:rPr lang="es-CO" sz="2000" dirty="0"/>
            </a:br>
            <a:endParaRPr lang="es-CO" sz="2000" dirty="0" smtClean="0"/>
          </a:p>
        </p:txBody>
      </p:sp>
    </p:spTree>
    <p:extLst>
      <p:ext uri="{BB962C8B-B14F-4D97-AF65-F5344CB8AC3E}">
        <p14:creationId xmlns:p14="http://schemas.microsoft.com/office/powerpoint/2010/main" val="394920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259632" y="620688"/>
            <a:ext cx="70567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sz="2000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algn="ctr"/>
            <a:r>
              <a:rPr lang="en-US" sz="5400" b="1" dirty="0" smtClean="0"/>
              <a:t>The Machine Post</a:t>
            </a:r>
            <a:endParaRPr lang="es-CO" sz="5400" b="1" dirty="0"/>
          </a:p>
          <a:p>
            <a:pPr algn="ctr"/>
            <a:endParaRPr lang="en-US" b="1" dirty="0" smtClean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7" y="2392431"/>
            <a:ext cx="6839630" cy="353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53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668070" y="797510"/>
            <a:ext cx="640871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 smtClean="0"/>
              <a:t>  </a:t>
            </a:r>
          </a:p>
          <a:p>
            <a:pPr algn="ctr"/>
            <a:endParaRPr lang="es-CO" sz="3200" b="1" dirty="0"/>
          </a:p>
          <a:p>
            <a:pPr algn="ctr"/>
            <a:endParaRPr lang="es-CO" sz="3200" b="1" dirty="0" smtClean="0"/>
          </a:p>
          <a:p>
            <a:pPr algn="ctr"/>
            <a:endParaRPr lang="es-CO" sz="3200" b="1" dirty="0"/>
          </a:p>
          <a:p>
            <a:pPr algn="ctr"/>
            <a:r>
              <a:rPr lang="es-CO" sz="4000" b="1" dirty="0" err="1" smtClean="0"/>
              <a:t>Thank</a:t>
            </a:r>
            <a:r>
              <a:rPr lang="es-CO" sz="4000" b="1" dirty="0" smtClean="0"/>
              <a:t> </a:t>
            </a:r>
            <a:r>
              <a:rPr lang="es-CO" sz="4000" b="1" dirty="0" err="1"/>
              <a:t>you</a:t>
            </a:r>
            <a:endParaRPr lang="es-CO" sz="4000" b="1" dirty="0"/>
          </a:p>
          <a:p>
            <a:r>
              <a:rPr lang="es-CO" sz="2800" dirty="0"/>
              <a:t/>
            </a:r>
            <a:br>
              <a:rPr lang="es-CO" sz="2800" dirty="0"/>
            </a:br>
            <a:endParaRPr lang="es-CO" sz="2400" b="1" dirty="0" smtClean="0"/>
          </a:p>
          <a:p>
            <a:endParaRPr lang="es-CO" sz="2000" dirty="0"/>
          </a:p>
          <a:p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r>
              <a:rPr lang="es-CO" sz="2000" dirty="0"/>
              <a:t/>
            </a:r>
            <a:br>
              <a:rPr lang="es-CO" sz="2000" dirty="0"/>
            </a:br>
            <a:endParaRPr lang="es-CO" sz="2000" dirty="0"/>
          </a:p>
          <a:p>
            <a:r>
              <a:rPr lang="es-CO" sz="2000" dirty="0"/>
              <a:t/>
            </a:r>
            <a:br>
              <a:rPr lang="es-CO" sz="2000" dirty="0"/>
            </a:br>
            <a:r>
              <a:rPr lang="es-CO" sz="2000" dirty="0"/>
              <a:t/>
            </a:r>
            <a:br>
              <a:rPr lang="es-CO" sz="2000" dirty="0"/>
            </a:br>
            <a:r>
              <a:rPr lang="es-CO" sz="2000" dirty="0"/>
              <a:t/>
            </a:r>
            <a:br>
              <a:rPr lang="es-CO" sz="2000" dirty="0"/>
            </a:br>
            <a:endParaRPr lang="es-CO" sz="2000" dirty="0" smtClean="0"/>
          </a:p>
        </p:txBody>
      </p:sp>
    </p:spTree>
    <p:extLst>
      <p:ext uri="{BB962C8B-B14F-4D97-AF65-F5344CB8AC3E}">
        <p14:creationId xmlns:p14="http://schemas.microsoft.com/office/powerpoint/2010/main" val="1193191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907704" y="620688"/>
            <a:ext cx="64087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/>
              <a:t>INTRODUCTION</a:t>
            </a:r>
            <a:endParaRPr lang="es-CO" sz="2000" b="1" dirty="0" smtClean="0"/>
          </a:p>
          <a:p>
            <a:pPr algn="ctr"/>
            <a:endParaRPr lang="es-CO" sz="2000" dirty="0"/>
          </a:p>
          <a:p>
            <a:r>
              <a:rPr lang="en-US" sz="2000" b="1" dirty="0" smtClean="0"/>
              <a:t>Emil </a:t>
            </a:r>
            <a:r>
              <a:rPr lang="en-US" sz="2000" b="1" dirty="0"/>
              <a:t>Leon </a:t>
            </a:r>
            <a:r>
              <a:rPr lang="en-US" sz="2000" b="1" dirty="0" smtClean="0"/>
              <a:t>Post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algn="ctr"/>
            <a:endParaRPr lang="en-US" dirty="0"/>
          </a:p>
          <a:p>
            <a:r>
              <a:rPr lang="en-US" sz="2000" b="1" dirty="0" smtClean="0"/>
              <a:t>Machine Post</a:t>
            </a:r>
          </a:p>
          <a:p>
            <a:r>
              <a:rPr lang="en-US" dirty="0" smtClean="0"/>
              <a:t>Formal system,</a:t>
            </a:r>
            <a:r>
              <a:rPr lang="es-CO" dirty="0"/>
              <a:t> </a:t>
            </a:r>
            <a:r>
              <a:rPr lang="es-CO" dirty="0" err="1"/>
              <a:t>computational</a:t>
            </a:r>
            <a:r>
              <a:rPr lang="es-CO" dirty="0"/>
              <a:t> </a:t>
            </a:r>
            <a:r>
              <a:rPr lang="es-CO" dirty="0" err="1" smtClean="0"/>
              <a:t>model</a:t>
            </a:r>
            <a:r>
              <a:rPr lang="es-CO" dirty="0" smtClean="0"/>
              <a:t>,</a:t>
            </a:r>
            <a:r>
              <a:rPr lang="en-US" dirty="0" smtClean="0"/>
              <a:t> </a:t>
            </a:r>
            <a:endParaRPr lang="es-CO" dirty="0"/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a deterministic automaton with a tail.</a:t>
            </a:r>
          </a:p>
          <a:p>
            <a:pPr algn="ctr"/>
            <a:endParaRPr lang="en-US" b="1" dirty="0" smtClean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968" y="3277132"/>
            <a:ext cx="5126320" cy="264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3" y="0"/>
            <a:ext cx="9144793" cy="6858594"/>
          </a:xfrm>
          <a:prstGeom prst="rect">
            <a:avLst/>
          </a:prstGeom>
        </p:spPr>
      </p:pic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dirty="0" smtClean="0"/>
              <a:t>Post </a:t>
            </a:r>
            <a:r>
              <a:rPr lang="en-US" dirty="0"/>
              <a:t>developed independently of Alan Turing a mathematical model of computation that was equivalent to the M.T, also made the machine of labels, systems of post-</a:t>
            </a:r>
            <a:r>
              <a:rPr lang="en-US" dirty="0" err="1"/>
              <a:t>canocico</a:t>
            </a:r>
            <a:r>
              <a:rPr lang="en-US" dirty="0"/>
              <a:t> that this (uses the rewriting of chains).</a:t>
            </a:r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258" y="2055461"/>
            <a:ext cx="2233548" cy="3461771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27584" y="863841"/>
            <a:ext cx="2866896" cy="1191620"/>
          </a:xfrm>
        </p:spPr>
        <p:txBody>
          <a:bodyPr>
            <a:normAutofit/>
          </a:bodyPr>
          <a:lstStyle/>
          <a:p>
            <a:r>
              <a:rPr lang="es-CO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</a:t>
            </a:r>
            <a:endParaRPr lang="es-CO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807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668070" y="797510"/>
            <a:ext cx="640871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/>
              <a:t>INTRODUCTION</a:t>
            </a:r>
            <a:endParaRPr lang="es-CO" sz="2000" b="1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r>
              <a:rPr lang="en-US" b="1" dirty="0" smtClean="0"/>
              <a:t>- Tag system </a:t>
            </a:r>
            <a:r>
              <a:rPr lang="en-US" dirty="0" smtClean="0"/>
              <a:t>in</a:t>
            </a:r>
            <a:r>
              <a:rPr lang="en-US" b="1" dirty="0" smtClean="0"/>
              <a:t> 1943</a:t>
            </a:r>
          </a:p>
          <a:p>
            <a:r>
              <a:rPr lang="es-CO" dirty="0" err="1" smtClean="0"/>
              <a:t>Is</a:t>
            </a:r>
            <a:r>
              <a:rPr lang="es-CO" dirty="0" smtClean="0"/>
              <a:t> a </a:t>
            </a:r>
            <a:r>
              <a:rPr lang="es-CO" dirty="0" err="1" smtClean="0"/>
              <a:t>deterministic</a:t>
            </a:r>
            <a:r>
              <a:rPr lang="es-CO" dirty="0" smtClean="0"/>
              <a:t> </a:t>
            </a:r>
            <a:r>
              <a:rPr lang="es-CO" dirty="0" err="1"/>
              <a:t>computational</a:t>
            </a:r>
            <a:r>
              <a:rPr lang="es-CO" dirty="0"/>
              <a:t> </a:t>
            </a:r>
            <a:r>
              <a:rPr lang="es-CO" dirty="0" err="1" smtClean="0"/>
              <a:t>model</a:t>
            </a:r>
            <a:r>
              <a:rPr lang="es-CO" dirty="0" smtClean="0"/>
              <a:t>.</a:t>
            </a:r>
          </a:p>
          <a:p>
            <a:r>
              <a:rPr lang="en-US" dirty="0"/>
              <a:t>whose only tape is a </a:t>
            </a:r>
            <a:r>
              <a:rPr lang="en-US" dirty="0" smtClean="0"/>
              <a:t>FIFO queue.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-</a:t>
            </a:r>
            <a:r>
              <a:rPr lang="en-US" dirty="0" smtClean="0"/>
              <a:t> </a:t>
            </a:r>
            <a:r>
              <a:rPr lang="en-US" b="1" dirty="0" smtClean="0"/>
              <a:t>TM ~</a:t>
            </a:r>
            <a:r>
              <a:rPr lang="en-US" dirty="0" smtClean="0"/>
              <a:t> </a:t>
            </a:r>
            <a:r>
              <a:rPr lang="en-US" b="1" dirty="0" smtClean="0"/>
              <a:t>PM</a:t>
            </a:r>
            <a:endParaRPr lang="es-CO" dirty="0" smtClean="0"/>
          </a:p>
          <a:p>
            <a:r>
              <a:rPr lang="es-CO" dirty="0"/>
              <a:t/>
            </a:r>
            <a:br>
              <a:rPr lang="es-CO" dirty="0"/>
            </a:br>
            <a:r>
              <a:rPr lang="es-CO" b="1" dirty="0" smtClean="0"/>
              <a:t>-</a:t>
            </a:r>
            <a:r>
              <a:rPr lang="es-CO" dirty="0" smtClean="0"/>
              <a:t> </a:t>
            </a:r>
            <a:r>
              <a:rPr lang="es-CO" b="1" dirty="0" smtClean="0"/>
              <a:t>TM</a:t>
            </a:r>
            <a:r>
              <a:rPr lang="es-CO" dirty="0" smtClean="0"/>
              <a:t> = </a:t>
            </a:r>
            <a:r>
              <a:rPr lang="es-CO" dirty="0" err="1"/>
              <a:t>A</a:t>
            </a:r>
            <a:r>
              <a:rPr lang="es-CO" dirty="0" err="1" smtClean="0"/>
              <a:t>ny</a:t>
            </a:r>
            <a:r>
              <a:rPr lang="es-CO" dirty="0" smtClean="0"/>
              <a:t> symbol</a:t>
            </a:r>
            <a:r>
              <a:rPr lang="es-CO" dirty="0"/>
              <a:t/>
            </a:r>
            <a:br>
              <a:rPr lang="es-CO" dirty="0"/>
            </a:br>
            <a:r>
              <a:rPr lang="es-CO" dirty="0" smtClean="0"/>
              <a:t>  </a:t>
            </a:r>
            <a:r>
              <a:rPr lang="es-CO" b="1" dirty="0" smtClean="0"/>
              <a:t>PM</a:t>
            </a:r>
            <a:r>
              <a:rPr lang="es-CO" dirty="0" smtClean="0"/>
              <a:t> = </a:t>
            </a:r>
            <a:r>
              <a:rPr lang="es-CO" dirty="0" err="1" smtClean="0"/>
              <a:t>Print</a:t>
            </a:r>
            <a:r>
              <a:rPr lang="es-CO" dirty="0" smtClean="0"/>
              <a:t> </a:t>
            </a:r>
            <a:r>
              <a:rPr lang="es-CO" dirty="0" err="1"/>
              <a:t>or</a:t>
            </a:r>
            <a:r>
              <a:rPr lang="es-CO" dirty="0"/>
              <a:t> </a:t>
            </a:r>
            <a:r>
              <a:rPr lang="es-CO" dirty="0" err="1"/>
              <a:t>empty</a:t>
            </a:r>
            <a:endParaRPr lang="es-CO" dirty="0"/>
          </a:p>
          <a:p>
            <a:r>
              <a:rPr lang="es-CO" dirty="0"/>
              <a:t/>
            </a:r>
            <a:br>
              <a:rPr lang="es-CO" dirty="0"/>
            </a:br>
            <a:r>
              <a:rPr lang="en-US" dirty="0"/>
              <a:t/>
            </a:r>
            <a:br>
              <a:rPr lang="en-US" dirty="0"/>
            </a:br>
            <a:endParaRPr lang="en-US" b="1" dirty="0" smtClean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734" y="3707393"/>
            <a:ext cx="3773893" cy="220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0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668070" y="797510"/>
            <a:ext cx="64087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/>
              <a:t>Emil </a:t>
            </a:r>
            <a:r>
              <a:rPr lang="es-CO" sz="2800" b="1" dirty="0" err="1" smtClean="0"/>
              <a:t>Leon</a:t>
            </a:r>
            <a:r>
              <a:rPr lang="es-CO" sz="2800" b="1" dirty="0" smtClean="0"/>
              <a:t> Post</a:t>
            </a:r>
          </a:p>
          <a:p>
            <a:pPr algn="ctr"/>
            <a:r>
              <a:rPr lang="es-CO" dirty="0"/>
              <a:t/>
            </a:r>
            <a:br>
              <a:rPr lang="es-CO" dirty="0"/>
            </a:br>
            <a:endParaRPr lang="en-US" b="1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649" y="1700808"/>
            <a:ext cx="3168352" cy="433008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331640" y="2492896"/>
            <a:ext cx="43924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Post </a:t>
            </a:r>
            <a:r>
              <a:rPr lang="en-US" sz="2200" dirty="0" smtClean="0"/>
              <a:t>(</a:t>
            </a:r>
            <a:r>
              <a:rPr lang="en-US" sz="2200" dirty="0" smtClean="0">
                <a:hlinkClick r:id="rId4" tooltip="Help:IPA/English"/>
              </a:rPr>
              <a:t>/</a:t>
            </a:r>
            <a:r>
              <a:rPr lang="en-US" sz="2200" dirty="0" err="1">
                <a:hlinkClick r:id="rId4" tooltip="Help:IPA/English"/>
              </a:rPr>
              <a:t>poʊst</a:t>
            </a:r>
            <a:r>
              <a:rPr lang="en-US" sz="2200" dirty="0">
                <a:hlinkClick r:id="rId4" tooltip="Help:IPA/English"/>
              </a:rPr>
              <a:t>/</a:t>
            </a:r>
            <a:r>
              <a:rPr lang="en-US" sz="2200" dirty="0"/>
              <a:t>; February 11, 1897 – April 21, 1954) was an American </a:t>
            </a:r>
            <a:r>
              <a:rPr lang="en-US" sz="2200" dirty="0">
                <a:hlinkClick r:id="rId5" tooltip="Mathematician"/>
              </a:rPr>
              <a:t>mathematician</a:t>
            </a:r>
            <a:r>
              <a:rPr lang="en-US" sz="2200" dirty="0"/>
              <a:t> and </a:t>
            </a:r>
            <a:r>
              <a:rPr lang="en-US" sz="2200" dirty="0">
                <a:hlinkClick r:id="rId6" tooltip="Logician"/>
              </a:rPr>
              <a:t>logician</a:t>
            </a:r>
            <a:r>
              <a:rPr lang="en-US" sz="2200" dirty="0"/>
              <a:t>. He is best known for his work in the field that eventually became known as </a:t>
            </a:r>
            <a:r>
              <a:rPr lang="en-US" sz="2200" dirty="0">
                <a:hlinkClick r:id="rId7" tooltip="Computability theory"/>
              </a:rPr>
              <a:t>computability theory</a:t>
            </a:r>
            <a:r>
              <a:rPr lang="en-US" sz="2200" dirty="0"/>
              <a:t>.</a:t>
            </a: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204344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668070" y="797510"/>
            <a:ext cx="64087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 smtClean="0"/>
              <a:t>HISTORY</a:t>
            </a:r>
          </a:p>
          <a:p>
            <a:pPr algn="ctr"/>
            <a:endParaRPr lang="es-CO" sz="2000" dirty="0"/>
          </a:p>
          <a:p>
            <a:pPr algn="ctr"/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s-CO" sz="2000" dirty="0" smtClean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9" y="116633"/>
            <a:ext cx="5040559" cy="4320480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93" y="4348704"/>
            <a:ext cx="5044895" cy="167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68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668070" y="797510"/>
            <a:ext cx="640871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/>
              <a:t>HISTORY</a:t>
            </a:r>
          </a:p>
          <a:p>
            <a:pPr algn="ctr"/>
            <a:r>
              <a:rPr lang="es-CO" dirty="0"/>
              <a:t/>
            </a:r>
            <a:br>
              <a:rPr lang="es-CO" dirty="0"/>
            </a:br>
            <a:r>
              <a:rPr lang="es-CO" dirty="0" err="1"/>
              <a:t>first</a:t>
            </a:r>
            <a:r>
              <a:rPr lang="es-CO" dirty="0"/>
              <a:t> </a:t>
            </a:r>
            <a:r>
              <a:rPr lang="es-CO" dirty="0" err="1"/>
              <a:t>algorithm</a:t>
            </a:r>
            <a:r>
              <a:rPr lang="es-CO" dirty="0"/>
              <a:t> </a:t>
            </a:r>
            <a:r>
              <a:rPr lang="es-CO" dirty="0" smtClean="0"/>
              <a:t>concept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using a mathematical model of </a:t>
            </a:r>
            <a:r>
              <a:rPr lang="en-US" dirty="0" smtClean="0"/>
              <a:t>computation.</a:t>
            </a:r>
          </a:p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>both published their models the same year </a:t>
            </a:r>
            <a:r>
              <a:rPr lang="en-US" dirty="0" smtClean="0"/>
              <a:t>independently.</a:t>
            </a:r>
            <a:endParaRPr lang="en-US" b="1" dirty="0" smtClean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5" y="2982724"/>
            <a:ext cx="5280842" cy="312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37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668070" y="797510"/>
            <a:ext cx="64087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/>
              <a:t>HISTORY</a:t>
            </a:r>
          </a:p>
          <a:p>
            <a:pPr algn="ctr"/>
            <a:r>
              <a:rPr lang="es-CO" dirty="0"/>
              <a:t/>
            </a:r>
            <a:br>
              <a:rPr lang="es-CO" dirty="0"/>
            </a:br>
            <a:endParaRPr lang="en-US" b="1" dirty="0" smtClean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524000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72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ticario">
  <a:themeElements>
    <a:clrScheme name="Boticario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Boticario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oticari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847</TotalTime>
  <Words>144</Words>
  <Application>Microsoft Office PowerPoint</Application>
  <PresentationFormat>Presentación en pantalla (4:3)</PresentationFormat>
  <Paragraphs>134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Boticario</vt:lpstr>
      <vt:lpstr>Presentación de PowerPoint</vt:lpstr>
      <vt:lpstr>Presentación de PowerPoint</vt:lpstr>
      <vt:lpstr>Presentación de PowerPoint</vt:lpstr>
      <vt:lpstr>INTRODUCTION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Julián</dc:creator>
  <cp:lastModifiedBy>Usuario</cp:lastModifiedBy>
  <cp:revision>55</cp:revision>
  <dcterms:created xsi:type="dcterms:W3CDTF">2019-04-12T21:46:39Z</dcterms:created>
  <dcterms:modified xsi:type="dcterms:W3CDTF">2019-05-18T23:22:41Z</dcterms:modified>
</cp:coreProperties>
</file>