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1430000" cy="6673850"/>
  <p:notesSz cx="11430000" cy="6673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21212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1F293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z="900"/>
              <a:t>#</a:t>
            </a:fld>
            <a:r>
              <a:rPr dirty="0" sz="900" spc="225"/>
              <a:t> </a:t>
            </a:r>
            <a:r>
              <a:rPr dirty="0" sz="900"/>
              <a:t>/</a:t>
            </a:r>
            <a:r>
              <a:rPr dirty="0" sz="900" spc="225"/>
              <a:t> </a:t>
            </a:r>
            <a:r>
              <a:rPr dirty="0" sz="900" spc="-25"/>
              <a:t>14</a:t>
            </a:r>
            <a:endParaRPr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21212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F293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z="900"/>
              <a:t>#</a:t>
            </a:fld>
            <a:r>
              <a:rPr dirty="0" sz="900" spc="225"/>
              <a:t> </a:t>
            </a:r>
            <a:r>
              <a:rPr dirty="0" sz="900"/>
              <a:t>/</a:t>
            </a:r>
            <a:r>
              <a:rPr dirty="0" sz="900" spc="225"/>
              <a:t> </a:t>
            </a:r>
            <a:r>
              <a:rPr dirty="0" sz="900" spc="-25"/>
              <a:t>14</a:t>
            </a:r>
            <a:endParaRPr sz="9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6667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00049" y="233361"/>
            <a:ext cx="10629900" cy="487680"/>
          </a:xfrm>
          <a:custGeom>
            <a:avLst/>
            <a:gdLst/>
            <a:ahLst/>
            <a:cxnLst/>
            <a:rect l="l" t="t" r="r" b="b"/>
            <a:pathLst>
              <a:path w="10629900" h="487680">
                <a:moveTo>
                  <a:pt x="10629900" y="487203"/>
                </a:moveTo>
                <a:lnTo>
                  <a:pt x="0" y="487203"/>
                </a:lnTo>
                <a:lnTo>
                  <a:pt x="0" y="106299"/>
                </a:lnTo>
                <a:lnTo>
                  <a:pt x="8091" y="65620"/>
                </a:lnTo>
                <a:lnTo>
                  <a:pt x="31134" y="31134"/>
                </a:lnTo>
                <a:lnTo>
                  <a:pt x="65620" y="8091"/>
                </a:lnTo>
                <a:lnTo>
                  <a:pt x="106299" y="0"/>
                </a:lnTo>
                <a:lnTo>
                  <a:pt x="10523601" y="0"/>
                </a:lnTo>
                <a:lnTo>
                  <a:pt x="10564279" y="8091"/>
                </a:lnTo>
                <a:lnTo>
                  <a:pt x="10598765" y="31134"/>
                </a:lnTo>
                <a:lnTo>
                  <a:pt x="10621807" y="65620"/>
                </a:lnTo>
                <a:lnTo>
                  <a:pt x="10629900" y="106299"/>
                </a:lnTo>
                <a:lnTo>
                  <a:pt x="10629900" y="487203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00049" y="711707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90">
                <a:moveTo>
                  <a:pt x="10629899" y="8858"/>
                </a:moveTo>
                <a:lnTo>
                  <a:pt x="0" y="8858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8858"/>
                </a:lnTo>
                <a:close/>
              </a:path>
            </a:pathLst>
          </a:custGeom>
          <a:solidFill>
            <a:srgbClr val="FFFFFF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21212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z="900"/>
              <a:t>#</a:t>
            </a:fld>
            <a:r>
              <a:rPr dirty="0" sz="900" spc="225"/>
              <a:t> </a:t>
            </a:r>
            <a:r>
              <a:rPr dirty="0" sz="900"/>
              <a:t>/</a:t>
            </a:r>
            <a:r>
              <a:rPr dirty="0" sz="900" spc="225"/>
              <a:t> </a:t>
            </a:r>
            <a:r>
              <a:rPr dirty="0" sz="900" spc="-25"/>
              <a:t>14</a:t>
            </a:r>
            <a:endParaRPr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21212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z="900"/>
              <a:t>#</a:t>
            </a:fld>
            <a:r>
              <a:rPr dirty="0" sz="900" spc="225"/>
              <a:t> </a:t>
            </a:r>
            <a:r>
              <a:rPr dirty="0" sz="900"/>
              <a:t>/</a:t>
            </a:r>
            <a:r>
              <a:rPr dirty="0" sz="900" spc="225"/>
              <a:t> </a:t>
            </a:r>
            <a:r>
              <a:rPr dirty="0" sz="900" spc="-25"/>
              <a:t>14</a:t>
            </a:r>
            <a:endParaRPr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6667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647" y="906589"/>
            <a:ext cx="10204703" cy="165649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0049" y="233361"/>
            <a:ext cx="10629900" cy="283845"/>
          </a:xfrm>
          <a:custGeom>
            <a:avLst/>
            <a:gdLst/>
            <a:ahLst/>
            <a:cxnLst/>
            <a:rect l="l" t="t" r="r" b="b"/>
            <a:pathLst>
              <a:path w="10629900" h="283845">
                <a:moveTo>
                  <a:pt x="10629900" y="283464"/>
                </a:moveTo>
                <a:lnTo>
                  <a:pt x="0" y="283464"/>
                </a:lnTo>
                <a:lnTo>
                  <a:pt x="0" y="106299"/>
                </a:lnTo>
                <a:lnTo>
                  <a:pt x="8091" y="65620"/>
                </a:lnTo>
                <a:lnTo>
                  <a:pt x="31134" y="31134"/>
                </a:lnTo>
                <a:lnTo>
                  <a:pt x="65620" y="8091"/>
                </a:lnTo>
                <a:lnTo>
                  <a:pt x="106299" y="0"/>
                </a:lnTo>
                <a:lnTo>
                  <a:pt x="10523601" y="0"/>
                </a:lnTo>
                <a:lnTo>
                  <a:pt x="10564279" y="8091"/>
                </a:lnTo>
                <a:lnTo>
                  <a:pt x="10598765" y="31134"/>
                </a:lnTo>
                <a:lnTo>
                  <a:pt x="10621807" y="65620"/>
                </a:lnTo>
                <a:lnTo>
                  <a:pt x="10629900" y="106299"/>
                </a:lnTo>
                <a:lnTo>
                  <a:pt x="10629900" y="28346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00049" y="507968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90">
                <a:moveTo>
                  <a:pt x="10629899" y="8858"/>
                </a:moveTo>
                <a:lnTo>
                  <a:pt x="0" y="8858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8858"/>
                </a:lnTo>
                <a:close/>
              </a:path>
            </a:pathLst>
          </a:custGeom>
          <a:solidFill>
            <a:srgbClr val="FFFFFF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z="900"/>
              <a:t>#</a:t>
            </a:fld>
            <a:r>
              <a:rPr dirty="0" sz="900" spc="225"/>
              <a:t> </a:t>
            </a:r>
            <a:r>
              <a:rPr dirty="0" sz="900"/>
              <a:t>/</a:t>
            </a:r>
            <a:r>
              <a:rPr dirty="0" sz="900" spc="225"/>
              <a:t> </a:t>
            </a:r>
            <a:r>
              <a:rPr dirty="0" sz="900" spc="-25"/>
              <a:t>14</a:t>
            </a:r>
            <a:endParaRPr sz="90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29999" cy="6667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9947" y="117611"/>
            <a:ext cx="10121828" cy="1254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21212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8986" y="1702092"/>
            <a:ext cx="9482455" cy="265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1F293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3824" y="6391001"/>
            <a:ext cx="458470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F7FAF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 sz="900"/>
              <a:t>#</a:t>
            </a:fld>
            <a:r>
              <a:rPr dirty="0" sz="900" spc="225"/>
              <a:t> </a:t>
            </a:r>
            <a:r>
              <a:rPr dirty="0" sz="900"/>
              <a:t>/</a:t>
            </a:r>
            <a:r>
              <a:rPr dirty="0" sz="900" spc="225"/>
              <a:t> </a:t>
            </a:r>
            <a:r>
              <a:rPr dirty="0" sz="900" spc="-25"/>
              <a:t>14</a:t>
            </a:r>
            <a:endParaRPr sz="9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lejooliva070@gmail.com" TargetMode="External"/><Relationship Id="rId3" Type="http://schemas.openxmlformats.org/officeDocument/2006/relationships/hyperlink" Target="mailto:ormacheachristianf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mailto:alejooliva070@gmail.com" TargetMode="External"/><Relationship Id="rId4" Type="http://schemas.openxmlformats.org/officeDocument/2006/relationships/hyperlink" Target="mailto:ormacheachristianf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40602" y="2864090"/>
            <a:ext cx="5549265" cy="219265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402840">
              <a:lnSpc>
                <a:spcPct val="100000"/>
              </a:lnSpc>
              <a:spcBef>
                <a:spcPts val="670"/>
              </a:spcBef>
            </a:pPr>
            <a:r>
              <a:rPr dirty="0" sz="1700" spc="-10" b="1">
                <a:solidFill>
                  <a:srgbClr val="2562EB"/>
                </a:solidFill>
                <a:latin typeface="Calibri"/>
                <a:cs typeface="Calibri"/>
              </a:rPr>
              <a:t>Autores:</a:t>
            </a:r>
            <a:endParaRPr sz="1700">
              <a:latin typeface="Calibri"/>
              <a:cs typeface="Calibri"/>
            </a:endParaRPr>
          </a:p>
          <a:p>
            <a:pPr marL="12700" marR="5080" indent="570865">
              <a:lnSpc>
                <a:spcPct val="122900"/>
              </a:lnSpc>
              <a:spcBef>
                <a:spcPts val="80"/>
              </a:spcBef>
            </a:pPr>
            <a:r>
              <a:rPr dirty="0" sz="1750" spc="-65">
                <a:solidFill>
                  <a:srgbClr val="1F2937"/>
                </a:solidFill>
                <a:latin typeface="Calibri"/>
                <a:cs typeface="Calibri"/>
              </a:rPr>
              <a:t>Alejo</a:t>
            </a:r>
            <a:r>
              <a:rPr dirty="0" sz="17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50">
                <a:solidFill>
                  <a:srgbClr val="1F2937"/>
                </a:solidFill>
                <a:latin typeface="Calibri"/>
                <a:cs typeface="Calibri"/>
              </a:rPr>
              <a:t>Tomas</a:t>
            </a:r>
            <a:r>
              <a:rPr dirty="0" sz="17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30">
                <a:solidFill>
                  <a:srgbClr val="1F2937"/>
                </a:solidFill>
                <a:latin typeface="Calibri"/>
                <a:cs typeface="Calibri"/>
              </a:rPr>
              <a:t>Oliva</a:t>
            </a:r>
            <a:r>
              <a:rPr dirty="0" sz="17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20">
                <a:solidFill>
                  <a:srgbClr val="1F2937"/>
                </a:solidFill>
                <a:latin typeface="Calibri"/>
                <a:cs typeface="Calibri"/>
              </a:rPr>
              <a:t>Coca</a:t>
            </a:r>
            <a:r>
              <a:rPr dirty="0" sz="17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F2937"/>
                </a:solidFill>
                <a:latin typeface="Calibri"/>
                <a:cs typeface="Calibri"/>
              </a:rPr>
              <a:t>-</a:t>
            </a:r>
            <a:r>
              <a:rPr dirty="0" sz="17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1F2937"/>
                </a:solidFill>
                <a:latin typeface="Calibri"/>
                <a:cs typeface="Calibri"/>
                <a:hlinkClick r:id="rId2"/>
              </a:rPr>
              <a:t>alejooliva070@gmail.com</a:t>
            </a:r>
            <a:r>
              <a:rPr dirty="0" sz="1750" spc="-1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25">
                <a:solidFill>
                  <a:srgbClr val="1F2937"/>
                </a:solidFill>
                <a:latin typeface="Calibri"/>
                <a:cs typeface="Calibri"/>
              </a:rPr>
              <a:t>Christian</a:t>
            </a:r>
            <a:r>
              <a:rPr dirty="0" sz="17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40">
                <a:solidFill>
                  <a:srgbClr val="1F2937"/>
                </a:solidFill>
                <a:latin typeface="Calibri"/>
                <a:cs typeface="Calibri"/>
              </a:rPr>
              <a:t>Fernando</a:t>
            </a:r>
            <a:r>
              <a:rPr dirty="0" sz="17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50">
                <a:solidFill>
                  <a:srgbClr val="1F2937"/>
                </a:solidFill>
                <a:latin typeface="Calibri"/>
                <a:cs typeface="Calibri"/>
              </a:rPr>
              <a:t>Ormachea</a:t>
            </a:r>
            <a:r>
              <a:rPr dirty="0" sz="17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F2937"/>
                </a:solidFill>
                <a:latin typeface="Calibri"/>
                <a:cs typeface="Calibri"/>
              </a:rPr>
              <a:t>-</a:t>
            </a:r>
            <a:r>
              <a:rPr dirty="0" sz="17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35">
                <a:solidFill>
                  <a:srgbClr val="1F2937"/>
                </a:solidFill>
                <a:latin typeface="Calibri"/>
                <a:cs typeface="Calibri"/>
                <a:hlinkClick r:id="rId3"/>
              </a:rPr>
              <a:t>ormacheachristianf@gmail.com</a:t>
            </a:r>
            <a:endParaRPr sz="1750">
              <a:latin typeface="Calibri"/>
              <a:cs typeface="Calibri"/>
            </a:endParaRPr>
          </a:p>
          <a:p>
            <a:pPr algn="ctr" marL="1387475" marR="1379855">
              <a:lnSpc>
                <a:spcPct val="126200"/>
              </a:lnSpc>
              <a:spcBef>
                <a:spcPts val="1325"/>
              </a:spcBef>
            </a:pPr>
            <a:r>
              <a:rPr dirty="0" sz="1700" spc="-10" b="1">
                <a:solidFill>
                  <a:srgbClr val="2562EB"/>
                </a:solidFill>
                <a:latin typeface="Calibri"/>
                <a:cs typeface="Calibri"/>
              </a:rPr>
              <a:t>Curso:</a:t>
            </a:r>
            <a:r>
              <a:rPr dirty="0" sz="1700" spc="-35" b="1">
                <a:solidFill>
                  <a:srgbClr val="2562EB"/>
                </a:solidFill>
                <a:latin typeface="Calibri"/>
                <a:cs typeface="Calibri"/>
              </a:rPr>
              <a:t> </a:t>
            </a:r>
            <a:r>
              <a:rPr dirty="0" sz="1750" spc="-35">
                <a:solidFill>
                  <a:srgbClr val="1F2937"/>
                </a:solidFill>
                <a:latin typeface="Calibri"/>
                <a:cs typeface="Calibri"/>
              </a:rPr>
              <a:t>Programación</a:t>
            </a:r>
            <a:r>
              <a:rPr dirty="0" sz="175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50">
                <a:solidFill>
                  <a:srgbClr val="1F2937"/>
                </a:solidFill>
                <a:latin typeface="Calibri"/>
                <a:cs typeface="Calibri"/>
              </a:rPr>
              <a:t>1 </a:t>
            </a:r>
            <a:r>
              <a:rPr dirty="0" sz="1700" spc="-20" b="1">
                <a:solidFill>
                  <a:srgbClr val="2562EB"/>
                </a:solidFill>
                <a:latin typeface="Calibri"/>
                <a:cs typeface="Calibri"/>
              </a:rPr>
              <a:t>Profesora:</a:t>
            </a:r>
            <a:r>
              <a:rPr dirty="0" sz="1700" spc="-50" b="1">
                <a:solidFill>
                  <a:srgbClr val="2562EB"/>
                </a:solidFill>
                <a:latin typeface="Calibri"/>
                <a:cs typeface="Calibri"/>
              </a:rPr>
              <a:t> </a:t>
            </a:r>
            <a:r>
              <a:rPr dirty="0" sz="1750" spc="-20">
                <a:solidFill>
                  <a:srgbClr val="1F2937"/>
                </a:solidFill>
                <a:latin typeface="Calibri"/>
                <a:cs typeface="Calibri"/>
              </a:rPr>
              <a:t>Ing.</a:t>
            </a:r>
            <a:r>
              <a:rPr dirty="0" sz="17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20">
                <a:solidFill>
                  <a:srgbClr val="1F2937"/>
                </a:solidFill>
                <a:latin typeface="Calibri"/>
                <a:cs typeface="Calibri"/>
              </a:rPr>
              <a:t>Laura</a:t>
            </a:r>
            <a:r>
              <a:rPr dirty="0" sz="175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750" spc="-25">
                <a:solidFill>
                  <a:srgbClr val="1F2937"/>
                </a:solidFill>
                <a:latin typeface="Calibri"/>
                <a:cs typeface="Calibri"/>
              </a:rPr>
              <a:t>Fernández</a:t>
            </a:r>
            <a:endParaRPr sz="1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1700" b="1">
                <a:solidFill>
                  <a:srgbClr val="2562EB"/>
                </a:solidFill>
                <a:latin typeface="Calibri"/>
                <a:cs typeface="Calibri"/>
              </a:rPr>
              <a:t>Fecha</a:t>
            </a:r>
            <a:r>
              <a:rPr dirty="0" sz="1700" spc="-45" b="1">
                <a:solidFill>
                  <a:srgbClr val="2562EB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2562EB"/>
                </a:solidFill>
                <a:latin typeface="Calibri"/>
                <a:cs typeface="Calibri"/>
              </a:rPr>
              <a:t>de</a:t>
            </a:r>
            <a:r>
              <a:rPr dirty="0" sz="1700" spc="-40" b="1">
                <a:solidFill>
                  <a:srgbClr val="2562EB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2562EB"/>
                </a:solidFill>
                <a:latin typeface="Calibri"/>
                <a:cs typeface="Calibri"/>
              </a:rPr>
              <a:t>Entrega:</a:t>
            </a:r>
            <a:r>
              <a:rPr dirty="0" sz="1700" spc="-40" b="1">
                <a:solidFill>
                  <a:srgbClr val="2562EB"/>
                </a:solidFill>
                <a:latin typeface="Calibri"/>
                <a:cs typeface="Calibri"/>
              </a:rPr>
              <a:t> </a:t>
            </a:r>
            <a:r>
              <a:rPr dirty="0" sz="1750" spc="-85">
                <a:solidFill>
                  <a:srgbClr val="1F2937"/>
                </a:solidFill>
                <a:latin typeface="Calibri"/>
                <a:cs typeface="Calibri"/>
              </a:rPr>
              <a:t>2</a:t>
            </a:r>
            <a:r>
              <a:rPr dirty="0" sz="1750" spc="-55">
                <a:solidFill>
                  <a:srgbClr val="1F2937"/>
                </a:solidFill>
                <a:latin typeface="Calibri"/>
                <a:cs typeface="Calibri"/>
              </a:rPr>
              <a:t> de </a:t>
            </a:r>
            <a:r>
              <a:rPr dirty="0" sz="1750" spc="-40">
                <a:solidFill>
                  <a:srgbClr val="1F2937"/>
                </a:solidFill>
                <a:latin typeface="Calibri"/>
                <a:cs typeface="Calibri"/>
              </a:rPr>
              <a:t>junio</a:t>
            </a:r>
            <a:r>
              <a:rPr dirty="0" sz="1750" spc="-55">
                <a:solidFill>
                  <a:srgbClr val="1F2937"/>
                </a:solidFill>
                <a:latin typeface="Calibri"/>
                <a:cs typeface="Calibri"/>
              </a:rPr>
              <a:t> de </a:t>
            </a:r>
            <a:r>
              <a:rPr dirty="0" sz="1750" spc="-20">
                <a:solidFill>
                  <a:srgbClr val="1F2937"/>
                </a:solidFill>
                <a:latin typeface="Calibri"/>
                <a:cs typeface="Calibri"/>
              </a:rPr>
              <a:t>2025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00050" y="5929216"/>
            <a:ext cx="10629900" cy="505459"/>
            <a:chOff x="400050" y="5929216"/>
            <a:chExt cx="10629900" cy="505459"/>
          </a:xfrm>
        </p:grpSpPr>
        <p:sp>
          <p:nvSpPr>
            <p:cNvPr id="4" name="object 4" descr=""/>
            <p:cNvSpPr/>
            <p:nvPr/>
          </p:nvSpPr>
          <p:spPr>
            <a:xfrm>
              <a:off x="400050" y="5929216"/>
              <a:ext cx="10629900" cy="505459"/>
            </a:xfrm>
            <a:custGeom>
              <a:avLst/>
              <a:gdLst/>
              <a:ahLst/>
              <a:cxnLst/>
              <a:rect l="l" t="t" r="r" b="b"/>
              <a:pathLst>
                <a:path w="10629900" h="505460">
                  <a:moveTo>
                    <a:pt x="10523601" y="504920"/>
                  </a:moveTo>
                  <a:lnTo>
                    <a:pt x="106299" y="504920"/>
                  </a:lnTo>
                  <a:lnTo>
                    <a:pt x="95827" y="504414"/>
                  </a:lnTo>
                  <a:lnTo>
                    <a:pt x="56139" y="492354"/>
                  </a:lnTo>
                  <a:lnTo>
                    <a:pt x="24087" y="466023"/>
                  </a:lnTo>
                  <a:lnTo>
                    <a:pt x="4551" y="429432"/>
                  </a:lnTo>
                  <a:lnTo>
                    <a:pt x="0" y="398621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398621"/>
                  </a:lnTo>
                  <a:lnTo>
                    <a:pt x="10621807" y="439300"/>
                  </a:lnTo>
                  <a:lnTo>
                    <a:pt x="10598765" y="473785"/>
                  </a:lnTo>
                  <a:lnTo>
                    <a:pt x="10564279" y="496828"/>
                  </a:lnTo>
                  <a:lnTo>
                    <a:pt x="10523601" y="504920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00050" y="5929216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99947" y="6030803"/>
            <a:ext cx="1753870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Trabajo</a:t>
            </a:r>
            <a:r>
              <a:rPr dirty="0" sz="1450" spc="-2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Integrador</a:t>
            </a:r>
            <a:r>
              <a:rPr dirty="0" sz="1450" spc="-20">
                <a:solidFill>
                  <a:srgbClr val="F7FAFB"/>
                </a:solidFill>
                <a:latin typeface="Calibri"/>
                <a:cs typeface="Calibri"/>
              </a:rPr>
              <a:t> 2025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49224" y="6391001"/>
            <a:ext cx="368935" cy="109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900">
                <a:solidFill>
                  <a:srgbClr val="F7FAFB"/>
                </a:solidFill>
                <a:latin typeface="Arial"/>
                <a:cs typeface="Arial"/>
              </a:rPr>
              <a:t>1</a:t>
            </a:r>
            <a:r>
              <a:rPr dirty="0" sz="900" spc="225">
                <a:solidFill>
                  <a:srgbClr val="F7FAFB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7FAFB"/>
                </a:solidFill>
                <a:latin typeface="Arial"/>
                <a:cs typeface="Arial"/>
              </a:rPr>
              <a:t>/</a:t>
            </a:r>
            <a:r>
              <a:rPr dirty="0" sz="900" spc="225">
                <a:solidFill>
                  <a:srgbClr val="F7FAFB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F7FAFB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1054735"/>
            <a:chOff x="400049" y="233361"/>
            <a:chExt cx="10629900" cy="1054735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1054735"/>
            </a:xfrm>
            <a:custGeom>
              <a:avLst/>
              <a:gdLst/>
              <a:ahLst/>
              <a:cxnLst/>
              <a:rect l="l" t="t" r="r" b="b"/>
              <a:pathLst>
                <a:path w="10629900" h="1054735">
                  <a:moveTo>
                    <a:pt x="10629900" y="1054131"/>
                  </a:moveTo>
                  <a:lnTo>
                    <a:pt x="0" y="105413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1054131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1278635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7" y="403142"/>
            <a:ext cx="7917180" cy="5613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57225" algn="l"/>
              </a:tabLst>
            </a:pPr>
            <a:r>
              <a:rPr dirty="0" sz="3500" spc="-50" b="0">
                <a:solidFill>
                  <a:srgbClr val="3B81F5"/>
                </a:solidFill>
                <a:latin typeface="Segoe UI Symbol"/>
                <a:cs typeface="Segoe UI Symbol"/>
              </a:rPr>
              <a:t></a:t>
            </a:r>
            <a:r>
              <a:rPr dirty="0" sz="3500" b="0">
                <a:solidFill>
                  <a:srgbClr val="3B81F5"/>
                </a:solidFill>
                <a:latin typeface="Segoe UI Symbol"/>
                <a:cs typeface="Segoe UI Symbol"/>
              </a:rPr>
              <a:t>	</a:t>
            </a:r>
            <a:r>
              <a:rPr dirty="0"/>
              <a:t>PROCESO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 spc="-10"/>
              <a:t>DESARROLLO</a:t>
            </a:r>
            <a:r>
              <a:rPr dirty="0" spc="-70"/>
              <a:t> </a:t>
            </a:r>
            <a:r>
              <a:rPr dirty="0"/>
              <a:t>DEL</a:t>
            </a:r>
            <a:r>
              <a:rPr dirty="0" spc="-65"/>
              <a:t> </a:t>
            </a:r>
            <a:r>
              <a:rPr dirty="0" spc="-10"/>
              <a:t>PROYECTO</a:t>
            </a:r>
            <a:endParaRPr sz="3500">
              <a:latin typeface="Segoe UI Symbol"/>
              <a:cs typeface="Segoe UI Symbo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1677256"/>
            <a:ext cx="10205085" cy="3561079"/>
            <a:chOff x="612647" y="1677256"/>
            <a:chExt cx="10205085" cy="3561079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1677256"/>
              <a:ext cx="10205085" cy="3561079"/>
            </a:xfrm>
            <a:custGeom>
              <a:avLst/>
              <a:gdLst/>
              <a:ahLst/>
              <a:cxnLst/>
              <a:rect l="l" t="t" r="r" b="b"/>
              <a:pathLst>
                <a:path w="10205085" h="3561079">
                  <a:moveTo>
                    <a:pt x="10098405" y="3561016"/>
                  </a:moveTo>
                  <a:lnTo>
                    <a:pt x="106299" y="3561016"/>
                  </a:lnTo>
                  <a:lnTo>
                    <a:pt x="95827" y="3560510"/>
                  </a:lnTo>
                  <a:lnTo>
                    <a:pt x="56139" y="3548450"/>
                  </a:lnTo>
                  <a:lnTo>
                    <a:pt x="24087" y="3522119"/>
                  </a:lnTo>
                  <a:lnTo>
                    <a:pt x="4551" y="3485528"/>
                  </a:lnTo>
                  <a:lnTo>
                    <a:pt x="0" y="3454717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3" y="8091"/>
                  </a:lnTo>
                  <a:lnTo>
                    <a:pt x="10173569" y="31134"/>
                  </a:lnTo>
                  <a:lnTo>
                    <a:pt x="10196611" y="65620"/>
                  </a:lnTo>
                  <a:lnTo>
                    <a:pt x="10204704" y="106299"/>
                  </a:lnTo>
                  <a:lnTo>
                    <a:pt x="10204704" y="3454717"/>
                  </a:lnTo>
                  <a:lnTo>
                    <a:pt x="10196611" y="3495396"/>
                  </a:lnTo>
                  <a:lnTo>
                    <a:pt x="10173569" y="3529882"/>
                  </a:lnTo>
                  <a:lnTo>
                    <a:pt x="10139083" y="3552924"/>
                  </a:lnTo>
                  <a:lnTo>
                    <a:pt x="10098405" y="3561016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1677256"/>
              <a:ext cx="10205085" cy="3561079"/>
            </a:xfrm>
            <a:custGeom>
              <a:avLst/>
              <a:gdLst/>
              <a:ahLst/>
              <a:cxnLst/>
              <a:rect l="l" t="t" r="r" b="b"/>
              <a:pathLst>
                <a:path w="10205085" h="3561079">
                  <a:moveTo>
                    <a:pt x="10098405" y="3561016"/>
                  </a:moveTo>
                  <a:lnTo>
                    <a:pt x="106299" y="3561016"/>
                  </a:lnTo>
                  <a:lnTo>
                    <a:pt x="95827" y="3560510"/>
                  </a:lnTo>
                  <a:lnTo>
                    <a:pt x="56139" y="3548450"/>
                  </a:lnTo>
                  <a:lnTo>
                    <a:pt x="24087" y="3522119"/>
                  </a:lnTo>
                  <a:lnTo>
                    <a:pt x="4551" y="3485528"/>
                  </a:lnTo>
                  <a:lnTo>
                    <a:pt x="0" y="3454717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2" y="8091"/>
                  </a:lnTo>
                  <a:lnTo>
                    <a:pt x="10140707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1"/>
                  </a:lnTo>
                  <a:lnTo>
                    <a:pt x="8858" y="3461115"/>
                  </a:lnTo>
                  <a:lnTo>
                    <a:pt x="18723" y="3497917"/>
                  </a:lnTo>
                  <a:lnTo>
                    <a:pt x="41922" y="3528142"/>
                  </a:lnTo>
                  <a:lnTo>
                    <a:pt x="74921" y="3547189"/>
                  </a:lnTo>
                  <a:lnTo>
                    <a:pt x="99900" y="3552157"/>
                  </a:lnTo>
                  <a:lnTo>
                    <a:pt x="10140707" y="3552157"/>
                  </a:lnTo>
                  <a:lnTo>
                    <a:pt x="10139082" y="3552924"/>
                  </a:lnTo>
                  <a:lnTo>
                    <a:pt x="10129214" y="3556464"/>
                  </a:lnTo>
                  <a:lnTo>
                    <a:pt x="10119146" y="3558993"/>
                  </a:lnTo>
                  <a:lnTo>
                    <a:pt x="10108876" y="3560510"/>
                  </a:lnTo>
                  <a:lnTo>
                    <a:pt x="10098405" y="3561016"/>
                  </a:lnTo>
                  <a:close/>
                </a:path>
                <a:path w="10205085" h="3561079">
                  <a:moveTo>
                    <a:pt x="10140707" y="3552157"/>
                  </a:moveTo>
                  <a:lnTo>
                    <a:pt x="10104802" y="3552157"/>
                  </a:lnTo>
                  <a:lnTo>
                    <a:pt x="10111138" y="3551533"/>
                  </a:lnTo>
                  <a:lnTo>
                    <a:pt x="10123688" y="3549037"/>
                  </a:lnTo>
                  <a:lnTo>
                    <a:pt x="10157859" y="3532181"/>
                  </a:lnTo>
                  <a:lnTo>
                    <a:pt x="10182978" y="3503533"/>
                  </a:lnTo>
                  <a:lnTo>
                    <a:pt x="10195220" y="3467451"/>
                  </a:lnTo>
                  <a:lnTo>
                    <a:pt x="10195844" y="3461115"/>
                  </a:lnTo>
                  <a:lnTo>
                    <a:pt x="10195844" y="99901"/>
                  </a:lnTo>
                  <a:lnTo>
                    <a:pt x="10185978" y="63098"/>
                  </a:lnTo>
                  <a:lnTo>
                    <a:pt x="10162782" y="32873"/>
                  </a:lnTo>
                  <a:lnTo>
                    <a:pt x="10129781" y="13826"/>
                  </a:lnTo>
                  <a:lnTo>
                    <a:pt x="10104802" y="8858"/>
                  </a:lnTo>
                  <a:lnTo>
                    <a:pt x="10140707" y="8858"/>
                  </a:lnTo>
                  <a:lnTo>
                    <a:pt x="10173569" y="31134"/>
                  </a:lnTo>
                  <a:lnTo>
                    <a:pt x="10196610" y="65620"/>
                  </a:lnTo>
                  <a:lnTo>
                    <a:pt x="10204704" y="106299"/>
                  </a:lnTo>
                  <a:lnTo>
                    <a:pt x="10204704" y="3454717"/>
                  </a:lnTo>
                  <a:lnTo>
                    <a:pt x="10196610" y="3495395"/>
                  </a:lnTo>
                  <a:lnTo>
                    <a:pt x="10173569" y="3529882"/>
                  </a:lnTo>
                  <a:lnTo>
                    <a:pt x="10148563" y="3548450"/>
                  </a:lnTo>
                  <a:lnTo>
                    <a:pt x="10140707" y="3552157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84103" y="1721825"/>
            <a:ext cx="8360409" cy="238950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215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 spc="-265">
                <a:solidFill>
                  <a:srgbClr val="3B81F5"/>
                </a:solidFill>
                <a:latin typeface="Arial Black"/>
                <a:cs typeface="Arial Black"/>
              </a:rPr>
              <a:t></a:t>
            </a:r>
            <a:r>
              <a:rPr dirty="0" sz="2200" spc="28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Investigación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revisión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algoritmos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1F2937"/>
                </a:solidFill>
                <a:latin typeface="Calibri"/>
                <a:cs typeface="Calibri"/>
              </a:rPr>
              <a:t>típicos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búsqueda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ordenamiento</a:t>
            </a:r>
            <a:endParaRPr sz="2100">
              <a:latin typeface="Calibri"/>
              <a:cs typeface="Calibri"/>
            </a:endParaRPr>
          </a:p>
          <a:p>
            <a:pPr marL="246379" indent="-233679">
              <a:lnSpc>
                <a:spcPct val="100000"/>
              </a:lnSpc>
              <a:spcBef>
                <a:spcPts val="1125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 spc="-509">
                <a:solidFill>
                  <a:srgbClr val="3B81F5"/>
                </a:solidFill>
                <a:latin typeface="Arial Black"/>
                <a:cs typeface="Arial Black"/>
              </a:rPr>
              <a:t></a:t>
            </a:r>
            <a:r>
              <a:rPr dirty="0" sz="2200" spc="27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Desarrollo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del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menú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principal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selección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tipo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algoritmo</a:t>
            </a:r>
            <a:endParaRPr sz="2100">
              <a:latin typeface="Calibri"/>
              <a:cs typeface="Calibri"/>
            </a:endParaRPr>
          </a:p>
          <a:p>
            <a:pPr marL="246379" indent="-233679">
              <a:lnSpc>
                <a:spcPct val="100000"/>
              </a:lnSpc>
              <a:spcBef>
                <a:spcPts val="1055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 spc="220">
                <a:solidFill>
                  <a:srgbClr val="3B81F5"/>
                </a:solidFill>
                <a:latin typeface="Arial Black"/>
                <a:cs typeface="Arial Black"/>
              </a:rPr>
              <a:t></a:t>
            </a:r>
            <a:r>
              <a:rPr dirty="0" sz="2200" spc="28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Implementación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todos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los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algoritmos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estudiados</a:t>
            </a:r>
            <a:endParaRPr sz="2100">
              <a:latin typeface="Calibri"/>
              <a:cs typeface="Calibri"/>
            </a:endParaRPr>
          </a:p>
          <a:p>
            <a:pPr marL="246379" indent="-233679">
              <a:lnSpc>
                <a:spcPct val="100000"/>
              </a:lnSpc>
              <a:spcBef>
                <a:spcPts val="1060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 spc="-300">
                <a:solidFill>
                  <a:srgbClr val="3B81F5"/>
                </a:solidFill>
                <a:latin typeface="Segoe UI Symbol"/>
                <a:cs typeface="Segoe UI Symbol"/>
              </a:rPr>
              <a:t>⏱</a:t>
            </a:r>
            <a:r>
              <a:rPr dirty="0" sz="2200" spc="425">
                <a:solidFill>
                  <a:srgbClr val="3B81F5"/>
                </a:solidFill>
                <a:latin typeface="Segoe UI Symbol"/>
                <a:cs typeface="Segoe UI Symbol"/>
              </a:rPr>
              <a:t> 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Medición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rendimiento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con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perf_counter()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tiempos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precisos</a:t>
            </a:r>
            <a:endParaRPr sz="2100">
              <a:latin typeface="Calibri"/>
              <a:cs typeface="Calibri"/>
            </a:endParaRPr>
          </a:p>
          <a:p>
            <a:pPr marL="246379" indent="-233679">
              <a:lnSpc>
                <a:spcPct val="100000"/>
              </a:lnSpc>
              <a:spcBef>
                <a:spcPts val="1055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 spc="-509">
                <a:solidFill>
                  <a:srgbClr val="3B81F5"/>
                </a:solidFill>
                <a:latin typeface="Arial Black"/>
                <a:cs typeface="Arial Black"/>
              </a:rPr>
              <a:t></a:t>
            </a:r>
            <a:r>
              <a:rPr dirty="0" sz="2200" spc="28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Validación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comparación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resultados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obtenidos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00050" y="5628036"/>
            <a:ext cx="10629900" cy="806450"/>
            <a:chOff x="400050" y="5628036"/>
            <a:chExt cx="10629900" cy="806450"/>
          </a:xfrm>
        </p:grpSpPr>
        <p:sp>
          <p:nvSpPr>
            <p:cNvPr id="11" name="object 11" descr=""/>
            <p:cNvSpPr/>
            <p:nvPr/>
          </p:nvSpPr>
          <p:spPr>
            <a:xfrm>
              <a:off x="400050" y="5628036"/>
              <a:ext cx="10629900" cy="806450"/>
            </a:xfrm>
            <a:custGeom>
              <a:avLst/>
              <a:gdLst/>
              <a:ahLst/>
              <a:cxnLst/>
              <a:rect l="l" t="t" r="r" b="b"/>
              <a:pathLst>
                <a:path w="10629900" h="806450">
                  <a:moveTo>
                    <a:pt x="10523601" y="806100"/>
                  </a:moveTo>
                  <a:lnTo>
                    <a:pt x="106299" y="806100"/>
                  </a:lnTo>
                  <a:lnTo>
                    <a:pt x="95827" y="805595"/>
                  </a:lnTo>
                  <a:lnTo>
                    <a:pt x="56139" y="793534"/>
                  </a:lnTo>
                  <a:lnTo>
                    <a:pt x="24087" y="767204"/>
                  </a:lnTo>
                  <a:lnTo>
                    <a:pt x="4551" y="730612"/>
                  </a:lnTo>
                  <a:lnTo>
                    <a:pt x="0" y="699801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699801"/>
                  </a:lnTo>
                  <a:lnTo>
                    <a:pt x="10621807" y="740480"/>
                  </a:lnTo>
                  <a:lnTo>
                    <a:pt x="10598765" y="774966"/>
                  </a:lnTo>
                  <a:lnTo>
                    <a:pt x="10564279" y="798009"/>
                  </a:lnTo>
                  <a:lnTo>
                    <a:pt x="10523601" y="806100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00050" y="5628036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99947" y="5880213"/>
            <a:ext cx="1936114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70">
                <a:solidFill>
                  <a:srgbClr val="F7FAFB"/>
                </a:solidFill>
                <a:latin typeface="Tahoma"/>
                <a:cs typeface="Tahoma"/>
              </a:rPr>
              <a:t>Metodología</a:t>
            </a:r>
            <a:r>
              <a:rPr dirty="0" sz="1450" spc="-140">
                <a:solidFill>
                  <a:srgbClr val="F7FAFB"/>
                </a:solidFill>
                <a:latin typeface="Tahoma"/>
                <a:cs typeface="Tahoma"/>
              </a:rPr>
              <a:t> </a:t>
            </a:r>
            <a:r>
              <a:rPr dirty="0" sz="1450" spc="-80">
                <a:solidFill>
                  <a:srgbClr val="F7FAFB"/>
                </a:solidFill>
                <a:latin typeface="Tahoma"/>
                <a:cs typeface="Tahoma"/>
              </a:rPr>
              <a:t>de</a:t>
            </a:r>
            <a:r>
              <a:rPr dirty="0" sz="1450" spc="-140">
                <a:solidFill>
                  <a:srgbClr val="F7FAFB"/>
                </a:solidFill>
                <a:latin typeface="Tahoma"/>
                <a:cs typeface="Tahoma"/>
              </a:rPr>
              <a:t> </a:t>
            </a:r>
            <a:r>
              <a:rPr dirty="0" sz="1450" spc="-45">
                <a:solidFill>
                  <a:srgbClr val="F7FAFB"/>
                </a:solidFill>
                <a:latin typeface="Tahoma"/>
                <a:cs typeface="Tahoma"/>
              </a:rPr>
              <a:t>Desarrollo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930275"/>
            <a:chOff x="400049" y="233361"/>
            <a:chExt cx="10629900" cy="930275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930275"/>
            </a:xfrm>
            <a:custGeom>
              <a:avLst/>
              <a:gdLst/>
              <a:ahLst/>
              <a:cxnLst/>
              <a:rect l="l" t="t" r="r" b="b"/>
              <a:pathLst>
                <a:path w="10629900" h="930275">
                  <a:moveTo>
                    <a:pt x="10629900" y="930116"/>
                  </a:moveTo>
                  <a:lnTo>
                    <a:pt x="0" y="930116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930116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1154620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822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-385" b="0">
                <a:solidFill>
                  <a:srgbClr val="3B81F5"/>
                </a:solidFill>
                <a:latin typeface="Arial Black"/>
                <a:cs typeface="Arial Black"/>
              </a:rPr>
              <a:t></a:t>
            </a:r>
            <a:r>
              <a:rPr dirty="0" sz="3500" spc="440" b="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70"/>
              <a:t>STACK</a:t>
            </a:r>
            <a:r>
              <a:rPr dirty="0" spc="-50"/>
              <a:t> </a:t>
            </a:r>
            <a:r>
              <a:rPr dirty="0"/>
              <a:t>TECNOLÓGICO</a:t>
            </a:r>
            <a:r>
              <a:rPr dirty="0" spc="-55"/>
              <a:t> </a:t>
            </a:r>
            <a:r>
              <a:rPr dirty="0"/>
              <a:t>DEL</a:t>
            </a:r>
            <a:r>
              <a:rPr dirty="0" spc="-55"/>
              <a:t> </a:t>
            </a:r>
            <a:r>
              <a:rPr dirty="0" spc="-10"/>
              <a:t>PROYECTO</a:t>
            </a:r>
            <a:endParaRPr sz="3500">
              <a:latin typeface="Arial Black"/>
              <a:cs typeface="Arial Black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1553241"/>
            <a:ext cx="2347595" cy="3809365"/>
            <a:chOff x="612647" y="1553241"/>
            <a:chExt cx="2347595" cy="3809365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1553241"/>
              <a:ext cx="2347595" cy="3809365"/>
            </a:xfrm>
            <a:custGeom>
              <a:avLst/>
              <a:gdLst/>
              <a:ahLst/>
              <a:cxnLst/>
              <a:rect l="l" t="t" r="r" b="b"/>
              <a:pathLst>
                <a:path w="2347595" h="3809365">
                  <a:moveTo>
                    <a:pt x="2241137" y="3809047"/>
                  </a:moveTo>
                  <a:lnTo>
                    <a:pt x="106299" y="3809047"/>
                  </a:lnTo>
                  <a:lnTo>
                    <a:pt x="95827" y="3808541"/>
                  </a:lnTo>
                  <a:lnTo>
                    <a:pt x="56139" y="3796481"/>
                  </a:lnTo>
                  <a:lnTo>
                    <a:pt x="24087" y="3770150"/>
                  </a:lnTo>
                  <a:lnTo>
                    <a:pt x="4551" y="3733559"/>
                  </a:lnTo>
                  <a:lnTo>
                    <a:pt x="0" y="3702748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6" y="8091"/>
                  </a:lnTo>
                  <a:lnTo>
                    <a:pt x="2316302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3702748"/>
                  </a:lnTo>
                  <a:lnTo>
                    <a:pt x="2339344" y="3743427"/>
                  </a:lnTo>
                  <a:lnTo>
                    <a:pt x="2316302" y="3777913"/>
                  </a:lnTo>
                  <a:lnTo>
                    <a:pt x="2281815" y="3800955"/>
                  </a:lnTo>
                  <a:lnTo>
                    <a:pt x="2241137" y="3809047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1553241"/>
              <a:ext cx="2347595" cy="3809365"/>
            </a:xfrm>
            <a:custGeom>
              <a:avLst/>
              <a:gdLst/>
              <a:ahLst/>
              <a:cxnLst/>
              <a:rect l="l" t="t" r="r" b="b"/>
              <a:pathLst>
                <a:path w="2347595" h="3809365">
                  <a:moveTo>
                    <a:pt x="2241137" y="3809047"/>
                  </a:moveTo>
                  <a:lnTo>
                    <a:pt x="106299" y="3809047"/>
                  </a:lnTo>
                  <a:lnTo>
                    <a:pt x="95827" y="3808541"/>
                  </a:lnTo>
                  <a:lnTo>
                    <a:pt x="56139" y="3796480"/>
                  </a:lnTo>
                  <a:lnTo>
                    <a:pt x="24087" y="3770150"/>
                  </a:lnTo>
                  <a:lnTo>
                    <a:pt x="4551" y="3733559"/>
                  </a:lnTo>
                  <a:lnTo>
                    <a:pt x="0" y="106299"/>
                  </a:lnTo>
                  <a:lnTo>
                    <a:pt x="505" y="95827"/>
                  </a:lnTo>
                  <a:lnTo>
                    <a:pt x="12566" y="56139"/>
                  </a:lnTo>
                  <a:lnTo>
                    <a:pt x="38896" y="24087"/>
                  </a:lnTo>
                  <a:lnTo>
                    <a:pt x="75488" y="455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6" y="8091"/>
                  </a:lnTo>
                  <a:lnTo>
                    <a:pt x="2283440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3709146"/>
                  </a:lnTo>
                  <a:lnTo>
                    <a:pt x="18723" y="3745948"/>
                  </a:lnTo>
                  <a:lnTo>
                    <a:pt x="41922" y="3776173"/>
                  </a:lnTo>
                  <a:lnTo>
                    <a:pt x="74921" y="3795220"/>
                  </a:lnTo>
                  <a:lnTo>
                    <a:pt x="99900" y="3800189"/>
                  </a:lnTo>
                  <a:lnTo>
                    <a:pt x="2283439" y="3800189"/>
                  </a:lnTo>
                  <a:lnTo>
                    <a:pt x="2281815" y="3800955"/>
                  </a:lnTo>
                  <a:lnTo>
                    <a:pt x="2271948" y="3804495"/>
                  </a:lnTo>
                  <a:lnTo>
                    <a:pt x="2261878" y="3807024"/>
                  </a:lnTo>
                  <a:lnTo>
                    <a:pt x="2251608" y="3808541"/>
                  </a:lnTo>
                  <a:lnTo>
                    <a:pt x="2241137" y="3809047"/>
                  </a:lnTo>
                  <a:close/>
                </a:path>
                <a:path w="2347595" h="3809365">
                  <a:moveTo>
                    <a:pt x="2283439" y="3800189"/>
                  </a:moveTo>
                  <a:lnTo>
                    <a:pt x="2247535" y="3800189"/>
                  </a:lnTo>
                  <a:lnTo>
                    <a:pt x="2253871" y="3799564"/>
                  </a:lnTo>
                  <a:lnTo>
                    <a:pt x="2266422" y="3797068"/>
                  </a:lnTo>
                  <a:lnTo>
                    <a:pt x="2300592" y="3780212"/>
                  </a:lnTo>
                  <a:lnTo>
                    <a:pt x="2325710" y="3751563"/>
                  </a:lnTo>
                  <a:lnTo>
                    <a:pt x="2337953" y="3715483"/>
                  </a:lnTo>
                  <a:lnTo>
                    <a:pt x="2338578" y="3709146"/>
                  </a:lnTo>
                  <a:lnTo>
                    <a:pt x="2338578" y="99900"/>
                  </a:lnTo>
                  <a:lnTo>
                    <a:pt x="2328712" y="63099"/>
                  </a:lnTo>
                  <a:lnTo>
                    <a:pt x="2305514" y="32873"/>
                  </a:lnTo>
                  <a:lnTo>
                    <a:pt x="2272515" y="13827"/>
                  </a:lnTo>
                  <a:lnTo>
                    <a:pt x="2247535" y="8858"/>
                  </a:lnTo>
                  <a:lnTo>
                    <a:pt x="2283440" y="8858"/>
                  </a:lnTo>
                  <a:lnTo>
                    <a:pt x="2316301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3702748"/>
                  </a:lnTo>
                  <a:lnTo>
                    <a:pt x="2339344" y="3743426"/>
                  </a:lnTo>
                  <a:lnTo>
                    <a:pt x="2316301" y="3777913"/>
                  </a:lnTo>
                  <a:lnTo>
                    <a:pt x="2291296" y="3796480"/>
                  </a:lnTo>
                  <a:lnTo>
                    <a:pt x="2283439" y="3800189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21404" y="1645614"/>
            <a:ext cx="1754505" cy="103631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140"/>
              </a:spcBef>
              <a:tabLst>
                <a:tab pos="489584" algn="l"/>
              </a:tabLst>
            </a:pPr>
            <a:r>
              <a:rPr dirty="0" sz="3050" spc="-725">
                <a:solidFill>
                  <a:srgbClr val="3B81F5"/>
                </a:solidFill>
                <a:latin typeface="Arial"/>
                <a:cs typeface="Arial"/>
              </a:rPr>
              <a:t></a:t>
            </a:r>
            <a:r>
              <a:rPr dirty="0" sz="3050">
                <a:solidFill>
                  <a:srgbClr val="3B81F5"/>
                </a:solidFill>
                <a:latin typeface="Arial"/>
                <a:cs typeface="Arial"/>
              </a:rPr>
              <a:t>	</a:t>
            </a:r>
            <a:r>
              <a:rPr dirty="0" sz="2750" spc="55" b="1">
                <a:solidFill>
                  <a:srgbClr val="2562EB"/>
                </a:solidFill>
                <a:latin typeface="Arial Narrow"/>
                <a:cs typeface="Arial Narrow"/>
              </a:rPr>
              <a:t>PYTHON </a:t>
            </a:r>
            <a:r>
              <a:rPr dirty="0" sz="2750" spc="85" b="1">
                <a:solidFill>
                  <a:srgbClr val="2562EB"/>
                </a:solidFill>
                <a:latin typeface="Arial Narrow"/>
                <a:cs typeface="Arial Narrow"/>
              </a:rPr>
              <a:t>3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1404" y="2834095"/>
            <a:ext cx="1929764" cy="12128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30"/>
              </a:spcBef>
            </a:pP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Por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su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simplicidad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potencia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para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algoritmos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137249" y="1553241"/>
            <a:ext cx="2347595" cy="3809365"/>
            <a:chOff x="3137249" y="1553241"/>
            <a:chExt cx="2347595" cy="3809365"/>
          </a:xfrm>
        </p:grpSpPr>
        <p:sp>
          <p:nvSpPr>
            <p:cNvPr id="12" name="object 12" descr=""/>
            <p:cNvSpPr/>
            <p:nvPr/>
          </p:nvSpPr>
          <p:spPr>
            <a:xfrm>
              <a:off x="3137249" y="1553241"/>
              <a:ext cx="2347595" cy="3809365"/>
            </a:xfrm>
            <a:custGeom>
              <a:avLst/>
              <a:gdLst/>
              <a:ahLst/>
              <a:cxnLst/>
              <a:rect l="l" t="t" r="r" b="b"/>
              <a:pathLst>
                <a:path w="2347595" h="3809365">
                  <a:moveTo>
                    <a:pt x="2241137" y="3809047"/>
                  </a:moveTo>
                  <a:lnTo>
                    <a:pt x="106299" y="3809047"/>
                  </a:lnTo>
                  <a:lnTo>
                    <a:pt x="95827" y="3808541"/>
                  </a:lnTo>
                  <a:lnTo>
                    <a:pt x="56139" y="3796481"/>
                  </a:lnTo>
                  <a:lnTo>
                    <a:pt x="24087" y="3770150"/>
                  </a:lnTo>
                  <a:lnTo>
                    <a:pt x="4551" y="3733559"/>
                  </a:lnTo>
                  <a:lnTo>
                    <a:pt x="0" y="3702748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5" y="8091"/>
                  </a:lnTo>
                  <a:lnTo>
                    <a:pt x="2316301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3702748"/>
                  </a:lnTo>
                  <a:lnTo>
                    <a:pt x="2339344" y="3743427"/>
                  </a:lnTo>
                  <a:lnTo>
                    <a:pt x="2316301" y="3777913"/>
                  </a:lnTo>
                  <a:lnTo>
                    <a:pt x="2281815" y="3800955"/>
                  </a:lnTo>
                  <a:lnTo>
                    <a:pt x="2241137" y="3809047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37249" y="1553241"/>
              <a:ext cx="2347595" cy="3809365"/>
            </a:xfrm>
            <a:custGeom>
              <a:avLst/>
              <a:gdLst/>
              <a:ahLst/>
              <a:cxnLst/>
              <a:rect l="l" t="t" r="r" b="b"/>
              <a:pathLst>
                <a:path w="2347594" h="3809365">
                  <a:moveTo>
                    <a:pt x="2241137" y="3809047"/>
                  </a:moveTo>
                  <a:lnTo>
                    <a:pt x="106299" y="3809047"/>
                  </a:lnTo>
                  <a:lnTo>
                    <a:pt x="95827" y="3808541"/>
                  </a:lnTo>
                  <a:lnTo>
                    <a:pt x="56139" y="3796480"/>
                  </a:lnTo>
                  <a:lnTo>
                    <a:pt x="24087" y="3770150"/>
                  </a:lnTo>
                  <a:lnTo>
                    <a:pt x="4551" y="3733559"/>
                  </a:lnTo>
                  <a:lnTo>
                    <a:pt x="0" y="3702748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5" y="8091"/>
                  </a:lnTo>
                  <a:lnTo>
                    <a:pt x="2283440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3709146"/>
                  </a:lnTo>
                  <a:lnTo>
                    <a:pt x="18723" y="3745948"/>
                  </a:lnTo>
                  <a:lnTo>
                    <a:pt x="41922" y="3776173"/>
                  </a:lnTo>
                  <a:lnTo>
                    <a:pt x="74921" y="3795220"/>
                  </a:lnTo>
                  <a:lnTo>
                    <a:pt x="99900" y="3800189"/>
                  </a:lnTo>
                  <a:lnTo>
                    <a:pt x="2283439" y="3800189"/>
                  </a:lnTo>
                  <a:lnTo>
                    <a:pt x="2281815" y="3800955"/>
                  </a:lnTo>
                  <a:lnTo>
                    <a:pt x="2271947" y="3804495"/>
                  </a:lnTo>
                  <a:lnTo>
                    <a:pt x="2261878" y="3807024"/>
                  </a:lnTo>
                  <a:lnTo>
                    <a:pt x="2251608" y="3808541"/>
                  </a:lnTo>
                  <a:lnTo>
                    <a:pt x="2241137" y="3809047"/>
                  </a:lnTo>
                  <a:close/>
                </a:path>
                <a:path w="2347594" h="3809365">
                  <a:moveTo>
                    <a:pt x="2283439" y="3800189"/>
                  </a:moveTo>
                  <a:lnTo>
                    <a:pt x="2247535" y="3800189"/>
                  </a:lnTo>
                  <a:lnTo>
                    <a:pt x="2253871" y="3799564"/>
                  </a:lnTo>
                  <a:lnTo>
                    <a:pt x="2266422" y="3797068"/>
                  </a:lnTo>
                  <a:lnTo>
                    <a:pt x="2300592" y="3780212"/>
                  </a:lnTo>
                  <a:lnTo>
                    <a:pt x="2325710" y="3751563"/>
                  </a:lnTo>
                  <a:lnTo>
                    <a:pt x="2337953" y="3715483"/>
                  </a:lnTo>
                  <a:lnTo>
                    <a:pt x="2338578" y="3709146"/>
                  </a:lnTo>
                  <a:lnTo>
                    <a:pt x="2338578" y="99900"/>
                  </a:lnTo>
                  <a:lnTo>
                    <a:pt x="2328712" y="63099"/>
                  </a:lnTo>
                  <a:lnTo>
                    <a:pt x="2305514" y="32873"/>
                  </a:lnTo>
                  <a:lnTo>
                    <a:pt x="2272515" y="13827"/>
                  </a:lnTo>
                  <a:lnTo>
                    <a:pt x="2247535" y="8858"/>
                  </a:lnTo>
                  <a:lnTo>
                    <a:pt x="2283440" y="8858"/>
                  </a:lnTo>
                  <a:lnTo>
                    <a:pt x="2316301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3702748"/>
                  </a:lnTo>
                  <a:lnTo>
                    <a:pt x="2339344" y="3743426"/>
                  </a:lnTo>
                  <a:lnTo>
                    <a:pt x="2316301" y="3777913"/>
                  </a:lnTo>
                  <a:lnTo>
                    <a:pt x="2291296" y="3796480"/>
                  </a:lnTo>
                  <a:lnTo>
                    <a:pt x="2283439" y="3800189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345589" y="1706606"/>
            <a:ext cx="1900555" cy="4959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50" spc="365">
                <a:solidFill>
                  <a:srgbClr val="3B81F5"/>
                </a:solidFill>
                <a:latin typeface="Arial Black"/>
                <a:cs typeface="Arial Black"/>
              </a:rPr>
              <a:t></a:t>
            </a:r>
            <a:r>
              <a:rPr dirty="0" sz="3050" spc="30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750" spc="-20" b="1">
                <a:solidFill>
                  <a:srgbClr val="2562EB"/>
                </a:solidFill>
                <a:latin typeface="Arial Narrow"/>
                <a:cs typeface="Arial Narrow"/>
              </a:rPr>
              <a:t>VS</a:t>
            </a:r>
            <a:r>
              <a:rPr dirty="0" sz="2750" spc="-85" b="1">
                <a:solidFill>
                  <a:srgbClr val="2562EB"/>
                </a:solidFill>
                <a:latin typeface="Arial Narrow"/>
                <a:cs typeface="Arial Narrow"/>
              </a:rPr>
              <a:t> </a:t>
            </a:r>
            <a:r>
              <a:rPr dirty="0" sz="2750" spc="-20" b="1">
                <a:solidFill>
                  <a:srgbClr val="2562EB"/>
                </a:solidFill>
                <a:latin typeface="Arial Narrow"/>
                <a:cs typeface="Arial Narrow"/>
              </a:rPr>
              <a:t>CODE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45589" y="2346890"/>
            <a:ext cx="1174115" cy="1221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95"/>
              </a:spcBef>
            </a:pP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Entorno</a:t>
            </a:r>
            <a:r>
              <a:rPr dirty="0" sz="210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desarrollo integrado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661850" y="1553241"/>
            <a:ext cx="2347595" cy="3809365"/>
            <a:chOff x="5661850" y="1553241"/>
            <a:chExt cx="2347595" cy="3809365"/>
          </a:xfrm>
        </p:grpSpPr>
        <p:sp>
          <p:nvSpPr>
            <p:cNvPr id="17" name="object 17" descr=""/>
            <p:cNvSpPr/>
            <p:nvPr/>
          </p:nvSpPr>
          <p:spPr>
            <a:xfrm>
              <a:off x="5661850" y="1553241"/>
              <a:ext cx="2347595" cy="3809365"/>
            </a:xfrm>
            <a:custGeom>
              <a:avLst/>
              <a:gdLst/>
              <a:ahLst/>
              <a:cxnLst/>
              <a:rect l="l" t="t" r="r" b="b"/>
              <a:pathLst>
                <a:path w="2347595" h="3809365">
                  <a:moveTo>
                    <a:pt x="2241137" y="3809047"/>
                  </a:moveTo>
                  <a:lnTo>
                    <a:pt x="106299" y="3809047"/>
                  </a:lnTo>
                  <a:lnTo>
                    <a:pt x="95827" y="3808541"/>
                  </a:lnTo>
                  <a:lnTo>
                    <a:pt x="56139" y="3796481"/>
                  </a:lnTo>
                  <a:lnTo>
                    <a:pt x="24087" y="3770150"/>
                  </a:lnTo>
                  <a:lnTo>
                    <a:pt x="4551" y="3733559"/>
                  </a:lnTo>
                  <a:lnTo>
                    <a:pt x="0" y="3702748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6" y="8091"/>
                  </a:lnTo>
                  <a:lnTo>
                    <a:pt x="2316302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3702748"/>
                  </a:lnTo>
                  <a:lnTo>
                    <a:pt x="2339344" y="3743427"/>
                  </a:lnTo>
                  <a:lnTo>
                    <a:pt x="2316302" y="3777913"/>
                  </a:lnTo>
                  <a:lnTo>
                    <a:pt x="2281816" y="3800955"/>
                  </a:lnTo>
                  <a:lnTo>
                    <a:pt x="2241137" y="3809047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661850" y="1553241"/>
              <a:ext cx="2347595" cy="3809365"/>
            </a:xfrm>
            <a:custGeom>
              <a:avLst/>
              <a:gdLst/>
              <a:ahLst/>
              <a:cxnLst/>
              <a:rect l="l" t="t" r="r" b="b"/>
              <a:pathLst>
                <a:path w="2347595" h="3809365">
                  <a:moveTo>
                    <a:pt x="2241137" y="3809047"/>
                  </a:moveTo>
                  <a:lnTo>
                    <a:pt x="106299" y="3809047"/>
                  </a:lnTo>
                  <a:lnTo>
                    <a:pt x="95827" y="3808541"/>
                  </a:lnTo>
                  <a:lnTo>
                    <a:pt x="56139" y="3796480"/>
                  </a:lnTo>
                  <a:lnTo>
                    <a:pt x="24087" y="3770150"/>
                  </a:lnTo>
                  <a:lnTo>
                    <a:pt x="4551" y="3733559"/>
                  </a:lnTo>
                  <a:lnTo>
                    <a:pt x="0" y="3702748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6" y="8091"/>
                  </a:lnTo>
                  <a:lnTo>
                    <a:pt x="2283440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3709146"/>
                  </a:lnTo>
                  <a:lnTo>
                    <a:pt x="18723" y="3745948"/>
                  </a:lnTo>
                  <a:lnTo>
                    <a:pt x="41922" y="3776173"/>
                  </a:lnTo>
                  <a:lnTo>
                    <a:pt x="74921" y="3795220"/>
                  </a:lnTo>
                  <a:lnTo>
                    <a:pt x="99900" y="3800189"/>
                  </a:lnTo>
                  <a:lnTo>
                    <a:pt x="2283439" y="3800189"/>
                  </a:lnTo>
                  <a:lnTo>
                    <a:pt x="2281816" y="3800955"/>
                  </a:lnTo>
                  <a:lnTo>
                    <a:pt x="2271948" y="3804495"/>
                  </a:lnTo>
                  <a:lnTo>
                    <a:pt x="2261878" y="3807024"/>
                  </a:lnTo>
                  <a:lnTo>
                    <a:pt x="2251608" y="3808541"/>
                  </a:lnTo>
                  <a:lnTo>
                    <a:pt x="2241137" y="3809047"/>
                  </a:lnTo>
                  <a:close/>
                </a:path>
                <a:path w="2347595" h="3809365">
                  <a:moveTo>
                    <a:pt x="2283439" y="3800189"/>
                  </a:moveTo>
                  <a:lnTo>
                    <a:pt x="2247535" y="3800189"/>
                  </a:lnTo>
                  <a:lnTo>
                    <a:pt x="2253871" y="3799564"/>
                  </a:lnTo>
                  <a:lnTo>
                    <a:pt x="2266422" y="3797068"/>
                  </a:lnTo>
                  <a:lnTo>
                    <a:pt x="2300592" y="3780212"/>
                  </a:lnTo>
                  <a:lnTo>
                    <a:pt x="2325710" y="3751563"/>
                  </a:lnTo>
                  <a:lnTo>
                    <a:pt x="2337953" y="3715483"/>
                  </a:lnTo>
                  <a:lnTo>
                    <a:pt x="2338578" y="3709146"/>
                  </a:lnTo>
                  <a:lnTo>
                    <a:pt x="2338578" y="99900"/>
                  </a:lnTo>
                  <a:lnTo>
                    <a:pt x="2328712" y="63099"/>
                  </a:lnTo>
                  <a:lnTo>
                    <a:pt x="2305514" y="32873"/>
                  </a:lnTo>
                  <a:lnTo>
                    <a:pt x="2272515" y="13827"/>
                  </a:lnTo>
                  <a:lnTo>
                    <a:pt x="2247535" y="8858"/>
                  </a:lnTo>
                  <a:lnTo>
                    <a:pt x="2283440" y="8858"/>
                  </a:lnTo>
                  <a:lnTo>
                    <a:pt x="2316301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3702748"/>
                  </a:lnTo>
                  <a:lnTo>
                    <a:pt x="2339344" y="3743426"/>
                  </a:lnTo>
                  <a:lnTo>
                    <a:pt x="2316301" y="3777913"/>
                  </a:lnTo>
                  <a:lnTo>
                    <a:pt x="2291296" y="3796480"/>
                  </a:lnTo>
                  <a:lnTo>
                    <a:pt x="2283439" y="3800189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869776" y="1644342"/>
            <a:ext cx="1587500" cy="103759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150"/>
              </a:spcBef>
            </a:pPr>
            <a:r>
              <a:rPr dirty="0" sz="3050" spc="-390">
                <a:solidFill>
                  <a:srgbClr val="3B81F5"/>
                </a:solidFill>
                <a:latin typeface="Arial Black"/>
                <a:cs typeface="Arial Black"/>
              </a:rPr>
              <a:t> </a:t>
            </a:r>
            <a:r>
              <a:rPr dirty="0" sz="2750" spc="-10" b="1">
                <a:solidFill>
                  <a:srgbClr val="2562EB"/>
                </a:solidFill>
                <a:latin typeface="Arial Narrow"/>
                <a:cs typeface="Arial Narrow"/>
              </a:rPr>
              <a:t>LIBRERÍAS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869776" y="2834095"/>
            <a:ext cx="1907539" cy="161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23600"/>
              </a:lnSpc>
              <a:spcBef>
                <a:spcPts val="120"/>
              </a:spcBef>
            </a:pP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random,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time,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os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- Para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generación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datos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medición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186451" y="1553241"/>
            <a:ext cx="2347595" cy="3809365"/>
            <a:chOff x="8186451" y="1553241"/>
            <a:chExt cx="2347595" cy="3809365"/>
          </a:xfrm>
        </p:grpSpPr>
        <p:sp>
          <p:nvSpPr>
            <p:cNvPr id="22" name="object 22" descr=""/>
            <p:cNvSpPr/>
            <p:nvPr/>
          </p:nvSpPr>
          <p:spPr>
            <a:xfrm>
              <a:off x="8186451" y="1553241"/>
              <a:ext cx="2347595" cy="3809365"/>
            </a:xfrm>
            <a:custGeom>
              <a:avLst/>
              <a:gdLst/>
              <a:ahLst/>
              <a:cxnLst/>
              <a:rect l="l" t="t" r="r" b="b"/>
              <a:pathLst>
                <a:path w="2347595" h="3809365">
                  <a:moveTo>
                    <a:pt x="2241137" y="3809047"/>
                  </a:moveTo>
                  <a:lnTo>
                    <a:pt x="106299" y="3809047"/>
                  </a:lnTo>
                  <a:lnTo>
                    <a:pt x="95827" y="3808541"/>
                  </a:lnTo>
                  <a:lnTo>
                    <a:pt x="56139" y="3796481"/>
                  </a:lnTo>
                  <a:lnTo>
                    <a:pt x="24087" y="3770150"/>
                  </a:lnTo>
                  <a:lnTo>
                    <a:pt x="4551" y="3733559"/>
                  </a:lnTo>
                  <a:lnTo>
                    <a:pt x="0" y="3702748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5" y="8091"/>
                  </a:lnTo>
                  <a:lnTo>
                    <a:pt x="2316302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3702748"/>
                  </a:lnTo>
                  <a:lnTo>
                    <a:pt x="2339344" y="3743427"/>
                  </a:lnTo>
                  <a:lnTo>
                    <a:pt x="2316302" y="3777913"/>
                  </a:lnTo>
                  <a:lnTo>
                    <a:pt x="2281815" y="3800955"/>
                  </a:lnTo>
                  <a:lnTo>
                    <a:pt x="2241137" y="3809047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186451" y="1553241"/>
              <a:ext cx="2347595" cy="3809365"/>
            </a:xfrm>
            <a:custGeom>
              <a:avLst/>
              <a:gdLst/>
              <a:ahLst/>
              <a:cxnLst/>
              <a:rect l="l" t="t" r="r" b="b"/>
              <a:pathLst>
                <a:path w="2347595" h="3809365">
                  <a:moveTo>
                    <a:pt x="2241137" y="3809047"/>
                  </a:moveTo>
                  <a:lnTo>
                    <a:pt x="106299" y="3809047"/>
                  </a:lnTo>
                  <a:lnTo>
                    <a:pt x="95827" y="3808541"/>
                  </a:lnTo>
                  <a:lnTo>
                    <a:pt x="56139" y="3796480"/>
                  </a:lnTo>
                  <a:lnTo>
                    <a:pt x="24087" y="3770150"/>
                  </a:lnTo>
                  <a:lnTo>
                    <a:pt x="4551" y="3733559"/>
                  </a:lnTo>
                  <a:lnTo>
                    <a:pt x="0" y="106299"/>
                  </a:lnTo>
                  <a:lnTo>
                    <a:pt x="505" y="95827"/>
                  </a:lnTo>
                  <a:lnTo>
                    <a:pt x="12566" y="56139"/>
                  </a:lnTo>
                  <a:lnTo>
                    <a:pt x="38896" y="24087"/>
                  </a:lnTo>
                  <a:lnTo>
                    <a:pt x="75488" y="455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5" y="8091"/>
                  </a:lnTo>
                  <a:lnTo>
                    <a:pt x="2283440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3709146"/>
                  </a:lnTo>
                  <a:lnTo>
                    <a:pt x="18723" y="3745948"/>
                  </a:lnTo>
                  <a:lnTo>
                    <a:pt x="41922" y="3776173"/>
                  </a:lnTo>
                  <a:lnTo>
                    <a:pt x="74921" y="3795220"/>
                  </a:lnTo>
                  <a:lnTo>
                    <a:pt x="99900" y="3800189"/>
                  </a:lnTo>
                  <a:lnTo>
                    <a:pt x="2283439" y="3800189"/>
                  </a:lnTo>
                  <a:lnTo>
                    <a:pt x="2281815" y="3800955"/>
                  </a:lnTo>
                  <a:lnTo>
                    <a:pt x="2271947" y="3804495"/>
                  </a:lnTo>
                  <a:lnTo>
                    <a:pt x="2261878" y="3807024"/>
                  </a:lnTo>
                  <a:lnTo>
                    <a:pt x="2251608" y="3808541"/>
                  </a:lnTo>
                  <a:lnTo>
                    <a:pt x="2241137" y="3809047"/>
                  </a:lnTo>
                  <a:close/>
                </a:path>
                <a:path w="2347595" h="3809365">
                  <a:moveTo>
                    <a:pt x="2283439" y="3800189"/>
                  </a:moveTo>
                  <a:lnTo>
                    <a:pt x="2247535" y="3800189"/>
                  </a:lnTo>
                  <a:lnTo>
                    <a:pt x="2253871" y="3799564"/>
                  </a:lnTo>
                  <a:lnTo>
                    <a:pt x="2266422" y="3797068"/>
                  </a:lnTo>
                  <a:lnTo>
                    <a:pt x="2300592" y="3780212"/>
                  </a:lnTo>
                  <a:lnTo>
                    <a:pt x="2325710" y="3751563"/>
                  </a:lnTo>
                  <a:lnTo>
                    <a:pt x="2337953" y="3715483"/>
                  </a:lnTo>
                  <a:lnTo>
                    <a:pt x="2338578" y="3709146"/>
                  </a:lnTo>
                  <a:lnTo>
                    <a:pt x="2338578" y="99900"/>
                  </a:lnTo>
                  <a:lnTo>
                    <a:pt x="2328712" y="63099"/>
                  </a:lnTo>
                  <a:lnTo>
                    <a:pt x="2305514" y="32873"/>
                  </a:lnTo>
                  <a:lnTo>
                    <a:pt x="2272515" y="13827"/>
                  </a:lnTo>
                  <a:lnTo>
                    <a:pt x="2247535" y="8858"/>
                  </a:lnTo>
                  <a:lnTo>
                    <a:pt x="2283440" y="8858"/>
                  </a:lnTo>
                  <a:lnTo>
                    <a:pt x="2316301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3702748"/>
                  </a:lnTo>
                  <a:lnTo>
                    <a:pt x="2339344" y="3743426"/>
                  </a:lnTo>
                  <a:lnTo>
                    <a:pt x="2316301" y="3777913"/>
                  </a:lnTo>
                  <a:lnTo>
                    <a:pt x="2291296" y="3796480"/>
                  </a:lnTo>
                  <a:lnTo>
                    <a:pt x="2283439" y="3800189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393962" y="1707962"/>
            <a:ext cx="1008380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9584" algn="l"/>
              </a:tabLst>
            </a:pPr>
            <a:r>
              <a:rPr dirty="0" sz="3050" spc="-725">
                <a:solidFill>
                  <a:srgbClr val="3B81F5"/>
                </a:solidFill>
                <a:latin typeface="Arial"/>
                <a:cs typeface="Arial"/>
              </a:rPr>
              <a:t></a:t>
            </a:r>
            <a:r>
              <a:rPr dirty="0" sz="3050">
                <a:solidFill>
                  <a:srgbClr val="3B81F5"/>
                </a:solidFill>
                <a:latin typeface="Arial"/>
                <a:cs typeface="Arial"/>
              </a:rPr>
              <a:t>	</a:t>
            </a:r>
            <a:r>
              <a:rPr dirty="0" sz="2750" spc="35" b="1">
                <a:solidFill>
                  <a:srgbClr val="2562EB"/>
                </a:solidFill>
                <a:latin typeface="Arial Narrow"/>
                <a:cs typeface="Arial Narrow"/>
              </a:rPr>
              <a:t>GIT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393962" y="2346890"/>
            <a:ext cx="1678305" cy="822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95"/>
              </a:spcBef>
            </a:pP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gestión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1F2937"/>
                </a:solidFill>
                <a:latin typeface="Calibri"/>
                <a:cs typeface="Calibri"/>
              </a:rPr>
              <a:t>del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código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fuente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00050" y="5752051"/>
            <a:ext cx="10629900" cy="682625"/>
            <a:chOff x="400050" y="5752051"/>
            <a:chExt cx="10629900" cy="682625"/>
          </a:xfrm>
        </p:grpSpPr>
        <p:sp>
          <p:nvSpPr>
            <p:cNvPr id="27" name="object 27" descr=""/>
            <p:cNvSpPr/>
            <p:nvPr/>
          </p:nvSpPr>
          <p:spPr>
            <a:xfrm>
              <a:off x="400050" y="5752051"/>
              <a:ext cx="10629900" cy="682625"/>
            </a:xfrm>
            <a:custGeom>
              <a:avLst/>
              <a:gdLst/>
              <a:ahLst/>
              <a:cxnLst/>
              <a:rect l="l" t="t" r="r" b="b"/>
              <a:pathLst>
                <a:path w="10629900" h="682625">
                  <a:moveTo>
                    <a:pt x="10523601" y="682085"/>
                  </a:moveTo>
                  <a:lnTo>
                    <a:pt x="106299" y="682085"/>
                  </a:lnTo>
                  <a:lnTo>
                    <a:pt x="95827" y="681579"/>
                  </a:lnTo>
                  <a:lnTo>
                    <a:pt x="56139" y="669519"/>
                  </a:lnTo>
                  <a:lnTo>
                    <a:pt x="24087" y="643188"/>
                  </a:lnTo>
                  <a:lnTo>
                    <a:pt x="4551" y="606597"/>
                  </a:lnTo>
                  <a:lnTo>
                    <a:pt x="0" y="575786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575786"/>
                  </a:lnTo>
                  <a:lnTo>
                    <a:pt x="10621807" y="616465"/>
                  </a:lnTo>
                  <a:lnTo>
                    <a:pt x="10598765" y="650950"/>
                  </a:lnTo>
                  <a:lnTo>
                    <a:pt x="10564279" y="673993"/>
                  </a:lnTo>
                  <a:lnTo>
                    <a:pt x="10523601" y="682085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00050" y="5752051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99947" y="5942221"/>
            <a:ext cx="2030730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Herramientas</a:t>
            </a:r>
            <a:r>
              <a:rPr dirty="0" sz="1450" spc="-4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F7FAFB"/>
                </a:solidFill>
                <a:latin typeface="Calibri"/>
                <a:cs typeface="Calibri"/>
              </a:rPr>
              <a:t>y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Tecnologías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523240"/>
            <a:chOff x="400049" y="233361"/>
            <a:chExt cx="10629900" cy="523240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523240"/>
            </a:xfrm>
            <a:custGeom>
              <a:avLst/>
              <a:gdLst/>
              <a:ahLst/>
              <a:cxnLst/>
              <a:rect l="l" t="t" r="r" b="b"/>
              <a:pathLst>
                <a:path w="10629900" h="523240">
                  <a:moveTo>
                    <a:pt x="10629900" y="522636"/>
                  </a:moveTo>
                  <a:lnTo>
                    <a:pt x="0" y="522636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522636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747140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7" y="137395"/>
            <a:ext cx="7883525" cy="5613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00" spc="-385" b="0">
                <a:solidFill>
                  <a:srgbClr val="3B81F5"/>
                </a:solidFill>
                <a:latin typeface="Arial Black"/>
                <a:cs typeface="Arial Black"/>
              </a:rPr>
              <a:t></a:t>
            </a:r>
            <a:r>
              <a:rPr dirty="0" sz="3500" spc="415" b="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/>
              <a:t>PRUEBAS</a:t>
            </a:r>
            <a:r>
              <a:rPr dirty="0" spc="-6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75"/>
              <a:t>RENDIMIENTO</a:t>
            </a:r>
            <a:r>
              <a:rPr dirty="0" spc="-65"/>
              <a:t> </a:t>
            </a:r>
            <a:r>
              <a:rPr dirty="0" spc="-180"/>
              <a:t>Y</a:t>
            </a:r>
            <a:r>
              <a:rPr dirty="0" spc="-70"/>
              <a:t> </a:t>
            </a:r>
            <a:r>
              <a:rPr dirty="0" spc="-10"/>
              <a:t>RESULTADOS</a:t>
            </a:r>
            <a:endParaRPr sz="3500">
              <a:latin typeface="Arial Black"/>
              <a:cs typeface="Arial Black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1145761"/>
            <a:ext cx="4899025" cy="4624070"/>
            <a:chOff x="612647" y="1145761"/>
            <a:chExt cx="4899025" cy="4624070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1145761"/>
              <a:ext cx="4899025" cy="4624070"/>
            </a:xfrm>
            <a:custGeom>
              <a:avLst/>
              <a:gdLst/>
              <a:ahLst/>
              <a:cxnLst/>
              <a:rect l="l" t="t" r="r" b="b"/>
              <a:pathLst>
                <a:path w="4899025" h="4624070">
                  <a:moveTo>
                    <a:pt x="4792313" y="4624006"/>
                  </a:moveTo>
                  <a:lnTo>
                    <a:pt x="106299" y="4624006"/>
                  </a:lnTo>
                  <a:lnTo>
                    <a:pt x="95827" y="4623500"/>
                  </a:lnTo>
                  <a:lnTo>
                    <a:pt x="56139" y="4611440"/>
                  </a:lnTo>
                  <a:lnTo>
                    <a:pt x="24087" y="4585109"/>
                  </a:lnTo>
                  <a:lnTo>
                    <a:pt x="4551" y="4548518"/>
                  </a:lnTo>
                  <a:lnTo>
                    <a:pt x="0" y="4517707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32991" y="8091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17707"/>
                  </a:lnTo>
                  <a:lnTo>
                    <a:pt x="4890520" y="4558386"/>
                  </a:lnTo>
                  <a:lnTo>
                    <a:pt x="4867477" y="4592872"/>
                  </a:lnTo>
                  <a:lnTo>
                    <a:pt x="4832991" y="4615914"/>
                  </a:lnTo>
                  <a:lnTo>
                    <a:pt x="4792313" y="4624006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1145761"/>
              <a:ext cx="4899025" cy="4624070"/>
            </a:xfrm>
            <a:custGeom>
              <a:avLst/>
              <a:gdLst/>
              <a:ahLst/>
              <a:cxnLst/>
              <a:rect l="l" t="t" r="r" b="b"/>
              <a:pathLst>
                <a:path w="4899025" h="4624070">
                  <a:moveTo>
                    <a:pt x="4792313" y="4624006"/>
                  </a:moveTo>
                  <a:lnTo>
                    <a:pt x="106299" y="4624006"/>
                  </a:lnTo>
                  <a:lnTo>
                    <a:pt x="95827" y="4623500"/>
                  </a:lnTo>
                  <a:lnTo>
                    <a:pt x="56139" y="4611439"/>
                  </a:lnTo>
                  <a:lnTo>
                    <a:pt x="24087" y="4585109"/>
                  </a:lnTo>
                  <a:lnTo>
                    <a:pt x="4551" y="4548518"/>
                  </a:lnTo>
                  <a:lnTo>
                    <a:pt x="0" y="4517707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32991" y="8091"/>
                  </a:lnTo>
                  <a:lnTo>
                    <a:pt x="4834616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3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4524105"/>
                  </a:lnTo>
                  <a:lnTo>
                    <a:pt x="18723" y="4560906"/>
                  </a:lnTo>
                  <a:lnTo>
                    <a:pt x="41922" y="4591132"/>
                  </a:lnTo>
                  <a:lnTo>
                    <a:pt x="74921" y="4610178"/>
                  </a:lnTo>
                  <a:lnTo>
                    <a:pt x="99900" y="4615147"/>
                  </a:lnTo>
                  <a:lnTo>
                    <a:pt x="4834616" y="4615147"/>
                  </a:lnTo>
                  <a:lnTo>
                    <a:pt x="4832991" y="4615914"/>
                  </a:lnTo>
                  <a:lnTo>
                    <a:pt x="4823123" y="4619454"/>
                  </a:lnTo>
                  <a:lnTo>
                    <a:pt x="4813054" y="4621983"/>
                  </a:lnTo>
                  <a:lnTo>
                    <a:pt x="4802784" y="4623500"/>
                  </a:lnTo>
                  <a:lnTo>
                    <a:pt x="4792313" y="4624006"/>
                  </a:lnTo>
                  <a:close/>
                </a:path>
                <a:path w="4899025" h="4624070">
                  <a:moveTo>
                    <a:pt x="4834616" y="4615147"/>
                  </a:moveTo>
                  <a:lnTo>
                    <a:pt x="4798711" y="4615147"/>
                  </a:lnTo>
                  <a:lnTo>
                    <a:pt x="4805047" y="4614523"/>
                  </a:lnTo>
                  <a:lnTo>
                    <a:pt x="4817597" y="4612026"/>
                  </a:lnTo>
                  <a:lnTo>
                    <a:pt x="4851767" y="4595171"/>
                  </a:lnTo>
                  <a:lnTo>
                    <a:pt x="4876886" y="4566522"/>
                  </a:lnTo>
                  <a:lnTo>
                    <a:pt x="4889129" y="4530441"/>
                  </a:lnTo>
                  <a:lnTo>
                    <a:pt x="4889753" y="4524105"/>
                  </a:lnTo>
                  <a:lnTo>
                    <a:pt x="4889753" y="99900"/>
                  </a:lnTo>
                  <a:lnTo>
                    <a:pt x="4879887" y="63098"/>
                  </a:lnTo>
                  <a:lnTo>
                    <a:pt x="4856689" y="32873"/>
                  </a:lnTo>
                  <a:lnTo>
                    <a:pt x="4823690" y="13826"/>
                  </a:lnTo>
                  <a:lnTo>
                    <a:pt x="4798711" y="8858"/>
                  </a:lnTo>
                  <a:lnTo>
                    <a:pt x="4834616" y="8858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17707"/>
                  </a:lnTo>
                  <a:lnTo>
                    <a:pt x="4890519" y="4558386"/>
                  </a:lnTo>
                  <a:lnTo>
                    <a:pt x="4867477" y="4592872"/>
                  </a:lnTo>
                  <a:lnTo>
                    <a:pt x="4842472" y="4611439"/>
                  </a:lnTo>
                  <a:lnTo>
                    <a:pt x="4834616" y="4615147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1500091"/>
              <a:ext cx="79724" cy="79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2722530"/>
              <a:ext cx="79724" cy="797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3564064"/>
              <a:ext cx="79724" cy="7972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4405598"/>
              <a:ext cx="79724" cy="7972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118986" y="1280901"/>
            <a:ext cx="3892550" cy="3687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222885">
              <a:lnSpc>
                <a:spcPct val="114799"/>
              </a:lnSpc>
              <a:spcBef>
                <a:spcPts val="110"/>
              </a:spcBef>
            </a:pPr>
            <a:r>
              <a:rPr dirty="0" sz="2200" spc="-265">
                <a:solidFill>
                  <a:srgbClr val="3B81F5"/>
                </a:solidFill>
                <a:latin typeface="Segoe UI Symbol"/>
                <a:cs typeface="Segoe UI Symbol"/>
              </a:rPr>
              <a:t></a:t>
            </a:r>
            <a:r>
              <a:rPr dirty="0" sz="2200" spc="390">
                <a:solidFill>
                  <a:srgbClr val="3B81F5"/>
                </a:solidFill>
                <a:latin typeface="Segoe UI Symbol"/>
                <a:cs typeface="Segoe UI Symbol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Pruebas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realizadas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con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listas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de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diferentes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tamaños: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1,000,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90">
                <a:solidFill>
                  <a:srgbClr val="1F2937"/>
                </a:solidFill>
                <a:latin typeface="Calibri"/>
                <a:cs typeface="Calibri"/>
              </a:rPr>
              <a:t>10,000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100" spc="-90">
                <a:solidFill>
                  <a:srgbClr val="1F2937"/>
                </a:solidFill>
                <a:latin typeface="Calibri"/>
                <a:cs typeface="Calibri"/>
              </a:rPr>
              <a:t>100,000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elementos</a:t>
            </a:r>
            <a:endParaRPr sz="2100">
              <a:latin typeface="Calibri"/>
              <a:cs typeface="Calibri"/>
            </a:endParaRPr>
          </a:p>
          <a:p>
            <a:pPr marL="12700" marR="95885">
              <a:lnSpc>
                <a:spcPct val="114799"/>
              </a:lnSpc>
              <a:spcBef>
                <a:spcPts val="755"/>
              </a:spcBef>
            </a:pPr>
            <a:r>
              <a:rPr dirty="0" sz="2200" spc="370">
                <a:solidFill>
                  <a:srgbClr val="3B81F5"/>
                </a:solidFill>
                <a:latin typeface="Segoe UI Symbol"/>
                <a:cs typeface="Segoe UI Symbol"/>
              </a:rPr>
              <a:t>⚖</a:t>
            </a:r>
            <a:r>
              <a:rPr dirty="0" sz="2200" spc="430">
                <a:solidFill>
                  <a:srgbClr val="3B81F5"/>
                </a:solidFill>
                <a:latin typeface="Segoe UI Symbol"/>
                <a:cs typeface="Segoe UI Symbol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Comparación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de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eficiencia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entre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diferentes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algoritmos</a:t>
            </a:r>
            <a:endParaRPr sz="2100">
              <a:latin typeface="Calibri"/>
              <a:cs typeface="Calibri"/>
            </a:endParaRPr>
          </a:p>
          <a:p>
            <a:pPr marL="12700" marR="121285">
              <a:lnSpc>
                <a:spcPct val="114799"/>
              </a:lnSpc>
              <a:spcBef>
                <a:spcPts val="685"/>
              </a:spcBef>
            </a:pPr>
            <a:r>
              <a:rPr dirty="0" sz="2200">
                <a:solidFill>
                  <a:srgbClr val="3B81F5"/>
                </a:solidFill>
                <a:latin typeface="Arial Black"/>
                <a:cs typeface="Arial Black"/>
              </a:rPr>
              <a:t></a:t>
            </a:r>
            <a:r>
              <a:rPr dirty="0" sz="2200" spc="30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Identificación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del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algoritmo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más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eficiente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cada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caso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específico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ct val="114799"/>
              </a:lnSpc>
              <a:spcBef>
                <a:spcPts val="690"/>
              </a:spcBef>
            </a:pPr>
            <a:r>
              <a:rPr dirty="0" sz="2200" spc="-265">
                <a:solidFill>
                  <a:srgbClr val="3B81F5"/>
                </a:solidFill>
                <a:latin typeface="Arial Black"/>
                <a:cs typeface="Arial Black"/>
              </a:rPr>
              <a:t></a:t>
            </a:r>
            <a:r>
              <a:rPr dirty="0" sz="2200" spc="27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Validación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práctica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1F2937"/>
                </a:solidFill>
                <a:latin typeface="Calibri"/>
                <a:cs typeface="Calibri"/>
              </a:rPr>
              <a:t>la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teoría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de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complejidad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temporal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688425" y="1145761"/>
            <a:ext cx="4899025" cy="4624070"/>
            <a:chOff x="5688425" y="1145761"/>
            <a:chExt cx="4899025" cy="4624070"/>
          </a:xfrm>
        </p:grpSpPr>
        <p:sp>
          <p:nvSpPr>
            <p:cNvPr id="15" name="object 15" descr=""/>
            <p:cNvSpPr/>
            <p:nvPr/>
          </p:nvSpPr>
          <p:spPr>
            <a:xfrm>
              <a:off x="5688425" y="1145761"/>
              <a:ext cx="4899025" cy="4624070"/>
            </a:xfrm>
            <a:custGeom>
              <a:avLst/>
              <a:gdLst/>
              <a:ahLst/>
              <a:cxnLst/>
              <a:rect l="l" t="t" r="r" b="b"/>
              <a:pathLst>
                <a:path w="4899025" h="4624070">
                  <a:moveTo>
                    <a:pt x="4792313" y="4624006"/>
                  </a:moveTo>
                  <a:lnTo>
                    <a:pt x="106299" y="4624006"/>
                  </a:lnTo>
                  <a:lnTo>
                    <a:pt x="95827" y="4623500"/>
                  </a:lnTo>
                  <a:lnTo>
                    <a:pt x="56139" y="4611440"/>
                  </a:lnTo>
                  <a:lnTo>
                    <a:pt x="24087" y="4585109"/>
                  </a:lnTo>
                  <a:lnTo>
                    <a:pt x="4551" y="4548518"/>
                  </a:lnTo>
                  <a:lnTo>
                    <a:pt x="0" y="4517707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32991" y="8091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17707"/>
                  </a:lnTo>
                  <a:lnTo>
                    <a:pt x="4890520" y="4558386"/>
                  </a:lnTo>
                  <a:lnTo>
                    <a:pt x="4867477" y="4592872"/>
                  </a:lnTo>
                  <a:lnTo>
                    <a:pt x="4832991" y="4615914"/>
                  </a:lnTo>
                  <a:lnTo>
                    <a:pt x="4792313" y="4624006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688425" y="1145761"/>
              <a:ext cx="4899025" cy="4624070"/>
            </a:xfrm>
            <a:custGeom>
              <a:avLst/>
              <a:gdLst/>
              <a:ahLst/>
              <a:cxnLst/>
              <a:rect l="l" t="t" r="r" b="b"/>
              <a:pathLst>
                <a:path w="4899025" h="4624070">
                  <a:moveTo>
                    <a:pt x="4792313" y="4624006"/>
                  </a:moveTo>
                  <a:lnTo>
                    <a:pt x="106299" y="4624006"/>
                  </a:lnTo>
                  <a:lnTo>
                    <a:pt x="95827" y="4623500"/>
                  </a:lnTo>
                  <a:lnTo>
                    <a:pt x="56139" y="4611439"/>
                  </a:lnTo>
                  <a:lnTo>
                    <a:pt x="24087" y="4585109"/>
                  </a:lnTo>
                  <a:lnTo>
                    <a:pt x="4551" y="4548518"/>
                  </a:lnTo>
                  <a:lnTo>
                    <a:pt x="0" y="4517707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32991" y="8091"/>
                  </a:lnTo>
                  <a:lnTo>
                    <a:pt x="4834616" y="8858"/>
                  </a:lnTo>
                  <a:lnTo>
                    <a:pt x="99900" y="8858"/>
                  </a:lnTo>
                  <a:lnTo>
                    <a:pt x="93563" y="9482"/>
                  </a:lnTo>
                  <a:lnTo>
                    <a:pt x="57483" y="21725"/>
                  </a:lnTo>
                  <a:lnTo>
                    <a:pt x="28834" y="46843"/>
                  </a:lnTo>
                  <a:lnTo>
                    <a:pt x="11978" y="81014"/>
                  </a:lnTo>
                  <a:lnTo>
                    <a:pt x="8857" y="99900"/>
                  </a:lnTo>
                  <a:lnTo>
                    <a:pt x="8857" y="4524105"/>
                  </a:lnTo>
                  <a:lnTo>
                    <a:pt x="18723" y="4560906"/>
                  </a:lnTo>
                  <a:lnTo>
                    <a:pt x="41921" y="4591132"/>
                  </a:lnTo>
                  <a:lnTo>
                    <a:pt x="74920" y="4610178"/>
                  </a:lnTo>
                  <a:lnTo>
                    <a:pt x="99900" y="4615147"/>
                  </a:lnTo>
                  <a:lnTo>
                    <a:pt x="4834615" y="4615147"/>
                  </a:lnTo>
                  <a:lnTo>
                    <a:pt x="4832991" y="4615914"/>
                  </a:lnTo>
                  <a:lnTo>
                    <a:pt x="4823123" y="4619454"/>
                  </a:lnTo>
                  <a:lnTo>
                    <a:pt x="4813054" y="4621983"/>
                  </a:lnTo>
                  <a:lnTo>
                    <a:pt x="4802784" y="4623500"/>
                  </a:lnTo>
                  <a:lnTo>
                    <a:pt x="4792313" y="4624006"/>
                  </a:lnTo>
                  <a:close/>
                </a:path>
                <a:path w="4899025" h="4624070">
                  <a:moveTo>
                    <a:pt x="4834615" y="4615147"/>
                  </a:moveTo>
                  <a:lnTo>
                    <a:pt x="4798711" y="4615147"/>
                  </a:lnTo>
                  <a:lnTo>
                    <a:pt x="4805048" y="4614523"/>
                  </a:lnTo>
                  <a:lnTo>
                    <a:pt x="4817597" y="4612026"/>
                  </a:lnTo>
                  <a:lnTo>
                    <a:pt x="4851766" y="4595171"/>
                  </a:lnTo>
                  <a:lnTo>
                    <a:pt x="4876884" y="4566522"/>
                  </a:lnTo>
                  <a:lnTo>
                    <a:pt x="4889129" y="4530441"/>
                  </a:lnTo>
                  <a:lnTo>
                    <a:pt x="4889754" y="4524105"/>
                  </a:lnTo>
                  <a:lnTo>
                    <a:pt x="4889754" y="99900"/>
                  </a:lnTo>
                  <a:lnTo>
                    <a:pt x="4879886" y="63098"/>
                  </a:lnTo>
                  <a:lnTo>
                    <a:pt x="4856688" y="32873"/>
                  </a:lnTo>
                  <a:lnTo>
                    <a:pt x="4823690" y="13826"/>
                  </a:lnTo>
                  <a:lnTo>
                    <a:pt x="4798711" y="8858"/>
                  </a:lnTo>
                  <a:lnTo>
                    <a:pt x="4834616" y="8858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17707"/>
                  </a:lnTo>
                  <a:lnTo>
                    <a:pt x="4890519" y="4558386"/>
                  </a:lnTo>
                  <a:lnTo>
                    <a:pt x="4867477" y="4592872"/>
                  </a:lnTo>
                  <a:lnTo>
                    <a:pt x="4842472" y="4611439"/>
                  </a:lnTo>
                  <a:lnTo>
                    <a:pt x="4834615" y="4615147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9881" y="1376076"/>
            <a:ext cx="4446841" cy="1479327"/>
          </a:xfrm>
          <a:prstGeom prst="rect">
            <a:avLst/>
          </a:prstGeom>
        </p:spPr>
      </p:pic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5909881" y="1367218"/>
          <a:ext cx="4531995" cy="413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/>
                <a:gridCol w="894714"/>
                <a:gridCol w="885825"/>
                <a:gridCol w="894714"/>
                <a:gridCol w="885825"/>
              </a:tblGrid>
              <a:tr h="1487805">
                <a:tc>
                  <a:txBody>
                    <a:bodyPr/>
                    <a:lstStyle/>
                    <a:p>
                      <a:pPr algn="ctr" marL="206375" marR="196215" indent="-635">
                        <a:lnSpc>
                          <a:spcPct val="103000"/>
                        </a:lnSpc>
                        <a:spcBef>
                          <a:spcPts val="855"/>
                        </a:spcBef>
                      </a:pPr>
                      <a:r>
                        <a:rPr dirty="0" sz="1900" spc="-25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Tam año de </a:t>
                      </a:r>
                      <a:r>
                        <a:rPr dirty="0" sz="1900" spc="-1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Lista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085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0025" marR="191770">
                        <a:lnSpc>
                          <a:spcPct val="103000"/>
                        </a:lnSpc>
                        <a:spcBef>
                          <a:spcPts val="855"/>
                        </a:spcBef>
                      </a:pPr>
                      <a:r>
                        <a:rPr dirty="0" sz="1900" spc="-2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Búsq </a:t>
                      </a:r>
                      <a:r>
                        <a:rPr dirty="0" sz="1900" spc="-3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ueda </a:t>
                      </a:r>
                      <a:r>
                        <a:rPr dirty="0" sz="1900" spc="-2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Line </a:t>
                      </a:r>
                      <a:r>
                        <a:rPr dirty="0" sz="1900" spc="-25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al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085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94310" marR="187960" indent="635">
                        <a:lnSpc>
                          <a:spcPct val="103000"/>
                        </a:lnSpc>
                        <a:spcBef>
                          <a:spcPts val="855"/>
                        </a:spcBef>
                      </a:pPr>
                      <a:r>
                        <a:rPr dirty="0" sz="1900" spc="-2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Búsq </a:t>
                      </a:r>
                      <a:r>
                        <a:rPr dirty="0" sz="1900" spc="-3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ueda </a:t>
                      </a:r>
                      <a:r>
                        <a:rPr dirty="0" sz="1900" spc="-2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Bina </a:t>
                      </a:r>
                      <a:r>
                        <a:rPr dirty="0" sz="1900" spc="-25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ria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1085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234950" marR="230504" indent="12700">
                        <a:lnSpc>
                          <a:spcPct val="104000"/>
                        </a:lnSpc>
                        <a:spcBef>
                          <a:spcPts val="2020"/>
                        </a:spcBef>
                      </a:pPr>
                      <a:r>
                        <a:rPr dirty="0" sz="1900" spc="-25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Bub ble </a:t>
                      </a:r>
                      <a:r>
                        <a:rPr dirty="0" sz="1900" spc="-2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Sort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256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265" marR="212725">
                        <a:lnSpc>
                          <a:spcPct val="104000"/>
                        </a:lnSpc>
                        <a:spcBef>
                          <a:spcPts val="2020"/>
                        </a:spcBef>
                      </a:pPr>
                      <a:r>
                        <a:rPr dirty="0" sz="1900" spc="-3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Quic </a:t>
                      </a:r>
                      <a:r>
                        <a:rPr dirty="0" sz="1900" spc="-5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k </a:t>
                      </a:r>
                      <a:r>
                        <a:rPr dirty="0" sz="1900" spc="-20" b="1">
                          <a:solidFill>
                            <a:srgbClr val="F7FAFB"/>
                          </a:solidFill>
                          <a:latin typeface="Calibri"/>
                          <a:cs typeface="Calibri"/>
                        </a:rPr>
                        <a:t>Sort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256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9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1,00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950" spc="-5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9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0.5m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950" spc="-5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9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0.01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ms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 marR="231140" indent="-161925">
                        <a:lnSpc>
                          <a:spcPct val="101299"/>
                        </a:lnSpc>
                        <a:spcBef>
                          <a:spcPts val="775"/>
                        </a:spcBef>
                      </a:pPr>
                      <a:r>
                        <a:rPr dirty="0" sz="1950" spc="-9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15m </a:t>
                      </a:r>
                      <a:r>
                        <a:rPr dirty="0" sz="1950" spc="-5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984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9"/>
                        </a:spcBef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2ms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25272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693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9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10,0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9"/>
                        </a:spcBef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5ms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25272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9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0.02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ms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150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ms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91795" marR="227965" indent="-161925">
                        <a:lnSpc>
                          <a:spcPct val="101299"/>
                        </a:lnSpc>
                        <a:spcBef>
                          <a:spcPts val="775"/>
                        </a:spcBef>
                      </a:pPr>
                      <a:r>
                        <a:rPr dirty="0" sz="1950" spc="-9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20m </a:t>
                      </a:r>
                      <a:r>
                        <a:rPr dirty="0" sz="1950" spc="-5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984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9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100,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111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50m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111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9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0.03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111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9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1500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111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1111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 algn="ctr" marL="2540">
                        <a:lnSpc>
                          <a:spcPts val="2030"/>
                        </a:lnSpc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dirty="0" sz="1950" spc="-5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ms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ms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dirty="0" sz="19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ms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grpSp>
        <p:nvGrpSpPr>
          <p:cNvPr id="19" name="object 19" descr=""/>
          <p:cNvGrpSpPr/>
          <p:nvPr/>
        </p:nvGrpSpPr>
        <p:grpSpPr>
          <a:xfrm>
            <a:off x="400050" y="6159531"/>
            <a:ext cx="10629900" cy="274955"/>
            <a:chOff x="400050" y="6159531"/>
            <a:chExt cx="10629900" cy="274955"/>
          </a:xfrm>
        </p:grpSpPr>
        <p:sp>
          <p:nvSpPr>
            <p:cNvPr id="20" name="object 20" descr=""/>
            <p:cNvSpPr/>
            <p:nvPr/>
          </p:nvSpPr>
          <p:spPr>
            <a:xfrm>
              <a:off x="400050" y="6159531"/>
              <a:ext cx="10629900" cy="274955"/>
            </a:xfrm>
            <a:custGeom>
              <a:avLst/>
              <a:gdLst/>
              <a:ahLst/>
              <a:cxnLst/>
              <a:rect l="l" t="t" r="r" b="b"/>
              <a:pathLst>
                <a:path w="10629900" h="274954">
                  <a:moveTo>
                    <a:pt x="10523601" y="274605"/>
                  </a:moveTo>
                  <a:lnTo>
                    <a:pt x="106299" y="274605"/>
                  </a:lnTo>
                  <a:lnTo>
                    <a:pt x="95827" y="274100"/>
                  </a:lnTo>
                  <a:lnTo>
                    <a:pt x="56139" y="262039"/>
                  </a:lnTo>
                  <a:lnTo>
                    <a:pt x="24087" y="235709"/>
                  </a:lnTo>
                  <a:lnTo>
                    <a:pt x="4551" y="199117"/>
                  </a:lnTo>
                  <a:lnTo>
                    <a:pt x="0" y="168306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168306"/>
                  </a:lnTo>
                  <a:lnTo>
                    <a:pt x="10621807" y="208985"/>
                  </a:lnTo>
                  <a:lnTo>
                    <a:pt x="10598765" y="243471"/>
                  </a:lnTo>
                  <a:lnTo>
                    <a:pt x="10564279" y="266514"/>
                  </a:lnTo>
                  <a:lnTo>
                    <a:pt x="10523601" y="274605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0050" y="6159531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99947" y="6147305"/>
            <a:ext cx="199072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25">
                <a:solidFill>
                  <a:srgbClr val="F7FAFB"/>
                </a:solidFill>
                <a:latin typeface="Calibri"/>
                <a:cs typeface="Calibri"/>
              </a:rPr>
              <a:t>Resultados</a:t>
            </a:r>
            <a:r>
              <a:rPr dirty="0" sz="1450" spc="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Experimentales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930275"/>
            <a:chOff x="400049" y="233361"/>
            <a:chExt cx="10629900" cy="930275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930275"/>
            </a:xfrm>
            <a:custGeom>
              <a:avLst/>
              <a:gdLst/>
              <a:ahLst/>
              <a:cxnLst/>
              <a:rect l="l" t="t" r="r" b="b"/>
              <a:pathLst>
                <a:path w="10629900" h="930275">
                  <a:moveTo>
                    <a:pt x="10629900" y="930116"/>
                  </a:moveTo>
                  <a:lnTo>
                    <a:pt x="0" y="930116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930116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1154620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784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1190" b="0">
                <a:solidFill>
                  <a:srgbClr val="3B81F5"/>
                </a:solidFill>
                <a:latin typeface="Arial Black"/>
                <a:cs typeface="Arial Black"/>
              </a:rPr>
              <a:t></a:t>
            </a:r>
            <a:r>
              <a:rPr dirty="0" sz="3500" spc="540" b="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/>
              <a:t>APRENDIZAJES</a:t>
            </a:r>
            <a:r>
              <a:rPr dirty="0" spc="-20"/>
              <a:t> </a:t>
            </a:r>
            <a:r>
              <a:rPr dirty="0" spc="-180"/>
              <a:t>Y</a:t>
            </a:r>
            <a:r>
              <a:rPr dirty="0" spc="-20"/>
              <a:t> </a:t>
            </a:r>
            <a:r>
              <a:rPr dirty="0" spc="-10"/>
              <a:t>CONCLUSIONES</a:t>
            </a:r>
            <a:endParaRPr sz="3500">
              <a:latin typeface="Arial Black"/>
              <a:cs typeface="Arial Black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1553241"/>
            <a:ext cx="10205085" cy="3809365"/>
            <a:chOff x="612647" y="1553241"/>
            <a:chExt cx="10205085" cy="3809365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1553241"/>
              <a:ext cx="10205085" cy="3809365"/>
            </a:xfrm>
            <a:custGeom>
              <a:avLst/>
              <a:gdLst/>
              <a:ahLst/>
              <a:cxnLst/>
              <a:rect l="l" t="t" r="r" b="b"/>
              <a:pathLst>
                <a:path w="10205085" h="3809365">
                  <a:moveTo>
                    <a:pt x="10098405" y="3809047"/>
                  </a:moveTo>
                  <a:lnTo>
                    <a:pt x="106299" y="3809047"/>
                  </a:lnTo>
                  <a:lnTo>
                    <a:pt x="95827" y="3808541"/>
                  </a:lnTo>
                  <a:lnTo>
                    <a:pt x="56139" y="3796481"/>
                  </a:lnTo>
                  <a:lnTo>
                    <a:pt x="24087" y="3770150"/>
                  </a:lnTo>
                  <a:lnTo>
                    <a:pt x="4551" y="3733559"/>
                  </a:lnTo>
                  <a:lnTo>
                    <a:pt x="0" y="3702748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3" y="8091"/>
                  </a:lnTo>
                  <a:lnTo>
                    <a:pt x="10173569" y="31134"/>
                  </a:lnTo>
                  <a:lnTo>
                    <a:pt x="10196611" y="65620"/>
                  </a:lnTo>
                  <a:lnTo>
                    <a:pt x="10204704" y="106299"/>
                  </a:lnTo>
                  <a:lnTo>
                    <a:pt x="10204704" y="3702748"/>
                  </a:lnTo>
                  <a:lnTo>
                    <a:pt x="10196611" y="3743427"/>
                  </a:lnTo>
                  <a:lnTo>
                    <a:pt x="10173569" y="3777913"/>
                  </a:lnTo>
                  <a:lnTo>
                    <a:pt x="10139083" y="3800955"/>
                  </a:lnTo>
                  <a:lnTo>
                    <a:pt x="10098405" y="3809047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1553241"/>
              <a:ext cx="10205085" cy="3809365"/>
            </a:xfrm>
            <a:custGeom>
              <a:avLst/>
              <a:gdLst/>
              <a:ahLst/>
              <a:cxnLst/>
              <a:rect l="l" t="t" r="r" b="b"/>
              <a:pathLst>
                <a:path w="10205085" h="3809365">
                  <a:moveTo>
                    <a:pt x="10098405" y="3809047"/>
                  </a:moveTo>
                  <a:lnTo>
                    <a:pt x="106299" y="3809047"/>
                  </a:lnTo>
                  <a:lnTo>
                    <a:pt x="95827" y="3808541"/>
                  </a:lnTo>
                  <a:lnTo>
                    <a:pt x="56139" y="3796480"/>
                  </a:lnTo>
                  <a:lnTo>
                    <a:pt x="24087" y="3770150"/>
                  </a:lnTo>
                  <a:lnTo>
                    <a:pt x="4551" y="3733559"/>
                  </a:lnTo>
                  <a:lnTo>
                    <a:pt x="0" y="3702748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2" y="8091"/>
                  </a:lnTo>
                  <a:lnTo>
                    <a:pt x="10140707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3709146"/>
                  </a:lnTo>
                  <a:lnTo>
                    <a:pt x="18723" y="3745947"/>
                  </a:lnTo>
                  <a:lnTo>
                    <a:pt x="41922" y="3776173"/>
                  </a:lnTo>
                  <a:lnTo>
                    <a:pt x="74921" y="3795219"/>
                  </a:lnTo>
                  <a:lnTo>
                    <a:pt x="99900" y="3800188"/>
                  </a:lnTo>
                  <a:lnTo>
                    <a:pt x="10140707" y="3800188"/>
                  </a:lnTo>
                  <a:lnTo>
                    <a:pt x="10139082" y="3800955"/>
                  </a:lnTo>
                  <a:lnTo>
                    <a:pt x="10129214" y="3804495"/>
                  </a:lnTo>
                  <a:lnTo>
                    <a:pt x="10119146" y="3807024"/>
                  </a:lnTo>
                  <a:lnTo>
                    <a:pt x="10108876" y="3808541"/>
                  </a:lnTo>
                  <a:lnTo>
                    <a:pt x="10098405" y="3809047"/>
                  </a:lnTo>
                  <a:close/>
                </a:path>
                <a:path w="10205085" h="3809365">
                  <a:moveTo>
                    <a:pt x="10140707" y="3800188"/>
                  </a:moveTo>
                  <a:lnTo>
                    <a:pt x="10104802" y="3800188"/>
                  </a:lnTo>
                  <a:lnTo>
                    <a:pt x="10111138" y="3799564"/>
                  </a:lnTo>
                  <a:lnTo>
                    <a:pt x="10123688" y="3797068"/>
                  </a:lnTo>
                  <a:lnTo>
                    <a:pt x="10157859" y="3780212"/>
                  </a:lnTo>
                  <a:lnTo>
                    <a:pt x="10182978" y="3751563"/>
                  </a:lnTo>
                  <a:lnTo>
                    <a:pt x="10195220" y="3715482"/>
                  </a:lnTo>
                  <a:lnTo>
                    <a:pt x="10195844" y="3709146"/>
                  </a:lnTo>
                  <a:lnTo>
                    <a:pt x="10195844" y="99900"/>
                  </a:lnTo>
                  <a:lnTo>
                    <a:pt x="10185978" y="63098"/>
                  </a:lnTo>
                  <a:lnTo>
                    <a:pt x="10162782" y="32873"/>
                  </a:lnTo>
                  <a:lnTo>
                    <a:pt x="10129781" y="13826"/>
                  </a:lnTo>
                  <a:lnTo>
                    <a:pt x="10104802" y="8858"/>
                  </a:lnTo>
                  <a:lnTo>
                    <a:pt x="10140707" y="8858"/>
                  </a:lnTo>
                  <a:lnTo>
                    <a:pt x="10173569" y="31134"/>
                  </a:lnTo>
                  <a:lnTo>
                    <a:pt x="10196610" y="65620"/>
                  </a:lnTo>
                  <a:lnTo>
                    <a:pt x="10204704" y="106299"/>
                  </a:lnTo>
                  <a:lnTo>
                    <a:pt x="10204704" y="3702748"/>
                  </a:lnTo>
                  <a:lnTo>
                    <a:pt x="10196610" y="3743426"/>
                  </a:lnTo>
                  <a:lnTo>
                    <a:pt x="10173569" y="3777913"/>
                  </a:lnTo>
                  <a:lnTo>
                    <a:pt x="10148563" y="3796480"/>
                  </a:lnTo>
                  <a:lnTo>
                    <a:pt x="10140707" y="380018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1907571"/>
              <a:ext cx="79724" cy="79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2757963"/>
              <a:ext cx="79724" cy="797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3227450"/>
              <a:ext cx="79724" cy="7972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3696937"/>
              <a:ext cx="79724" cy="7972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4166425"/>
              <a:ext cx="79724" cy="79723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139700" indent="123825">
              <a:lnSpc>
                <a:spcPct val="116199"/>
              </a:lnSpc>
              <a:spcBef>
                <a:spcPts val="85"/>
              </a:spcBef>
            </a:pPr>
            <a:r>
              <a:rPr dirty="0" spc="-10"/>
              <a:t>Los</a:t>
            </a:r>
            <a:r>
              <a:rPr dirty="0" spc="-65"/>
              <a:t> </a:t>
            </a:r>
            <a:r>
              <a:rPr dirty="0" spc="-35"/>
              <a:t>algoritmos</a:t>
            </a:r>
            <a:r>
              <a:rPr dirty="0" spc="-65"/>
              <a:t> </a:t>
            </a:r>
            <a:r>
              <a:rPr dirty="0" spc="-60"/>
              <a:t>de </a:t>
            </a:r>
            <a:r>
              <a:rPr dirty="0" spc="-40"/>
              <a:t>búsqueda</a:t>
            </a:r>
            <a:r>
              <a:rPr dirty="0" spc="-65"/>
              <a:t> </a:t>
            </a:r>
            <a:r>
              <a:rPr dirty="0" spc="-50"/>
              <a:t>y</a:t>
            </a:r>
            <a:r>
              <a:rPr dirty="0" spc="-65"/>
              <a:t> </a:t>
            </a:r>
            <a:r>
              <a:rPr dirty="0" spc="-55"/>
              <a:t>ordenamiento</a:t>
            </a:r>
            <a:r>
              <a:rPr dirty="0" spc="-60"/>
              <a:t> </a:t>
            </a:r>
            <a:r>
              <a:rPr dirty="0" spc="-40"/>
              <a:t>son</a:t>
            </a:r>
            <a:r>
              <a:rPr dirty="0" spc="-65"/>
              <a:t> </a:t>
            </a:r>
            <a:r>
              <a:rPr dirty="0" spc="-30"/>
              <a:t>pilares</a:t>
            </a:r>
            <a:r>
              <a:rPr dirty="0" spc="-65"/>
              <a:t> </a:t>
            </a:r>
            <a:r>
              <a:rPr dirty="0" spc="-50"/>
              <a:t>fundamentales</a:t>
            </a:r>
            <a:r>
              <a:rPr dirty="0" spc="-60"/>
              <a:t> </a:t>
            </a:r>
            <a:r>
              <a:rPr dirty="0" spc="-40"/>
              <a:t>del</a:t>
            </a:r>
            <a:r>
              <a:rPr dirty="0" spc="-65"/>
              <a:t> </a:t>
            </a:r>
            <a:r>
              <a:rPr dirty="0" spc="-40"/>
              <a:t>desarrollo</a:t>
            </a:r>
            <a:r>
              <a:rPr dirty="0" spc="-65"/>
              <a:t> </a:t>
            </a:r>
            <a:r>
              <a:rPr dirty="0" spc="-25"/>
              <a:t>de </a:t>
            </a:r>
            <a:r>
              <a:rPr dirty="0" spc="-10"/>
              <a:t>so</a:t>
            </a:r>
            <a:r>
              <a:rPr dirty="0" spc="-10">
                <a:latin typeface="Arial"/>
                <a:cs typeface="Arial"/>
              </a:rPr>
              <a:t>ft</a:t>
            </a:r>
            <a:r>
              <a:rPr dirty="0" spc="-10"/>
              <a:t>ware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2200" spc="-265">
                <a:solidFill>
                  <a:srgbClr val="3B81F5"/>
                </a:solidFill>
                <a:latin typeface="Arial Black"/>
                <a:cs typeface="Arial Black"/>
              </a:rPr>
              <a:t></a:t>
            </a:r>
            <a:r>
              <a:rPr dirty="0" sz="2200" spc="28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40"/>
              <a:t>Proporcionan</a:t>
            </a:r>
            <a:r>
              <a:rPr dirty="0" spc="-65"/>
              <a:t> </a:t>
            </a:r>
            <a:r>
              <a:rPr dirty="0" spc="-35"/>
              <a:t>soluciones</a:t>
            </a:r>
            <a:r>
              <a:rPr dirty="0" spc="-65"/>
              <a:t> </a:t>
            </a:r>
            <a:r>
              <a:rPr dirty="0" spc="-50"/>
              <a:t>eficientes,</a:t>
            </a:r>
            <a:r>
              <a:rPr dirty="0" spc="-65"/>
              <a:t> </a:t>
            </a:r>
            <a:r>
              <a:rPr dirty="0" spc="-30"/>
              <a:t>escalables</a:t>
            </a:r>
            <a:r>
              <a:rPr dirty="0" spc="-65"/>
              <a:t> </a:t>
            </a:r>
            <a:r>
              <a:rPr dirty="0" spc="-50"/>
              <a:t>y</a:t>
            </a:r>
            <a:r>
              <a:rPr dirty="0" spc="-65"/>
              <a:t> </a:t>
            </a:r>
            <a:r>
              <a:rPr dirty="0" spc="-30"/>
              <a:t>precisas</a:t>
            </a:r>
            <a:r>
              <a:rPr dirty="0" spc="-65"/>
              <a:t> </a:t>
            </a:r>
            <a:r>
              <a:rPr dirty="0" spc="-50"/>
              <a:t>para</a:t>
            </a:r>
            <a:r>
              <a:rPr dirty="0" spc="-65"/>
              <a:t> </a:t>
            </a:r>
            <a:r>
              <a:rPr dirty="0"/>
              <a:t>la</a:t>
            </a:r>
            <a:r>
              <a:rPr dirty="0" spc="-65"/>
              <a:t> </a:t>
            </a:r>
            <a:r>
              <a:rPr dirty="0" spc="-40"/>
              <a:t>gestión</a:t>
            </a:r>
            <a:r>
              <a:rPr dirty="0" spc="-65"/>
              <a:t> </a:t>
            </a:r>
            <a:r>
              <a:rPr dirty="0" spc="-60"/>
              <a:t>de</a:t>
            </a:r>
            <a:r>
              <a:rPr dirty="0" spc="-65"/>
              <a:t> </a:t>
            </a:r>
            <a:r>
              <a:rPr dirty="0" spc="-10"/>
              <a:t>información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200" spc="-265">
                <a:solidFill>
                  <a:srgbClr val="3B81F5"/>
                </a:solidFill>
                <a:latin typeface="Arial Black"/>
                <a:cs typeface="Arial Black"/>
              </a:rPr>
              <a:t></a:t>
            </a:r>
            <a:r>
              <a:rPr dirty="0" sz="2200" spc="30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/>
              <a:t>La</a:t>
            </a:r>
            <a:r>
              <a:rPr dirty="0" spc="-60"/>
              <a:t> </a:t>
            </a:r>
            <a:r>
              <a:rPr dirty="0" spc="-40"/>
              <a:t>elección</a:t>
            </a:r>
            <a:r>
              <a:rPr dirty="0" spc="-60"/>
              <a:t> </a:t>
            </a:r>
            <a:r>
              <a:rPr dirty="0" spc="-55"/>
              <a:t>correcta</a:t>
            </a:r>
            <a:r>
              <a:rPr dirty="0" spc="-60"/>
              <a:t> </a:t>
            </a:r>
            <a:r>
              <a:rPr dirty="0" spc="-40"/>
              <a:t>del</a:t>
            </a:r>
            <a:r>
              <a:rPr dirty="0" spc="-55"/>
              <a:t> </a:t>
            </a:r>
            <a:r>
              <a:rPr dirty="0" spc="-40"/>
              <a:t>algoritmo</a:t>
            </a:r>
            <a:r>
              <a:rPr dirty="0" spc="-60"/>
              <a:t> </a:t>
            </a:r>
            <a:r>
              <a:rPr dirty="0" spc="-40"/>
              <a:t>impacta</a:t>
            </a:r>
            <a:r>
              <a:rPr dirty="0" spc="-60"/>
              <a:t> </a:t>
            </a:r>
            <a:r>
              <a:rPr dirty="0" spc="-45"/>
              <a:t>significativamente</a:t>
            </a:r>
            <a:r>
              <a:rPr dirty="0" spc="-60"/>
              <a:t> </a:t>
            </a:r>
            <a:r>
              <a:rPr dirty="0" spc="-70"/>
              <a:t>en</a:t>
            </a:r>
            <a:r>
              <a:rPr dirty="0" spc="-55"/>
              <a:t> </a:t>
            </a:r>
            <a:r>
              <a:rPr dirty="0" spc="-40"/>
              <a:t>el</a:t>
            </a:r>
            <a:r>
              <a:rPr dirty="0" spc="-60"/>
              <a:t> </a:t>
            </a:r>
            <a:r>
              <a:rPr dirty="0" spc="-10"/>
              <a:t>rendimiento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200" spc="220">
                <a:solidFill>
                  <a:srgbClr val="3B81F5"/>
                </a:solidFill>
                <a:latin typeface="Arial Black"/>
                <a:cs typeface="Arial Black"/>
              </a:rPr>
              <a:t></a:t>
            </a:r>
            <a:r>
              <a:rPr dirty="0" sz="2200" spc="28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45"/>
              <a:t>Contribuyen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/>
              <a:t>la</a:t>
            </a:r>
            <a:r>
              <a:rPr dirty="0" spc="-65"/>
              <a:t> </a:t>
            </a:r>
            <a:r>
              <a:rPr dirty="0" spc="-45"/>
              <a:t>creación</a:t>
            </a:r>
            <a:r>
              <a:rPr dirty="0" spc="-70"/>
              <a:t> </a:t>
            </a:r>
            <a:r>
              <a:rPr dirty="0" spc="-60"/>
              <a:t>de</a:t>
            </a:r>
            <a:r>
              <a:rPr dirty="0" spc="-70"/>
              <a:t> </a:t>
            </a:r>
            <a:r>
              <a:rPr dirty="0" spc="-45"/>
              <a:t>programas</a:t>
            </a:r>
            <a:r>
              <a:rPr dirty="0" spc="-65"/>
              <a:t> </a:t>
            </a:r>
            <a:r>
              <a:rPr dirty="0" spc="-40"/>
              <a:t>más</a:t>
            </a:r>
            <a:r>
              <a:rPr dirty="0" spc="-70"/>
              <a:t> </a:t>
            </a:r>
            <a:r>
              <a:rPr dirty="0" spc="-40"/>
              <a:t>rápidos,</a:t>
            </a:r>
            <a:r>
              <a:rPr dirty="0" spc="-70"/>
              <a:t> </a:t>
            </a:r>
            <a:r>
              <a:rPr dirty="0" spc="-40"/>
              <a:t>organizados</a:t>
            </a:r>
            <a:r>
              <a:rPr dirty="0" spc="-65"/>
              <a:t> </a:t>
            </a:r>
            <a:r>
              <a:rPr dirty="0" spc="-50"/>
              <a:t>y</a:t>
            </a:r>
            <a:r>
              <a:rPr dirty="0" spc="-70"/>
              <a:t> </a:t>
            </a:r>
            <a:r>
              <a:rPr dirty="0" spc="-10"/>
              <a:t>confiables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200" spc="-265">
                <a:solidFill>
                  <a:srgbClr val="3B81F5"/>
                </a:solidFill>
                <a:latin typeface="Arial Black"/>
                <a:cs typeface="Arial Black"/>
              </a:rPr>
              <a:t></a:t>
            </a:r>
            <a:r>
              <a:rPr dirty="0" sz="2200" spc="30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/>
              <a:t>El</a:t>
            </a:r>
            <a:r>
              <a:rPr dirty="0" spc="-55"/>
              <a:t> </a:t>
            </a:r>
            <a:r>
              <a:rPr dirty="0" spc="-50"/>
              <a:t>conocimiento</a:t>
            </a:r>
            <a:r>
              <a:rPr dirty="0" spc="-60"/>
              <a:t> </a:t>
            </a:r>
            <a:r>
              <a:rPr dirty="0" spc="-55"/>
              <a:t>teórico</a:t>
            </a:r>
            <a:r>
              <a:rPr dirty="0" spc="-60"/>
              <a:t> debe </a:t>
            </a:r>
            <a:r>
              <a:rPr dirty="0" spc="-55"/>
              <a:t>complementarse</a:t>
            </a:r>
            <a:r>
              <a:rPr dirty="0" spc="-60"/>
              <a:t> </a:t>
            </a:r>
            <a:r>
              <a:rPr dirty="0" spc="-55"/>
              <a:t>con</a:t>
            </a:r>
            <a:r>
              <a:rPr dirty="0" spc="-60"/>
              <a:t> </a:t>
            </a:r>
            <a:r>
              <a:rPr dirty="0" spc="-45"/>
              <a:t>implementación</a:t>
            </a:r>
            <a:r>
              <a:rPr dirty="0" spc="-60"/>
              <a:t> </a:t>
            </a:r>
            <a:r>
              <a:rPr dirty="0" spc="-10"/>
              <a:t>práctica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00050" y="5752051"/>
            <a:ext cx="10629900" cy="682625"/>
            <a:chOff x="400050" y="5752051"/>
            <a:chExt cx="10629900" cy="682625"/>
          </a:xfrm>
        </p:grpSpPr>
        <p:sp>
          <p:nvSpPr>
            <p:cNvPr id="16" name="object 16" descr=""/>
            <p:cNvSpPr/>
            <p:nvPr/>
          </p:nvSpPr>
          <p:spPr>
            <a:xfrm>
              <a:off x="400050" y="5752051"/>
              <a:ext cx="10629900" cy="682625"/>
            </a:xfrm>
            <a:custGeom>
              <a:avLst/>
              <a:gdLst/>
              <a:ahLst/>
              <a:cxnLst/>
              <a:rect l="l" t="t" r="r" b="b"/>
              <a:pathLst>
                <a:path w="10629900" h="682625">
                  <a:moveTo>
                    <a:pt x="10523601" y="682085"/>
                  </a:moveTo>
                  <a:lnTo>
                    <a:pt x="106299" y="682085"/>
                  </a:lnTo>
                  <a:lnTo>
                    <a:pt x="95827" y="681579"/>
                  </a:lnTo>
                  <a:lnTo>
                    <a:pt x="56139" y="669519"/>
                  </a:lnTo>
                  <a:lnTo>
                    <a:pt x="24087" y="643188"/>
                  </a:lnTo>
                  <a:lnTo>
                    <a:pt x="4551" y="606597"/>
                  </a:lnTo>
                  <a:lnTo>
                    <a:pt x="0" y="575786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575786"/>
                  </a:lnTo>
                  <a:lnTo>
                    <a:pt x="10621807" y="616465"/>
                  </a:lnTo>
                  <a:lnTo>
                    <a:pt x="10598765" y="650950"/>
                  </a:lnTo>
                  <a:lnTo>
                    <a:pt x="10564279" y="673993"/>
                  </a:lnTo>
                  <a:lnTo>
                    <a:pt x="10523601" y="682085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00050" y="5752051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99947" y="5943565"/>
            <a:ext cx="1939289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25">
                <a:solidFill>
                  <a:srgbClr val="F7FAFB"/>
                </a:solidFill>
                <a:latin typeface="Calibri"/>
                <a:cs typeface="Calibri"/>
              </a:rPr>
              <a:t>Conclusiones</a:t>
            </a:r>
            <a:r>
              <a:rPr dirty="0" sz="1450" spc="-1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20">
                <a:solidFill>
                  <a:srgbClr val="F7FAFB"/>
                </a:solidFill>
                <a:latin typeface="Calibri"/>
                <a:cs typeface="Calibri"/>
              </a:rPr>
              <a:t>del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 Proyecto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7" y="862298"/>
            <a:ext cx="10204703" cy="178050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00049" y="233361"/>
            <a:ext cx="10629900" cy="239395"/>
            <a:chOff x="400049" y="233361"/>
            <a:chExt cx="10629900" cy="23939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233361"/>
              <a:ext cx="10629900" cy="239395"/>
            </a:xfrm>
            <a:custGeom>
              <a:avLst/>
              <a:gdLst/>
              <a:ahLst/>
              <a:cxnLst/>
              <a:rect l="l" t="t" r="r" b="b"/>
              <a:pathLst>
                <a:path w="10629900" h="239395">
                  <a:moveTo>
                    <a:pt x="10629900" y="239172"/>
                  </a:moveTo>
                  <a:lnTo>
                    <a:pt x="0" y="239172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239172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00049" y="463676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05163" y="3025627"/>
            <a:ext cx="6419850" cy="3270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229" b="0">
                <a:solidFill>
                  <a:srgbClr val="3B81F5"/>
                </a:solidFill>
                <a:latin typeface="Arial Black"/>
                <a:cs typeface="Arial Black"/>
              </a:rPr>
              <a:t></a:t>
            </a:r>
            <a:r>
              <a:rPr dirty="0" sz="1950" spc="265" b="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1900" spc="-65" b="0">
                <a:solidFill>
                  <a:srgbClr val="1F2937"/>
                </a:solidFill>
                <a:latin typeface="Calibri"/>
                <a:cs typeface="Calibri"/>
              </a:rPr>
              <a:t>Agradecimiento</a:t>
            </a:r>
            <a:r>
              <a:rPr dirty="0" sz="1900" spc="-60" b="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b="0">
                <a:solidFill>
                  <a:srgbClr val="1F2937"/>
                </a:solidFill>
                <a:latin typeface="Calibri"/>
                <a:cs typeface="Calibri"/>
              </a:rPr>
              <a:t>a</a:t>
            </a:r>
            <a:r>
              <a:rPr dirty="0" sz="1900" spc="-65" b="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b="0">
                <a:solidFill>
                  <a:srgbClr val="1F2937"/>
                </a:solidFill>
                <a:latin typeface="Calibri"/>
                <a:cs typeface="Calibri"/>
              </a:rPr>
              <a:t>la</a:t>
            </a:r>
            <a:r>
              <a:rPr dirty="0" sz="1900" spc="-65" b="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35" b="0">
                <a:solidFill>
                  <a:srgbClr val="1F2937"/>
                </a:solidFill>
                <a:latin typeface="Calibri"/>
                <a:cs typeface="Calibri"/>
              </a:rPr>
              <a:t>Ing.</a:t>
            </a:r>
            <a:r>
              <a:rPr dirty="0" sz="1900" spc="-60" b="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35" b="0">
                <a:solidFill>
                  <a:srgbClr val="1F2937"/>
                </a:solidFill>
                <a:latin typeface="Calibri"/>
                <a:cs typeface="Calibri"/>
              </a:rPr>
              <a:t>Laura</a:t>
            </a:r>
            <a:r>
              <a:rPr dirty="0" sz="1900" spc="-65" b="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55" b="0">
                <a:solidFill>
                  <a:srgbClr val="1F2937"/>
                </a:solidFill>
                <a:latin typeface="Calibri"/>
                <a:cs typeface="Calibri"/>
              </a:rPr>
              <a:t>Fernández</a:t>
            </a:r>
            <a:r>
              <a:rPr dirty="0" sz="1900" spc="-60" b="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50" b="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1900" spc="-65" b="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60" b="0">
                <a:solidFill>
                  <a:srgbClr val="1F2937"/>
                </a:solidFill>
                <a:latin typeface="Calibri"/>
                <a:cs typeface="Calibri"/>
              </a:rPr>
              <a:t>compañeros </a:t>
            </a:r>
            <a:r>
              <a:rPr dirty="0" sz="1900" spc="-70" b="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1900" spc="-65" b="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 b="0">
                <a:solidFill>
                  <a:srgbClr val="1F2937"/>
                </a:solidFill>
                <a:latin typeface="Calibri"/>
                <a:cs typeface="Calibri"/>
              </a:rPr>
              <a:t>clase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06916" y="3490431"/>
            <a:ext cx="3016250" cy="164274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 marL="12700" marR="5080" indent="-635">
              <a:lnSpc>
                <a:spcPct val="121900"/>
              </a:lnSpc>
              <a:spcBef>
                <a:spcPts val="140"/>
              </a:spcBef>
            </a:pPr>
            <a:r>
              <a:rPr dirty="0" sz="1950">
                <a:solidFill>
                  <a:srgbClr val="3B81F5"/>
                </a:solidFill>
                <a:latin typeface="MS PGothic"/>
                <a:cs typeface="MS PGothic"/>
              </a:rPr>
              <a:t>✉</a:t>
            </a:r>
            <a:r>
              <a:rPr dirty="0" sz="1950" spc="85">
                <a:solidFill>
                  <a:srgbClr val="3B81F5"/>
                </a:solidFill>
                <a:latin typeface="MS PGothic"/>
                <a:cs typeface="MS PGothic"/>
              </a:rPr>
              <a:t> </a:t>
            </a:r>
            <a:r>
              <a:rPr dirty="0" sz="1750" spc="-10" b="1">
                <a:solidFill>
                  <a:srgbClr val="2562EB"/>
                </a:solidFill>
                <a:latin typeface="Calibri"/>
                <a:cs typeface="Calibri"/>
              </a:rPr>
              <a:t>Contacto: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  <a:hlinkClick r:id="rId3"/>
              </a:rPr>
              <a:t>alejooliva070@gmail.com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50">
                <a:solidFill>
                  <a:srgbClr val="1F2937"/>
                </a:solidFill>
                <a:latin typeface="Calibri"/>
                <a:cs typeface="Calibri"/>
                <a:hlinkClick r:id="rId4"/>
              </a:rPr>
              <a:t>ormacheachristianf@gmail.com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dirty="0" sz="1950">
                <a:solidFill>
                  <a:srgbClr val="3B81F5"/>
                </a:solidFill>
                <a:latin typeface="Arial Black"/>
                <a:cs typeface="Arial Black"/>
              </a:rPr>
              <a:t></a:t>
            </a:r>
            <a:r>
              <a:rPr dirty="0" sz="1950" spc="8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¿Preguntas</a:t>
            </a:r>
            <a:r>
              <a:rPr dirty="0" sz="19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19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comentarios?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00050" y="5973507"/>
            <a:ext cx="10629900" cy="461009"/>
            <a:chOff x="400050" y="5973507"/>
            <a:chExt cx="10629900" cy="461009"/>
          </a:xfrm>
        </p:grpSpPr>
        <p:sp>
          <p:nvSpPr>
            <p:cNvPr id="9" name="object 9" descr=""/>
            <p:cNvSpPr/>
            <p:nvPr/>
          </p:nvSpPr>
          <p:spPr>
            <a:xfrm>
              <a:off x="400050" y="5973508"/>
              <a:ext cx="10629900" cy="461009"/>
            </a:xfrm>
            <a:custGeom>
              <a:avLst/>
              <a:gdLst/>
              <a:ahLst/>
              <a:cxnLst/>
              <a:rect l="l" t="t" r="r" b="b"/>
              <a:pathLst>
                <a:path w="10629900" h="461010">
                  <a:moveTo>
                    <a:pt x="10523601" y="460629"/>
                  </a:moveTo>
                  <a:lnTo>
                    <a:pt x="106299" y="460629"/>
                  </a:lnTo>
                  <a:lnTo>
                    <a:pt x="95827" y="460123"/>
                  </a:lnTo>
                  <a:lnTo>
                    <a:pt x="56139" y="448062"/>
                  </a:lnTo>
                  <a:lnTo>
                    <a:pt x="24087" y="421732"/>
                  </a:lnTo>
                  <a:lnTo>
                    <a:pt x="4551" y="385140"/>
                  </a:lnTo>
                  <a:lnTo>
                    <a:pt x="0" y="354330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354330"/>
                  </a:lnTo>
                  <a:lnTo>
                    <a:pt x="10621807" y="395008"/>
                  </a:lnTo>
                  <a:lnTo>
                    <a:pt x="10598765" y="429494"/>
                  </a:lnTo>
                  <a:lnTo>
                    <a:pt x="10564279" y="452537"/>
                  </a:lnTo>
                  <a:lnTo>
                    <a:pt x="10523601" y="460629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00050" y="5973507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99947" y="6057378"/>
            <a:ext cx="302704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25">
                <a:solidFill>
                  <a:srgbClr val="F7FAFB"/>
                </a:solidFill>
                <a:latin typeface="Calibri"/>
                <a:cs typeface="Calibri"/>
              </a:rPr>
              <a:t>Programación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75">
                <a:solidFill>
                  <a:srgbClr val="F7FAFB"/>
                </a:solidFill>
                <a:latin typeface="Calibri"/>
                <a:cs typeface="Calibri"/>
              </a:rPr>
              <a:t>1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F7FAFB"/>
                </a:solidFill>
                <a:latin typeface="Calibri"/>
                <a:cs typeface="Calibri"/>
              </a:rPr>
              <a:t>-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 Trabajo Integrador </a:t>
            </a:r>
            <a:r>
              <a:rPr dirty="0" sz="1450" spc="-20">
                <a:solidFill>
                  <a:srgbClr val="F7FAFB"/>
                </a:solidFill>
                <a:latin typeface="Calibri"/>
                <a:cs typeface="Calibri"/>
              </a:rPr>
              <a:t>2025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1160780"/>
            <a:chOff x="400049" y="233361"/>
            <a:chExt cx="10629900" cy="1160780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1160780"/>
            </a:xfrm>
            <a:custGeom>
              <a:avLst/>
              <a:gdLst/>
              <a:ahLst/>
              <a:cxnLst/>
              <a:rect l="l" t="t" r="r" b="b"/>
              <a:pathLst>
                <a:path w="10629900" h="1160780">
                  <a:moveTo>
                    <a:pt x="10629900" y="1160430"/>
                  </a:moveTo>
                  <a:lnTo>
                    <a:pt x="0" y="1160430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116043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1384934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532" rIns="0" bIns="0" rtlCol="0" vert="horz">
            <a:spAutoFit/>
          </a:bodyPr>
          <a:lstStyle/>
          <a:p>
            <a:pPr marL="4672330" marR="5080" indent="-4552315">
              <a:lnSpc>
                <a:spcPts val="3770"/>
              </a:lnSpc>
              <a:spcBef>
                <a:spcPts val="575"/>
              </a:spcBef>
            </a:pPr>
            <a:r>
              <a:rPr dirty="0" sz="3500" spc="-1190" b="0">
                <a:solidFill>
                  <a:srgbClr val="3B81F5"/>
                </a:solidFill>
                <a:latin typeface="Arial Black"/>
                <a:cs typeface="Arial Black"/>
              </a:rPr>
              <a:t></a:t>
            </a:r>
            <a:r>
              <a:rPr dirty="0" sz="3500" spc="465" b="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225">
                <a:latin typeface="Trebuchet MS"/>
                <a:cs typeface="Trebuchet MS"/>
              </a:rPr>
              <a:t>LA</a:t>
            </a:r>
            <a:r>
              <a:rPr dirty="0" spc="-280">
                <a:latin typeface="Trebuchet MS"/>
                <a:cs typeface="Trebuchet MS"/>
              </a:rPr>
              <a:t> </a:t>
            </a:r>
            <a:r>
              <a:rPr dirty="0" spc="-135">
                <a:latin typeface="Trebuchet MS"/>
                <a:cs typeface="Trebuchet MS"/>
              </a:rPr>
              <a:t>IMPORTANCIA</a:t>
            </a:r>
            <a:r>
              <a:rPr dirty="0" spc="-280">
                <a:latin typeface="Trebuchet MS"/>
                <a:cs typeface="Trebuchet MS"/>
              </a:rPr>
              <a:t> </a:t>
            </a:r>
            <a:r>
              <a:rPr dirty="0" spc="-114">
                <a:latin typeface="Trebuchet MS"/>
                <a:cs typeface="Trebuchet MS"/>
              </a:rPr>
              <a:t>DE</a:t>
            </a:r>
            <a:r>
              <a:rPr dirty="0" spc="-280">
                <a:latin typeface="Trebuchet MS"/>
                <a:cs typeface="Trebuchet MS"/>
              </a:rPr>
              <a:t> </a:t>
            </a:r>
            <a:r>
              <a:rPr dirty="0" spc="-110">
                <a:latin typeface="Trebuchet MS"/>
                <a:cs typeface="Trebuchet MS"/>
              </a:rPr>
              <a:t>LOS</a:t>
            </a:r>
            <a:r>
              <a:rPr dirty="0" spc="-280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ALGORITMOS</a:t>
            </a:r>
            <a:r>
              <a:rPr dirty="0" spc="-280">
                <a:latin typeface="Trebuchet MS"/>
                <a:cs typeface="Trebuchet MS"/>
              </a:rPr>
              <a:t> </a:t>
            </a:r>
            <a:r>
              <a:rPr dirty="0" spc="-105">
                <a:latin typeface="Trebuchet MS"/>
                <a:cs typeface="Trebuchet MS"/>
              </a:rPr>
              <a:t>EN</a:t>
            </a:r>
            <a:r>
              <a:rPr dirty="0" spc="-280">
                <a:latin typeface="Trebuchet MS"/>
                <a:cs typeface="Trebuchet MS"/>
              </a:rPr>
              <a:t> </a:t>
            </a:r>
            <a:r>
              <a:rPr dirty="0" spc="-110">
                <a:latin typeface="Trebuchet MS"/>
                <a:cs typeface="Trebuchet MS"/>
              </a:rPr>
              <a:t>NUESTRO</a:t>
            </a:r>
            <a:r>
              <a:rPr dirty="0" spc="-28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DÍA </a:t>
            </a:r>
            <a:r>
              <a:rPr dirty="0" spc="-260">
                <a:latin typeface="Trebuchet MS"/>
                <a:cs typeface="Trebuchet MS"/>
              </a:rPr>
              <a:t>A</a:t>
            </a:r>
            <a:r>
              <a:rPr dirty="0" spc="-310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DÍA</a:t>
            </a:r>
            <a:endParaRPr sz="35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1783555"/>
            <a:ext cx="10205085" cy="3827145"/>
            <a:chOff x="612647" y="1783555"/>
            <a:chExt cx="10205085" cy="3827145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1783555"/>
              <a:ext cx="10205085" cy="3827145"/>
            </a:xfrm>
            <a:custGeom>
              <a:avLst/>
              <a:gdLst/>
              <a:ahLst/>
              <a:cxnLst/>
              <a:rect l="l" t="t" r="r" b="b"/>
              <a:pathLst>
                <a:path w="10205085" h="3827145">
                  <a:moveTo>
                    <a:pt x="10098405" y="3826764"/>
                  </a:moveTo>
                  <a:lnTo>
                    <a:pt x="106299" y="3826764"/>
                  </a:lnTo>
                  <a:lnTo>
                    <a:pt x="95827" y="3826258"/>
                  </a:lnTo>
                  <a:lnTo>
                    <a:pt x="56139" y="3814197"/>
                  </a:lnTo>
                  <a:lnTo>
                    <a:pt x="24087" y="3787867"/>
                  </a:lnTo>
                  <a:lnTo>
                    <a:pt x="4551" y="3751275"/>
                  </a:lnTo>
                  <a:lnTo>
                    <a:pt x="0" y="3720465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3" y="8091"/>
                  </a:lnTo>
                  <a:lnTo>
                    <a:pt x="10173569" y="31134"/>
                  </a:lnTo>
                  <a:lnTo>
                    <a:pt x="10196611" y="65620"/>
                  </a:lnTo>
                  <a:lnTo>
                    <a:pt x="10204704" y="106299"/>
                  </a:lnTo>
                  <a:lnTo>
                    <a:pt x="10204704" y="3720465"/>
                  </a:lnTo>
                  <a:lnTo>
                    <a:pt x="10196611" y="3761143"/>
                  </a:lnTo>
                  <a:lnTo>
                    <a:pt x="10173569" y="3795629"/>
                  </a:lnTo>
                  <a:lnTo>
                    <a:pt x="10139083" y="3818671"/>
                  </a:lnTo>
                  <a:lnTo>
                    <a:pt x="10098405" y="3826764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1783555"/>
              <a:ext cx="10205085" cy="3827145"/>
            </a:xfrm>
            <a:custGeom>
              <a:avLst/>
              <a:gdLst/>
              <a:ahLst/>
              <a:cxnLst/>
              <a:rect l="l" t="t" r="r" b="b"/>
              <a:pathLst>
                <a:path w="10205085" h="3827145">
                  <a:moveTo>
                    <a:pt x="10098405" y="3826764"/>
                  </a:moveTo>
                  <a:lnTo>
                    <a:pt x="106299" y="3826764"/>
                  </a:lnTo>
                  <a:lnTo>
                    <a:pt x="95827" y="3826258"/>
                  </a:lnTo>
                  <a:lnTo>
                    <a:pt x="56139" y="3814197"/>
                  </a:lnTo>
                  <a:lnTo>
                    <a:pt x="24087" y="3787867"/>
                  </a:lnTo>
                  <a:lnTo>
                    <a:pt x="4551" y="3751275"/>
                  </a:lnTo>
                  <a:lnTo>
                    <a:pt x="0" y="3720465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2" y="8091"/>
                  </a:lnTo>
                  <a:lnTo>
                    <a:pt x="10140707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3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3726862"/>
                  </a:lnTo>
                  <a:lnTo>
                    <a:pt x="18723" y="3763664"/>
                  </a:lnTo>
                  <a:lnTo>
                    <a:pt x="41922" y="3793889"/>
                  </a:lnTo>
                  <a:lnTo>
                    <a:pt x="74921" y="3812936"/>
                  </a:lnTo>
                  <a:lnTo>
                    <a:pt x="99900" y="3817905"/>
                  </a:lnTo>
                  <a:lnTo>
                    <a:pt x="10140706" y="3817905"/>
                  </a:lnTo>
                  <a:lnTo>
                    <a:pt x="10139082" y="3818671"/>
                  </a:lnTo>
                  <a:lnTo>
                    <a:pt x="10129214" y="3822212"/>
                  </a:lnTo>
                  <a:lnTo>
                    <a:pt x="10119146" y="3824740"/>
                  </a:lnTo>
                  <a:lnTo>
                    <a:pt x="10108876" y="3826258"/>
                  </a:lnTo>
                  <a:lnTo>
                    <a:pt x="10098405" y="3826764"/>
                  </a:lnTo>
                  <a:close/>
                </a:path>
                <a:path w="10205085" h="3827145">
                  <a:moveTo>
                    <a:pt x="10140706" y="3817905"/>
                  </a:moveTo>
                  <a:lnTo>
                    <a:pt x="10104802" y="3817905"/>
                  </a:lnTo>
                  <a:lnTo>
                    <a:pt x="10111138" y="3817281"/>
                  </a:lnTo>
                  <a:lnTo>
                    <a:pt x="10123688" y="3814784"/>
                  </a:lnTo>
                  <a:lnTo>
                    <a:pt x="10157859" y="3797928"/>
                  </a:lnTo>
                  <a:lnTo>
                    <a:pt x="10182978" y="3769280"/>
                  </a:lnTo>
                  <a:lnTo>
                    <a:pt x="10195220" y="3733198"/>
                  </a:lnTo>
                  <a:lnTo>
                    <a:pt x="10195844" y="3726862"/>
                  </a:lnTo>
                  <a:lnTo>
                    <a:pt x="10195844" y="99900"/>
                  </a:lnTo>
                  <a:lnTo>
                    <a:pt x="10185978" y="63098"/>
                  </a:lnTo>
                  <a:lnTo>
                    <a:pt x="10162782" y="32873"/>
                  </a:lnTo>
                  <a:lnTo>
                    <a:pt x="10129781" y="13826"/>
                  </a:lnTo>
                  <a:lnTo>
                    <a:pt x="10104802" y="8858"/>
                  </a:lnTo>
                  <a:lnTo>
                    <a:pt x="10140707" y="8858"/>
                  </a:lnTo>
                  <a:lnTo>
                    <a:pt x="10173569" y="31134"/>
                  </a:lnTo>
                  <a:lnTo>
                    <a:pt x="10196610" y="65620"/>
                  </a:lnTo>
                  <a:lnTo>
                    <a:pt x="10204704" y="106299"/>
                  </a:lnTo>
                  <a:lnTo>
                    <a:pt x="10204704" y="3720465"/>
                  </a:lnTo>
                  <a:lnTo>
                    <a:pt x="10196610" y="3761143"/>
                  </a:lnTo>
                  <a:lnTo>
                    <a:pt x="10173569" y="3795629"/>
                  </a:lnTo>
                  <a:lnTo>
                    <a:pt x="10148563" y="3814197"/>
                  </a:lnTo>
                  <a:lnTo>
                    <a:pt x="10140706" y="3817905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2137885"/>
              <a:ext cx="79724" cy="79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2979419"/>
              <a:ext cx="79724" cy="797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3820953"/>
              <a:ext cx="79724" cy="7972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4662487"/>
              <a:ext cx="79724" cy="7972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118986" y="1918695"/>
            <a:ext cx="8879205" cy="29368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012825">
              <a:lnSpc>
                <a:spcPct val="114799"/>
              </a:lnSpc>
              <a:spcBef>
                <a:spcPts val="110"/>
              </a:spcBef>
            </a:pPr>
            <a:r>
              <a:rPr dirty="0" sz="2200" spc="220">
                <a:solidFill>
                  <a:srgbClr val="3B81F5"/>
                </a:solidFill>
                <a:latin typeface="Arial Black"/>
                <a:cs typeface="Arial Black"/>
              </a:rPr>
              <a:t></a:t>
            </a:r>
            <a:r>
              <a:rPr dirty="0" sz="2200" spc="27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Los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algoritmos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búsqueda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ordenamiento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son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fundamentales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el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funcionamiento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1F2937"/>
                </a:solidFill>
                <a:latin typeface="Calibri"/>
                <a:cs typeface="Calibri"/>
              </a:rPr>
              <a:t>aplicaciones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cotidianas</a:t>
            </a:r>
            <a:endParaRPr sz="2100">
              <a:latin typeface="Calibri"/>
              <a:cs typeface="Calibri"/>
            </a:endParaRPr>
          </a:p>
          <a:p>
            <a:pPr marL="12700" marR="461645">
              <a:lnSpc>
                <a:spcPct val="114799"/>
              </a:lnSpc>
              <a:spcBef>
                <a:spcPts val="685"/>
              </a:spcBef>
            </a:pPr>
            <a:r>
              <a:rPr dirty="0" sz="2200">
                <a:solidFill>
                  <a:srgbClr val="3B81F5"/>
                </a:solidFill>
                <a:latin typeface="Arial"/>
                <a:cs typeface="Arial"/>
              </a:rPr>
              <a:t></a:t>
            </a:r>
            <a:r>
              <a:rPr dirty="0" sz="2200" spc="409">
                <a:solidFill>
                  <a:srgbClr val="3B81F5"/>
                </a:solidFill>
                <a:latin typeface="Arial"/>
                <a:cs typeface="Arial"/>
              </a:rPr>
              <a:t>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Permiten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1F2937"/>
                </a:solidFill>
                <a:latin typeface="Calibri"/>
                <a:cs typeface="Calibri"/>
              </a:rPr>
              <a:t>visualizar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grandes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cantidades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contenido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manera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ordenada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en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plataformas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como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 Netflix,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Gmail y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YouTube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ct val="114799"/>
              </a:lnSpc>
              <a:spcBef>
                <a:spcPts val="685"/>
              </a:spcBef>
            </a:pPr>
            <a:r>
              <a:rPr dirty="0" sz="2200" spc="-265">
                <a:solidFill>
                  <a:srgbClr val="3B81F5"/>
                </a:solidFill>
                <a:latin typeface="Arial Black"/>
                <a:cs typeface="Arial Black"/>
              </a:rPr>
              <a:t></a:t>
            </a:r>
            <a:r>
              <a:rPr dirty="0" sz="2200" spc="30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Proporcionan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soluciones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eficientes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organizar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1F2937"/>
                </a:solidFill>
                <a:latin typeface="Calibri"/>
                <a:cs typeface="Calibri"/>
              </a:rPr>
              <a:t>buscar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datos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según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1F2937"/>
                </a:solidFill>
                <a:latin typeface="Calibri"/>
                <a:cs typeface="Calibri"/>
              </a:rPr>
              <a:t>diferentes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casos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uso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200" spc="220">
                <a:solidFill>
                  <a:srgbClr val="3B81F5"/>
                </a:solidFill>
                <a:latin typeface="Arial Black"/>
                <a:cs typeface="Arial Black"/>
              </a:rPr>
              <a:t></a:t>
            </a:r>
            <a:r>
              <a:rPr dirty="0" sz="2200" spc="27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100">
                <a:solidFill>
                  <a:srgbClr val="1F2937"/>
                </a:solidFill>
                <a:latin typeface="Calibri"/>
                <a:cs typeface="Calibri"/>
              </a:rPr>
              <a:t>Son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herramientas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esenciales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que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todo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programador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debe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conocer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dominar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00050" y="6000082"/>
            <a:ext cx="10629900" cy="434340"/>
            <a:chOff x="400050" y="6000082"/>
            <a:chExt cx="10629900" cy="434340"/>
          </a:xfrm>
        </p:grpSpPr>
        <p:sp>
          <p:nvSpPr>
            <p:cNvPr id="15" name="object 15" descr=""/>
            <p:cNvSpPr/>
            <p:nvPr/>
          </p:nvSpPr>
          <p:spPr>
            <a:xfrm>
              <a:off x="400050" y="6000082"/>
              <a:ext cx="10629900" cy="434340"/>
            </a:xfrm>
            <a:custGeom>
              <a:avLst/>
              <a:gdLst/>
              <a:ahLst/>
              <a:cxnLst/>
              <a:rect l="l" t="t" r="r" b="b"/>
              <a:pathLst>
                <a:path w="10629900" h="434339">
                  <a:moveTo>
                    <a:pt x="10523601" y="434054"/>
                  </a:moveTo>
                  <a:lnTo>
                    <a:pt x="106299" y="434054"/>
                  </a:lnTo>
                  <a:lnTo>
                    <a:pt x="95827" y="433548"/>
                  </a:lnTo>
                  <a:lnTo>
                    <a:pt x="56139" y="421488"/>
                  </a:lnTo>
                  <a:lnTo>
                    <a:pt x="24087" y="395157"/>
                  </a:lnTo>
                  <a:lnTo>
                    <a:pt x="4551" y="358566"/>
                  </a:lnTo>
                  <a:lnTo>
                    <a:pt x="0" y="327755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327755"/>
                  </a:lnTo>
                  <a:lnTo>
                    <a:pt x="10621807" y="368434"/>
                  </a:lnTo>
                  <a:lnTo>
                    <a:pt x="10598765" y="402919"/>
                  </a:lnTo>
                  <a:lnTo>
                    <a:pt x="10564279" y="425962"/>
                  </a:lnTo>
                  <a:lnTo>
                    <a:pt x="10523601" y="434054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00050" y="6000082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99947" y="6066237"/>
            <a:ext cx="4094479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Introducción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F7FAFB"/>
                </a:solidFill>
                <a:latin typeface="Calibri"/>
                <a:cs typeface="Calibri"/>
              </a:rPr>
              <a:t>a</a:t>
            </a: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Algoritmos de</a:t>
            </a: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20">
                <a:solidFill>
                  <a:srgbClr val="F7FAFB"/>
                </a:solidFill>
                <a:latin typeface="Calibri"/>
                <a:cs typeface="Calibri"/>
              </a:rPr>
              <a:t>Búsqueda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F7FAFB"/>
                </a:solidFill>
                <a:latin typeface="Calibri"/>
                <a:cs typeface="Calibri"/>
              </a:rPr>
              <a:t>y</a:t>
            </a: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Ordenamiento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z="900"/>
              <a:t>4</a:t>
            </a:fld>
            <a:r>
              <a:rPr dirty="0" sz="900" spc="225"/>
              <a:t> </a:t>
            </a:r>
            <a:r>
              <a:rPr dirty="0" sz="900"/>
              <a:t>/</a:t>
            </a:r>
            <a:r>
              <a:rPr dirty="0" sz="900" spc="225"/>
              <a:t> </a:t>
            </a:r>
            <a:r>
              <a:rPr dirty="0" sz="900" spc="-25"/>
              <a:t>14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965835"/>
            <a:chOff x="400049" y="233361"/>
            <a:chExt cx="10629900" cy="965835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965835"/>
            </a:xfrm>
            <a:custGeom>
              <a:avLst/>
              <a:gdLst/>
              <a:ahLst/>
              <a:cxnLst/>
              <a:rect l="l" t="t" r="r" b="b"/>
              <a:pathLst>
                <a:path w="10629900" h="965835">
                  <a:moveTo>
                    <a:pt x="10629900" y="965549"/>
                  </a:moveTo>
                  <a:lnTo>
                    <a:pt x="0" y="965549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9655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1190053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00" spc="-385" b="0">
                <a:solidFill>
                  <a:srgbClr val="3B81F5"/>
                </a:solidFill>
                <a:latin typeface="Arial Black"/>
                <a:cs typeface="Arial Black"/>
              </a:rPr>
              <a:t></a:t>
            </a:r>
            <a:r>
              <a:rPr dirty="0" sz="3500" spc="595" b="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/>
              <a:t>BÚSQUEDA:</a:t>
            </a:r>
            <a:r>
              <a:rPr dirty="0" spc="5"/>
              <a:t> </a:t>
            </a:r>
            <a:r>
              <a:rPr dirty="0"/>
              <a:t>ENCONTRANDO</a:t>
            </a:r>
            <a:r>
              <a:rPr dirty="0" spc="5"/>
              <a:t> </a:t>
            </a:r>
            <a:r>
              <a:rPr dirty="0"/>
              <a:t>LO</a:t>
            </a:r>
            <a:r>
              <a:rPr dirty="0" spc="5"/>
              <a:t> </a:t>
            </a:r>
            <a:r>
              <a:rPr dirty="0" spc="60"/>
              <a:t>QUE</a:t>
            </a:r>
            <a:r>
              <a:rPr dirty="0" spc="5"/>
              <a:t> </a:t>
            </a:r>
            <a:r>
              <a:rPr dirty="0" spc="-10"/>
              <a:t>NECESITAMOS</a:t>
            </a:r>
            <a:endParaRPr sz="3500">
              <a:latin typeface="Arial Black"/>
              <a:cs typeface="Arial Black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1588674"/>
            <a:ext cx="10205085" cy="3738245"/>
            <a:chOff x="612647" y="1588674"/>
            <a:chExt cx="10205085" cy="3738245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1588674"/>
              <a:ext cx="10205085" cy="3738245"/>
            </a:xfrm>
            <a:custGeom>
              <a:avLst/>
              <a:gdLst/>
              <a:ahLst/>
              <a:cxnLst/>
              <a:rect l="l" t="t" r="r" b="b"/>
              <a:pathLst>
                <a:path w="10205085" h="3738245">
                  <a:moveTo>
                    <a:pt x="10098405" y="3738181"/>
                  </a:moveTo>
                  <a:lnTo>
                    <a:pt x="106299" y="3738181"/>
                  </a:lnTo>
                  <a:lnTo>
                    <a:pt x="95827" y="3737675"/>
                  </a:lnTo>
                  <a:lnTo>
                    <a:pt x="56139" y="3725615"/>
                  </a:lnTo>
                  <a:lnTo>
                    <a:pt x="24087" y="3699285"/>
                  </a:lnTo>
                  <a:lnTo>
                    <a:pt x="4551" y="3662693"/>
                  </a:lnTo>
                  <a:lnTo>
                    <a:pt x="0" y="3631882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3" y="8091"/>
                  </a:lnTo>
                  <a:lnTo>
                    <a:pt x="10173569" y="31134"/>
                  </a:lnTo>
                  <a:lnTo>
                    <a:pt x="10196611" y="65620"/>
                  </a:lnTo>
                  <a:lnTo>
                    <a:pt x="10204704" y="106299"/>
                  </a:lnTo>
                  <a:lnTo>
                    <a:pt x="10204704" y="3631882"/>
                  </a:lnTo>
                  <a:lnTo>
                    <a:pt x="10196611" y="3672561"/>
                  </a:lnTo>
                  <a:lnTo>
                    <a:pt x="10173569" y="3707047"/>
                  </a:lnTo>
                  <a:lnTo>
                    <a:pt x="10139083" y="3730089"/>
                  </a:lnTo>
                  <a:lnTo>
                    <a:pt x="10098405" y="3738181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1588674"/>
              <a:ext cx="10205085" cy="3738245"/>
            </a:xfrm>
            <a:custGeom>
              <a:avLst/>
              <a:gdLst/>
              <a:ahLst/>
              <a:cxnLst/>
              <a:rect l="l" t="t" r="r" b="b"/>
              <a:pathLst>
                <a:path w="10205085" h="3738245">
                  <a:moveTo>
                    <a:pt x="10098405" y="3738181"/>
                  </a:moveTo>
                  <a:lnTo>
                    <a:pt x="106299" y="3738181"/>
                  </a:lnTo>
                  <a:lnTo>
                    <a:pt x="95827" y="3737675"/>
                  </a:lnTo>
                  <a:lnTo>
                    <a:pt x="56139" y="3725614"/>
                  </a:lnTo>
                  <a:lnTo>
                    <a:pt x="24087" y="3699285"/>
                  </a:lnTo>
                  <a:lnTo>
                    <a:pt x="4551" y="3662693"/>
                  </a:lnTo>
                  <a:lnTo>
                    <a:pt x="0" y="3631882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2" y="8091"/>
                  </a:lnTo>
                  <a:lnTo>
                    <a:pt x="10140707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3"/>
                  </a:lnTo>
                  <a:lnTo>
                    <a:pt x="11978" y="81013"/>
                  </a:lnTo>
                  <a:lnTo>
                    <a:pt x="8858" y="99900"/>
                  </a:lnTo>
                  <a:lnTo>
                    <a:pt x="8858" y="3638280"/>
                  </a:lnTo>
                  <a:lnTo>
                    <a:pt x="18723" y="3675081"/>
                  </a:lnTo>
                  <a:lnTo>
                    <a:pt x="41922" y="3705307"/>
                  </a:lnTo>
                  <a:lnTo>
                    <a:pt x="74921" y="3724354"/>
                  </a:lnTo>
                  <a:lnTo>
                    <a:pt x="99900" y="3729322"/>
                  </a:lnTo>
                  <a:lnTo>
                    <a:pt x="10140707" y="3729322"/>
                  </a:lnTo>
                  <a:lnTo>
                    <a:pt x="10139082" y="3730089"/>
                  </a:lnTo>
                  <a:lnTo>
                    <a:pt x="10129214" y="3733629"/>
                  </a:lnTo>
                  <a:lnTo>
                    <a:pt x="10119146" y="3736158"/>
                  </a:lnTo>
                  <a:lnTo>
                    <a:pt x="10108876" y="3737675"/>
                  </a:lnTo>
                  <a:lnTo>
                    <a:pt x="10098405" y="3738181"/>
                  </a:lnTo>
                  <a:close/>
                </a:path>
                <a:path w="10205085" h="3738245">
                  <a:moveTo>
                    <a:pt x="10140707" y="3729322"/>
                  </a:moveTo>
                  <a:lnTo>
                    <a:pt x="10104802" y="3729322"/>
                  </a:lnTo>
                  <a:lnTo>
                    <a:pt x="10111138" y="3728698"/>
                  </a:lnTo>
                  <a:lnTo>
                    <a:pt x="10123688" y="3726202"/>
                  </a:lnTo>
                  <a:lnTo>
                    <a:pt x="10157859" y="3709346"/>
                  </a:lnTo>
                  <a:lnTo>
                    <a:pt x="10182978" y="3680697"/>
                  </a:lnTo>
                  <a:lnTo>
                    <a:pt x="10195220" y="3644616"/>
                  </a:lnTo>
                  <a:lnTo>
                    <a:pt x="10195844" y="3638280"/>
                  </a:lnTo>
                  <a:lnTo>
                    <a:pt x="10195844" y="99900"/>
                  </a:lnTo>
                  <a:lnTo>
                    <a:pt x="10185978" y="63098"/>
                  </a:lnTo>
                  <a:lnTo>
                    <a:pt x="10162782" y="32873"/>
                  </a:lnTo>
                  <a:lnTo>
                    <a:pt x="10129781" y="13826"/>
                  </a:lnTo>
                  <a:lnTo>
                    <a:pt x="10104802" y="8858"/>
                  </a:lnTo>
                  <a:lnTo>
                    <a:pt x="10140707" y="8858"/>
                  </a:lnTo>
                  <a:lnTo>
                    <a:pt x="10173569" y="31134"/>
                  </a:lnTo>
                  <a:lnTo>
                    <a:pt x="10196610" y="65620"/>
                  </a:lnTo>
                  <a:lnTo>
                    <a:pt x="10204704" y="106299"/>
                  </a:lnTo>
                  <a:lnTo>
                    <a:pt x="10204704" y="3631882"/>
                  </a:lnTo>
                  <a:lnTo>
                    <a:pt x="10196610" y="3672560"/>
                  </a:lnTo>
                  <a:lnTo>
                    <a:pt x="10173569" y="3707047"/>
                  </a:lnTo>
                  <a:lnTo>
                    <a:pt x="10148563" y="3725614"/>
                  </a:lnTo>
                  <a:lnTo>
                    <a:pt x="10140707" y="3729322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1943004"/>
              <a:ext cx="79724" cy="79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2784538"/>
              <a:ext cx="79724" cy="797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3626071"/>
              <a:ext cx="79724" cy="7972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4104417"/>
              <a:ext cx="79724" cy="7972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 marR="130175">
              <a:lnSpc>
                <a:spcPct val="114799"/>
              </a:lnSpc>
              <a:spcBef>
                <a:spcPts val="120"/>
              </a:spcBef>
            </a:pPr>
            <a:r>
              <a:rPr dirty="0" sz="2200" spc="-265">
                <a:solidFill>
                  <a:srgbClr val="3B81F5"/>
                </a:solidFill>
                <a:latin typeface="Arial Black"/>
                <a:cs typeface="Arial Black"/>
              </a:rPr>
              <a:t></a:t>
            </a:r>
            <a:r>
              <a:rPr dirty="0" sz="2200" spc="27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50"/>
              <a:t>Operación</a:t>
            </a:r>
            <a:r>
              <a:rPr dirty="0" spc="-70"/>
              <a:t> </a:t>
            </a:r>
            <a:r>
              <a:rPr dirty="0" spc="-50"/>
              <a:t>fundamental</a:t>
            </a:r>
            <a:r>
              <a:rPr dirty="0" spc="-65"/>
              <a:t> </a:t>
            </a:r>
            <a:r>
              <a:rPr dirty="0" spc="-50"/>
              <a:t>para</a:t>
            </a:r>
            <a:r>
              <a:rPr dirty="0" spc="-70"/>
              <a:t> </a:t>
            </a:r>
            <a:r>
              <a:rPr dirty="0" spc="-60"/>
              <a:t>encontrar</a:t>
            </a:r>
            <a:r>
              <a:rPr dirty="0" spc="-70"/>
              <a:t> </a:t>
            </a:r>
            <a:r>
              <a:rPr dirty="0" spc="-45"/>
              <a:t>un</a:t>
            </a:r>
            <a:r>
              <a:rPr dirty="0" spc="-70"/>
              <a:t> </a:t>
            </a:r>
            <a:r>
              <a:rPr dirty="0" spc="-60"/>
              <a:t>elemento</a:t>
            </a:r>
            <a:r>
              <a:rPr dirty="0" spc="-70"/>
              <a:t> </a:t>
            </a:r>
            <a:r>
              <a:rPr dirty="0" spc="-45"/>
              <a:t>específico</a:t>
            </a:r>
            <a:r>
              <a:rPr dirty="0" spc="-70"/>
              <a:t> </a:t>
            </a:r>
            <a:r>
              <a:rPr dirty="0" spc="-55"/>
              <a:t>dentro</a:t>
            </a:r>
            <a:r>
              <a:rPr dirty="0" spc="-70"/>
              <a:t> </a:t>
            </a:r>
            <a:r>
              <a:rPr dirty="0" spc="-60"/>
              <a:t>de</a:t>
            </a:r>
            <a:r>
              <a:rPr dirty="0" spc="-70"/>
              <a:t> </a:t>
            </a:r>
            <a:r>
              <a:rPr dirty="0" spc="-45"/>
              <a:t>un</a:t>
            </a:r>
            <a:r>
              <a:rPr dirty="0" spc="-70"/>
              <a:t> </a:t>
            </a:r>
            <a:r>
              <a:rPr dirty="0" spc="-10"/>
              <a:t>conjunto </a:t>
            </a:r>
            <a:r>
              <a:rPr dirty="0" spc="-60"/>
              <a:t>de</a:t>
            </a:r>
            <a:r>
              <a:rPr dirty="0" spc="-75"/>
              <a:t> </a:t>
            </a:r>
            <a:r>
              <a:rPr dirty="0" spc="-20"/>
              <a:t>datos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14799"/>
              </a:lnSpc>
              <a:spcBef>
                <a:spcPts val="685"/>
              </a:spcBef>
            </a:pPr>
            <a:r>
              <a:rPr dirty="0" sz="2200" spc="-509">
                <a:solidFill>
                  <a:srgbClr val="3B81F5"/>
                </a:solidFill>
                <a:latin typeface="Arial Black"/>
                <a:cs typeface="Arial Black"/>
              </a:rPr>
              <a:t></a:t>
            </a:r>
            <a:r>
              <a:rPr dirty="0" sz="2200" spc="27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40"/>
              <a:t>Aplicaciones</a:t>
            </a:r>
            <a:r>
              <a:rPr dirty="0" spc="-70"/>
              <a:t> </a:t>
            </a:r>
            <a:r>
              <a:rPr dirty="0" spc="-55"/>
              <a:t>comunes:</a:t>
            </a:r>
            <a:r>
              <a:rPr dirty="0" spc="-75"/>
              <a:t> </a:t>
            </a:r>
            <a:r>
              <a:rPr dirty="0" spc="-35"/>
              <a:t>bases</a:t>
            </a:r>
            <a:r>
              <a:rPr dirty="0" spc="-70"/>
              <a:t> </a:t>
            </a:r>
            <a:r>
              <a:rPr dirty="0" spc="-60"/>
              <a:t>de</a:t>
            </a:r>
            <a:r>
              <a:rPr dirty="0" spc="-75"/>
              <a:t> </a:t>
            </a:r>
            <a:r>
              <a:rPr dirty="0" spc="-35"/>
              <a:t>datos,</a:t>
            </a:r>
            <a:r>
              <a:rPr dirty="0" spc="-70"/>
              <a:t> </a:t>
            </a:r>
            <a:r>
              <a:rPr dirty="0" spc="-35"/>
              <a:t>sistemas</a:t>
            </a:r>
            <a:r>
              <a:rPr dirty="0" spc="-70"/>
              <a:t> </a:t>
            </a:r>
            <a:r>
              <a:rPr dirty="0" spc="-60"/>
              <a:t>de</a:t>
            </a:r>
            <a:r>
              <a:rPr dirty="0" spc="-75"/>
              <a:t> </a:t>
            </a:r>
            <a:r>
              <a:rPr dirty="0" spc="-35"/>
              <a:t>archivos,</a:t>
            </a:r>
            <a:r>
              <a:rPr dirty="0" spc="-70"/>
              <a:t> </a:t>
            </a:r>
            <a:r>
              <a:rPr dirty="0" spc="-35"/>
              <a:t>algoritmos</a:t>
            </a:r>
            <a:r>
              <a:rPr dirty="0" spc="-70"/>
              <a:t> </a:t>
            </a:r>
            <a:r>
              <a:rPr dirty="0" spc="-60"/>
              <a:t>de</a:t>
            </a:r>
            <a:r>
              <a:rPr dirty="0" spc="-75"/>
              <a:t> </a:t>
            </a:r>
            <a:r>
              <a:rPr dirty="0" spc="-10"/>
              <a:t>inteligencia artificial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2200" spc="-265">
                <a:solidFill>
                  <a:srgbClr val="3B81F5"/>
                </a:solidFill>
                <a:latin typeface="Arial Black"/>
                <a:cs typeface="Arial Black"/>
              </a:rPr>
              <a:t></a:t>
            </a:r>
            <a:r>
              <a:rPr dirty="0" sz="2200" spc="27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25"/>
              <a:t>Esencial</a:t>
            </a:r>
            <a:r>
              <a:rPr dirty="0" spc="-65"/>
              <a:t> </a:t>
            </a:r>
            <a:r>
              <a:rPr dirty="0" spc="-50"/>
              <a:t>para</a:t>
            </a:r>
            <a:r>
              <a:rPr dirty="0" spc="-70"/>
              <a:t> </a:t>
            </a:r>
            <a:r>
              <a:rPr dirty="0"/>
              <a:t>la</a:t>
            </a:r>
            <a:r>
              <a:rPr dirty="0" spc="-70"/>
              <a:t> </a:t>
            </a:r>
            <a:r>
              <a:rPr dirty="0" spc="-35"/>
              <a:t>optimización</a:t>
            </a:r>
            <a:r>
              <a:rPr dirty="0" spc="-70"/>
              <a:t> </a:t>
            </a:r>
            <a:r>
              <a:rPr dirty="0" spc="-50"/>
              <a:t>y</a:t>
            </a:r>
            <a:r>
              <a:rPr dirty="0" spc="-70"/>
              <a:t> </a:t>
            </a:r>
            <a:r>
              <a:rPr dirty="0" spc="-40"/>
              <a:t>eficiencia</a:t>
            </a:r>
            <a:r>
              <a:rPr dirty="0" spc="-65"/>
              <a:t> </a:t>
            </a:r>
            <a:r>
              <a:rPr dirty="0" spc="-60"/>
              <a:t>de</a:t>
            </a:r>
            <a:r>
              <a:rPr dirty="0" spc="-70"/>
              <a:t> </a:t>
            </a:r>
            <a:r>
              <a:rPr dirty="0" spc="-10"/>
              <a:t>programas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200" spc="-750">
                <a:solidFill>
                  <a:srgbClr val="3B81F5"/>
                </a:solidFill>
                <a:latin typeface="Arial Black"/>
                <a:cs typeface="Arial Black"/>
              </a:rPr>
              <a:t></a:t>
            </a:r>
            <a:r>
              <a:rPr dirty="0" sz="2200" spc="28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35"/>
              <a:t>Base</a:t>
            </a:r>
            <a:r>
              <a:rPr dirty="0" spc="-65"/>
              <a:t> </a:t>
            </a:r>
            <a:r>
              <a:rPr dirty="0" spc="-50"/>
              <a:t>para</a:t>
            </a:r>
            <a:r>
              <a:rPr dirty="0" spc="-65"/>
              <a:t> </a:t>
            </a:r>
            <a:r>
              <a:rPr dirty="0" spc="-30"/>
              <a:t>muchas</a:t>
            </a:r>
            <a:r>
              <a:rPr dirty="0" spc="-65"/>
              <a:t> </a:t>
            </a:r>
            <a:r>
              <a:rPr dirty="0" spc="-50"/>
              <a:t>operaciones</a:t>
            </a:r>
            <a:r>
              <a:rPr dirty="0" spc="-65"/>
              <a:t> </a:t>
            </a:r>
            <a:r>
              <a:rPr dirty="0" spc="-40"/>
              <a:t>más</a:t>
            </a:r>
            <a:r>
              <a:rPr dirty="0" spc="-70"/>
              <a:t> </a:t>
            </a:r>
            <a:r>
              <a:rPr dirty="0" spc="-40"/>
              <a:t>complejas</a:t>
            </a:r>
            <a:r>
              <a:rPr dirty="0" spc="-65"/>
              <a:t> </a:t>
            </a:r>
            <a:r>
              <a:rPr dirty="0" spc="-70"/>
              <a:t>en</a:t>
            </a:r>
            <a:r>
              <a:rPr dirty="0" spc="-65"/>
              <a:t> </a:t>
            </a:r>
            <a:r>
              <a:rPr dirty="0" spc="-10"/>
              <a:t>programación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00050" y="5716618"/>
            <a:ext cx="10629900" cy="717550"/>
            <a:chOff x="400050" y="5716618"/>
            <a:chExt cx="10629900" cy="717550"/>
          </a:xfrm>
        </p:grpSpPr>
        <p:sp>
          <p:nvSpPr>
            <p:cNvPr id="15" name="object 15" descr=""/>
            <p:cNvSpPr/>
            <p:nvPr/>
          </p:nvSpPr>
          <p:spPr>
            <a:xfrm>
              <a:off x="400050" y="5716618"/>
              <a:ext cx="10629900" cy="717550"/>
            </a:xfrm>
            <a:custGeom>
              <a:avLst/>
              <a:gdLst/>
              <a:ahLst/>
              <a:cxnLst/>
              <a:rect l="l" t="t" r="r" b="b"/>
              <a:pathLst>
                <a:path w="10629900" h="717550">
                  <a:moveTo>
                    <a:pt x="10523601" y="717518"/>
                  </a:moveTo>
                  <a:lnTo>
                    <a:pt x="106299" y="717518"/>
                  </a:lnTo>
                  <a:lnTo>
                    <a:pt x="95827" y="717012"/>
                  </a:lnTo>
                  <a:lnTo>
                    <a:pt x="56139" y="704952"/>
                  </a:lnTo>
                  <a:lnTo>
                    <a:pt x="24087" y="678621"/>
                  </a:lnTo>
                  <a:lnTo>
                    <a:pt x="4551" y="642030"/>
                  </a:lnTo>
                  <a:lnTo>
                    <a:pt x="0" y="611219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611219"/>
                  </a:lnTo>
                  <a:lnTo>
                    <a:pt x="10621807" y="651898"/>
                  </a:lnTo>
                  <a:lnTo>
                    <a:pt x="10598765" y="686383"/>
                  </a:lnTo>
                  <a:lnTo>
                    <a:pt x="10564279" y="709426"/>
                  </a:lnTo>
                  <a:lnTo>
                    <a:pt x="10523601" y="717518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00050" y="5716618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99947" y="5925848"/>
            <a:ext cx="294195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Conceptos</a:t>
            </a:r>
            <a:r>
              <a:rPr dirty="0" sz="1450" spc="-1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Fundamentales</a:t>
            </a:r>
            <a:r>
              <a:rPr dirty="0" sz="1450" spc="-1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de</a:t>
            </a:r>
            <a:r>
              <a:rPr dirty="0" sz="1450" spc="-1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Búsqueda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z="900"/>
              <a:t>4</a:t>
            </a:fld>
            <a:r>
              <a:rPr dirty="0" sz="900" spc="225"/>
              <a:t> </a:t>
            </a:r>
            <a:r>
              <a:rPr dirty="0" sz="900"/>
              <a:t>/</a:t>
            </a:r>
            <a:r>
              <a:rPr dirty="0" sz="900" spc="225"/>
              <a:t> </a:t>
            </a:r>
            <a:r>
              <a:rPr dirty="0" sz="900" spc="-25"/>
              <a:t>14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487680"/>
            <a:chOff x="400049" y="233361"/>
            <a:chExt cx="10629900" cy="487680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487680"/>
            </a:xfrm>
            <a:custGeom>
              <a:avLst/>
              <a:gdLst/>
              <a:ahLst/>
              <a:cxnLst/>
              <a:rect l="l" t="t" r="r" b="b"/>
              <a:pathLst>
                <a:path w="10629900" h="487680">
                  <a:moveTo>
                    <a:pt x="10629900" y="487203"/>
                  </a:moveTo>
                  <a:lnTo>
                    <a:pt x="0" y="487203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487203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711707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7" y="119678"/>
            <a:ext cx="9729470" cy="5613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07695" algn="l"/>
              </a:tabLst>
            </a:pPr>
            <a:r>
              <a:rPr dirty="0" sz="3500" spc="-540" b="0">
                <a:solidFill>
                  <a:srgbClr val="3B81F5"/>
                </a:solidFill>
                <a:latin typeface="Segoe UI Symbol"/>
                <a:cs typeface="Segoe UI Symbol"/>
              </a:rPr>
              <a:t></a:t>
            </a:r>
            <a:r>
              <a:rPr dirty="0" sz="3500" b="0">
                <a:solidFill>
                  <a:srgbClr val="3B81F5"/>
                </a:solidFill>
                <a:latin typeface="Segoe UI Symbol"/>
                <a:cs typeface="Segoe UI Symbol"/>
              </a:rPr>
              <a:t>	</a:t>
            </a:r>
            <a:r>
              <a:rPr dirty="0"/>
              <a:t>ALGORITMOS</a:t>
            </a:r>
            <a:r>
              <a:rPr dirty="0" spc="95"/>
              <a:t> </a:t>
            </a:r>
            <a:r>
              <a:rPr dirty="0"/>
              <a:t>DE</a:t>
            </a:r>
            <a:r>
              <a:rPr dirty="0" spc="90"/>
              <a:t> </a:t>
            </a:r>
            <a:r>
              <a:rPr dirty="0"/>
              <a:t>BÚSQUEDA:</a:t>
            </a:r>
            <a:r>
              <a:rPr dirty="0" spc="95"/>
              <a:t> </a:t>
            </a:r>
            <a:r>
              <a:rPr dirty="0"/>
              <a:t>DIFERENTES</a:t>
            </a:r>
            <a:r>
              <a:rPr dirty="0" spc="90"/>
              <a:t> </a:t>
            </a:r>
            <a:r>
              <a:rPr dirty="0" spc="-10"/>
              <a:t>ENFOQUES</a:t>
            </a:r>
            <a:endParaRPr sz="3500">
              <a:latin typeface="Segoe UI Symbol"/>
              <a:cs typeface="Segoe UI Symbo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1110329"/>
            <a:ext cx="2347595" cy="4704080"/>
            <a:chOff x="612647" y="1110329"/>
            <a:chExt cx="2347595" cy="4704080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1110329"/>
              <a:ext cx="2347595" cy="4704080"/>
            </a:xfrm>
            <a:custGeom>
              <a:avLst/>
              <a:gdLst/>
              <a:ahLst/>
              <a:cxnLst/>
              <a:rect l="l" t="t" r="r" b="b"/>
              <a:pathLst>
                <a:path w="2347595" h="4704080">
                  <a:moveTo>
                    <a:pt x="2241137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2"/>
                  </a:lnTo>
                  <a:lnTo>
                    <a:pt x="0" y="459743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6" y="8091"/>
                  </a:lnTo>
                  <a:lnTo>
                    <a:pt x="2316302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4597431"/>
                  </a:lnTo>
                  <a:lnTo>
                    <a:pt x="2339344" y="4638110"/>
                  </a:lnTo>
                  <a:lnTo>
                    <a:pt x="2316302" y="4672596"/>
                  </a:lnTo>
                  <a:lnTo>
                    <a:pt x="2281815" y="4695639"/>
                  </a:lnTo>
                  <a:lnTo>
                    <a:pt x="2241137" y="470373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1110329"/>
              <a:ext cx="2347595" cy="4704080"/>
            </a:xfrm>
            <a:custGeom>
              <a:avLst/>
              <a:gdLst/>
              <a:ahLst/>
              <a:cxnLst/>
              <a:rect l="l" t="t" r="r" b="b"/>
              <a:pathLst>
                <a:path w="2347595" h="4704080">
                  <a:moveTo>
                    <a:pt x="2241137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1"/>
                  </a:lnTo>
                  <a:lnTo>
                    <a:pt x="0" y="106299"/>
                  </a:lnTo>
                  <a:lnTo>
                    <a:pt x="505" y="95827"/>
                  </a:lnTo>
                  <a:lnTo>
                    <a:pt x="12566" y="56139"/>
                  </a:lnTo>
                  <a:lnTo>
                    <a:pt x="38896" y="24087"/>
                  </a:lnTo>
                  <a:lnTo>
                    <a:pt x="75488" y="4551"/>
                  </a:lnTo>
                  <a:lnTo>
                    <a:pt x="2241137" y="0"/>
                  </a:lnTo>
                  <a:lnTo>
                    <a:pt x="2251608" y="505"/>
                  </a:lnTo>
                  <a:lnTo>
                    <a:pt x="2261879" y="2022"/>
                  </a:lnTo>
                  <a:lnTo>
                    <a:pt x="2271948" y="4551"/>
                  </a:lnTo>
                  <a:lnTo>
                    <a:pt x="2281816" y="8091"/>
                  </a:lnTo>
                  <a:lnTo>
                    <a:pt x="2283440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4603830"/>
                  </a:lnTo>
                  <a:lnTo>
                    <a:pt x="18723" y="4640631"/>
                  </a:lnTo>
                  <a:lnTo>
                    <a:pt x="41922" y="4670856"/>
                  </a:lnTo>
                  <a:lnTo>
                    <a:pt x="74921" y="4689903"/>
                  </a:lnTo>
                  <a:lnTo>
                    <a:pt x="99900" y="4694872"/>
                  </a:lnTo>
                  <a:lnTo>
                    <a:pt x="2283439" y="4694872"/>
                  </a:lnTo>
                  <a:lnTo>
                    <a:pt x="2281815" y="4695639"/>
                  </a:lnTo>
                  <a:lnTo>
                    <a:pt x="2271948" y="4699179"/>
                  </a:lnTo>
                  <a:lnTo>
                    <a:pt x="2261878" y="4701707"/>
                  </a:lnTo>
                  <a:lnTo>
                    <a:pt x="2251608" y="4703224"/>
                  </a:lnTo>
                  <a:lnTo>
                    <a:pt x="2241137" y="4703730"/>
                  </a:lnTo>
                  <a:close/>
                </a:path>
                <a:path w="2347595" h="4704080">
                  <a:moveTo>
                    <a:pt x="2283439" y="4694872"/>
                  </a:moveTo>
                  <a:lnTo>
                    <a:pt x="2247535" y="4694872"/>
                  </a:lnTo>
                  <a:lnTo>
                    <a:pt x="2253871" y="4694248"/>
                  </a:lnTo>
                  <a:lnTo>
                    <a:pt x="2266422" y="4691751"/>
                  </a:lnTo>
                  <a:lnTo>
                    <a:pt x="2300592" y="4674896"/>
                  </a:lnTo>
                  <a:lnTo>
                    <a:pt x="2325710" y="4646246"/>
                  </a:lnTo>
                  <a:lnTo>
                    <a:pt x="2337953" y="4610166"/>
                  </a:lnTo>
                  <a:lnTo>
                    <a:pt x="2338578" y="4603830"/>
                  </a:lnTo>
                  <a:lnTo>
                    <a:pt x="2338578" y="99900"/>
                  </a:lnTo>
                  <a:lnTo>
                    <a:pt x="2328712" y="63099"/>
                  </a:lnTo>
                  <a:lnTo>
                    <a:pt x="2305514" y="32873"/>
                  </a:lnTo>
                  <a:lnTo>
                    <a:pt x="2272515" y="13827"/>
                  </a:lnTo>
                  <a:lnTo>
                    <a:pt x="2247535" y="8858"/>
                  </a:lnTo>
                  <a:lnTo>
                    <a:pt x="2283440" y="8858"/>
                  </a:lnTo>
                  <a:lnTo>
                    <a:pt x="2316301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4597431"/>
                  </a:lnTo>
                  <a:lnTo>
                    <a:pt x="2339344" y="4638109"/>
                  </a:lnTo>
                  <a:lnTo>
                    <a:pt x="2316301" y="4672595"/>
                  </a:lnTo>
                  <a:lnTo>
                    <a:pt x="2291296" y="4691164"/>
                  </a:lnTo>
                  <a:lnTo>
                    <a:pt x="2283439" y="4694872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21404" y="1202701"/>
            <a:ext cx="1701164" cy="152336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80"/>
              </a:spcBef>
            </a:pPr>
            <a:r>
              <a:rPr dirty="0" sz="3050" spc="-725">
                <a:solidFill>
                  <a:srgbClr val="3B81F5"/>
                </a:solidFill>
                <a:latin typeface="Arial Black"/>
                <a:cs typeface="Arial Black"/>
              </a:rPr>
              <a:t>→ </a:t>
            </a:r>
            <a:r>
              <a:rPr dirty="0" sz="2750" spc="-85" b="1">
                <a:solidFill>
                  <a:srgbClr val="2562EB"/>
                </a:solidFill>
                <a:latin typeface="Trebuchet MS"/>
                <a:cs typeface="Trebuchet MS"/>
              </a:rPr>
              <a:t>BÚSQUEDA </a:t>
            </a:r>
            <a:r>
              <a:rPr dirty="0" sz="2750" spc="-10" b="1">
                <a:solidFill>
                  <a:srgbClr val="2562EB"/>
                </a:solidFill>
                <a:latin typeface="Trebuchet MS"/>
                <a:cs typeface="Trebuchet MS"/>
              </a:rPr>
              <a:t>LINEAL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1404" y="2869143"/>
            <a:ext cx="1896745" cy="20186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90"/>
              </a:spcBef>
            </a:pPr>
            <a:r>
              <a:rPr dirty="0" sz="2050" spc="-40">
                <a:solidFill>
                  <a:srgbClr val="1F2937"/>
                </a:solidFill>
                <a:latin typeface="Calibri"/>
                <a:cs typeface="Calibri"/>
              </a:rPr>
              <a:t>Recorre</a:t>
            </a:r>
            <a:r>
              <a:rPr dirty="0" sz="20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20">
                <a:solidFill>
                  <a:srgbClr val="1F2937"/>
                </a:solidFill>
                <a:latin typeface="Calibri"/>
                <a:cs typeface="Calibri"/>
              </a:rPr>
              <a:t>cada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elemento secuencialmente hasta</a:t>
            </a:r>
            <a:r>
              <a:rPr dirty="0" sz="20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35">
                <a:solidFill>
                  <a:srgbClr val="1F2937"/>
                </a:solidFill>
                <a:latin typeface="Calibri"/>
                <a:cs typeface="Calibri"/>
              </a:rPr>
              <a:t>encontrar</a:t>
            </a:r>
            <a:r>
              <a:rPr dirty="0" sz="20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25">
                <a:solidFill>
                  <a:srgbClr val="1F2937"/>
                </a:solidFill>
                <a:latin typeface="Calibri"/>
                <a:cs typeface="Calibri"/>
              </a:rPr>
              <a:t>el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deseado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1404" y="5133042"/>
            <a:ext cx="49212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20" b="1">
                <a:solidFill>
                  <a:srgbClr val="EF4444"/>
                </a:solidFill>
                <a:latin typeface="Calibri"/>
                <a:cs typeface="Calibri"/>
              </a:rPr>
              <a:t>O(n)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137249" y="1110329"/>
            <a:ext cx="2347595" cy="4704080"/>
            <a:chOff x="3137249" y="1110329"/>
            <a:chExt cx="2347595" cy="4704080"/>
          </a:xfrm>
        </p:grpSpPr>
        <p:sp>
          <p:nvSpPr>
            <p:cNvPr id="13" name="object 13" descr=""/>
            <p:cNvSpPr/>
            <p:nvPr/>
          </p:nvSpPr>
          <p:spPr>
            <a:xfrm>
              <a:off x="3137249" y="1110329"/>
              <a:ext cx="2347595" cy="4704080"/>
            </a:xfrm>
            <a:custGeom>
              <a:avLst/>
              <a:gdLst/>
              <a:ahLst/>
              <a:cxnLst/>
              <a:rect l="l" t="t" r="r" b="b"/>
              <a:pathLst>
                <a:path w="2347595" h="4704080">
                  <a:moveTo>
                    <a:pt x="2241137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2"/>
                  </a:lnTo>
                  <a:lnTo>
                    <a:pt x="0" y="459743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5" y="8091"/>
                  </a:lnTo>
                  <a:lnTo>
                    <a:pt x="2316301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4597431"/>
                  </a:lnTo>
                  <a:lnTo>
                    <a:pt x="2339344" y="4638110"/>
                  </a:lnTo>
                  <a:lnTo>
                    <a:pt x="2316301" y="4672596"/>
                  </a:lnTo>
                  <a:lnTo>
                    <a:pt x="2281815" y="4695639"/>
                  </a:lnTo>
                  <a:lnTo>
                    <a:pt x="2241137" y="470373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137249" y="1110329"/>
              <a:ext cx="2347595" cy="4704080"/>
            </a:xfrm>
            <a:custGeom>
              <a:avLst/>
              <a:gdLst/>
              <a:ahLst/>
              <a:cxnLst/>
              <a:rect l="l" t="t" r="r" b="b"/>
              <a:pathLst>
                <a:path w="2347594" h="4704080">
                  <a:moveTo>
                    <a:pt x="2241137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1"/>
                  </a:lnTo>
                  <a:lnTo>
                    <a:pt x="0" y="459743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51608" y="505"/>
                  </a:lnTo>
                  <a:lnTo>
                    <a:pt x="2261878" y="2022"/>
                  </a:lnTo>
                  <a:lnTo>
                    <a:pt x="2271947" y="4551"/>
                  </a:lnTo>
                  <a:lnTo>
                    <a:pt x="2281815" y="8091"/>
                  </a:lnTo>
                  <a:lnTo>
                    <a:pt x="2283440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4603830"/>
                  </a:lnTo>
                  <a:lnTo>
                    <a:pt x="18723" y="4640631"/>
                  </a:lnTo>
                  <a:lnTo>
                    <a:pt x="41922" y="4670856"/>
                  </a:lnTo>
                  <a:lnTo>
                    <a:pt x="74921" y="4689903"/>
                  </a:lnTo>
                  <a:lnTo>
                    <a:pt x="99900" y="4694872"/>
                  </a:lnTo>
                  <a:lnTo>
                    <a:pt x="2283439" y="4694872"/>
                  </a:lnTo>
                  <a:lnTo>
                    <a:pt x="2281815" y="4695639"/>
                  </a:lnTo>
                  <a:lnTo>
                    <a:pt x="2271947" y="4699179"/>
                  </a:lnTo>
                  <a:lnTo>
                    <a:pt x="2261878" y="4701707"/>
                  </a:lnTo>
                  <a:lnTo>
                    <a:pt x="2251608" y="4703224"/>
                  </a:lnTo>
                  <a:lnTo>
                    <a:pt x="2241137" y="4703730"/>
                  </a:lnTo>
                  <a:close/>
                </a:path>
                <a:path w="2347594" h="4704080">
                  <a:moveTo>
                    <a:pt x="2283439" y="4694872"/>
                  </a:moveTo>
                  <a:lnTo>
                    <a:pt x="2247535" y="4694872"/>
                  </a:lnTo>
                  <a:lnTo>
                    <a:pt x="2253871" y="4694248"/>
                  </a:lnTo>
                  <a:lnTo>
                    <a:pt x="2266422" y="4691751"/>
                  </a:lnTo>
                  <a:lnTo>
                    <a:pt x="2300592" y="4674896"/>
                  </a:lnTo>
                  <a:lnTo>
                    <a:pt x="2325710" y="4646246"/>
                  </a:lnTo>
                  <a:lnTo>
                    <a:pt x="2337953" y="4610166"/>
                  </a:lnTo>
                  <a:lnTo>
                    <a:pt x="2338578" y="4603830"/>
                  </a:lnTo>
                  <a:lnTo>
                    <a:pt x="2338578" y="99900"/>
                  </a:lnTo>
                  <a:lnTo>
                    <a:pt x="2328712" y="63099"/>
                  </a:lnTo>
                  <a:lnTo>
                    <a:pt x="2305514" y="32873"/>
                  </a:lnTo>
                  <a:lnTo>
                    <a:pt x="2272515" y="13827"/>
                  </a:lnTo>
                  <a:lnTo>
                    <a:pt x="2247535" y="8858"/>
                  </a:lnTo>
                  <a:lnTo>
                    <a:pt x="2283440" y="8858"/>
                  </a:lnTo>
                  <a:lnTo>
                    <a:pt x="2316301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4597431"/>
                  </a:lnTo>
                  <a:lnTo>
                    <a:pt x="2339344" y="4638109"/>
                  </a:lnTo>
                  <a:lnTo>
                    <a:pt x="2316301" y="4672595"/>
                  </a:lnTo>
                  <a:lnTo>
                    <a:pt x="2291296" y="4691164"/>
                  </a:lnTo>
                  <a:lnTo>
                    <a:pt x="2283439" y="4694872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345589" y="1202701"/>
            <a:ext cx="1701164" cy="152336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80"/>
              </a:spcBef>
            </a:pPr>
            <a:r>
              <a:rPr dirty="0" sz="3050" spc="-420">
                <a:solidFill>
                  <a:srgbClr val="3B81F5"/>
                </a:solidFill>
                <a:latin typeface="Segoe UI Symbol"/>
                <a:cs typeface="Segoe UI Symbol"/>
              </a:rPr>
              <a:t>✀ </a:t>
            </a:r>
            <a:r>
              <a:rPr dirty="0" sz="2750" spc="-85" b="1">
                <a:solidFill>
                  <a:srgbClr val="2562EB"/>
                </a:solidFill>
                <a:latin typeface="Trebuchet MS"/>
                <a:cs typeface="Trebuchet MS"/>
              </a:rPr>
              <a:t>BÚSQUEDA </a:t>
            </a:r>
            <a:r>
              <a:rPr dirty="0" sz="2750" spc="-10" b="1">
                <a:solidFill>
                  <a:srgbClr val="2562EB"/>
                </a:solidFill>
                <a:latin typeface="Trebuchet MS"/>
                <a:cs typeface="Trebuchet MS"/>
              </a:rPr>
              <a:t>BINARIA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45589" y="2869143"/>
            <a:ext cx="1887855" cy="1619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90"/>
              </a:spcBef>
            </a:pPr>
            <a:r>
              <a:rPr dirty="0" sz="2050" spc="-20">
                <a:solidFill>
                  <a:srgbClr val="1F2937"/>
                </a:solidFill>
                <a:latin typeface="Calibri"/>
                <a:cs typeface="Calibri"/>
              </a:rPr>
              <a:t>Divide</a:t>
            </a:r>
            <a:r>
              <a:rPr dirty="0" sz="2050" spc="-9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el</a:t>
            </a:r>
            <a:r>
              <a:rPr dirty="0" sz="2050" spc="-9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25">
                <a:solidFill>
                  <a:srgbClr val="1F2937"/>
                </a:solidFill>
                <a:latin typeface="Calibri"/>
                <a:cs typeface="Calibri"/>
              </a:rPr>
              <a:t>conjunto </a:t>
            </a:r>
            <a:r>
              <a:rPr dirty="0" sz="2050" spc="-20">
                <a:solidFill>
                  <a:srgbClr val="1F2937"/>
                </a:solidFill>
                <a:latin typeface="Calibri"/>
                <a:cs typeface="Calibri"/>
              </a:rPr>
              <a:t>ordenado</a:t>
            </a:r>
            <a:r>
              <a:rPr dirty="0" sz="205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por</a:t>
            </a:r>
            <a:r>
              <a:rPr dirty="0" sz="205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35">
                <a:solidFill>
                  <a:srgbClr val="1F2937"/>
                </a:solidFill>
                <a:latin typeface="Calibri"/>
                <a:cs typeface="Calibri"/>
              </a:rPr>
              <a:t>la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mitad repetidamente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345589" y="4731859"/>
            <a:ext cx="875030" cy="341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-10" b="1">
                <a:solidFill>
                  <a:srgbClr val="0FB981"/>
                </a:solidFill>
                <a:latin typeface="Calibri"/>
                <a:cs typeface="Calibri"/>
              </a:rPr>
              <a:t>O(log</a:t>
            </a:r>
            <a:r>
              <a:rPr dirty="0" sz="2050" spc="-70" b="1">
                <a:solidFill>
                  <a:srgbClr val="0FB981"/>
                </a:solidFill>
                <a:latin typeface="Calibri"/>
                <a:cs typeface="Calibri"/>
              </a:rPr>
              <a:t> </a:t>
            </a:r>
            <a:r>
              <a:rPr dirty="0" sz="2050" spc="-25" b="1">
                <a:solidFill>
                  <a:srgbClr val="0FB981"/>
                </a:solidFill>
                <a:latin typeface="Calibri"/>
                <a:cs typeface="Calibri"/>
              </a:rPr>
              <a:t>n)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661850" y="1110329"/>
            <a:ext cx="2347595" cy="4704080"/>
            <a:chOff x="5661850" y="1110329"/>
            <a:chExt cx="2347595" cy="4704080"/>
          </a:xfrm>
        </p:grpSpPr>
        <p:sp>
          <p:nvSpPr>
            <p:cNvPr id="19" name="object 19" descr=""/>
            <p:cNvSpPr/>
            <p:nvPr/>
          </p:nvSpPr>
          <p:spPr>
            <a:xfrm>
              <a:off x="5661850" y="1110329"/>
              <a:ext cx="2347595" cy="4704080"/>
            </a:xfrm>
            <a:custGeom>
              <a:avLst/>
              <a:gdLst/>
              <a:ahLst/>
              <a:cxnLst/>
              <a:rect l="l" t="t" r="r" b="b"/>
              <a:pathLst>
                <a:path w="2347595" h="4704080">
                  <a:moveTo>
                    <a:pt x="2241137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2"/>
                  </a:lnTo>
                  <a:lnTo>
                    <a:pt x="0" y="459743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6" y="8091"/>
                  </a:lnTo>
                  <a:lnTo>
                    <a:pt x="2316302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4597431"/>
                  </a:lnTo>
                  <a:lnTo>
                    <a:pt x="2339344" y="4638110"/>
                  </a:lnTo>
                  <a:lnTo>
                    <a:pt x="2316302" y="4672596"/>
                  </a:lnTo>
                  <a:lnTo>
                    <a:pt x="2281816" y="4695639"/>
                  </a:lnTo>
                  <a:lnTo>
                    <a:pt x="2241137" y="470373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661850" y="1110329"/>
              <a:ext cx="2347595" cy="4704080"/>
            </a:xfrm>
            <a:custGeom>
              <a:avLst/>
              <a:gdLst/>
              <a:ahLst/>
              <a:cxnLst/>
              <a:rect l="l" t="t" r="r" b="b"/>
              <a:pathLst>
                <a:path w="2347595" h="4704080">
                  <a:moveTo>
                    <a:pt x="2241137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1"/>
                  </a:lnTo>
                  <a:lnTo>
                    <a:pt x="0" y="459743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51608" y="505"/>
                  </a:lnTo>
                  <a:lnTo>
                    <a:pt x="2261878" y="2022"/>
                  </a:lnTo>
                  <a:lnTo>
                    <a:pt x="2271948" y="4551"/>
                  </a:lnTo>
                  <a:lnTo>
                    <a:pt x="2281816" y="8091"/>
                  </a:lnTo>
                  <a:lnTo>
                    <a:pt x="2283440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4603830"/>
                  </a:lnTo>
                  <a:lnTo>
                    <a:pt x="18723" y="4640631"/>
                  </a:lnTo>
                  <a:lnTo>
                    <a:pt x="41922" y="4670856"/>
                  </a:lnTo>
                  <a:lnTo>
                    <a:pt x="74921" y="4689903"/>
                  </a:lnTo>
                  <a:lnTo>
                    <a:pt x="99900" y="4694872"/>
                  </a:lnTo>
                  <a:lnTo>
                    <a:pt x="2283439" y="4694872"/>
                  </a:lnTo>
                  <a:lnTo>
                    <a:pt x="2281816" y="4695639"/>
                  </a:lnTo>
                  <a:lnTo>
                    <a:pt x="2271948" y="4699179"/>
                  </a:lnTo>
                  <a:lnTo>
                    <a:pt x="2261878" y="4701707"/>
                  </a:lnTo>
                  <a:lnTo>
                    <a:pt x="2251608" y="4703224"/>
                  </a:lnTo>
                  <a:lnTo>
                    <a:pt x="2241137" y="4703730"/>
                  </a:lnTo>
                  <a:close/>
                </a:path>
                <a:path w="2347595" h="4704080">
                  <a:moveTo>
                    <a:pt x="2283439" y="4694872"/>
                  </a:moveTo>
                  <a:lnTo>
                    <a:pt x="2247535" y="4694872"/>
                  </a:lnTo>
                  <a:lnTo>
                    <a:pt x="2253871" y="4694248"/>
                  </a:lnTo>
                  <a:lnTo>
                    <a:pt x="2266422" y="4691751"/>
                  </a:lnTo>
                  <a:lnTo>
                    <a:pt x="2300592" y="4674896"/>
                  </a:lnTo>
                  <a:lnTo>
                    <a:pt x="2325710" y="4646246"/>
                  </a:lnTo>
                  <a:lnTo>
                    <a:pt x="2337953" y="4610166"/>
                  </a:lnTo>
                  <a:lnTo>
                    <a:pt x="2338578" y="4603830"/>
                  </a:lnTo>
                  <a:lnTo>
                    <a:pt x="2338578" y="99900"/>
                  </a:lnTo>
                  <a:lnTo>
                    <a:pt x="2328712" y="63099"/>
                  </a:lnTo>
                  <a:lnTo>
                    <a:pt x="2305514" y="32873"/>
                  </a:lnTo>
                  <a:lnTo>
                    <a:pt x="2272515" y="13827"/>
                  </a:lnTo>
                  <a:lnTo>
                    <a:pt x="2247535" y="8858"/>
                  </a:lnTo>
                  <a:lnTo>
                    <a:pt x="2283440" y="8858"/>
                  </a:lnTo>
                  <a:lnTo>
                    <a:pt x="2316301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4597431"/>
                  </a:lnTo>
                  <a:lnTo>
                    <a:pt x="2339344" y="4638109"/>
                  </a:lnTo>
                  <a:lnTo>
                    <a:pt x="2316301" y="4672595"/>
                  </a:lnTo>
                  <a:lnTo>
                    <a:pt x="2291296" y="4691164"/>
                  </a:lnTo>
                  <a:lnTo>
                    <a:pt x="2283439" y="4694872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869776" y="1225713"/>
            <a:ext cx="1909445" cy="179451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25"/>
              </a:spcBef>
              <a:tabLst>
                <a:tab pos="400050" algn="l"/>
              </a:tabLst>
            </a:pPr>
            <a:r>
              <a:rPr dirty="0" sz="2750" spc="-985">
                <a:solidFill>
                  <a:srgbClr val="3B81F5"/>
                </a:solidFill>
                <a:latin typeface="Segoe UI Symbol"/>
                <a:cs typeface="Segoe UI Symbol"/>
              </a:rPr>
              <a:t></a:t>
            </a:r>
            <a:r>
              <a:rPr dirty="0" sz="2750">
                <a:solidFill>
                  <a:srgbClr val="3B81F5"/>
                </a:solidFill>
                <a:latin typeface="Segoe UI Symbol"/>
                <a:cs typeface="Segoe UI Symbol"/>
              </a:rPr>
              <a:t>	</a:t>
            </a:r>
            <a:r>
              <a:rPr dirty="0" sz="2450" spc="-75" b="1">
                <a:solidFill>
                  <a:srgbClr val="2562EB"/>
                </a:solidFill>
                <a:latin typeface="Trebuchet MS"/>
                <a:cs typeface="Trebuchet MS"/>
              </a:rPr>
              <a:t>BÚSQUEDA </a:t>
            </a:r>
            <a:r>
              <a:rPr dirty="0" sz="2450" spc="-25" b="1">
                <a:solidFill>
                  <a:srgbClr val="2562EB"/>
                </a:solidFill>
                <a:latin typeface="Trebuchet MS"/>
                <a:cs typeface="Trebuchet MS"/>
              </a:rPr>
              <a:t>DE INTERPOLACI ÓN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869776" y="3164644"/>
            <a:ext cx="1651000" cy="1797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699"/>
              </a:lnSpc>
              <a:spcBef>
                <a:spcPts val="95"/>
              </a:spcBef>
            </a:pPr>
            <a:r>
              <a:rPr dirty="0" sz="1850" spc="-90">
                <a:solidFill>
                  <a:srgbClr val="1F2937"/>
                </a:solidFill>
                <a:latin typeface="Calibri"/>
                <a:cs typeface="Calibri"/>
              </a:rPr>
              <a:t>Mejora</a:t>
            </a:r>
            <a:r>
              <a:rPr dirty="0" sz="185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50" spc="-45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18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50" spc="-25">
                <a:solidFill>
                  <a:srgbClr val="1F2937"/>
                </a:solidFill>
                <a:latin typeface="Calibri"/>
                <a:cs typeface="Calibri"/>
              </a:rPr>
              <a:t>la </a:t>
            </a:r>
            <a:r>
              <a:rPr dirty="0" sz="1850" spc="-30">
                <a:solidFill>
                  <a:srgbClr val="1F2937"/>
                </a:solidFill>
                <a:latin typeface="Calibri"/>
                <a:cs typeface="Calibri"/>
              </a:rPr>
              <a:t>búsqueda</a:t>
            </a:r>
            <a:r>
              <a:rPr dirty="0" sz="1850" spc="-3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1F2937"/>
                </a:solidFill>
                <a:latin typeface="Calibri"/>
                <a:cs typeface="Calibri"/>
              </a:rPr>
              <a:t>binaria </a:t>
            </a:r>
            <a:r>
              <a:rPr dirty="0" sz="1850" spc="-30">
                <a:solidFill>
                  <a:srgbClr val="1F2937"/>
                </a:solidFill>
                <a:latin typeface="Calibri"/>
                <a:cs typeface="Calibri"/>
              </a:rPr>
              <a:t>estimando</a:t>
            </a:r>
            <a:r>
              <a:rPr dirty="0" sz="1850" spc="-4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50" spc="-25">
                <a:solidFill>
                  <a:srgbClr val="1F2937"/>
                </a:solidFill>
                <a:latin typeface="Calibri"/>
                <a:cs typeface="Calibri"/>
              </a:rPr>
              <a:t>la </a:t>
            </a:r>
            <a:r>
              <a:rPr dirty="0" sz="1850" spc="-20">
                <a:solidFill>
                  <a:srgbClr val="1F2937"/>
                </a:solidFill>
                <a:latin typeface="Calibri"/>
                <a:cs typeface="Calibri"/>
              </a:rPr>
              <a:t>posición</a:t>
            </a:r>
            <a:r>
              <a:rPr dirty="0" sz="1850" spc="-25">
                <a:solidFill>
                  <a:srgbClr val="1F2937"/>
                </a:solidFill>
                <a:latin typeface="Calibri"/>
                <a:cs typeface="Calibri"/>
              </a:rPr>
              <a:t> del </a:t>
            </a:r>
            <a:r>
              <a:rPr dirty="0" sz="1850" spc="-10">
                <a:solidFill>
                  <a:srgbClr val="1F2937"/>
                </a:solidFill>
                <a:latin typeface="Calibri"/>
                <a:cs typeface="Calibri"/>
              </a:rPr>
              <a:t>elemento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869776" y="5185276"/>
            <a:ext cx="1125855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20" b="1">
                <a:solidFill>
                  <a:srgbClr val="0FB981"/>
                </a:solidFill>
                <a:latin typeface="Calibri"/>
                <a:cs typeface="Calibri"/>
              </a:rPr>
              <a:t>O(log</a:t>
            </a:r>
            <a:r>
              <a:rPr dirty="0" sz="1850" spc="-60" b="1">
                <a:solidFill>
                  <a:srgbClr val="0FB981"/>
                </a:solidFill>
                <a:latin typeface="Calibri"/>
                <a:cs typeface="Calibri"/>
              </a:rPr>
              <a:t> </a:t>
            </a:r>
            <a:r>
              <a:rPr dirty="0" sz="1850" b="1">
                <a:solidFill>
                  <a:srgbClr val="0FB981"/>
                </a:solidFill>
                <a:latin typeface="Calibri"/>
                <a:cs typeface="Calibri"/>
              </a:rPr>
              <a:t>log</a:t>
            </a:r>
            <a:r>
              <a:rPr dirty="0" sz="1850" spc="-60" b="1">
                <a:solidFill>
                  <a:srgbClr val="0FB981"/>
                </a:solidFill>
                <a:latin typeface="Calibri"/>
                <a:cs typeface="Calibri"/>
              </a:rPr>
              <a:t> </a:t>
            </a:r>
            <a:r>
              <a:rPr dirty="0" sz="1850" spc="-25" b="1">
                <a:solidFill>
                  <a:srgbClr val="0FB981"/>
                </a:solidFill>
                <a:latin typeface="Calibri"/>
                <a:cs typeface="Calibri"/>
              </a:rPr>
              <a:t>n)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186451" y="1110329"/>
            <a:ext cx="2347595" cy="4704080"/>
            <a:chOff x="8186451" y="1110329"/>
            <a:chExt cx="2347595" cy="4704080"/>
          </a:xfrm>
        </p:grpSpPr>
        <p:sp>
          <p:nvSpPr>
            <p:cNvPr id="25" name="object 25" descr=""/>
            <p:cNvSpPr/>
            <p:nvPr/>
          </p:nvSpPr>
          <p:spPr>
            <a:xfrm>
              <a:off x="8186451" y="1110329"/>
              <a:ext cx="2347595" cy="4704080"/>
            </a:xfrm>
            <a:custGeom>
              <a:avLst/>
              <a:gdLst/>
              <a:ahLst/>
              <a:cxnLst/>
              <a:rect l="l" t="t" r="r" b="b"/>
              <a:pathLst>
                <a:path w="2347595" h="4704080">
                  <a:moveTo>
                    <a:pt x="2241137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2"/>
                  </a:lnTo>
                  <a:lnTo>
                    <a:pt x="0" y="459743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2241137" y="0"/>
                  </a:lnTo>
                  <a:lnTo>
                    <a:pt x="2281815" y="8091"/>
                  </a:lnTo>
                  <a:lnTo>
                    <a:pt x="2316302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4597431"/>
                  </a:lnTo>
                  <a:lnTo>
                    <a:pt x="2339344" y="4638110"/>
                  </a:lnTo>
                  <a:lnTo>
                    <a:pt x="2316302" y="4672596"/>
                  </a:lnTo>
                  <a:lnTo>
                    <a:pt x="2281815" y="4695639"/>
                  </a:lnTo>
                  <a:lnTo>
                    <a:pt x="2241137" y="470373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186451" y="1110329"/>
              <a:ext cx="2347595" cy="4704080"/>
            </a:xfrm>
            <a:custGeom>
              <a:avLst/>
              <a:gdLst/>
              <a:ahLst/>
              <a:cxnLst/>
              <a:rect l="l" t="t" r="r" b="b"/>
              <a:pathLst>
                <a:path w="2347595" h="4704080">
                  <a:moveTo>
                    <a:pt x="2241137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1"/>
                  </a:lnTo>
                  <a:lnTo>
                    <a:pt x="0" y="106299"/>
                  </a:lnTo>
                  <a:lnTo>
                    <a:pt x="505" y="95827"/>
                  </a:lnTo>
                  <a:lnTo>
                    <a:pt x="12566" y="56139"/>
                  </a:lnTo>
                  <a:lnTo>
                    <a:pt x="38896" y="24087"/>
                  </a:lnTo>
                  <a:lnTo>
                    <a:pt x="75488" y="4551"/>
                  </a:lnTo>
                  <a:lnTo>
                    <a:pt x="2241137" y="0"/>
                  </a:lnTo>
                  <a:lnTo>
                    <a:pt x="2251608" y="505"/>
                  </a:lnTo>
                  <a:lnTo>
                    <a:pt x="2261878" y="2022"/>
                  </a:lnTo>
                  <a:lnTo>
                    <a:pt x="2271947" y="4551"/>
                  </a:lnTo>
                  <a:lnTo>
                    <a:pt x="2281815" y="8091"/>
                  </a:lnTo>
                  <a:lnTo>
                    <a:pt x="2283440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4603830"/>
                  </a:lnTo>
                  <a:lnTo>
                    <a:pt x="18723" y="4640631"/>
                  </a:lnTo>
                  <a:lnTo>
                    <a:pt x="41922" y="4670856"/>
                  </a:lnTo>
                  <a:lnTo>
                    <a:pt x="74921" y="4689903"/>
                  </a:lnTo>
                  <a:lnTo>
                    <a:pt x="99900" y="4694872"/>
                  </a:lnTo>
                  <a:lnTo>
                    <a:pt x="2283439" y="4694872"/>
                  </a:lnTo>
                  <a:lnTo>
                    <a:pt x="2281815" y="4695639"/>
                  </a:lnTo>
                  <a:lnTo>
                    <a:pt x="2271947" y="4699179"/>
                  </a:lnTo>
                  <a:lnTo>
                    <a:pt x="2261878" y="4701707"/>
                  </a:lnTo>
                  <a:lnTo>
                    <a:pt x="2251608" y="4703224"/>
                  </a:lnTo>
                  <a:lnTo>
                    <a:pt x="2241137" y="4703730"/>
                  </a:lnTo>
                  <a:close/>
                </a:path>
                <a:path w="2347595" h="4704080">
                  <a:moveTo>
                    <a:pt x="2283439" y="4694872"/>
                  </a:moveTo>
                  <a:lnTo>
                    <a:pt x="2247535" y="4694872"/>
                  </a:lnTo>
                  <a:lnTo>
                    <a:pt x="2253871" y="4694248"/>
                  </a:lnTo>
                  <a:lnTo>
                    <a:pt x="2266422" y="4691751"/>
                  </a:lnTo>
                  <a:lnTo>
                    <a:pt x="2300592" y="4674896"/>
                  </a:lnTo>
                  <a:lnTo>
                    <a:pt x="2325710" y="4646246"/>
                  </a:lnTo>
                  <a:lnTo>
                    <a:pt x="2337953" y="4610166"/>
                  </a:lnTo>
                  <a:lnTo>
                    <a:pt x="2338578" y="4603830"/>
                  </a:lnTo>
                  <a:lnTo>
                    <a:pt x="2338578" y="99900"/>
                  </a:lnTo>
                  <a:lnTo>
                    <a:pt x="2328712" y="63099"/>
                  </a:lnTo>
                  <a:lnTo>
                    <a:pt x="2305514" y="32873"/>
                  </a:lnTo>
                  <a:lnTo>
                    <a:pt x="2272515" y="13827"/>
                  </a:lnTo>
                  <a:lnTo>
                    <a:pt x="2247535" y="8858"/>
                  </a:lnTo>
                  <a:lnTo>
                    <a:pt x="2283440" y="8858"/>
                  </a:lnTo>
                  <a:lnTo>
                    <a:pt x="2316301" y="31134"/>
                  </a:lnTo>
                  <a:lnTo>
                    <a:pt x="2339344" y="65620"/>
                  </a:lnTo>
                  <a:lnTo>
                    <a:pt x="2347436" y="106299"/>
                  </a:lnTo>
                  <a:lnTo>
                    <a:pt x="2347436" y="4597431"/>
                  </a:lnTo>
                  <a:lnTo>
                    <a:pt x="2339344" y="4638109"/>
                  </a:lnTo>
                  <a:lnTo>
                    <a:pt x="2316301" y="4672595"/>
                  </a:lnTo>
                  <a:lnTo>
                    <a:pt x="2291296" y="4691164"/>
                  </a:lnTo>
                  <a:lnTo>
                    <a:pt x="2283439" y="4694872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393962" y="1183125"/>
            <a:ext cx="1701164" cy="15430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35"/>
              </a:spcBef>
            </a:pPr>
            <a:r>
              <a:rPr dirty="0" sz="3250" spc="-475" b="1">
                <a:solidFill>
                  <a:srgbClr val="3B81F5"/>
                </a:solidFill>
                <a:latin typeface="Verdana"/>
                <a:cs typeface="Verdana"/>
              </a:rPr>
              <a:t># </a:t>
            </a:r>
            <a:r>
              <a:rPr dirty="0" sz="2750" spc="-85" b="1">
                <a:solidFill>
                  <a:srgbClr val="2562EB"/>
                </a:solidFill>
                <a:latin typeface="Trebuchet MS"/>
                <a:cs typeface="Trebuchet MS"/>
              </a:rPr>
              <a:t>BÚSQUEDA </a:t>
            </a:r>
            <a:r>
              <a:rPr dirty="0" sz="2750" spc="-20" b="1">
                <a:solidFill>
                  <a:srgbClr val="2562EB"/>
                </a:solidFill>
                <a:latin typeface="Trebuchet MS"/>
                <a:cs typeface="Trebuchet MS"/>
              </a:rPr>
              <a:t>HASH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393962" y="2869143"/>
            <a:ext cx="1797685" cy="1619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90"/>
              </a:spcBef>
            </a:pP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Utiliza</a:t>
            </a:r>
            <a:r>
              <a:rPr dirty="0" sz="2050" spc="-9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función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hash</a:t>
            </a:r>
            <a:r>
              <a:rPr dirty="0" sz="2050" spc="-9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2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205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20">
                <a:solidFill>
                  <a:srgbClr val="1F2937"/>
                </a:solidFill>
                <a:latin typeface="Calibri"/>
                <a:cs typeface="Calibri"/>
              </a:rPr>
              <a:t>acceso </a:t>
            </a:r>
            <a:r>
              <a:rPr dirty="0" sz="2050" spc="-30">
                <a:solidFill>
                  <a:srgbClr val="1F2937"/>
                </a:solidFill>
                <a:latin typeface="Calibri"/>
                <a:cs typeface="Calibri"/>
              </a:rPr>
              <a:t>en</a:t>
            </a:r>
            <a:r>
              <a:rPr dirty="0" sz="205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tiempo constante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393962" y="4731859"/>
            <a:ext cx="480695" cy="341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-25" b="1">
                <a:solidFill>
                  <a:srgbClr val="0FB981"/>
                </a:solidFill>
                <a:latin typeface="Calibri"/>
                <a:cs typeface="Calibri"/>
              </a:rPr>
              <a:t>O(1)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00050" y="6203822"/>
            <a:ext cx="10629900" cy="230504"/>
            <a:chOff x="400050" y="6203822"/>
            <a:chExt cx="10629900" cy="230504"/>
          </a:xfrm>
        </p:grpSpPr>
        <p:sp>
          <p:nvSpPr>
            <p:cNvPr id="31" name="object 31" descr=""/>
            <p:cNvSpPr/>
            <p:nvPr/>
          </p:nvSpPr>
          <p:spPr>
            <a:xfrm>
              <a:off x="400050" y="6203822"/>
              <a:ext cx="10629900" cy="230504"/>
            </a:xfrm>
            <a:custGeom>
              <a:avLst/>
              <a:gdLst/>
              <a:ahLst/>
              <a:cxnLst/>
              <a:rect l="l" t="t" r="r" b="b"/>
              <a:pathLst>
                <a:path w="10629900" h="230504">
                  <a:moveTo>
                    <a:pt x="10523601" y="230314"/>
                  </a:moveTo>
                  <a:lnTo>
                    <a:pt x="106299" y="230314"/>
                  </a:lnTo>
                  <a:lnTo>
                    <a:pt x="95827" y="229808"/>
                  </a:lnTo>
                  <a:lnTo>
                    <a:pt x="56139" y="217748"/>
                  </a:lnTo>
                  <a:lnTo>
                    <a:pt x="24087" y="191418"/>
                  </a:lnTo>
                  <a:lnTo>
                    <a:pt x="4551" y="154826"/>
                  </a:lnTo>
                  <a:lnTo>
                    <a:pt x="0" y="124015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124015"/>
                  </a:lnTo>
                  <a:lnTo>
                    <a:pt x="10621807" y="164694"/>
                  </a:lnTo>
                  <a:lnTo>
                    <a:pt x="10598765" y="199180"/>
                  </a:lnTo>
                  <a:lnTo>
                    <a:pt x="10564279" y="222222"/>
                  </a:lnTo>
                  <a:lnTo>
                    <a:pt x="10523601" y="230314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00050" y="6203822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99947" y="6172536"/>
            <a:ext cx="244919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Tipos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 de</a:t>
            </a: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Algoritmos de</a:t>
            </a: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Búsqueda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z="900"/>
              <a:t>4</a:t>
            </a:fld>
            <a:r>
              <a:rPr dirty="0" sz="900" spc="225"/>
              <a:t> </a:t>
            </a:r>
            <a:r>
              <a:rPr dirty="0" sz="900"/>
              <a:t>/</a:t>
            </a:r>
            <a:r>
              <a:rPr dirty="0" sz="900" spc="225"/>
              <a:t> </a:t>
            </a:r>
            <a:r>
              <a:rPr dirty="0" sz="900" spc="-25"/>
              <a:t>14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487680"/>
            <a:chOff x="400049" y="233361"/>
            <a:chExt cx="10629900" cy="487680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487680"/>
            </a:xfrm>
            <a:custGeom>
              <a:avLst/>
              <a:gdLst/>
              <a:ahLst/>
              <a:cxnLst/>
              <a:rect l="l" t="t" r="r" b="b"/>
              <a:pathLst>
                <a:path w="10629900" h="487680">
                  <a:moveTo>
                    <a:pt x="10629900" y="487203"/>
                  </a:moveTo>
                  <a:lnTo>
                    <a:pt x="0" y="487203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487203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711707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7" y="119678"/>
            <a:ext cx="9535160" cy="5613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58165" algn="l"/>
              </a:tabLst>
            </a:pPr>
            <a:r>
              <a:rPr dirty="0" sz="3500" spc="-495" b="0">
                <a:solidFill>
                  <a:srgbClr val="3B81F5"/>
                </a:solidFill>
                <a:latin typeface="Segoe UI Symbol"/>
                <a:cs typeface="Segoe UI Symbol"/>
              </a:rPr>
              <a:t>⏱</a:t>
            </a:r>
            <a:r>
              <a:rPr dirty="0" sz="3500" b="0">
                <a:solidFill>
                  <a:srgbClr val="3B81F5"/>
                </a:solidFill>
                <a:latin typeface="Segoe UI Symbol"/>
                <a:cs typeface="Segoe UI Symbol"/>
              </a:rPr>
              <a:t>	</a:t>
            </a:r>
            <a:r>
              <a:rPr dirty="0" sz="3200" spc="-10"/>
              <a:t>EFICIENCIA:</a:t>
            </a:r>
            <a:r>
              <a:rPr dirty="0" sz="3200" spc="-90"/>
              <a:t> </a:t>
            </a:r>
            <a:r>
              <a:rPr dirty="0" sz="3200" spc="-85"/>
              <a:t>¿QUÉ</a:t>
            </a:r>
            <a:r>
              <a:rPr dirty="0" sz="3200" spc="-90"/>
              <a:t> </a:t>
            </a:r>
            <a:r>
              <a:rPr dirty="0" sz="3200"/>
              <a:t>TAN</a:t>
            </a:r>
            <a:r>
              <a:rPr dirty="0" sz="3200" spc="-90"/>
              <a:t> </a:t>
            </a:r>
            <a:r>
              <a:rPr dirty="0" sz="3200"/>
              <a:t>RÁPIDO</a:t>
            </a:r>
            <a:r>
              <a:rPr dirty="0" sz="3200" spc="-90"/>
              <a:t> </a:t>
            </a:r>
            <a:r>
              <a:rPr dirty="0" sz="3200" spc="-60"/>
              <a:t>ES</a:t>
            </a:r>
            <a:r>
              <a:rPr dirty="0" sz="3200" spc="-90"/>
              <a:t> </a:t>
            </a:r>
            <a:r>
              <a:rPr dirty="0" sz="3200" spc="-125"/>
              <a:t>CADA</a:t>
            </a:r>
            <a:r>
              <a:rPr dirty="0" sz="3200" spc="-90"/>
              <a:t> </a:t>
            </a:r>
            <a:r>
              <a:rPr dirty="0" sz="3200" spc="-10"/>
              <a:t>ALGORITMO?</a:t>
            </a:r>
            <a:endParaRPr sz="3200">
              <a:latin typeface="Segoe UI Symbol"/>
              <a:cs typeface="Segoe UI Symbo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1110328"/>
            <a:ext cx="4899025" cy="4695190"/>
            <a:chOff x="612647" y="1110328"/>
            <a:chExt cx="4899025" cy="4695190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1110328"/>
              <a:ext cx="4899025" cy="4695190"/>
            </a:xfrm>
            <a:custGeom>
              <a:avLst/>
              <a:gdLst/>
              <a:ahLst/>
              <a:cxnLst/>
              <a:rect l="l" t="t" r="r" b="b"/>
              <a:pathLst>
                <a:path w="4899025" h="4695190">
                  <a:moveTo>
                    <a:pt x="4792313" y="4694872"/>
                  </a:moveTo>
                  <a:lnTo>
                    <a:pt x="106299" y="4694872"/>
                  </a:lnTo>
                  <a:lnTo>
                    <a:pt x="95827" y="4694366"/>
                  </a:lnTo>
                  <a:lnTo>
                    <a:pt x="56139" y="4682306"/>
                  </a:lnTo>
                  <a:lnTo>
                    <a:pt x="24087" y="4655975"/>
                  </a:lnTo>
                  <a:lnTo>
                    <a:pt x="4551" y="4619384"/>
                  </a:lnTo>
                  <a:lnTo>
                    <a:pt x="0" y="4588573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32991" y="8091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88573"/>
                  </a:lnTo>
                  <a:lnTo>
                    <a:pt x="4890520" y="4629251"/>
                  </a:lnTo>
                  <a:lnTo>
                    <a:pt x="4867477" y="4663738"/>
                  </a:lnTo>
                  <a:lnTo>
                    <a:pt x="4832991" y="4686780"/>
                  </a:lnTo>
                  <a:lnTo>
                    <a:pt x="4792313" y="4694872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1110328"/>
              <a:ext cx="4899025" cy="4695190"/>
            </a:xfrm>
            <a:custGeom>
              <a:avLst/>
              <a:gdLst/>
              <a:ahLst/>
              <a:cxnLst/>
              <a:rect l="l" t="t" r="r" b="b"/>
              <a:pathLst>
                <a:path w="4899025" h="4695190">
                  <a:moveTo>
                    <a:pt x="4792313" y="4694872"/>
                  </a:moveTo>
                  <a:lnTo>
                    <a:pt x="106299" y="4694872"/>
                  </a:lnTo>
                  <a:lnTo>
                    <a:pt x="95827" y="4694366"/>
                  </a:lnTo>
                  <a:lnTo>
                    <a:pt x="56139" y="4682305"/>
                  </a:lnTo>
                  <a:lnTo>
                    <a:pt x="24087" y="4655975"/>
                  </a:lnTo>
                  <a:lnTo>
                    <a:pt x="4551" y="4619383"/>
                  </a:lnTo>
                  <a:lnTo>
                    <a:pt x="0" y="4588573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32991" y="8091"/>
                  </a:lnTo>
                  <a:lnTo>
                    <a:pt x="4834616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3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4594971"/>
                  </a:lnTo>
                  <a:lnTo>
                    <a:pt x="18723" y="4631772"/>
                  </a:lnTo>
                  <a:lnTo>
                    <a:pt x="41922" y="4661997"/>
                  </a:lnTo>
                  <a:lnTo>
                    <a:pt x="74921" y="4681044"/>
                  </a:lnTo>
                  <a:lnTo>
                    <a:pt x="99900" y="4686013"/>
                  </a:lnTo>
                  <a:lnTo>
                    <a:pt x="4834616" y="4686013"/>
                  </a:lnTo>
                  <a:lnTo>
                    <a:pt x="4832991" y="4686780"/>
                  </a:lnTo>
                  <a:lnTo>
                    <a:pt x="4823123" y="4690320"/>
                  </a:lnTo>
                  <a:lnTo>
                    <a:pt x="4813054" y="4692849"/>
                  </a:lnTo>
                  <a:lnTo>
                    <a:pt x="4802784" y="4694366"/>
                  </a:lnTo>
                  <a:lnTo>
                    <a:pt x="4792313" y="4694872"/>
                  </a:lnTo>
                  <a:close/>
                </a:path>
                <a:path w="4899025" h="4695190">
                  <a:moveTo>
                    <a:pt x="4834616" y="4686013"/>
                  </a:moveTo>
                  <a:lnTo>
                    <a:pt x="4798711" y="4686013"/>
                  </a:lnTo>
                  <a:lnTo>
                    <a:pt x="4805047" y="4685389"/>
                  </a:lnTo>
                  <a:lnTo>
                    <a:pt x="4817597" y="4682893"/>
                  </a:lnTo>
                  <a:lnTo>
                    <a:pt x="4851767" y="4666036"/>
                  </a:lnTo>
                  <a:lnTo>
                    <a:pt x="4876886" y="4637388"/>
                  </a:lnTo>
                  <a:lnTo>
                    <a:pt x="4889129" y="4601307"/>
                  </a:lnTo>
                  <a:lnTo>
                    <a:pt x="4889753" y="4594971"/>
                  </a:lnTo>
                  <a:lnTo>
                    <a:pt x="4889753" y="99900"/>
                  </a:lnTo>
                  <a:lnTo>
                    <a:pt x="4879887" y="63098"/>
                  </a:lnTo>
                  <a:lnTo>
                    <a:pt x="4856689" y="32873"/>
                  </a:lnTo>
                  <a:lnTo>
                    <a:pt x="4823690" y="13827"/>
                  </a:lnTo>
                  <a:lnTo>
                    <a:pt x="4798711" y="8858"/>
                  </a:lnTo>
                  <a:lnTo>
                    <a:pt x="4834616" y="8858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88573"/>
                  </a:lnTo>
                  <a:lnTo>
                    <a:pt x="4890520" y="4629251"/>
                  </a:lnTo>
                  <a:lnTo>
                    <a:pt x="4867477" y="4663738"/>
                  </a:lnTo>
                  <a:lnTo>
                    <a:pt x="4842472" y="4682305"/>
                  </a:lnTo>
                  <a:lnTo>
                    <a:pt x="4834616" y="4686013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70" y="1464658"/>
              <a:ext cx="79724" cy="79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70" y="2279617"/>
              <a:ext cx="79724" cy="797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70" y="3094576"/>
              <a:ext cx="79724" cy="7972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70" y="4263865"/>
              <a:ext cx="79724" cy="7972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108328" y="1255419"/>
            <a:ext cx="4025265" cy="3905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648970" indent="119380">
              <a:lnSpc>
                <a:spcPct val="119200"/>
              </a:lnSpc>
              <a:spcBef>
                <a:spcPts val="90"/>
              </a:spcBef>
            </a:pPr>
            <a:r>
              <a:rPr dirty="0" sz="2000" spc="-20" b="1">
                <a:solidFill>
                  <a:srgbClr val="1F2937"/>
                </a:solidFill>
                <a:latin typeface="Calibri"/>
                <a:cs typeface="Calibri"/>
              </a:rPr>
              <a:t>Búsqueda</a:t>
            </a:r>
            <a:r>
              <a:rPr dirty="0" sz="2000" spc="-55" b="1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F2937"/>
                </a:solidFill>
                <a:latin typeface="Calibri"/>
                <a:cs typeface="Calibri"/>
              </a:rPr>
              <a:t>Lineal:</a:t>
            </a:r>
            <a:r>
              <a:rPr dirty="0" sz="2000" spc="-55" b="1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EF4444"/>
                </a:solidFill>
                <a:latin typeface="Calibri"/>
                <a:cs typeface="Calibri"/>
              </a:rPr>
              <a:t>O(n)</a:t>
            </a:r>
            <a:r>
              <a:rPr dirty="0" sz="1900" spc="-35" b="1">
                <a:solidFill>
                  <a:srgbClr val="EF4444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2937"/>
                </a:solidFill>
                <a:latin typeface="Calibri"/>
                <a:cs typeface="Calibri"/>
              </a:rPr>
              <a:t>-</a:t>
            </a:r>
            <a:r>
              <a:rPr dirty="0" sz="20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F2937"/>
                </a:solidFill>
                <a:latin typeface="Calibri"/>
                <a:cs typeface="Calibri"/>
              </a:rPr>
              <a:t>tiempo </a:t>
            </a:r>
            <a:r>
              <a:rPr dirty="0" sz="2000" spc="-30">
                <a:solidFill>
                  <a:srgbClr val="1F2937"/>
                </a:solidFill>
                <a:latin typeface="Calibri"/>
                <a:cs typeface="Calibri"/>
              </a:rPr>
              <a:t>proporcional</a:t>
            </a:r>
            <a:r>
              <a:rPr dirty="0" sz="20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2937"/>
                </a:solidFill>
                <a:latin typeface="Calibri"/>
                <a:cs typeface="Calibri"/>
              </a:rPr>
              <a:t>al</a:t>
            </a:r>
            <a:r>
              <a:rPr dirty="0" sz="200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1F2937"/>
                </a:solidFill>
                <a:latin typeface="Calibri"/>
                <a:cs typeface="Calibri"/>
              </a:rPr>
              <a:t>tamaño</a:t>
            </a:r>
            <a:r>
              <a:rPr dirty="0" sz="2000" spc="-50">
                <a:solidFill>
                  <a:srgbClr val="1F2937"/>
                </a:solidFill>
                <a:latin typeface="Calibri"/>
                <a:cs typeface="Calibri"/>
              </a:rPr>
              <a:t> de</a:t>
            </a:r>
            <a:r>
              <a:rPr dirty="0" sz="20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2937"/>
                </a:solidFill>
                <a:latin typeface="Calibri"/>
                <a:cs typeface="Calibri"/>
              </a:rPr>
              <a:t>la</a:t>
            </a:r>
            <a:r>
              <a:rPr dirty="0" sz="200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F2937"/>
                </a:solidFill>
                <a:latin typeface="Calibri"/>
                <a:cs typeface="Calibri"/>
              </a:rPr>
              <a:t>lista</a:t>
            </a:r>
            <a:endParaRPr sz="2000">
              <a:latin typeface="Calibri"/>
              <a:cs typeface="Calibri"/>
            </a:endParaRPr>
          </a:p>
          <a:p>
            <a:pPr marL="12700" marR="5715">
              <a:lnSpc>
                <a:spcPct val="114700"/>
              </a:lnSpc>
              <a:spcBef>
                <a:spcPts val="690"/>
              </a:spcBef>
            </a:pPr>
            <a:r>
              <a:rPr dirty="0" sz="2100">
                <a:solidFill>
                  <a:srgbClr val="3B81F5"/>
                </a:solidFill>
                <a:latin typeface="Arial Black"/>
                <a:cs typeface="Arial Black"/>
              </a:rPr>
              <a:t></a:t>
            </a:r>
            <a:r>
              <a:rPr dirty="0" sz="2100" spc="9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000" spc="-20" b="1">
                <a:solidFill>
                  <a:srgbClr val="1F2937"/>
                </a:solidFill>
                <a:latin typeface="Calibri"/>
                <a:cs typeface="Calibri"/>
              </a:rPr>
              <a:t>Búsqueda</a:t>
            </a:r>
            <a:r>
              <a:rPr dirty="0" sz="2000" spc="-95" b="1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1F2937"/>
                </a:solidFill>
                <a:latin typeface="Calibri"/>
                <a:cs typeface="Calibri"/>
              </a:rPr>
              <a:t>Binaria:</a:t>
            </a:r>
            <a:r>
              <a:rPr dirty="0" sz="2000" spc="-100" b="1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0FB981"/>
                </a:solidFill>
                <a:latin typeface="Calibri"/>
                <a:cs typeface="Calibri"/>
              </a:rPr>
              <a:t>O(log</a:t>
            </a:r>
            <a:r>
              <a:rPr dirty="0" sz="2000" spc="-95" b="1">
                <a:solidFill>
                  <a:srgbClr val="0FB981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FB981"/>
                </a:solidFill>
                <a:latin typeface="Calibri"/>
                <a:cs typeface="Calibri"/>
              </a:rPr>
              <a:t>n)</a:t>
            </a:r>
            <a:r>
              <a:rPr dirty="0" sz="2000" spc="-110" b="1">
                <a:solidFill>
                  <a:srgbClr val="0FB981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2937"/>
                </a:solidFill>
                <a:latin typeface="Calibri"/>
                <a:cs typeface="Calibri"/>
              </a:rPr>
              <a:t>-</a:t>
            </a:r>
            <a:r>
              <a:rPr dirty="0" sz="2000" spc="-114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F2937"/>
                </a:solidFill>
                <a:latin typeface="Calibri"/>
                <a:cs typeface="Calibri"/>
              </a:rPr>
              <a:t>tiempo </a:t>
            </a:r>
            <a:r>
              <a:rPr dirty="0" sz="2000" spc="-35">
                <a:solidFill>
                  <a:srgbClr val="1F2937"/>
                </a:solidFill>
                <a:latin typeface="Calibri"/>
                <a:cs typeface="Calibri"/>
              </a:rPr>
              <a:t>logarítmico,</a:t>
            </a:r>
            <a:r>
              <a:rPr dirty="0" sz="20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1F2937"/>
                </a:solidFill>
                <a:latin typeface="Calibri"/>
                <a:cs typeface="Calibri"/>
              </a:rPr>
              <a:t>mucho</a:t>
            </a:r>
            <a:r>
              <a:rPr dirty="0" sz="20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F2937"/>
                </a:solidFill>
                <a:latin typeface="Calibri"/>
                <a:cs typeface="Calibri"/>
              </a:rPr>
              <a:t>más</a:t>
            </a:r>
            <a:r>
              <a:rPr dirty="0" sz="20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F2937"/>
                </a:solidFill>
                <a:latin typeface="Calibri"/>
                <a:cs typeface="Calibri"/>
              </a:rPr>
              <a:t>eficiente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16900"/>
              </a:lnSpc>
              <a:spcBef>
                <a:spcPts val="700"/>
              </a:spcBef>
            </a:pPr>
            <a:r>
              <a:rPr dirty="0" sz="2100">
                <a:solidFill>
                  <a:srgbClr val="3B81F5"/>
                </a:solidFill>
                <a:latin typeface="Arial Black"/>
                <a:cs typeface="Arial Black"/>
              </a:rPr>
              <a:t></a:t>
            </a:r>
            <a:r>
              <a:rPr dirty="0" sz="2100" spc="16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1F2937"/>
                </a:solidFill>
                <a:latin typeface="Calibri"/>
                <a:cs typeface="Calibri"/>
              </a:rPr>
              <a:t>Si</a:t>
            </a:r>
            <a:r>
              <a:rPr dirty="0" sz="2000" spc="-9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F2937"/>
                </a:solidFill>
                <a:latin typeface="Calibri"/>
                <a:cs typeface="Calibri"/>
              </a:rPr>
              <a:t>una</a:t>
            </a:r>
            <a:r>
              <a:rPr dirty="0" sz="2000" spc="-9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F2937"/>
                </a:solidFill>
                <a:latin typeface="Calibri"/>
                <a:cs typeface="Calibri"/>
              </a:rPr>
              <a:t>lista</a:t>
            </a:r>
            <a:r>
              <a:rPr dirty="0" sz="2000" spc="-9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F2937"/>
                </a:solidFill>
                <a:latin typeface="Calibri"/>
                <a:cs typeface="Calibri"/>
              </a:rPr>
              <a:t>duplica</a:t>
            </a:r>
            <a:r>
              <a:rPr dirty="0" sz="2000" spc="-9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2937"/>
                </a:solidFill>
                <a:latin typeface="Calibri"/>
                <a:cs typeface="Calibri"/>
              </a:rPr>
              <a:t>su</a:t>
            </a:r>
            <a:r>
              <a:rPr dirty="0" sz="2000" spc="-9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1F2937"/>
                </a:solidFill>
                <a:latin typeface="Calibri"/>
                <a:cs typeface="Calibri"/>
              </a:rPr>
              <a:t>tamaño:</a:t>
            </a:r>
            <a:r>
              <a:rPr dirty="0" sz="20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F2937"/>
                </a:solidFill>
                <a:latin typeface="Calibri"/>
                <a:cs typeface="Calibri"/>
              </a:rPr>
              <a:t>lineal </a:t>
            </a:r>
            <a:r>
              <a:rPr dirty="0" sz="2000" spc="-40">
                <a:solidFill>
                  <a:srgbClr val="1F2937"/>
                </a:solidFill>
                <a:latin typeface="Calibri"/>
                <a:cs typeface="Calibri"/>
              </a:rPr>
              <a:t>tarda</a:t>
            </a:r>
            <a:r>
              <a:rPr dirty="0" sz="20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F2937"/>
                </a:solidFill>
                <a:latin typeface="Calibri"/>
                <a:cs typeface="Calibri"/>
              </a:rPr>
              <a:t>el</a:t>
            </a:r>
            <a:r>
              <a:rPr dirty="0" sz="20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F2937"/>
                </a:solidFill>
                <a:latin typeface="Calibri"/>
                <a:cs typeface="Calibri"/>
              </a:rPr>
              <a:t>doble,</a:t>
            </a:r>
            <a:r>
              <a:rPr dirty="0" sz="20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F2937"/>
                </a:solidFill>
                <a:latin typeface="Calibri"/>
                <a:cs typeface="Calibri"/>
              </a:rPr>
              <a:t>binaria</a:t>
            </a:r>
            <a:r>
              <a:rPr dirty="0" sz="20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F2937"/>
                </a:solidFill>
                <a:latin typeface="Calibri"/>
                <a:cs typeface="Calibri"/>
              </a:rPr>
              <a:t>prácticamente igual</a:t>
            </a:r>
            <a:endParaRPr sz="2000">
              <a:latin typeface="Calibri"/>
              <a:cs typeface="Calibri"/>
            </a:endParaRPr>
          </a:p>
          <a:p>
            <a:pPr marL="12700" marR="147320">
              <a:lnSpc>
                <a:spcPct val="116900"/>
              </a:lnSpc>
              <a:spcBef>
                <a:spcPts val="630"/>
              </a:spcBef>
            </a:pPr>
            <a:r>
              <a:rPr dirty="0" sz="2100" spc="390">
                <a:solidFill>
                  <a:srgbClr val="3B81F5"/>
                </a:solidFill>
                <a:latin typeface="Segoe UI Symbol"/>
                <a:cs typeface="Segoe UI Symbol"/>
              </a:rPr>
              <a:t>⚖</a:t>
            </a:r>
            <a:r>
              <a:rPr dirty="0" sz="2100" spc="405">
                <a:solidFill>
                  <a:srgbClr val="3B81F5"/>
                </a:solidFill>
                <a:latin typeface="Segoe UI Symbol"/>
                <a:cs typeface="Segoe UI Symbol"/>
              </a:rPr>
              <a:t> </a:t>
            </a:r>
            <a:r>
              <a:rPr dirty="0" sz="2000">
                <a:solidFill>
                  <a:srgbClr val="1F2937"/>
                </a:solidFill>
                <a:latin typeface="Calibri"/>
                <a:cs typeface="Calibri"/>
              </a:rPr>
              <a:t>La</a:t>
            </a:r>
            <a:r>
              <a:rPr dirty="0" sz="20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1F2937"/>
                </a:solidFill>
                <a:latin typeface="Calibri"/>
                <a:cs typeface="Calibri"/>
              </a:rPr>
              <a:t>elección</a:t>
            </a:r>
            <a:r>
              <a:rPr dirty="0" sz="20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1F2937"/>
                </a:solidFill>
                <a:latin typeface="Calibri"/>
                <a:cs typeface="Calibri"/>
              </a:rPr>
              <a:t>del</a:t>
            </a:r>
            <a:r>
              <a:rPr dirty="0" sz="20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1F2937"/>
                </a:solidFill>
                <a:latin typeface="Calibri"/>
                <a:cs typeface="Calibri"/>
              </a:rPr>
              <a:t>algoritmo</a:t>
            </a:r>
            <a:r>
              <a:rPr dirty="0" sz="20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F2937"/>
                </a:solidFill>
                <a:latin typeface="Calibri"/>
                <a:cs typeface="Calibri"/>
              </a:rPr>
              <a:t>depende </a:t>
            </a:r>
            <a:r>
              <a:rPr dirty="0" sz="2000" spc="-20">
                <a:solidFill>
                  <a:srgbClr val="1F2937"/>
                </a:solidFill>
                <a:latin typeface="Calibri"/>
                <a:cs typeface="Calibri"/>
              </a:rPr>
              <a:t>del</a:t>
            </a:r>
            <a:r>
              <a:rPr dirty="0" sz="20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1F2937"/>
                </a:solidFill>
                <a:latin typeface="Calibri"/>
                <a:cs typeface="Calibri"/>
              </a:rPr>
              <a:t>tamaño</a:t>
            </a:r>
            <a:r>
              <a:rPr dirty="0" sz="20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0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2937"/>
                </a:solidFill>
                <a:latin typeface="Calibri"/>
                <a:cs typeface="Calibri"/>
              </a:rPr>
              <a:t>los</a:t>
            </a:r>
            <a:r>
              <a:rPr dirty="0" sz="20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F2937"/>
                </a:solidFill>
                <a:latin typeface="Calibri"/>
                <a:cs typeface="Calibri"/>
              </a:rPr>
              <a:t>datos</a:t>
            </a:r>
            <a:r>
              <a:rPr dirty="0" sz="20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0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2937"/>
                </a:solidFill>
                <a:latin typeface="Calibri"/>
                <a:cs typeface="Calibri"/>
              </a:rPr>
              <a:t>si</a:t>
            </a:r>
            <a:r>
              <a:rPr dirty="0" sz="20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F2937"/>
                </a:solidFill>
                <a:latin typeface="Calibri"/>
                <a:cs typeface="Calibri"/>
              </a:rPr>
              <a:t>están ordenados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688425" y="1110328"/>
            <a:ext cx="4899025" cy="4695190"/>
            <a:chOff x="5688425" y="1110328"/>
            <a:chExt cx="4899025" cy="4695190"/>
          </a:xfrm>
        </p:grpSpPr>
        <p:sp>
          <p:nvSpPr>
            <p:cNvPr id="15" name="object 15" descr=""/>
            <p:cNvSpPr/>
            <p:nvPr/>
          </p:nvSpPr>
          <p:spPr>
            <a:xfrm>
              <a:off x="5688425" y="1110328"/>
              <a:ext cx="4899025" cy="4695190"/>
            </a:xfrm>
            <a:custGeom>
              <a:avLst/>
              <a:gdLst/>
              <a:ahLst/>
              <a:cxnLst/>
              <a:rect l="l" t="t" r="r" b="b"/>
              <a:pathLst>
                <a:path w="4899025" h="4695190">
                  <a:moveTo>
                    <a:pt x="4792313" y="4694872"/>
                  </a:moveTo>
                  <a:lnTo>
                    <a:pt x="106299" y="4694872"/>
                  </a:lnTo>
                  <a:lnTo>
                    <a:pt x="95827" y="4694366"/>
                  </a:lnTo>
                  <a:lnTo>
                    <a:pt x="56139" y="4682306"/>
                  </a:lnTo>
                  <a:lnTo>
                    <a:pt x="24087" y="4655975"/>
                  </a:lnTo>
                  <a:lnTo>
                    <a:pt x="4551" y="4619384"/>
                  </a:lnTo>
                  <a:lnTo>
                    <a:pt x="0" y="4588573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32991" y="8091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88573"/>
                  </a:lnTo>
                  <a:lnTo>
                    <a:pt x="4890520" y="4629251"/>
                  </a:lnTo>
                  <a:lnTo>
                    <a:pt x="4867477" y="4663738"/>
                  </a:lnTo>
                  <a:lnTo>
                    <a:pt x="4832991" y="4686780"/>
                  </a:lnTo>
                  <a:lnTo>
                    <a:pt x="4792313" y="4694872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688425" y="1110328"/>
              <a:ext cx="4899025" cy="4695190"/>
            </a:xfrm>
            <a:custGeom>
              <a:avLst/>
              <a:gdLst/>
              <a:ahLst/>
              <a:cxnLst/>
              <a:rect l="l" t="t" r="r" b="b"/>
              <a:pathLst>
                <a:path w="4899025" h="4695190">
                  <a:moveTo>
                    <a:pt x="4792313" y="4694872"/>
                  </a:moveTo>
                  <a:lnTo>
                    <a:pt x="106299" y="4694872"/>
                  </a:lnTo>
                  <a:lnTo>
                    <a:pt x="95827" y="4694366"/>
                  </a:lnTo>
                  <a:lnTo>
                    <a:pt x="56139" y="4682305"/>
                  </a:lnTo>
                  <a:lnTo>
                    <a:pt x="24087" y="4655975"/>
                  </a:lnTo>
                  <a:lnTo>
                    <a:pt x="4551" y="4619383"/>
                  </a:lnTo>
                  <a:lnTo>
                    <a:pt x="0" y="4588573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32991" y="8091"/>
                  </a:lnTo>
                  <a:lnTo>
                    <a:pt x="4834616" y="8858"/>
                  </a:lnTo>
                  <a:lnTo>
                    <a:pt x="99900" y="8858"/>
                  </a:lnTo>
                  <a:lnTo>
                    <a:pt x="93563" y="9482"/>
                  </a:lnTo>
                  <a:lnTo>
                    <a:pt x="57483" y="21725"/>
                  </a:lnTo>
                  <a:lnTo>
                    <a:pt x="28834" y="46843"/>
                  </a:lnTo>
                  <a:lnTo>
                    <a:pt x="11978" y="81014"/>
                  </a:lnTo>
                  <a:lnTo>
                    <a:pt x="8857" y="99900"/>
                  </a:lnTo>
                  <a:lnTo>
                    <a:pt x="8857" y="4594971"/>
                  </a:lnTo>
                  <a:lnTo>
                    <a:pt x="18723" y="4631772"/>
                  </a:lnTo>
                  <a:lnTo>
                    <a:pt x="41921" y="4661997"/>
                  </a:lnTo>
                  <a:lnTo>
                    <a:pt x="74920" y="4681044"/>
                  </a:lnTo>
                  <a:lnTo>
                    <a:pt x="99900" y="4686013"/>
                  </a:lnTo>
                  <a:lnTo>
                    <a:pt x="4834615" y="4686013"/>
                  </a:lnTo>
                  <a:lnTo>
                    <a:pt x="4832991" y="4686780"/>
                  </a:lnTo>
                  <a:lnTo>
                    <a:pt x="4823123" y="4690320"/>
                  </a:lnTo>
                  <a:lnTo>
                    <a:pt x="4813054" y="4692849"/>
                  </a:lnTo>
                  <a:lnTo>
                    <a:pt x="4802784" y="4694366"/>
                  </a:lnTo>
                  <a:lnTo>
                    <a:pt x="4792313" y="4694872"/>
                  </a:lnTo>
                  <a:close/>
                </a:path>
                <a:path w="4899025" h="4695190">
                  <a:moveTo>
                    <a:pt x="4834615" y="4686013"/>
                  </a:moveTo>
                  <a:lnTo>
                    <a:pt x="4798711" y="4686013"/>
                  </a:lnTo>
                  <a:lnTo>
                    <a:pt x="4805048" y="4685389"/>
                  </a:lnTo>
                  <a:lnTo>
                    <a:pt x="4817597" y="4682893"/>
                  </a:lnTo>
                  <a:lnTo>
                    <a:pt x="4851766" y="4666036"/>
                  </a:lnTo>
                  <a:lnTo>
                    <a:pt x="4876884" y="4637388"/>
                  </a:lnTo>
                  <a:lnTo>
                    <a:pt x="4889129" y="4601307"/>
                  </a:lnTo>
                  <a:lnTo>
                    <a:pt x="4889754" y="4594971"/>
                  </a:lnTo>
                  <a:lnTo>
                    <a:pt x="4889754" y="99900"/>
                  </a:lnTo>
                  <a:lnTo>
                    <a:pt x="4879886" y="63098"/>
                  </a:lnTo>
                  <a:lnTo>
                    <a:pt x="4856688" y="32873"/>
                  </a:lnTo>
                  <a:lnTo>
                    <a:pt x="4823690" y="13827"/>
                  </a:lnTo>
                  <a:lnTo>
                    <a:pt x="4798711" y="8858"/>
                  </a:lnTo>
                  <a:lnTo>
                    <a:pt x="4834616" y="8858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88573"/>
                  </a:lnTo>
                  <a:lnTo>
                    <a:pt x="4890520" y="4629251"/>
                  </a:lnTo>
                  <a:lnTo>
                    <a:pt x="4867477" y="4663738"/>
                  </a:lnTo>
                  <a:lnTo>
                    <a:pt x="4842472" y="4682305"/>
                  </a:lnTo>
                  <a:lnTo>
                    <a:pt x="4834615" y="4686013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9881" y="1331785"/>
              <a:ext cx="4455699" cy="4251959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400050" y="6194964"/>
            <a:ext cx="10629900" cy="239395"/>
            <a:chOff x="400050" y="6194964"/>
            <a:chExt cx="10629900" cy="239395"/>
          </a:xfrm>
        </p:grpSpPr>
        <p:sp>
          <p:nvSpPr>
            <p:cNvPr id="19" name="object 19" descr=""/>
            <p:cNvSpPr/>
            <p:nvPr/>
          </p:nvSpPr>
          <p:spPr>
            <a:xfrm>
              <a:off x="400050" y="6194964"/>
              <a:ext cx="10629900" cy="239395"/>
            </a:xfrm>
            <a:custGeom>
              <a:avLst/>
              <a:gdLst/>
              <a:ahLst/>
              <a:cxnLst/>
              <a:rect l="l" t="t" r="r" b="b"/>
              <a:pathLst>
                <a:path w="10629900" h="239395">
                  <a:moveTo>
                    <a:pt x="10523601" y="239172"/>
                  </a:moveTo>
                  <a:lnTo>
                    <a:pt x="106299" y="239172"/>
                  </a:lnTo>
                  <a:lnTo>
                    <a:pt x="95827" y="238667"/>
                  </a:lnTo>
                  <a:lnTo>
                    <a:pt x="56139" y="226606"/>
                  </a:lnTo>
                  <a:lnTo>
                    <a:pt x="24087" y="200276"/>
                  </a:lnTo>
                  <a:lnTo>
                    <a:pt x="4551" y="163684"/>
                  </a:lnTo>
                  <a:lnTo>
                    <a:pt x="0" y="132873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132873"/>
                  </a:lnTo>
                  <a:lnTo>
                    <a:pt x="10621807" y="173552"/>
                  </a:lnTo>
                  <a:lnTo>
                    <a:pt x="10598765" y="208038"/>
                  </a:lnTo>
                  <a:lnTo>
                    <a:pt x="10564279" y="231081"/>
                  </a:lnTo>
                  <a:lnTo>
                    <a:pt x="10523601" y="239172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00050" y="6194964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99947" y="6165021"/>
            <a:ext cx="248729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20">
                <a:solidFill>
                  <a:srgbClr val="F7FAFB"/>
                </a:solidFill>
                <a:latin typeface="Calibri"/>
                <a:cs typeface="Calibri"/>
              </a:rPr>
              <a:t>Análisis</a:t>
            </a: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de</a:t>
            </a: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20">
                <a:solidFill>
                  <a:srgbClr val="F7FAFB"/>
                </a:solidFill>
                <a:latin typeface="Calibri"/>
                <a:cs typeface="Calibri"/>
              </a:rPr>
              <a:t>Complejidad</a:t>
            </a: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Temporal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1214120"/>
            <a:chOff x="400049" y="233361"/>
            <a:chExt cx="10629900" cy="1214120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1214120"/>
            </a:xfrm>
            <a:custGeom>
              <a:avLst/>
              <a:gdLst/>
              <a:ahLst/>
              <a:cxnLst/>
              <a:rect l="l" t="t" r="r" b="b"/>
              <a:pathLst>
                <a:path w="10629900" h="1214120">
                  <a:moveTo>
                    <a:pt x="10629900" y="1213580"/>
                  </a:moveTo>
                  <a:lnTo>
                    <a:pt x="0" y="1213580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121358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1438084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00" spc="-1540" b="0">
                <a:solidFill>
                  <a:srgbClr val="3B81F5"/>
                </a:solidFill>
                <a:latin typeface="Arial Black"/>
                <a:cs typeface="Arial Black"/>
              </a:rPr>
              <a:t></a:t>
            </a:r>
            <a:r>
              <a:rPr dirty="0" sz="3500" spc="720" b="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45"/>
              <a:t>ORDENAMIENTO:</a:t>
            </a:r>
            <a:r>
              <a:rPr dirty="0" spc="70"/>
              <a:t> </a:t>
            </a:r>
            <a:r>
              <a:rPr dirty="0"/>
              <a:t>ORGANIZANDO</a:t>
            </a:r>
            <a:r>
              <a:rPr dirty="0" spc="70"/>
              <a:t> </a:t>
            </a:r>
            <a:r>
              <a:rPr dirty="0"/>
              <a:t>NUESTROS</a:t>
            </a:r>
            <a:r>
              <a:rPr dirty="0" spc="70"/>
              <a:t> </a:t>
            </a:r>
            <a:r>
              <a:rPr dirty="0" spc="-10"/>
              <a:t>DATOS</a:t>
            </a:r>
            <a:endParaRPr sz="3500">
              <a:latin typeface="Arial Black"/>
              <a:cs typeface="Arial Black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1836705"/>
            <a:ext cx="10205085" cy="3242310"/>
            <a:chOff x="612647" y="1836705"/>
            <a:chExt cx="10205085" cy="3242310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1836705"/>
              <a:ext cx="10205085" cy="3242310"/>
            </a:xfrm>
            <a:custGeom>
              <a:avLst/>
              <a:gdLst/>
              <a:ahLst/>
              <a:cxnLst/>
              <a:rect l="l" t="t" r="r" b="b"/>
              <a:pathLst>
                <a:path w="10205085" h="3242310">
                  <a:moveTo>
                    <a:pt x="10098405" y="3242119"/>
                  </a:moveTo>
                  <a:lnTo>
                    <a:pt x="106299" y="3242119"/>
                  </a:lnTo>
                  <a:lnTo>
                    <a:pt x="95827" y="3241613"/>
                  </a:lnTo>
                  <a:lnTo>
                    <a:pt x="56139" y="3229553"/>
                  </a:lnTo>
                  <a:lnTo>
                    <a:pt x="24087" y="3203223"/>
                  </a:lnTo>
                  <a:lnTo>
                    <a:pt x="4551" y="3166631"/>
                  </a:lnTo>
                  <a:lnTo>
                    <a:pt x="0" y="3135820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3" y="8091"/>
                  </a:lnTo>
                  <a:lnTo>
                    <a:pt x="10173569" y="31134"/>
                  </a:lnTo>
                  <a:lnTo>
                    <a:pt x="10196611" y="65620"/>
                  </a:lnTo>
                  <a:lnTo>
                    <a:pt x="10204704" y="106299"/>
                  </a:lnTo>
                  <a:lnTo>
                    <a:pt x="10204704" y="3135820"/>
                  </a:lnTo>
                  <a:lnTo>
                    <a:pt x="10196611" y="3176499"/>
                  </a:lnTo>
                  <a:lnTo>
                    <a:pt x="10173569" y="3210985"/>
                  </a:lnTo>
                  <a:lnTo>
                    <a:pt x="10139083" y="3234027"/>
                  </a:lnTo>
                  <a:lnTo>
                    <a:pt x="10098405" y="3242119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1836705"/>
              <a:ext cx="10205085" cy="3242310"/>
            </a:xfrm>
            <a:custGeom>
              <a:avLst/>
              <a:gdLst/>
              <a:ahLst/>
              <a:cxnLst/>
              <a:rect l="l" t="t" r="r" b="b"/>
              <a:pathLst>
                <a:path w="10205085" h="3242310">
                  <a:moveTo>
                    <a:pt x="10098405" y="3242119"/>
                  </a:moveTo>
                  <a:lnTo>
                    <a:pt x="106299" y="3242119"/>
                  </a:lnTo>
                  <a:lnTo>
                    <a:pt x="95827" y="3241613"/>
                  </a:lnTo>
                  <a:lnTo>
                    <a:pt x="56139" y="3229553"/>
                  </a:lnTo>
                  <a:lnTo>
                    <a:pt x="24087" y="3203223"/>
                  </a:lnTo>
                  <a:lnTo>
                    <a:pt x="4551" y="3166631"/>
                  </a:lnTo>
                  <a:lnTo>
                    <a:pt x="0" y="3135820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2" y="8091"/>
                  </a:lnTo>
                  <a:lnTo>
                    <a:pt x="10140707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3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3142218"/>
                  </a:lnTo>
                  <a:lnTo>
                    <a:pt x="18723" y="3179020"/>
                  </a:lnTo>
                  <a:lnTo>
                    <a:pt x="41922" y="3209245"/>
                  </a:lnTo>
                  <a:lnTo>
                    <a:pt x="74921" y="3228292"/>
                  </a:lnTo>
                  <a:lnTo>
                    <a:pt x="99900" y="3233261"/>
                  </a:lnTo>
                  <a:lnTo>
                    <a:pt x="10140706" y="3233261"/>
                  </a:lnTo>
                  <a:lnTo>
                    <a:pt x="10139082" y="3234027"/>
                  </a:lnTo>
                  <a:lnTo>
                    <a:pt x="10129214" y="3237567"/>
                  </a:lnTo>
                  <a:lnTo>
                    <a:pt x="10119146" y="3240096"/>
                  </a:lnTo>
                  <a:lnTo>
                    <a:pt x="10108876" y="3241613"/>
                  </a:lnTo>
                  <a:lnTo>
                    <a:pt x="10098405" y="3242119"/>
                  </a:lnTo>
                  <a:close/>
                </a:path>
                <a:path w="10205085" h="3242310">
                  <a:moveTo>
                    <a:pt x="10140706" y="3233261"/>
                  </a:moveTo>
                  <a:lnTo>
                    <a:pt x="10104802" y="3233261"/>
                  </a:lnTo>
                  <a:lnTo>
                    <a:pt x="10111138" y="3232637"/>
                  </a:lnTo>
                  <a:lnTo>
                    <a:pt x="10123688" y="3230140"/>
                  </a:lnTo>
                  <a:lnTo>
                    <a:pt x="10157859" y="3213283"/>
                  </a:lnTo>
                  <a:lnTo>
                    <a:pt x="10182978" y="3184635"/>
                  </a:lnTo>
                  <a:lnTo>
                    <a:pt x="10195220" y="3148554"/>
                  </a:lnTo>
                  <a:lnTo>
                    <a:pt x="10195844" y="3142218"/>
                  </a:lnTo>
                  <a:lnTo>
                    <a:pt x="10195844" y="99900"/>
                  </a:lnTo>
                  <a:lnTo>
                    <a:pt x="10185978" y="63098"/>
                  </a:lnTo>
                  <a:lnTo>
                    <a:pt x="10162782" y="32873"/>
                  </a:lnTo>
                  <a:lnTo>
                    <a:pt x="10129781" y="13826"/>
                  </a:lnTo>
                  <a:lnTo>
                    <a:pt x="10104802" y="8858"/>
                  </a:lnTo>
                  <a:lnTo>
                    <a:pt x="10140707" y="8858"/>
                  </a:lnTo>
                  <a:lnTo>
                    <a:pt x="10173569" y="31134"/>
                  </a:lnTo>
                  <a:lnTo>
                    <a:pt x="10196610" y="65620"/>
                  </a:lnTo>
                  <a:lnTo>
                    <a:pt x="10204704" y="106299"/>
                  </a:lnTo>
                  <a:lnTo>
                    <a:pt x="10204704" y="3135820"/>
                  </a:lnTo>
                  <a:lnTo>
                    <a:pt x="10196610" y="3176498"/>
                  </a:lnTo>
                  <a:lnTo>
                    <a:pt x="10173569" y="3210985"/>
                  </a:lnTo>
                  <a:lnTo>
                    <a:pt x="10148563" y="3229553"/>
                  </a:lnTo>
                  <a:lnTo>
                    <a:pt x="10140706" y="3233261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2191035"/>
              <a:ext cx="79724" cy="79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2660522"/>
              <a:ext cx="79724" cy="797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3130009"/>
              <a:ext cx="79724" cy="7972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3608355"/>
              <a:ext cx="79724" cy="7972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326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200">
                <a:solidFill>
                  <a:srgbClr val="3B81F5"/>
                </a:solidFill>
                <a:latin typeface="Arial Black"/>
                <a:cs typeface="Arial Black"/>
              </a:rPr>
              <a:t></a:t>
            </a:r>
            <a:r>
              <a:rPr dirty="0" sz="2200" spc="27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55"/>
              <a:t>Algoritmo</a:t>
            </a:r>
            <a:r>
              <a:rPr dirty="0" spc="-70"/>
              <a:t> </a:t>
            </a:r>
            <a:r>
              <a:rPr dirty="0" spc="-60"/>
              <a:t>que</a:t>
            </a:r>
            <a:r>
              <a:rPr dirty="0" spc="-70"/>
              <a:t> </a:t>
            </a:r>
            <a:r>
              <a:rPr dirty="0" spc="-40"/>
              <a:t>organiza</a:t>
            </a:r>
            <a:r>
              <a:rPr dirty="0" spc="-75"/>
              <a:t> </a:t>
            </a:r>
            <a:r>
              <a:rPr dirty="0" spc="-35"/>
              <a:t>datos</a:t>
            </a:r>
            <a:r>
              <a:rPr dirty="0" spc="-70"/>
              <a:t> </a:t>
            </a:r>
            <a:r>
              <a:rPr dirty="0" spc="-50"/>
              <a:t>según</a:t>
            </a:r>
            <a:r>
              <a:rPr dirty="0" spc="-70"/>
              <a:t> </a:t>
            </a:r>
            <a:r>
              <a:rPr dirty="0" spc="-45"/>
              <a:t>un</a:t>
            </a:r>
            <a:r>
              <a:rPr dirty="0" spc="-70"/>
              <a:t> </a:t>
            </a:r>
            <a:r>
              <a:rPr dirty="0" spc="-45"/>
              <a:t>criterio</a:t>
            </a:r>
            <a:r>
              <a:rPr dirty="0" spc="-70"/>
              <a:t> </a:t>
            </a:r>
            <a:r>
              <a:rPr dirty="0" spc="-10"/>
              <a:t>específico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200" spc="-290">
                <a:solidFill>
                  <a:srgbClr val="3B81F5"/>
                </a:solidFill>
                <a:latin typeface="Arial Black"/>
                <a:cs typeface="Arial Black"/>
              </a:rPr>
              <a:t></a:t>
            </a:r>
            <a:r>
              <a:rPr dirty="0" sz="2200" spc="29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40"/>
              <a:t>Criterios</a:t>
            </a:r>
            <a:r>
              <a:rPr dirty="0" spc="-70"/>
              <a:t> </a:t>
            </a:r>
            <a:r>
              <a:rPr dirty="0" spc="-55"/>
              <a:t>comunes:</a:t>
            </a:r>
            <a:r>
              <a:rPr dirty="0" spc="-75"/>
              <a:t> </a:t>
            </a:r>
            <a:r>
              <a:rPr dirty="0" spc="-55"/>
              <a:t>numérico</a:t>
            </a:r>
            <a:r>
              <a:rPr dirty="0" spc="-70"/>
              <a:t> </a:t>
            </a:r>
            <a:r>
              <a:rPr dirty="0" spc="-60"/>
              <a:t>(menor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75"/>
              <a:t> </a:t>
            </a:r>
            <a:r>
              <a:rPr dirty="0" spc="-50"/>
              <a:t>mayor),</a:t>
            </a:r>
            <a:r>
              <a:rPr dirty="0" spc="-70"/>
              <a:t> </a:t>
            </a:r>
            <a:r>
              <a:rPr dirty="0" spc="-50"/>
              <a:t>alfabético,</a:t>
            </a:r>
            <a:r>
              <a:rPr dirty="0" spc="-75"/>
              <a:t> </a:t>
            </a:r>
            <a:r>
              <a:rPr dirty="0" spc="-10"/>
              <a:t>cronológico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200" spc="-265">
                <a:solidFill>
                  <a:srgbClr val="3B81F5"/>
                </a:solidFill>
                <a:latin typeface="Arial Black"/>
                <a:cs typeface="Arial Black"/>
              </a:rPr>
              <a:t></a:t>
            </a:r>
            <a:r>
              <a:rPr dirty="0" sz="2200" spc="28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30"/>
              <a:t>Facilita</a:t>
            </a:r>
            <a:r>
              <a:rPr dirty="0" spc="-65"/>
              <a:t> </a:t>
            </a:r>
            <a:r>
              <a:rPr dirty="0" spc="-35"/>
              <a:t>búsquedas</a:t>
            </a:r>
            <a:r>
              <a:rPr dirty="0" spc="-70"/>
              <a:t> </a:t>
            </a:r>
            <a:r>
              <a:rPr dirty="0" spc="-50"/>
              <a:t>posteriores</a:t>
            </a:r>
            <a:r>
              <a:rPr dirty="0" spc="-70"/>
              <a:t> </a:t>
            </a:r>
            <a:r>
              <a:rPr dirty="0" spc="-50"/>
              <a:t>y</a:t>
            </a:r>
            <a:r>
              <a:rPr dirty="0" spc="-65"/>
              <a:t> </a:t>
            </a:r>
            <a:r>
              <a:rPr dirty="0" spc="-60"/>
              <a:t>mejora</a:t>
            </a:r>
            <a:r>
              <a:rPr dirty="0" spc="-70"/>
              <a:t> </a:t>
            </a:r>
            <a:r>
              <a:rPr dirty="0"/>
              <a:t>la</a:t>
            </a:r>
            <a:r>
              <a:rPr dirty="0" spc="-65"/>
              <a:t> </a:t>
            </a:r>
            <a:r>
              <a:rPr dirty="0" spc="-40"/>
              <a:t>eficiencia</a:t>
            </a:r>
            <a:r>
              <a:rPr dirty="0" spc="-70"/>
              <a:t> </a:t>
            </a:r>
            <a:r>
              <a:rPr dirty="0" spc="-10"/>
              <a:t>general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200" spc="-265">
                <a:solidFill>
                  <a:srgbClr val="3B81F5"/>
                </a:solidFill>
                <a:latin typeface="Arial Black"/>
                <a:cs typeface="Arial Black"/>
              </a:rPr>
              <a:t></a:t>
            </a:r>
            <a:r>
              <a:rPr dirty="0" sz="2200" spc="28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45"/>
              <a:t>Fundamental</a:t>
            </a:r>
            <a:r>
              <a:rPr dirty="0" spc="-70"/>
              <a:t> </a:t>
            </a:r>
            <a:r>
              <a:rPr dirty="0" spc="-50"/>
              <a:t>para</a:t>
            </a:r>
            <a:r>
              <a:rPr dirty="0" spc="-65"/>
              <a:t> </a:t>
            </a:r>
            <a:r>
              <a:rPr dirty="0"/>
              <a:t>la</a:t>
            </a:r>
            <a:r>
              <a:rPr dirty="0" spc="-70"/>
              <a:t> </a:t>
            </a:r>
            <a:r>
              <a:rPr dirty="0" spc="-50"/>
              <a:t>presentación</a:t>
            </a:r>
            <a:r>
              <a:rPr dirty="0" spc="-65"/>
              <a:t> </a:t>
            </a:r>
            <a:r>
              <a:rPr dirty="0" spc="-50"/>
              <a:t>y</a:t>
            </a:r>
            <a:r>
              <a:rPr dirty="0" spc="-65"/>
              <a:t> </a:t>
            </a:r>
            <a:r>
              <a:rPr dirty="0" spc="-20"/>
              <a:t>análisis</a:t>
            </a:r>
            <a:r>
              <a:rPr dirty="0" spc="-70"/>
              <a:t> </a:t>
            </a:r>
            <a:r>
              <a:rPr dirty="0" spc="-60"/>
              <a:t>de</a:t>
            </a:r>
            <a:r>
              <a:rPr dirty="0" spc="-65"/>
              <a:t> </a:t>
            </a:r>
            <a:r>
              <a:rPr dirty="0" spc="-10"/>
              <a:t>información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00050" y="5468587"/>
            <a:ext cx="10629900" cy="965835"/>
            <a:chOff x="400050" y="5468587"/>
            <a:chExt cx="10629900" cy="965835"/>
          </a:xfrm>
        </p:grpSpPr>
        <p:sp>
          <p:nvSpPr>
            <p:cNvPr id="15" name="object 15" descr=""/>
            <p:cNvSpPr/>
            <p:nvPr/>
          </p:nvSpPr>
          <p:spPr>
            <a:xfrm>
              <a:off x="400050" y="5468587"/>
              <a:ext cx="10629900" cy="965835"/>
            </a:xfrm>
            <a:custGeom>
              <a:avLst/>
              <a:gdLst/>
              <a:ahLst/>
              <a:cxnLst/>
              <a:rect l="l" t="t" r="r" b="b"/>
              <a:pathLst>
                <a:path w="10629900" h="965835">
                  <a:moveTo>
                    <a:pt x="10523601" y="965549"/>
                  </a:moveTo>
                  <a:lnTo>
                    <a:pt x="106299" y="965549"/>
                  </a:lnTo>
                  <a:lnTo>
                    <a:pt x="95827" y="965043"/>
                  </a:lnTo>
                  <a:lnTo>
                    <a:pt x="56139" y="952983"/>
                  </a:lnTo>
                  <a:lnTo>
                    <a:pt x="24087" y="926652"/>
                  </a:lnTo>
                  <a:lnTo>
                    <a:pt x="4551" y="890061"/>
                  </a:lnTo>
                  <a:lnTo>
                    <a:pt x="0" y="859250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59250"/>
                  </a:lnTo>
                  <a:lnTo>
                    <a:pt x="10621807" y="899929"/>
                  </a:lnTo>
                  <a:lnTo>
                    <a:pt x="10598765" y="934414"/>
                  </a:lnTo>
                  <a:lnTo>
                    <a:pt x="10564279" y="957457"/>
                  </a:lnTo>
                  <a:lnTo>
                    <a:pt x="10523601" y="965549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00050" y="5468587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99947" y="5801833"/>
            <a:ext cx="3270250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Conceptos</a:t>
            </a:r>
            <a:r>
              <a:rPr dirty="0" sz="1450" spc="-1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30">
                <a:solidFill>
                  <a:srgbClr val="F7FAFB"/>
                </a:solidFill>
                <a:latin typeface="Calibri"/>
                <a:cs typeface="Calibri"/>
              </a:rPr>
              <a:t>Fundamentales</a:t>
            </a:r>
            <a:r>
              <a:rPr dirty="0" sz="1450" spc="-1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de</a:t>
            </a:r>
            <a:r>
              <a:rPr dirty="0" sz="1450" spc="-15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Ordenamiento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868680"/>
            <a:chOff x="400049" y="233361"/>
            <a:chExt cx="10629900" cy="868680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868680"/>
            </a:xfrm>
            <a:custGeom>
              <a:avLst/>
              <a:gdLst/>
              <a:ahLst/>
              <a:cxnLst/>
              <a:rect l="l" t="t" r="r" b="b"/>
              <a:pathLst>
                <a:path w="10629900" h="868680">
                  <a:moveTo>
                    <a:pt x="10629900" y="868108"/>
                  </a:moveTo>
                  <a:lnTo>
                    <a:pt x="0" y="868108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868108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1092612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90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9947" y="314559"/>
            <a:ext cx="7833359" cy="5613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58165" algn="l"/>
              </a:tabLst>
            </a:pPr>
            <a:r>
              <a:rPr dirty="0" sz="3500" spc="-1205" b="0">
                <a:solidFill>
                  <a:srgbClr val="3B81F5"/>
                </a:solidFill>
                <a:latin typeface="Arial Black"/>
                <a:cs typeface="Arial Black"/>
              </a:rPr>
              <a:t></a:t>
            </a:r>
            <a:r>
              <a:rPr dirty="0" sz="3500" b="0">
                <a:solidFill>
                  <a:srgbClr val="3B81F5"/>
                </a:solidFill>
                <a:latin typeface="Arial Black"/>
                <a:cs typeface="Arial Black"/>
              </a:rPr>
              <a:t>	</a:t>
            </a:r>
            <a:r>
              <a:rPr dirty="0"/>
              <a:t>ALGORITMOS</a:t>
            </a:r>
            <a:r>
              <a:rPr dirty="0" spc="-20"/>
              <a:t> BÁSICOS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40"/>
              <a:t>ORDENAMIENTO</a:t>
            </a:r>
            <a:endParaRPr sz="3500">
              <a:latin typeface="Arial Black"/>
              <a:cs typeface="Arial Black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1491233"/>
            <a:ext cx="3162935" cy="3933190"/>
            <a:chOff x="612647" y="1491233"/>
            <a:chExt cx="3162935" cy="3933190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1491233"/>
              <a:ext cx="3162935" cy="3933190"/>
            </a:xfrm>
            <a:custGeom>
              <a:avLst/>
              <a:gdLst/>
              <a:ahLst/>
              <a:cxnLst/>
              <a:rect l="l" t="t" r="r" b="b"/>
              <a:pathLst>
                <a:path w="3162935" h="3933190">
                  <a:moveTo>
                    <a:pt x="3056096" y="3933063"/>
                  </a:moveTo>
                  <a:lnTo>
                    <a:pt x="106299" y="3933063"/>
                  </a:lnTo>
                  <a:lnTo>
                    <a:pt x="95827" y="3932557"/>
                  </a:lnTo>
                  <a:lnTo>
                    <a:pt x="56139" y="3920496"/>
                  </a:lnTo>
                  <a:lnTo>
                    <a:pt x="24087" y="3894166"/>
                  </a:lnTo>
                  <a:lnTo>
                    <a:pt x="4551" y="3857574"/>
                  </a:lnTo>
                  <a:lnTo>
                    <a:pt x="0" y="3826764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3056096" y="0"/>
                  </a:lnTo>
                  <a:lnTo>
                    <a:pt x="3096774" y="8091"/>
                  </a:lnTo>
                  <a:lnTo>
                    <a:pt x="3131260" y="31134"/>
                  </a:lnTo>
                  <a:lnTo>
                    <a:pt x="3154303" y="65620"/>
                  </a:lnTo>
                  <a:lnTo>
                    <a:pt x="3162395" y="106299"/>
                  </a:lnTo>
                  <a:lnTo>
                    <a:pt x="3162395" y="3826764"/>
                  </a:lnTo>
                  <a:lnTo>
                    <a:pt x="3154303" y="3867442"/>
                  </a:lnTo>
                  <a:lnTo>
                    <a:pt x="3131260" y="3901928"/>
                  </a:lnTo>
                  <a:lnTo>
                    <a:pt x="3096774" y="3924971"/>
                  </a:lnTo>
                  <a:lnTo>
                    <a:pt x="3056096" y="3933063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1491233"/>
              <a:ext cx="3162935" cy="3933190"/>
            </a:xfrm>
            <a:custGeom>
              <a:avLst/>
              <a:gdLst/>
              <a:ahLst/>
              <a:cxnLst/>
              <a:rect l="l" t="t" r="r" b="b"/>
              <a:pathLst>
                <a:path w="3162935" h="3933190">
                  <a:moveTo>
                    <a:pt x="3056096" y="3933063"/>
                  </a:moveTo>
                  <a:lnTo>
                    <a:pt x="106299" y="3933063"/>
                  </a:lnTo>
                  <a:lnTo>
                    <a:pt x="95827" y="3932557"/>
                  </a:lnTo>
                  <a:lnTo>
                    <a:pt x="56139" y="3920496"/>
                  </a:lnTo>
                  <a:lnTo>
                    <a:pt x="24087" y="3894166"/>
                  </a:lnTo>
                  <a:lnTo>
                    <a:pt x="4551" y="3857574"/>
                  </a:lnTo>
                  <a:lnTo>
                    <a:pt x="0" y="106299"/>
                  </a:lnTo>
                  <a:lnTo>
                    <a:pt x="505" y="95827"/>
                  </a:lnTo>
                  <a:lnTo>
                    <a:pt x="12566" y="56139"/>
                  </a:lnTo>
                  <a:lnTo>
                    <a:pt x="38896" y="24087"/>
                  </a:lnTo>
                  <a:lnTo>
                    <a:pt x="75488" y="4551"/>
                  </a:lnTo>
                  <a:lnTo>
                    <a:pt x="3056096" y="0"/>
                  </a:lnTo>
                  <a:lnTo>
                    <a:pt x="3066567" y="505"/>
                  </a:lnTo>
                  <a:lnTo>
                    <a:pt x="3076837" y="2022"/>
                  </a:lnTo>
                  <a:lnTo>
                    <a:pt x="3086906" y="4551"/>
                  </a:lnTo>
                  <a:lnTo>
                    <a:pt x="3096774" y="8091"/>
                  </a:lnTo>
                  <a:lnTo>
                    <a:pt x="3098399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3833162"/>
                  </a:lnTo>
                  <a:lnTo>
                    <a:pt x="18723" y="3869963"/>
                  </a:lnTo>
                  <a:lnTo>
                    <a:pt x="41922" y="3900188"/>
                  </a:lnTo>
                  <a:lnTo>
                    <a:pt x="74921" y="3919235"/>
                  </a:lnTo>
                  <a:lnTo>
                    <a:pt x="99900" y="3924204"/>
                  </a:lnTo>
                  <a:lnTo>
                    <a:pt x="3098399" y="3924204"/>
                  </a:lnTo>
                  <a:lnTo>
                    <a:pt x="3096774" y="3924971"/>
                  </a:lnTo>
                  <a:lnTo>
                    <a:pt x="3086906" y="3928511"/>
                  </a:lnTo>
                  <a:lnTo>
                    <a:pt x="3076837" y="3931039"/>
                  </a:lnTo>
                  <a:lnTo>
                    <a:pt x="3066567" y="3932557"/>
                  </a:lnTo>
                  <a:lnTo>
                    <a:pt x="3056096" y="3933063"/>
                  </a:lnTo>
                  <a:close/>
                </a:path>
                <a:path w="3162935" h="3933190">
                  <a:moveTo>
                    <a:pt x="3098399" y="3924204"/>
                  </a:moveTo>
                  <a:lnTo>
                    <a:pt x="3062494" y="3924204"/>
                  </a:lnTo>
                  <a:lnTo>
                    <a:pt x="3068830" y="3923580"/>
                  </a:lnTo>
                  <a:lnTo>
                    <a:pt x="3081380" y="3921084"/>
                  </a:lnTo>
                  <a:lnTo>
                    <a:pt x="3115551" y="3904228"/>
                  </a:lnTo>
                  <a:lnTo>
                    <a:pt x="3140669" y="3875578"/>
                  </a:lnTo>
                  <a:lnTo>
                    <a:pt x="3152912" y="3839498"/>
                  </a:lnTo>
                  <a:lnTo>
                    <a:pt x="3153537" y="3833162"/>
                  </a:lnTo>
                  <a:lnTo>
                    <a:pt x="3153537" y="99900"/>
                  </a:lnTo>
                  <a:lnTo>
                    <a:pt x="3143671" y="63099"/>
                  </a:lnTo>
                  <a:lnTo>
                    <a:pt x="3120472" y="32873"/>
                  </a:lnTo>
                  <a:lnTo>
                    <a:pt x="3087473" y="13827"/>
                  </a:lnTo>
                  <a:lnTo>
                    <a:pt x="3062494" y="8858"/>
                  </a:lnTo>
                  <a:lnTo>
                    <a:pt x="3098399" y="8858"/>
                  </a:lnTo>
                  <a:lnTo>
                    <a:pt x="3131260" y="31134"/>
                  </a:lnTo>
                  <a:lnTo>
                    <a:pt x="3154303" y="65620"/>
                  </a:lnTo>
                  <a:lnTo>
                    <a:pt x="3162395" y="106299"/>
                  </a:lnTo>
                  <a:lnTo>
                    <a:pt x="3162395" y="3826764"/>
                  </a:lnTo>
                  <a:lnTo>
                    <a:pt x="3154303" y="3867442"/>
                  </a:lnTo>
                  <a:lnTo>
                    <a:pt x="3131260" y="3901928"/>
                  </a:lnTo>
                  <a:lnTo>
                    <a:pt x="3106255" y="3920496"/>
                  </a:lnTo>
                  <a:lnTo>
                    <a:pt x="3098399" y="3924204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21404" y="1644146"/>
            <a:ext cx="2640330" cy="496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spc="-375">
                <a:solidFill>
                  <a:srgbClr val="3B81F5"/>
                </a:solidFill>
                <a:latin typeface="Arial Black"/>
                <a:cs typeface="Arial Black"/>
              </a:rPr>
              <a:t></a:t>
            </a:r>
            <a:r>
              <a:rPr dirty="0" sz="3100" spc="37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750" b="1">
                <a:solidFill>
                  <a:srgbClr val="2562EB"/>
                </a:solidFill>
                <a:latin typeface="Arial Narrow"/>
                <a:cs typeface="Arial Narrow"/>
              </a:rPr>
              <a:t>BUBBLE</a:t>
            </a:r>
            <a:r>
              <a:rPr dirty="0" sz="2750" spc="-50" b="1">
                <a:solidFill>
                  <a:srgbClr val="2562EB"/>
                </a:solidFill>
                <a:latin typeface="Arial Narrow"/>
                <a:cs typeface="Arial Narrow"/>
              </a:rPr>
              <a:t> </a:t>
            </a:r>
            <a:r>
              <a:rPr dirty="0" sz="2750" spc="-20" b="1">
                <a:solidFill>
                  <a:srgbClr val="2562EB"/>
                </a:solidFill>
                <a:latin typeface="Arial Narrow"/>
                <a:cs typeface="Arial Narrow"/>
              </a:rPr>
              <a:t>SORT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1404" y="2284499"/>
            <a:ext cx="2678430" cy="12217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90"/>
              </a:spcBef>
            </a:pPr>
            <a:r>
              <a:rPr dirty="0" sz="2050" spc="-20">
                <a:solidFill>
                  <a:srgbClr val="1F2937"/>
                </a:solidFill>
                <a:latin typeface="Calibri"/>
                <a:cs typeface="Calibri"/>
              </a:rPr>
              <a:t>Compara</a:t>
            </a:r>
            <a:r>
              <a:rPr dirty="0" sz="205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elementos </a:t>
            </a:r>
            <a:r>
              <a:rPr dirty="0" sz="2050" spc="-25">
                <a:solidFill>
                  <a:srgbClr val="1F2937"/>
                </a:solidFill>
                <a:latin typeface="Calibri"/>
                <a:cs typeface="Calibri"/>
              </a:rPr>
              <a:t>adyacentes</a:t>
            </a:r>
            <a:r>
              <a:rPr dirty="0" sz="20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70">
                <a:solidFill>
                  <a:srgbClr val="1F2937"/>
                </a:solidFill>
                <a:latin typeface="Calibri"/>
                <a:cs typeface="Calibri"/>
              </a:rPr>
              <a:t>e</a:t>
            </a:r>
            <a:r>
              <a:rPr dirty="0" sz="205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intercambia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si</a:t>
            </a:r>
            <a:r>
              <a:rPr dirty="0" sz="205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20">
                <a:solidFill>
                  <a:srgbClr val="1F2937"/>
                </a:solidFill>
                <a:latin typeface="Calibri"/>
                <a:cs typeface="Calibri"/>
              </a:rPr>
              <a:t>están</a:t>
            </a:r>
            <a:r>
              <a:rPr dirty="0" sz="20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desordenados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1404" y="3751155"/>
            <a:ext cx="58420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10" b="1">
                <a:solidFill>
                  <a:srgbClr val="EF4444"/>
                </a:solidFill>
                <a:latin typeface="Calibri"/>
                <a:cs typeface="Calibri"/>
              </a:rPr>
              <a:t>O(n²)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952208" y="1491233"/>
            <a:ext cx="3162935" cy="3933190"/>
            <a:chOff x="3952208" y="1491233"/>
            <a:chExt cx="3162935" cy="3933190"/>
          </a:xfrm>
        </p:grpSpPr>
        <p:sp>
          <p:nvSpPr>
            <p:cNvPr id="13" name="object 13" descr=""/>
            <p:cNvSpPr/>
            <p:nvPr/>
          </p:nvSpPr>
          <p:spPr>
            <a:xfrm>
              <a:off x="3952208" y="1491233"/>
              <a:ext cx="3162935" cy="3933190"/>
            </a:xfrm>
            <a:custGeom>
              <a:avLst/>
              <a:gdLst/>
              <a:ahLst/>
              <a:cxnLst/>
              <a:rect l="l" t="t" r="r" b="b"/>
              <a:pathLst>
                <a:path w="3162935" h="3933190">
                  <a:moveTo>
                    <a:pt x="3056096" y="3933063"/>
                  </a:moveTo>
                  <a:lnTo>
                    <a:pt x="106299" y="3933063"/>
                  </a:lnTo>
                  <a:lnTo>
                    <a:pt x="95827" y="3932557"/>
                  </a:lnTo>
                  <a:lnTo>
                    <a:pt x="56139" y="3920496"/>
                  </a:lnTo>
                  <a:lnTo>
                    <a:pt x="24087" y="3894166"/>
                  </a:lnTo>
                  <a:lnTo>
                    <a:pt x="4551" y="3857574"/>
                  </a:lnTo>
                  <a:lnTo>
                    <a:pt x="0" y="3826764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3056096" y="0"/>
                  </a:lnTo>
                  <a:lnTo>
                    <a:pt x="3096774" y="8091"/>
                  </a:lnTo>
                  <a:lnTo>
                    <a:pt x="3131260" y="31134"/>
                  </a:lnTo>
                  <a:lnTo>
                    <a:pt x="3154303" y="65620"/>
                  </a:lnTo>
                  <a:lnTo>
                    <a:pt x="3162395" y="106299"/>
                  </a:lnTo>
                  <a:lnTo>
                    <a:pt x="3162395" y="3826764"/>
                  </a:lnTo>
                  <a:lnTo>
                    <a:pt x="3154303" y="3867442"/>
                  </a:lnTo>
                  <a:lnTo>
                    <a:pt x="3131260" y="3901928"/>
                  </a:lnTo>
                  <a:lnTo>
                    <a:pt x="3096774" y="3924971"/>
                  </a:lnTo>
                  <a:lnTo>
                    <a:pt x="3056096" y="3933063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52208" y="1491233"/>
              <a:ext cx="3162935" cy="3933190"/>
            </a:xfrm>
            <a:custGeom>
              <a:avLst/>
              <a:gdLst/>
              <a:ahLst/>
              <a:cxnLst/>
              <a:rect l="l" t="t" r="r" b="b"/>
              <a:pathLst>
                <a:path w="3162934" h="3933190">
                  <a:moveTo>
                    <a:pt x="3056096" y="3933063"/>
                  </a:moveTo>
                  <a:lnTo>
                    <a:pt x="106299" y="3933063"/>
                  </a:lnTo>
                  <a:lnTo>
                    <a:pt x="95827" y="3932557"/>
                  </a:lnTo>
                  <a:lnTo>
                    <a:pt x="56139" y="3920496"/>
                  </a:lnTo>
                  <a:lnTo>
                    <a:pt x="24087" y="3894166"/>
                  </a:lnTo>
                  <a:lnTo>
                    <a:pt x="4551" y="3857574"/>
                  </a:lnTo>
                  <a:lnTo>
                    <a:pt x="0" y="106299"/>
                  </a:lnTo>
                  <a:lnTo>
                    <a:pt x="505" y="95827"/>
                  </a:lnTo>
                  <a:lnTo>
                    <a:pt x="12566" y="56139"/>
                  </a:lnTo>
                  <a:lnTo>
                    <a:pt x="38896" y="24087"/>
                  </a:lnTo>
                  <a:lnTo>
                    <a:pt x="75488" y="4551"/>
                  </a:lnTo>
                  <a:lnTo>
                    <a:pt x="3056096" y="0"/>
                  </a:lnTo>
                  <a:lnTo>
                    <a:pt x="3066567" y="505"/>
                  </a:lnTo>
                  <a:lnTo>
                    <a:pt x="3076837" y="2022"/>
                  </a:lnTo>
                  <a:lnTo>
                    <a:pt x="3086906" y="4551"/>
                  </a:lnTo>
                  <a:lnTo>
                    <a:pt x="3096774" y="8091"/>
                  </a:lnTo>
                  <a:lnTo>
                    <a:pt x="3098399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3833162"/>
                  </a:lnTo>
                  <a:lnTo>
                    <a:pt x="18723" y="3869963"/>
                  </a:lnTo>
                  <a:lnTo>
                    <a:pt x="41922" y="3900188"/>
                  </a:lnTo>
                  <a:lnTo>
                    <a:pt x="74921" y="3919235"/>
                  </a:lnTo>
                  <a:lnTo>
                    <a:pt x="99900" y="3924204"/>
                  </a:lnTo>
                  <a:lnTo>
                    <a:pt x="3098399" y="3924204"/>
                  </a:lnTo>
                  <a:lnTo>
                    <a:pt x="3096774" y="3924971"/>
                  </a:lnTo>
                  <a:lnTo>
                    <a:pt x="3086906" y="3928511"/>
                  </a:lnTo>
                  <a:lnTo>
                    <a:pt x="3076837" y="3931039"/>
                  </a:lnTo>
                  <a:lnTo>
                    <a:pt x="3066567" y="3932557"/>
                  </a:lnTo>
                  <a:lnTo>
                    <a:pt x="3056096" y="3933063"/>
                  </a:lnTo>
                  <a:close/>
                </a:path>
                <a:path w="3162934" h="3933190">
                  <a:moveTo>
                    <a:pt x="3098399" y="3924204"/>
                  </a:moveTo>
                  <a:lnTo>
                    <a:pt x="3062494" y="3924204"/>
                  </a:lnTo>
                  <a:lnTo>
                    <a:pt x="3068830" y="3923580"/>
                  </a:lnTo>
                  <a:lnTo>
                    <a:pt x="3081380" y="3921084"/>
                  </a:lnTo>
                  <a:lnTo>
                    <a:pt x="3115551" y="3904228"/>
                  </a:lnTo>
                  <a:lnTo>
                    <a:pt x="3140669" y="3875578"/>
                  </a:lnTo>
                  <a:lnTo>
                    <a:pt x="3152912" y="3839498"/>
                  </a:lnTo>
                  <a:lnTo>
                    <a:pt x="3153537" y="3833162"/>
                  </a:lnTo>
                  <a:lnTo>
                    <a:pt x="3153537" y="99900"/>
                  </a:lnTo>
                  <a:lnTo>
                    <a:pt x="3143671" y="63099"/>
                  </a:lnTo>
                  <a:lnTo>
                    <a:pt x="3120472" y="32873"/>
                  </a:lnTo>
                  <a:lnTo>
                    <a:pt x="3087473" y="13827"/>
                  </a:lnTo>
                  <a:lnTo>
                    <a:pt x="3062494" y="8858"/>
                  </a:lnTo>
                  <a:lnTo>
                    <a:pt x="3098399" y="8858"/>
                  </a:lnTo>
                  <a:lnTo>
                    <a:pt x="3131260" y="31134"/>
                  </a:lnTo>
                  <a:lnTo>
                    <a:pt x="3154303" y="65620"/>
                  </a:lnTo>
                  <a:lnTo>
                    <a:pt x="3162395" y="106299"/>
                  </a:lnTo>
                  <a:lnTo>
                    <a:pt x="3162395" y="3826764"/>
                  </a:lnTo>
                  <a:lnTo>
                    <a:pt x="3154303" y="3867442"/>
                  </a:lnTo>
                  <a:lnTo>
                    <a:pt x="3131260" y="3901928"/>
                  </a:lnTo>
                  <a:lnTo>
                    <a:pt x="3106255" y="3920496"/>
                  </a:lnTo>
                  <a:lnTo>
                    <a:pt x="3098399" y="3924204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161933" y="1644146"/>
            <a:ext cx="2183130" cy="496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spc="-715">
                <a:solidFill>
                  <a:srgbClr val="3B81F5"/>
                </a:solidFill>
                <a:latin typeface="Arial Black"/>
                <a:cs typeface="Arial Black"/>
              </a:rPr>
              <a:t></a:t>
            </a:r>
            <a:r>
              <a:rPr dirty="0" sz="3100" spc="33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z="2750" spc="-10" b="1">
                <a:solidFill>
                  <a:srgbClr val="2562EB"/>
                </a:solidFill>
                <a:latin typeface="Arial Narrow"/>
                <a:cs typeface="Arial Narrow"/>
              </a:rPr>
              <a:t>SELECTION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61933" y="2171036"/>
            <a:ext cx="839469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20" b="1">
                <a:solidFill>
                  <a:srgbClr val="2562EB"/>
                </a:solidFill>
                <a:latin typeface="Arial Narrow"/>
                <a:cs typeface="Arial Narrow"/>
              </a:rPr>
              <a:t>SORT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61933" y="2771703"/>
            <a:ext cx="2420620" cy="1212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dirty="0" sz="2050" spc="-20">
                <a:solidFill>
                  <a:srgbClr val="1F2937"/>
                </a:solidFill>
                <a:latin typeface="Calibri"/>
                <a:cs typeface="Calibri"/>
              </a:rPr>
              <a:t>Encuentra</a:t>
            </a:r>
            <a:r>
              <a:rPr dirty="0" sz="205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el</a:t>
            </a:r>
            <a:r>
              <a:rPr dirty="0" sz="205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menor </a:t>
            </a:r>
            <a:r>
              <a:rPr dirty="0" sz="2050" spc="-35">
                <a:solidFill>
                  <a:srgbClr val="1F2937"/>
                </a:solidFill>
                <a:latin typeface="Calibri"/>
                <a:cs typeface="Calibri"/>
              </a:rPr>
              <a:t>elemento</a:t>
            </a:r>
            <a:r>
              <a:rPr dirty="0" sz="205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05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lo</a:t>
            </a:r>
            <a:r>
              <a:rPr dirty="0" sz="205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coloca</a:t>
            </a:r>
            <a:r>
              <a:rPr dirty="0" sz="205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25">
                <a:solidFill>
                  <a:srgbClr val="1F2937"/>
                </a:solidFill>
                <a:latin typeface="Calibri"/>
                <a:cs typeface="Calibri"/>
              </a:rPr>
              <a:t>al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inicio,</a:t>
            </a:r>
            <a:r>
              <a:rPr dirty="0" sz="20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45">
                <a:solidFill>
                  <a:srgbClr val="1F2937"/>
                </a:solidFill>
                <a:latin typeface="Calibri"/>
                <a:cs typeface="Calibri"/>
              </a:rPr>
              <a:t>repite</a:t>
            </a:r>
            <a:r>
              <a:rPr dirty="0" sz="205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el</a:t>
            </a:r>
            <a:r>
              <a:rPr dirty="0" sz="205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25">
                <a:solidFill>
                  <a:srgbClr val="1F2937"/>
                </a:solidFill>
                <a:latin typeface="Calibri"/>
                <a:cs typeface="Calibri"/>
              </a:rPr>
              <a:t>proceso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61933" y="4238359"/>
            <a:ext cx="58420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10" b="1">
                <a:solidFill>
                  <a:srgbClr val="EF4444"/>
                </a:solidFill>
                <a:latin typeface="Calibri"/>
                <a:cs typeface="Calibri"/>
              </a:rPr>
              <a:t>O(n²)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291768" y="1491233"/>
            <a:ext cx="3162935" cy="3933190"/>
            <a:chOff x="7291768" y="1491233"/>
            <a:chExt cx="3162935" cy="3933190"/>
          </a:xfrm>
        </p:grpSpPr>
        <p:sp>
          <p:nvSpPr>
            <p:cNvPr id="20" name="object 20" descr=""/>
            <p:cNvSpPr/>
            <p:nvPr/>
          </p:nvSpPr>
          <p:spPr>
            <a:xfrm>
              <a:off x="7291768" y="1491233"/>
              <a:ext cx="3162935" cy="3933190"/>
            </a:xfrm>
            <a:custGeom>
              <a:avLst/>
              <a:gdLst/>
              <a:ahLst/>
              <a:cxnLst/>
              <a:rect l="l" t="t" r="r" b="b"/>
              <a:pathLst>
                <a:path w="3162934" h="3933190">
                  <a:moveTo>
                    <a:pt x="3056096" y="3933063"/>
                  </a:moveTo>
                  <a:lnTo>
                    <a:pt x="106299" y="3933063"/>
                  </a:lnTo>
                  <a:lnTo>
                    <a:pt x="95827" y="3932557"/>
                  </a:lnTo>
                  <a:lnTo>
                    <a:pt x="56139" y="3920496"/>
                  </a:lnTo>
                  <a:lnTo>
                    <a:pt x="24087" y="3894166"/>
                  </a:lnTo>
                  <a:lnTo>
                    <a:pt x="4551" y="3857574"/>
                  </a:lnTo>
                  <a:lnTo>
                    <a:pt x="0" y="3826764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3056096" y="0"/>
                  </a:lnTo>
                  <a:lnTo>
                    <a:pt x="3096774" y="8091"/>
                  </a:lnTo>
                  <a:lnTo>
                    <a:pt x="3131260" y="31134"/>
                  </a:lnTo>
                  <a:lnTo>
                    <a:pt x="3154303" y="65620"/>
                  </a:lnTo>
                  <a:lnTo>
                    <a:pt x="3162395" y="106299"/>
                  </a:lnTo>
                  <a:lnTo>
                    <a:pt x="3162395" y="3826764"/>
                  </a:lnTo>
                  <a:lnTo>
                    <a:pt x="3154303" y="3867442"/>
                  </a:lnTo>
                  <a:lnTo>
                    <a:pt x="3131260" y="3901928"/>
                  </a:lnTo>
                  <a:lnTo>
                    <a:pt x="3096774" y="3924971"/>
                  </a:lnTo>
                  <a:lnTo>
                    <a:pt x="3056096" y="3933063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291768" y="1491233"/>
              <a:ext cx="3162935" cy="3933190"/>
            </a:xfrm>
            <a:custGeom>
              <a:avLst/>
              <a:gdLst/>
              <a:ahLst/>
              <a:cxnLst/>
              <a:rect l="l" t="t" r="r" b="b"/>
              <a:pathLst>
                <a:path w="3162934" h="3933190">
                  <a:moveTo>
                    <a:pt x="3056096" y="3933063"/>
                  </a:moveTo>
                  <a:lnTo>
                    <a:pt x="106299" y="3933063"/>
                  </a:lnTo>
                  <a:lnTo>
                    <a:pt x="95827" y="3932557"/>
                  </a:lnTo>
                  <a:lnTo>
                    <a:pt x="56139" y="3920496"/>
                  </a:lnTo>
                  <a:lnTo>
                    <a:pt x="24087" y="3894166"/>
                  </a:lnTo>
                  <a:lnTo>
                    <a:pt x="4551" y="3857574"/>
                  </a:lnTo>
                  <a:lnTo>
                    <a:pt x="0" y="106299"/>
                  </a:lnTo>
                  <a:lnTo>
                    <a:pt x="505" y="95827"/>
                  </a:lnTo>
                  <a:lnTo>
                    <a:pt x="12566" y="56139"/>
                  </a:lnTo>
                  <a:lnTo>
                    <a:pt x="38896" y="24087"/>
                  </a:lnTo>
                  <a:lnTo>
                    <a:pt x="75488" y="4551"/>
                  </a:lnTo>
                  <a:lnTo>
                    <a:pt x="3056096" y="0"/>
                  </a:lnTo>
                  <a:lnTo>
                    <a:pt x="3066567" y="505"/>
                  </a:lnTo>
                  <a:lnTo>
                    <a:pt x="3076837" y="2022"/>
                  </a:lnTo>
                  <a:lnTo>
                    <a:pt x="3086906" y="4551"/>
                  </a:lnTo>
                  <a:lnTo>
                    <a:pt x="3096774" y="8091"/>
                  </a:lnTo>
                  <a:lnTo>
                    <a:pt x="3098399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3833162"/>
                  </a:lnTo>
                  <a:lnTo>
                    <a:pt x="18723" y="3869963"/>
                  </a:lnTo>
                  <a:lnTo>
                    <a:pt x="41922" y="3900188"/>
                  </a:lnTo>
                  <a:lnTo>
                    <a:pt x="74921" y="3919235"/>
                  </a:lnTo>
                  <a:lnTo>
                    <a:pt x="99900" y="3924204"/>
                  </a:lnTo>
                  <a:lnTo>
                    <a:pt x="3098399" y="3924204"/>
                  </a:lnTo>
                  <a:lnTo>
                    <a:pt x="3096774" y="3924971"/>
                  </a:lnTo>
                  <a:lnTo>
                    <a:pt x="3086906" y="3928511"/>
                  </a:lnTo>
                  <a:lnTo>
                    <a:pt x="3076837" y="3931039"/>
                  </a:lnTo>
                  <a:lnTo>
                    <a:pt x="3066567" y="3932557"/>
                  </a:lnTo>
                  <a:lnTo>
                    <a:pt x="3056096" y="3933063"/>
                  </a:lnTo>
                  <a:close/>
                </a:path>
                <a:path w="3162934" h="3933190">
                  <a:moveTo>
                    <a:pt x="3098399" y="3924204"/>
                  </a:moveTo>
                  <a:lnTo>
                    <a:pt x="3062494" y="3924204"/>
                  </a:lnTo>
                  <a:lnTo>
                    <a:pt x="3068830" y="3923580"/>
                  </a:lnTo>
                  <a:lnTo>
                    <a:pt x="3081380" y="3921084"/>
                  </a:lnTo>
                  <a:lnTo>
                    <a:pt x="3115551" y="3904228"/>
                  </a:lnTo>
                  <a:lnTo>
                    <a:pt x="3140669" y="3875578"/>
                  </a:lnTo>
                  <a:lnTo>
                    <a:pt x="3152912" y="3839498"/>
                  </a:lnTo>
                  <a:lnTo>
                    <a:pt x="3153537" y="3833162"/>
                  </a:lnTo>
                  <a:lnTo>
                    <a:pt x="3153537" y="99900"/>
                  </a:lnTo>
                  <a:lnTo>
                    <a:pt x="3143671" y="63099"/>
                  </a:lnTo>
                  <a:lnTo>
                    <a:pt x="3120472" y="32873"/>
                  </a:lnTo>
                  <a:lnTo>
                    <a:pt x="3087473" y="13827"/>
                  </a:lnTo>
                  <a:lnTo>
                    <a:pt x="3062494" y="8858"/>
                  </a:lnTo>
                  <a:lnTo>
                    <a:pt x="3098399" y="8858"/>
                  </a:lnTo>
                  <a:lnTo>
                    <a:pt x="3131260" y="31134"/>
                  </a:lnTo>
                  <a:lnTo>
                    <a:pt x="3154303" y="65620"/>
                  </a:lnTo>
                  <a:lnTo>
                    <a:pt x="3162395" y="106299"/>
                  </a:lnTo>
                  <a:lnTo>
                    <a:pt x="3162395" y="3826764"/>
                  </a:lnTo>
                  <a:lnTo>
                    <a:pt x="3154303" y="3867442"/>
                  </a:lnTo>
                  <a:lnTo>
                    <a:pt x="3131260" y="3901928"/>
                  </a:lnTo>
                  <a:lnTo>
                    <a:pt x="3106255" y="3920496"/>
                  </a:lnTo>
                  <a:lnTo>
                    <a:pt x="3098399" y="3924204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502462" y="1645954"/>
            <a:ext cx="2153920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spc="-265" b="1">
                <a:solidFill>
                  <a:srgbClr val="3B81F5"/>
                </a:solidFill>
                <a:latin typeface="Verdana"/>
                <a:cs typeface="Verdana"/>
              </a:rPr>
              <a:t>+</a:t>
            </a:r>
            <a:r>
              <a:rPr dirty="0" sz="3050" spc="320" b="1">
                <a:solidFill>
                  <a:srgbClr val="3B81F5"/>
                </a:solidFill>
                <a:latin typeface="Verdana"/>
                <a:cs typeface="Verdana"/>
              </a:rPr>
              <a:t> </a:t>
            </a:r>
            <a:r>
              <a:rPr dirty="0" sz="2750" spc="60" b="1">
                <a:solidFill>
                  <a:srgbClr val="2562EB"/>
                </a:solidFill>
                <a:latin typeface="Arial Narrow"/>
                <a:cs typeface="Arial Narrow"/>
              </a:rPr>
              <a:t>INSERTION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502462" y="2171036"/>
            <a:ext cx="839469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20" b="1">
                <a:solidFill>
                  <a:srgbClr val="2562EB"/>
                </a:solidFill>
                <a:latin typeface="Arial Narrow"/>
                <a:cs typeface="Arial Narrow"/>
              </a:rPr>
              <a:t>SORT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502462" y="2771703"/>
            <a:ext cx="2740025" cy="1212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dirty="0" sz="2050" spc="-20">
                <a:solidFill>
                  <a:srgbClr val="1F2937"/>
                </a:solidFill>
                <a:latin typeface="Calibri"/>
                <a:cs typeface="Calibri"/>
              </a:rPr>
              <a:t>Construye</a:t>
            </a:r>
            <a:r>
              <a:rPr dirty="0" sz="205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lista</a:t>
            </a:r>
            <a:r>
              <a:rPr dirty="0" sz="205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ordenada </a:t>
            </a:r>
            <a:r>
              <a:rPr dirty="0" sz="2050" spc="-20">
                <a:solidFill>
                  <a:srgbClr val="1F2937"/>
                </a:solidFill>
                <a:latin typeface="Calibri"/>
                <a:cs typeface="Calibri"/>
              </a:rPr>
              <a:t>insertando</a:t>
            </a:r>
            <a:r>
              <a:rPr dirty="0" sz="20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cada</a:t>
            </a:r>
            <a:r>
              <a:rPr dirty="0" sz="20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35">
                <a:solidFill>
                  <a:srgbClr val="1F2937"/>
                </a:solidFill>
                <a:latin typeface="Calibri"/>
                <a:cs typeface="Calibri"/>
              </a:rPr>
              <a:t>elemento </a:t>
            </a:r>
            <a:r>
              <a:rPr dirty="0" sz="2050" spc="-30">
                <a:solidFill>
                  <a:srgbClr val="1F2937"/>
                </a:solidFill>
                <a:latin typeface="Calibri"/>
                <a:cs typeface="Calibri"/>
              </a:rPr>
              <a:t>en</a:t>
            </a:r>
            <a:r>
              <a:rPr dirty="0" sz="205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su</a:t>
            </a:r>
            <a:r>
              <a:rPr dirty="0" sz="205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2937"/>
                </a:solidFill>
                <a:latin typeface="Calibri"/>
                <a:cs typeface="Calibri"/>
              </a:rPr>
              <a:t>posición</a:t>
            </a:r>
            <a:r>
              <a:rPr dirty="0" sz="205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F2937"/>
                </a:solidFill>
                <a:latin typeface="Calibri"/>
                <a:cs typeface="Calibri"/>
              </a:rPr>
              <a:t>correcta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502462" y="4238359"/>
            <a:ext cx="58420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10" b="1">
                <a:solidFill>
                  <a:srgbClr val="EF4444"/>
                </a:solidFill>
                <a:latin typeface="Calibri"/>
                <a:cs typeface="Calibri"/>
              </a:rPr>
              <a:t>O(n²)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00050" y="5814059"/>
            <a:ext cx="10629900" cy="620395"/>
            <a:chOff x="400050" y="5814059"/>
            <a:chExt cx="10629900" cy="620395"/>
          </a:xfrm>
        </p:grpSpPr>
        <p:sp>
          <p:nvSpPr>
            <p:cNvPr id="27" name="object 27" descr=""/>
            <p:cNvSpPr/>
            <p:nvPr/>
          </p:nvSpPr>
          <p:spPr>
            <a:xfrm>
              <a:off x="400050" y="5814059"/>
              <a:ext cx="10629900" cy="620395"/>
            </a:xfrm>
            <a:custGeom>
              <a:avLst/>
              <a:gdLst/>
              <a:ahLst/>
              <a:cxnLst/>
              <a:rect l="l" t="t" r="r" b="b"/>
              <a:pathLst>
                <a:path w="10629900" h="620395">
                  <a:moveTo>
                    <a:pt x="10523601" y="620077"/>
                  </a:moveTo>
                  <a:lnTo>
                    <a:pt x="106299" y="620077"/>
                  </a:lnTo>
                  <a:lnTo>
                    <a:pt x="95827" y="619571"/>
                  </a:lnTo>
                  <a:lnTo>
                    <a:pt x="56139" y="607511"/>
                  </a:lnTo>
                  <a:lnTo>
                    <a:pt x="24087" y="581181"/>
                  </a:lnTo>
                  <a:lnTo>
                    <a:pt x="4551" y="544589"/>
                  </a:lnTo>
                  <a:lnTo>
                    <a:pt x="0" y="51377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513778"/>
                  </a:lnTo>
                  <a:lnTo>
                    <a:pt x="10621807" y="554457"/>
                  </a:lnTo>
                  <a:lnTo>
                    <a:pt x="10598765" y="588943"/>
                  </a:lnTo>
                  <a:lnTo>
                    <a:pt x="10564279" y="611985"/>
                  </a:lnTo>
                  <a:lnTo>
                    <a:pt x="10523601" y="620077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00050" y="5814059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99947" y="5977654"/>
            <a:ext cx="2739390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Algoritmos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de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40">
                <a:solidFill>
                  <a:srgbClr val="F7FAFB"/>
                </a:solidFill>
                <a:latin typeface="Calibri"/>
                <a:cs typeface="Calibri"/>
              </a:rPr>
              <a:t>Ordenamiento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 Simples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7" y="117611"/>
            <a:ext cx="8385175" cy="563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7695" algn="l"/>
              </a:tabLst>
            </a:pPr>
            <a:r>
              <a:rPr dirty="0" sz="3500" spc="-434" b="0">
                <a:solidFill>
                  <a:srgbClr val="3B81F5"/>
                </a:solidFill>
                <a:latin typeface="Segoe UI Symbol"/>
                <a:cs typeface="Segoe UI Symbol"/>
              </a:rPr>
              <a:t></a:t>
            </a:r>
            <a:r>
              <a:rPr dirty="0" sz="3500" b="0">
                <a:solidFill>
                  <a:srgbClr val="3B81F5"/>
                </a:solidFill>
                <a:latin typeface="Segoe UI Symbol"/>
                <a:cs typeface="Segoe UI Symbol"/>
              </a:rPr>
              <a:t>	</a:t>
            </a:r>
            <a:r>
              <a:rPr dirty="0"/>
              <a:t>ALGORITMOS</a:t>
            </a:r>
            <a:r>
              <a:rPr dirty="0" spc="90"/>
              <a:t> </a:t>
            </a:r>
            <a:r>
              <a:rPr dirty="0"/>
              <a:t>EFICIENTES</a:t>
            </a:r>
            <a:r>
              <a:rPr dirty="0" spc="105"/>
              <a:t> </a:t>
            </a:r>
            <a:r>
              <a:rPr dirty="0"/>
              <a:t>DE</a:t>
            </a:r>
            <a:r>
              <a:rPr dirty="0" spc="100"/>
              <a:t> </a:t>
            </a:r>
            <a:r>
              <a:rPr dirty="0" spc="40"/>
              <a:t>ORDENAMIENTO</a:t>
            </a:r>
            <a:endParaRPr sz="3500">
              <a:latin typeface="Segoe UI Symbol"/>
              <a:cs typeface="Segoe UI Symbo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12647" y="1110329"/>
            <a:ext cx="4899025" cy="4704080"/>
            <a:chOff x="612647" y="1110329"/>
            <a:chExt cx="4899025" cy="4704080"/>
          </a:xfrm>
        </p:grpSpPr>
        <p:sp>
          <p:nvSpPr>
            <p:cNvPr id="4" name="object 4" descr=""/>
            <p:cNvSpPr/>
            <p:nvPr/>
          </p:nvSpPr>
          <p:spPr>
            <a:xfrm>
              <a:off x="612647" y="1110329"/>
              <a:ext cx="4899025" cy="4704080"/>
            </a:xfrm>
            <a:custGeom>
              <a:avLst/>
              <a:gdLst/>
              <a:ahLst/>
              <a:cxnLst/>
              <a:rect l="l" t="t" r="r" b="b"/>
              <a:pathLst>
                <a:path w="4899025" h="4704080">
                  <a:moveTo>
                    <a:pt x="4792313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2"/>
                  </a:lnTo>
                  <a:lnTo>
                    <a:pt x="0" y="459743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32991" y="8091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97431"/>
                  </a:lnTo>
                  <a:lnTo>
                    <a:pt x="4890520" y="4638110"/>
                  </a:lnTo>
                  <a:lnTo>
                    <a:pt x="4867477" y="4672596"/>
                  </a:lnTo>
                  <a:lnTo>
                    <a:pt x="4832991" y="4695639"/>
                  </a:lnTo>
                  <a:lnTo>
                    <a:pt x="4792313" y="470373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2647" y="1110329"/>
              <a:ext cx="4899025" cy="4704080"/>
            </a:xfrm>
            <a:custGeom>
              <a:avLst/>
              <a:gdLst/>
              <a:ahLst/>
              <a:cxnLst/>
              <a:rect l="l" t="t" r="r" b="b"/>
              <a:pathLst>
                <a:path w="4899025" h="4704080">
                  <a:moveTo>
                    <a:pt x="4792313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1"/>
                  </a:lnTo>
                  <a:lnTo>
                    <a:pt x="0" y="106299"/>
                  </a:lnTo>
                  <a:lnTo>
                    <a:pt x="505" y="95827"/>
                  </a:lnTo>
                  <a:lnTo>
                    <a:pt x="12566" y="56139"/>
                  </a:lnTo>
                  <a:lnTo>
                    <a:pt x="38896" y="24087"/>
                  </a:lnTo>
                  <a:lnTo>
                    <a:pt x="75488" y="4551"/>
                  </a:lnTo>
                  <a:lnTo>
                    <a:pt x="4792313" y="0"/>
                  </a:lnTo>
                  <a:lnTo>
                    <a:pt x="4802784" y="505"/>
                  </a:lnTo>
                  <a:lnTo>
                    <a:pt x="4813054" y="2022"/>
                  </a:lnTo>
                  <a:lnTo>
                    <a:pt x="4823123" y="4551"/>
                  </a:lnTo>
                  <a:lnTo>
                    <a:pt x="4832991" y="8091"/>
                  </a:lnTo>
                  <a:lnTo>
                    <a:pt x="4834616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4603830"/>
                  </a:lnTo>
                  <a:lnTo>
                    <a:pt x="18723" y="4640631"/>
                  </a:lnTo>
                  <a:lnTo>
                    <a:pt x="41922" y="4670856"/>
                  </a:lnTo>
                  <a:lnTo>
                    <a:pt x="74921" y="4689903"/>
                  </a:lnTo>
                  <a:lnTo>
                    <a:pt x="99900" y="4694872"/>
                  </a:lnTo>
                  <a:lnTo>
                    <a:pt x="4834615" y="4694872"/>
                  </a:lnTo>
                  <a:lnTo>
                    <a:pt x="4832991" y="4695639"/>
                  </a:lnTo>
                  <a:lnTo>
                    <a:pt x="4823123" y="4699179"/>
                  </a:lnTo>
                  <a:lnTo>
                    <a:pt x="4813054" y="4701707"/>
                  </a:lnTo>
                  <a:lnTo>
                    <a:pt x="4802784" y="4703224"/>
                  </a:lnTo>
                  <a:lnTo>
                    <a:pt x="4792313" y="4703730"/>
                  </a:lnTo>
                  <a:close/>
                </a:path>
                <a:path w="4899025" h="4704080">
                  <a:moveTo>
                    <a:pt x="4834615" y="4694872"/>
                  </a:moveTo>
                  <a:lnTo>
                    <a:pt x="4798711" y="4694872"/>
                  </a:lnTo>
                  <a:lnTo>
                    <a:pt x="4805047" y="4694248"/>
                  </a:lnTo>
                  <a:lnTo>
                    <a:pt x="4817597" y="4691751"/>
                  </a:lnTo>
                  <a:lnTo>
                    <a:pt x="4851767" y="4674896"/>
                  </a:lnTo>
                  <a:lnTo>
                    <a:pt x="4876886" y="4646246"/>
                  </a:lnTo>
                  <a:lnTo>
                    <a:pt x="4889129" y="4610166"/>
                  </a:lnTo>
                  <a:lnTo>
                    <a:pt x="4889753" y="4603830"/>
                  </a:lnTo>
                  <a:lnTo>
                    <a:pt x="4889753" y="99900"/>
                  </a:lnTo>
                  <a:lnTo>
                    <a:pt x="4879887" y="63099"/>
                  </a:lnTo>
                  <a:lnTo>
                    <a:pt x="4856689" y="32873"/>
                  </a:lnTo>
                  <a:lnTo>
                    <a:pt x="4823690" y="13827"/>
                  </a:lnTo>
                  <a:lnTo>
                    <a:pt x="4798711" y="8858"/>
                  </a:lnTo>
                  <a:lnTo>
                    <a:pt x="4834616" y="8858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97431"/>
                  </a:lnTo>
                  <a:lnTo>
                    <a:pt x="4890520" y="4638109"/>
                  </a:lnTo>
                  <a:lnTo>
                    <a:pt x="4867477" y="4672595"/>
                  </a:lnTo>
                  <a:lnTo>
                    <a:pt x="4842472" y="4691164"/>
                  </a:lnTo>
                  <a:lnTo>
                    <a:pt x="4834615" y="4694872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21404" y="1263241"/>
            <a:ext cx="4293870" cy="2437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9584" algn="l"/>
              </a:tabLst>
            </a:pPr>
            <a:r>
              <a:rPr dirty="0" sz="3100" spc="595">
                <a:solidFill>
                  <a:srgbClr val="3B81F5"/>
                </a:solidFill>
                <a:latin typeface="Segoe UI Symbol"/>
                <a:cs typeface="Segoe UI Symbol"/>
              </a:rPr>
              <a:t>⚡</a:t>
            </a:r>
            <a:r>
              <a:rPr dirty="0" sz="3100">
                <a:solidFill>
                  <a:srgbClr val="3B81F5"/>
                </a:solidFill>
                <a:latin typeface="Segoe UI Symbol"/>
                <a:cs typeface="Segoe UI Symbol"/>
              </a:rPr>
              <a:t>	</a:t>
            </a:r>
            <a:r>
              <a:rPr dirty="0" sz="2750" spc="55" b="1">
                <a:solidFill>
                  <a:srgbClr val="2562EB"/>
                </a:solidFill>
                <a:latin typeface="Arial Narrow"/>
                <a:cs typeface="Arial Narrow"/>
              </a:rPr>
              <a:t>QUICK</a:t>
            </a:r>
            <a:r>
              <a:rPr dirty="0" sz="2750" spc="-70" b="1">
                <a:solidFill>
                  <a:srgbClr val="2562EB"/>
                </a:solidFill>
                <a:latin typeface="Arial Narrow"/>
                <a:cs typeface="Arial Narrow"/>
              </a:rPr>
              <a:t> </a:t>
            </a:r>
            <a:r>
              <a:rPr dirty="0" sz="2750" spc="-20" b="1">
                <a:solidFill>
                  <a:srgbClr val="2562EB"/>
                </a:solidFill>
                <a:latin typeface="Arial Narrow"/>
                <a:cs typeface="Arial Narrow"/>
              </a:rPr>
              <a:t>SORT</a:t>
            </a:r>
            <a:endParaRPr sz="2750">
              <a:latin typeface="Arial Narrow"/>
              <a:cs typeface="Arial Narrow"/>
            </a:endParaRPr>
          </a:p>
          <a:p>
            <a:pPr marL="12700" marR="5080">
              <a:lnSpc>
                <a:spcPct val="123200"/>
              </a:lnSpc>
              <a:spcBef>
                <a:spcPts val="1365"/>
              </a:spcBef>
            </a:pPr>
            <a:r>
              <a:rPr dirty="0" sz="2100" spc="-30">
                <a:solidFill>
                  <a:srgbClr val="1F2937"/>
                </a:solidFill>
                <a:latin typeface="Calibri"/>
                <a:cs typeface="Calibri"/>
              </a:rPr>
              <a:t>Selecciona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un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pivote,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organiza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menores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mayores,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ordena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recursivamente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cada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parte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dirty="0" sz="2050" spc="-30" b="1">
                <a:solidFill>
                  <a:srgbClr val="0FB981"/>
                </a:solidFill>
                <a:latin typeface="Calibri"/>
                <a:cs typeface="Calibri"/>
              </a:rPr>
              <a:t>O(n</a:t>
            </a:r>
            <a:r>
              <a:rPr dirty="0" sz="2050" spc="-55" b="1">
                <a:solidFill>
                  <a:srgbClr val="0FB981"/>
                </a:solidFill>
                <a:latin typeface="Calibri"/>
                <a:cs typeface="Calibri"/>
              </a:rPr>
              <a:t> </a:t>
            </a:r>
            <a:r>
              <a:rPr dirty="0" sz="2050" b="1">
                <a:solidFill>
                  <a:srgbClr val="0FB981"/>
                </a:solidFill>
                <a:latin typeface="Calibri"/>
                <a:cs typeface="Calibri"/>
              </a:rPr>
              <a:t>log</a:t>
            </a:r>
            <a:r>
              <a:rPr dirty="0" sz="2050" spc="-50" b="1">
                <a:solidFill>
                  <a:srgbClr val="0FB981"/>
                </a:solidFill>
                <a:latin typeface="Calibri"/>
                <a:cs typeface="Calibri"/>
              </a:rPr>
              <a:t> </a:t>
            </a:r>
            <a:r>
              <a:rPr dirty="0" sz="2050" spc="-25" b="1">
                <a:solidFill>
                  <a:srgbClr val="0FB981"/>
                </a:solidFill>
                <a:latin typeface="Calibri"/>
                <a:cs typeface="Calibri"/>
              </a:rPr>
              <a:t>n)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688425" y="1110329"/>
            <a:ext cx="4899025" cy="4704080"/>
            <a:chOff x="5688425" y="1110329"/>
            <a:chExt cx="4899025" cy="4704080"/>
          </a:xfrm>
        </p:grpSpPr>
        <p:sp>
          <p:nvSpPr>
            <p:cNvPr id="8" name="object 8" descr=""/>
            <p:cNvSpPr/>
            <p:nvPr/>
          </p:nvSpPr>
          <p:spPr>
            <a:xfrm>
              <a:off x="5688425" y="1110329"/>
              <a:ext cx="4899025" cy="4704080"/>
            </a:xfrm>
            <a:custGeom>
              <a:avLst/>
              <a:gdLst/>
              <a:ahLst/>
              <a:cxnLst/>
              <a:rect l="l" t="t" r="r" b="b"/>
              <a:pathLst>
                <a:path w="4899025" h="4704080">
                  <a:moveTo>
                    <a:pt x="4792313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2"/>
                  </a:lnTo>
                  <a:lnTo>
                    <a:pt x="0" y="459743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32991" y="8091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97431"/>
                  </a:lnTo>
                  <a:lnTo>
                    <a:pt x="4890520" y="4638110"/>
                  </a:lnTo>
                  <a:lnTo>
                    <a:pt x="4867477" y="4672596"/>
                  </a:lnTo>
                  <a:lnTo>
                    <a:pt x="4832991" y="4695639"/>
                  </a:lnTo>
                  <a:lnTo>
                    <a:pt x="4792313" y="470373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688425" y="1110329"/>
              <a:ext cx="4899025" cy="4704080"/>
            </a:xfrm>
            <a:custGeom>
              <a:avLst/>
              <a:gdLst/>
              <a:ahLst/>
              <a:cxnLst/>
              <a:rect l="l" t="t" r="r" b="b"/>
              <a:pathLst>
                <a:path w="4899025" h="4704080">
                  <a:moveTo>
                    <a:pt x="4792313" y="4703730"/>
                  </a:moveTo>
                  <a:lnTo>
                    <a:pt x="106299" y="4703730"/>
                  </a:lnTo>
                  <a:lnTo>
                    <a:pt x="95827" y="4703224"/>
                  </a:lnTo>
                  <a:lnTo>
                    <a:pt x="56139" y="4691164"/>
                  </a:lnTo>
                  <a:lnTo>
                    <a:pt x="24087" y="4664833"/>
                  </a:lnTo>
                  <a:lnTo>
                    <a:pt x="4551" y="4628241"/>
                  </a:lnTo>
                  <a:lnTo>
                    <a:pt x="0" y="459743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4792313" y="0"/>
                  </a:lnTo>
                  <a:lnTo>
                    <a:pt x="4802784" y="505"/>
                  </a:lnTo>
                  <a:lnTo>
                    <a:pt x="4813054" y="2022"/>
                  </a:lnTo>
                  <a:lnTo>
                    <a:pt x="4823123" y="4551"/>
                  </a:lnTo>
                  <a:lnTo>
                    <a:pt x="4832991" y="8091"/>
                  </a:lnTo>
                  <a:lnTo>
                    <a:pt x="4834616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4"/>
                  </a:lnTo>
                  <a:lnTo>
                    <a:pt x="11978" y="81014"/>
                  </a:lnTo>
                  <a:lnTo>
                    <a:pt x="8858" y="99900"/>
                  </a:lnTo>
                  <a:lnTo>
                    <a:pt x="8858" y="4603830"/>
                  </a:lnTo>
                  <a:lnTo>
                    <a:pt x="18723" y="4640631"/>
                  </a:lnTo>
                  <a:lnTo>
                    <a:pt x="41922" y="4670856"/>
                  </a:lnTo>
                  <a:lnTo>
                    <a:pt x="74921" y="4689903"/>
                  </a:lnTo>
                  <a:lnTo>
                    <a:pt x="99900" y="4694872"/>
                  </a:lnTo>
                  <a:lnTo>
                    <a:pt x="4834615" y="4694872"/>
                  </a:lnTo>
                  <a:lnTo>
                    <a:pt x="4832991" y="4695639"/>
                  </a:lnTo>
                  <a:lnTo>
                    <a:pt x="4823123" y="4699179"/>
                  </a:lnTo>
                  <a:lnTo>
                    <a:pt x="4813054" y="4701707"/>
                  </a:lnTo>
                  <a:lnTo>
                    <a:pt x="4802784" y="4703224"/>
                  </a:lnTo>
                  <a:lnTo>
                    <a:pt x="4792313" y="4703730"/>
                  </a:lnTo>
                  <a:close/>
                </a:path>
                <a:path w="4899025" h="4704080">
                  <a:moveTo>
                    <a:pt x="4834615" y="4694872"/>
                  </a:moveTo>
                  <a:lnTo>
                    <a:pt x="4798711" y="4694872"/>
                  </a:lnTo>
                  <a:lnTo>
                    <a:pt x="4805047" y="4694248"/>
                  </a:lnTo>
                  <a:lnTo>
                    <a:pt x="4817597" y="4691751"/>
                  </a:lnTo>
                  <a:lnTo>
                    <a:pt x="4851767" y="4674896"/>
                  </a:lnTo>
                  <a:lnTo>
                    <a:pt x="4876886" y="4646246"/>
                  </a:lnTo>
                  <a:lnTo>
                    <a:pt x="4889129" y="4610166"/>
                  </a:lnTo>
                  <a:lnTo>
                    <a:pt x="4889753" y="4603830"/>
                  </a:lnTo>
                  <a:lnTo>
                    <a:pt x="4889753" y="99900"/>
                  </a:lnTo>
                  <a:lnTo>
                    <a:pt x="4879887" y="63099"/>
                  </a:lnTo>
                  <a:lnTo>
                    <a:pt x="4856689" y="32873"/>
                  </a:lnTo>
                  <a:lnTo>
                    <a:pt x="4823690" y="13827"/>
                  </a:lnTo>
                  <a:lnTo>
                    <a:pt x="4798711" y="8858"/>
                  </a:lnTo>
                  <a:lnTo>
                    <a:pt x="4834616" y="8858"/>
                  </a:lnTo>
                  <a:lnTo>
                    <a:pt x="4867477" y="31134"/>
                  </a:lnTo>
                  <a:lnTo>
                    <a:pt x="4890520" y="65620"/>
                  </a:lnTo>
                  <a:lnTo>
                    <a:pt x="4898612" y="106299"/>
                  </a:lnTo>
                  <a:lnTo>
                    <a:pt x="4898612" y="4597431"/>
                  </a:lnTo>
                  <a:lnTo>
                    <a:pt x="4890520" y="4638109"/>
                  </a:lnTo>
                  <a:lnTo>
                    <a:pt x="4867477" y="4672595"/>
                  </a:lnTo>
                  <a:lnTo>
                    <a:pt x="4842472" y="4691164"/>
                  </a:lnTo>
                  <a:lnTo>
                    <a:pt x="4834615" y="4694872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896766" y="1263241"/>
            <a:ext cx="4001135" cy="145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9584" algn="l"/>
              </a:tabLst>
            </a:pPr>
            <a:r>
              <a:rPr dirty="0" sz="3100" spc="-765">
                <a:solidFill>
                  <a:srgbClr val="3B81F5"/>
                </a:solidFill>
                <a:latin typeface="Segoe UI Symbol"/>
                <a:cs typeface="Segoe UI Symbol"/>
              </a:rPr>
              <a:t></a:t>
            </a:r>
            <a:r>
              <a:rPr dirty="0" sz="3100">
                <a:solidFill>
                  <a:srgbClr val="3B81F5"/>
                </a:solidFill>
                <a:latin typeface="Segoe UI Symbol"/>
                <a:cs typeface="Segoe UI Symbol"/>
              </a:rPr>
              <a:t>	</a:t>
            </a:r>
            <a:r>
              <a:rPr dirty="0" sz="2750" b="1">
                <a:solidFill>
                  <a:srgbClr val="2562EB"/>
                </a:solidFill>
                <a:latin typeface="Arial Narrow"/>
                <a:cs typeface="Arial Narrow"/>
              </a:rPr>
              <a:t>MERGE</a:t>
            </a:r>
            <a:r>
              <a:rPr dirty="0" sz="2750" spc="-85" b="1">
                <a:solidFill>
                  <a:srgbClr val="2562EB"/>
                </a:solidFill>
                <a:latin typeface="Arial Narrow"/>
                <a:cs typeface="Arial Narrow"/>
              </a:rPr>
              <a:t> </a:t>
            </a:r>
            <a:r>
              <a:rPr dirty="0" sz="2750" spc="-20" b="1">
                <a:solidFill>
                  <a:srgbClr val="2562EB"/>
                </a:solidFill>
                <a:latin typeface="Arial Narrow"/>
                <a:cs typeface="Arial Narrow"/>
              </a:rPr>
              <a:t>SORT</a:t>
            </a:r>
            <a:endParaRPr sz="2750">
              <a:latin typeface="Arial Narrow"/>
              <a:cs typeface="Arial Narrow"/>
            </a:endParaRPr>
          </a:p>
          <a:p>
            <a:pPr marL="12700" marR="5080">
              <a:lnSpc>
                <a:spcPct val="121800"/>
              </a:lnSpc>
              <a:spcBef>
                <a:spcPts val="1405"/>
              </a:spcBef>
            </a:pP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Divide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1F2937"/>
                </a:solidFill>
                <a:latin typeface="Calibri"/>
                <a:cs typeface="Calibri"/>
              </a:rPr>
              <a:t>la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1F2937"/>
                </a:solidFill>
                <a:latin typeface="Calibri"/>
                <a:cs typeface="Calibri"/>
              </a:rPr>
              <a:t>lista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en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mitades,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ordena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cada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parte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fusiona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1F2937"/>
                </a:solidFill>
                <a:latin typeface="Calibri"/>
                <a:cs typeface="Calibri"/>
              </a:rPr>
              <a:t>las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partes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ordenadas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96766" y="2960209"/>
            <a:ext cx="1064895" cy="341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-30" b="1">
                <a:solidFill>
                  <a:srgbClr val="0FB981"/>
                </a:solidFill>
                <a:latin typeface="Calibri"/>
                <a:cs typeface="Calibri"/>
              </a:rPr>
              <a:t>O(n</a:t>
            </a:r>
            <a:r>
              <a:rPr dirty="0" sz="2050" spc="-55" b="1">
                <a:solidFill>
                  <a:srgbClr val="0FB981"/>
                </a:solidFill>
                <a:latin typeface="Calibri"/>
                <a:cs typeface="Calibri"/>
              </a:rPr>
              <a:t> </a:t>
            </a:r>
            <a:r>
              <a:rPr dirty="0" sz="2050" b="1">
                <a:solidFill>
                  <a:srgbClr val="0FB981"/>
                </a:solidFill>
                <a:latin typeface="Calibri"/>
                <a:cs typeface="Calibri"/>
              </a:rPr>
              <a:t>log</a:t>
            </a:r>
            <a:r>
              <a:rPr dirty="0" sz="2050" spc="-50" b="1">
                <a:solidFill>
                  <a:srgbClr val="0FB981"/>
                </a:solidFill>
                <a:latin typeface="Calibri"/>
                <a:cs typeface="Calibri"/>
              </a:rPr>
              <a:t> </a:t>
            </a:r>
            <a:r>
              <a:rPr dirty="0" sz="2050" spc="-25" b="1">
                <a:solidFill>
                  <a:srgbClr val="0FB981"/>
                </a:solidFill>
                <a:latin typeface="Calibri"/>
                <a:cs typeface="Calibri"/>
              </a:rPr>
              <a:t>n)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39879" y="5991224"/>
            <a:ext cx="10150475" cy="35560"/>
            <a:chOff x="639879" y="5991224"/>
            <a:chExt cx="10150475" cy="35560"/>
          </a:xfrm>
        </p:grpSpPr>
        <p:sp>
          <p:nvSpPr>
            <p:cNvPr id="13" name="object 13" descr=""/>
            <p:cNvSpPr/>
            <p:nvPr/>
          </p:nvSpPr>
          <p:spPr>
            <a:xfrm>
              <a:off x="639879" y="5991224"/>
              <a:ext cx="10150475" cy="35560"/>
            </a:xfrm>
            <a:custGeom>
              <a:avLst/>
              <a:gdLst/>
              <a:ahLst/>
              <a:cxnLst/>
              <a:rect l="l" t="t" r="r" b="b"/>
              <a:pathLst>
                <a:path w="10150475" h="35560">
                  <a:moveTo>
                    <a:pt x="10150240" y="35433"/>
                  </a:moveTo>
                  <a:lnTo>
                    <a:pt x="0" y="35433"/>
                  </a:lnTo>
                  <a:lnTo>
                    <a:pt x="3902" y="31134"/>
                  </a:lnTo>
                  <a:lnTo>
                    <a:pt x="38388" y="8091"/>
                  </a:lnTo>
                  <a:lnTo>
                    <a:pt x="79067" y="0"/>
                  </a:lnTo>
                  <a:lnTo>
                    <a:pt x="10071174" y="0"/>
                  </a:lnTo>
                  <a:lnTo>
                    <a:pt x="10111851" y="8091"/>
                  </a:lnTo>
                  <a:lnTo>
                    <a:pt x="10146338" y="31134"/>
                  </a:lnTo>
                  <a:lnTo>
                    <a:pt x="10150240" y="35433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39879" y="5991224"/>
              <a:ext cx="10150475" cy="35560"/>
            </a:xfrm>
            <a:custGeom>
              <a:avLst/>
              <a:gdLst/>
              <a:ahLst/>
              <a:cxnLst/>
              <a:rect l="l" t="t" r="r" b="b"/>
              <a:pathLst>
                <a:path w="10150475" h="35560">
                  <a:moveTo>
                    <a:pt x="12364" y="35433"/>
                  </a:moveTo>
                  <a:lnTo>
                    <a:pt x="0" y="35433"/>
                  </a:lnTo>
                  <a:lnTo>
                    <a:pt x="3902" y="31134"/>
                  </a:lnTo>
                  <a:lnTo>
                    <a:pt x="38388" y="8091"/>
                  </a:lnTo>
                  <a:lnTo>
                    <a:pt x="79067" y="0"/>
                  </a:lnTo>
                  <a:lnTo>
                    <a:pt x="10071173" y="0"/>
                  </a:lnTo>
                  <a:lnTo>
                    <a:pt x="10111851" y="8091"/>
                  </a:lnTo>
                  <a:lnTo>
                    <a:pt x="10113476" y="8858"/>
                  </a:lnTo>
                  <a:lnTo>
                    <a:pt x="79067" y="8858"/>
                  </a:lnTo>
                  <a:lnTo>
                    <a:pt x="67918" y="9479"/>
                  </a:lnTo>
                  <a:lnTo>
                    <a:pt x="26460" y="24257"/>
                  </a:lnTo>
                  <a:lnTo>
                    <a:pt x="17526" y="30709"/>
                  </a:lnTo>
                  <a:lnTo>
                    <a:pt x="12364" y="35433"/>
                  </a:lnTo>
                  <a:close/>
                </a:path>
                <a:path w="10150475" h="35560">
                  <a:moveTo>
                    <a:pt x="10150240" y="35433"/>
                  </a:moveTo>
                  <a:lnTo>
                    <a:pt x="10137876" y="35433"/>
                  </a:lnTo>
                  <a:lnTo>
                    <a:pt x="10132715" y="30709"/>
                  </a:lnTo>
                  <a:lnTo>
                    <a:pt x="10123781" y="24257"/>
                  </a:lnTo>
                  <a:lnTo>
                    <a:pt x="10082322" y="9479"/>
                  </a:lnTo>
                  <a:lnTo>
                    <a:pt x="10071173" y="8858"/>
                  </a:lnTo>
                  <a:lnTo>
                    <a:pt x="10113476" y="8858"/>
                  </a:lnTo>
                  <a:lnTo>
                    <a:pt x="10121332" y="12566"/>
                  </a:lnTo>
                  <a:lnTo>
                    <a:pt x="10130240" y="17897"/>
                  </a:lnTo>
                  <a:lnTo>
                    <a:pt x="10138575" y="24087"/>
                  </a:lnTo>
                  <a:lnTo>
                    <a:pt x="10146338" y="31134"/>
                  </a:lnTo>
                  <a:lnTo>
                    <a:pt x="10150240" y="35433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400050" y="6203822"/>
            <a:ext cx="10629900" cy="230504"/>
            <a:chOff x="400050" y="6203822"/>
            <a:chExt cx="10629900" cy="230504"/>
          </a:xfrm>
        </p:grpSpPr>
        <p:sp>
          <p:nvSpPr>
            <p:cNvPr id="16" name="object 16" descr=""/>
            <p:cNvSpPr/>
            <p:nvPr/>
          </p:nvSpPr>
          <p:spPr>
            <a:xfrm>
              <a:off x="400050" y="6203822"/>
              <a:ext cx="10629900" cy="230504"/>
            </a:xfrm>
            <a:custGeom>
              <a:avLst/>
              <a:gdLst/>
              <a:ahLst/>
              <a:cxnLst/>
              <a:rect l="l" t="t" r="r" b="b"/>
              <a:pathLst>
                <a:path w="10629900" h="230504">
                  <a:moveTo>
                    <a:pt x="10523601" y="230314"/>
                  </a:moveTo>
                  <a:lnTo>
                    <a:pt x="106299" y="230314"/>
                  </a:lnTo>
                  <a:lnTo>
                    <a:pt x="95827" y="229808"/>
                  </a:lnTo>
                  <a:lnTo>
                    <a:pt x="56139" y="217748"/>
                  </a:lnTo>
                  <a:lnTo>
                    <a:pt x="24087" y="191418"/>
                  </a:lnTo>
                  <a:lnTo>
                    <a:pt x="4551" y="154826"/>
                  </a:lnTo>
                  <a:lnTo>
                    <a:pt x="0" y="124015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124015"/>
                  </a:lnTo>
                  <a:lnTo>
                    <a:pt x="10621807" y="164694"/>
                  </a:lnTo>
                  <a:lnTo>
                    <a:pt x="10598765" y="199180"/>
                  </a:lnTo>
                  <a:lnTo>
                    <a:pt x="10564279" y="222222"/>
                  </a:lnTo>
                  <a:lnTo>
                    <a:pt x="10523601" y="230314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00050" y="6203822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99947" y="6172536"/>
            <a:ext cx="293560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Algoritmos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F7FAFB"/>
                </a:solidFill>
                <a:latin typeface="Calibri"/>
                <a:cs typeface="Calibri"/>
              </a:rPr>
              <a:t>de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40">
                <a:solidFill>
                  <a:srgbClr val="F7FAFB"/>
                </a:solidFill>
                <a:latin typeface="Calibri"/>
                <a:cs typeface="Calibri"/>
              </a:rPr>
              <a:t>Ordenamiento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 Avanzados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00049" y="233361"/>
            <a:ext cx="10629900" cy="1409065"/>
            <a:chOff x="400049" y="233361"/>
            <a:chExt cx="10629900" cy="1409065"/>
          </a:xfrm>
        </p:grpSpPr>
        <p:sp>
          <p:nvSpPr>
            <p:cNvPr id="3" name="object 3" descr=""/>
            <p:cNvSpPr/>
            <p:nvPr/>
          </p:nvSpPr>
          <p:spPr>
            <a:xfrm>
              <a:off x="400049" y="233361"/>
              <a:ext cx="10629900" cy="1409065"/>
            </a:xfrm>
            <a:custGeom>
              <a:avLst/>
              <a:gdLst/>
              <a:ahLst/>
              <a:cxnLst/>
              <a:rect l="l" t="t" r="r" b="b"/>
              <a:pathLst>
                <a:path w="10629900" h="1409064">
                  <a:moveTo>
                    <a:pt x="10629900" y="1408461"/>
                  </a:moveTo>
                  <a:lnTo>
                    <a:pt x="0" y="1408461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523601" y="0"/>
                  </a:lnTo>
                  <a:lnTo>
                    <a:pt x="10564279" y="8091"/>
                  </a:lnTo>
                  <a:lnTo>
                    <a:pt x="10598765" y="31134"/>
                  </a:lnTo>
                  <a:lnTo>
                    <a:pt x="10621807" y="65620"/>
                  </a:lnTo>
                  <a:lnTo>
                    <a:pt x="10629900" y="106299"/>
                  </a:lnTo>
                  <a:lnTo>
                    <a:pt x="10629900" y="1408461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00049" y="1632965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899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8858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6902" rIns="0" bIns="0" rtlCol="0" vert="horz">
            <a:spAutoFit/>
          </a:bodyPr>
          <a:lstStyle/>
          <a:p>
            <a:pPr marL="4271010" marR="5080" indent="-4080510">
              <a:lnSpc>
                <a:spcPts val="3770"/>
              </a:lnSpc>
              <a:spcBef>
                <a:spcPts val="590"/>
              </a:spcBef>
            </a:pPr>
            <a:r>
              <a:rPr dirty="0" sz="3500" spc="385" b="0">
                <a:solidFill>
                  <a:srgbClr val="3B81F5"/>
                </a:solidFill>
                <a:latin typeface="Arial Black"/>
                <a:cs typeface="Arial Black"/>
              </a:rPr>
              <a:t></a:t>
            </a:r>
            <a:r>
              <a:rPr dirty="0" sz="3500" spc="515" b="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45"/>
              <a:t>IMPLEMENTACIÓN:</a:t>
            </a:r>
            <a:r>
              <a:rPr dirty="0" spc="-30"/>
              <a:t> </a:t>
            </a:r>
            <a:r>
              <a:rPr dirty="0"/>
              <a:t>COMPARANDO</a:t>
            </a:r>
            <a:r>
              <a:rPr dirty="0" spc="-30"/>
              <a:t> </a:t>
            </a:r>
            <a:r>
              <a:rPr dirty="0"/>
              <a:t>ALGORITMOS</a:t>
            </a:r>
            <a:r>
              <a:rPr dirty="0" spc="-25"/>
              <a:t> </a:t>
            </a:r>
            <a:r>
              <a:rPr dirty="0" spc="55"/>
              <a:t>EN</a:t>
            </a:r>
            <a:r>
              <a:rPr dirty="0" spc="-30"/>
              <a:t> </a:t>
            </a:r>
            <a:r>
              <a:rPr dirty="0" spc="-25"/>
              <a:t>LA </a:t>
            </a:r>
            <a:r>
              <a:rPr dirty="0" spc="-10"/>
              <a:t>PRÁCTICA</a:t>
            </a:r>
            <a:endParaRPr sz="3500">
              <a:latin typeface="Arial Black"/>
              <a:cs typeface="Arial Black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647" y="2031586"/>
            <a:ext cx="10205085" cy="3331210"/>
            <a:chOff x="612647" y="2031586"/>
            <a:chExt cx="10205085" cy="3331210"/>
          </a:xfrm>
        </p:grpSpPr>
        <p:sp>
          <p:nvSpPr>
            <p:cNvPr id="7" name="object 7" descr=""/>
            <p:cNvSpPr/>
            <p:nvPr/>
          </p:nvSpPr>
          <p:spPr>
            <a:xfrm>
              <a:off x="612647" y="2031586"/>
              <a:ext cx="10205085" cy="3331210"/>
            </a:xfrm>
            <a:custGeom>
              <a:avLst/>
              <a:gdLst/>
              <a:ahLst/>
              <a:cxnLst/>
              <a:rect l="l" t="t" r="r" b="b"/>
              <a:pathLst>
                <a:path w="10205085" h="3331210">
                  <a:moveTo>
                    <a:pt x="10098405" y="3330702"/>
                  </a:moveTo>
                  <a:lnTo>
                    <a:pt x="106299" y="3330702"/>
                  </a:lnTo>
                  <a:lnTo>
                    <a:pt x="95827" y="3330196"/>
                  </a:lnTo>
                  <a:lnTo>
                    <a:pt x="56139" y="3318135"/>
                  </a:lnTo>
                  <a:lnTo>
                    <a:pt x="24087" y="3291805"/>
                  </a:lnTo>
                  <a:lnTo>
                    <a:pt x="4551" y="3255213"/>
                  </a:lnTo>
                  <a:lnTo>
                    <a:pt x="0" y="3224403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3" y="8091"/>
                  </a:lnTo>
                  <a:lnTo>
                    <a:pt x="10173569" y="31134"/>
                  </a:lnTo>
                  <a:lnTo>
                    <a:pt x="10196611" y="65620"/>
                  </a:lnTo>
                  <a:lnTo>
                    <a:pt x="10204704" y="106299"/>
                  </a:lnTo>
                  <a:lnTo>
                    <a:pt x="10204704" y="3224403"/>
                  </a:lnTo>
                  <a:lnTo>
                    <a:pt x="10196611" y="3265081"/>
                  </a:lnTo>
                  <a:lnTo>
                    <a:pt x="10173569" y="3299567"/>
                  </a:lnTo>
                  <a:lnTo>
                    <a:pt x="10139083" y="3322609"/>
                  </a:lnTo>
                  <a:lnTo>
                    <a:pt x="10098405" y="3330702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647" y="2031586"/>
              <a:ext cx="10205085" cy="3331210"/>
            </a:xfrm>
            <a:custGeom>
              <a:avLst/>
              <a:gdLst/>
              <a:ahLst/>
              <a:cxnLst/>
              <a:rect l="l" t="t" r="r" b="b"/>
              <a:pathLst>
                <a:path w="10205085" h="3331210">
                  <a:moveTo>
                    <a:pt x="10098405" y="3330702"/>
                  </a:moveTo>
                  <a:lnTo>
                    <a:pt x="106299" y="3330702"/>
                  </a:lnTo>
                  <a:lnTo>
                    <a:pt x="95827" y="3330196"/>
                  </a:lnTo>
                  <a:lnTo>
                    <a:pt x="56139" y="3318135"/>
                  </a:lnTo>
                  <a:lnTo>
                    <a:pt x="24087" y="3291805"/>
                  </a:lnTo>
                  <a:lnTo>
                    <a:pt x="4551" y="3255213"/>
                  </a:lnTo>
                  <a:lnTo>
                    <a:pt x="0" y="3224403"/>
                  </a:lnTo>
                  <a:lnTo>
                    <a:pt x="0" y="106299"/>
                  </a:lnTo>
                  <a:lnTo>
                    <a:pt x="8091" y="65620"/>
                  </a:lnTo>
                  <a:lnTo>
                    <a:pt x="31134" y="31134"/>
                  </a:lnTo>
                  <a:lnTo>
                    <a:pt x="65620" y="8091"/>
                  </a:lnTo>
                  <a:lnTo>
                    <a:pt x="106299" y="0"/>
                  </a:lnTo>
                  <a:lnTo>
                    <a:pt x="10098405" y="0"/>
                  </a:lnTo>
                  <a:lnTo>
                    <a:pt x="10139082" y="8091"/>
                  </a:lnTo>
                  <a:lnTo>
                    <a:pt x="10140707" y="8858"/>
                  </a:lnTo>
                  <a:lnTo>
                    <a:pt x="99900" y="8858"/>
                  </a:lnTo>
                  <a:lnTo>
                    <a:pt x="93564" y="9482"/>
                  </a:lnTo>
                  <a:lnTo>
                    <a:pt x="57483" y="21725"/>
                  </a:lnTo>
                  <a:lnTo>
                    <a:pt x="28834" y="46843"/>
                  </a:lnTo>
                  <a:lnTo>
                    <a:pt x="11978" y="81014"/>
                  </a:lnTo>
                  <a:lnTo>
                    <a:pt x="8858" y="99901"/>
                  </a:lnTo>
                  <a:lnTo>
                    <a:pt x="8858" y="3230800"/>
                  </a:lnTo>
                  <a:lnTo>
                    <a:pt x="18723" y="3267602"/>
                  </a:lnTo>
                  <a:lnTo>
                    <a:pt x="41922" y="3297827"/>
                  </a:lnTo>
                  <a:lnTo>
                    <a:pt x="74921" y="3316874"/>
                  </a:lnTo>
                  <a:lnTo>
                    <a:pt x="99900" y="3321843"/>
                  </a:lnTo>
                  <a:lnTo>
                    <a:pt x="10140707" y="3321843"/>
                  </a:lnTo>
                  <a:lnTo>
                    <a:pt x="10139082" y="3322609"/>
                  </a:lnTo>
                  <a:lnTo>
                    <a:pt x="10129214" y="3326150"/>
                  </a:lnTo>
                  <a:lnTo>
                    <a:pt x="10119146" y="3328678"/>
                  </a:lnTo>
                  <a:lnTo>
                    <a:pt x="10108876" y="3330196"/>
                  </a:lnTo>
                  <a:lnTo>
                    <a:pt x="10098405" y="3330702"/>
                  </a:lnTo>
                  <a:close/>
                </a:path>
                <a:path w="10205085" h="3331210">
                  <a:moveTo>
                    <a:pt x="10140707" y="3321843"/>
                  </a:moveTo>
                  <a:lnTo>
                    <a:pt x="10104802" y="3321843"/>
                  </a:lnTo>
                  <a:lnTo>
                    <a:pt x="10111138" y="3321219"/>
                  </a:lnTo>
                  <a:lnTo>
                    <a:pt x="10123688" y="3318722"/>
                  </a:lnTo>
                  <a:lnTo>
                    <a:pt x="10157859" y="3301866"/>
                  </a:lnTo>
                  <a:lnTo>
                    <a:pt x="10182978" y="3273217"/>
                  </a:lnTo>
                  <a:lnTo>
                    <a:pt x="10195220" y="3237137"/>
                  </a:lnTo>
                  <a:lnTo>
                    <a:pt x="10195844" y="3230800"/>
                  </a:lnTo>
                  <a:lnTo>
                    <a:pt x="10195844" y="99901"/>
                  </a:lnTo>
                  <a:lnTo>
                    <a:pt x="10185978" y="63098"/>
                  </a:lnTo>
                  <a:lnTo>
                    <a:pt x="10162782" y="32873"/>
                  </a:lnTo>
                  <a:lnTo>
                    <a:pt x="10129781" y="13826"/>
                  </a:lnTo>
                  <a:lnTo>
                    <a:pt x="10104802" y="8858"/>
                  </a:lnTo>
                  <a:lnTo>
                    <a:pt x="10140707" y="8858"/>
                  </a:lnTo>
                  <a:lnTo>
                    <a:pt x="10173569" y="31134"/>
                  </a:lnTo>
                  <a:lnTo>
                    <a:pt x="10196610" y="65620"/>
                  </a:lnTo>
                  <a:lnTo>
                    <a:pt x="10204704" y="106299"/>
                  </a:lnTo>
                  <a:lnTo>
                    <a:pt x="10204704" y="3224403"/>
                  </a:lnTo>
                  <a:lnTo>
                    <a:pt x="10196610" y="3265081"/>
                  </a:lnTo>
                  <a:lnTo>
                    <a:pt x="10173569" y="3299567"/>
                  </a:lnTo>
                  <a:lnTo>
                    <a:pt x="10148563" y="3318135"/>
                  </a:lnTo>
                  <a:lnTo>
                    <a:pt x="10140707" y="3321843"/>
                  </a:lnTo>
                  <a:close/>
                </a:path>
              </a:pathLst>
            </a:custGeom>
            <a:solidFill>
              <a:srgbClr val="FFFFFF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2385916"/>
              <a:ext cx="79724" cy="79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2855404"/>
              <a:ext cx="79724" cy="797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828" y="3324891"/>
              <a:ext cx="79724" cy="7972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28" y="4166425"/>
              <a:ext cx="79724" cy="7972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1184" rIns="0" bIns="0" rtlCol="0" vert="horz">
            <a:spAutoFit/>
          </a:bodyPr>
          <a:lstStyle/>
          <a:p>
            <a:pPr marL="136525" marR="5080" indent="-124460">
              <a:lnSpc>
                <a:spcPct val="143800"/>
              </a:lnSpc>
              <a:spcBef>
                <a:spcPts val="155"/>
              </a:spcBef>
            </a:pPr>
            <a:r>
              <a:rPr dirty="0" sz="2200" spc="-509">
                <a:solidFill>
                  <a:srgbClr val="3B81F5"/>
                </a:solidFill>
                <a:latin typeface="Arial Black"/>
                <a:cs typeface="Arial Black"/>
              </a:rPr>
              <a:t></a:t>
            </a:r>
            <a:r>
              <a:rPr dirty="0" sz="2200" spc="27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45"/>
              <a:t>Desarrollo</a:t>
            </a:r>
            <a:r>
              <a:rPr dirty="0" spc="-65"/>
              <a:t> </a:t>
            </a:r>
            <a:r>
              <a:rPr dirty="0" spc="-60"/>
              <a:t>de</a:t>
            </a:r>
            <a:r>
              <a:rPr dirty="0" spc="-70"/>
              <a:t> </a:t>
            </a:r>
            <a:r>
              <a:rPr dirty="0" spc="-45"/>
              <a:t>un</a:t>
            </a:r>
            <a:r>
              <a:rPr dirty="0" spc="-70"/>
              <a:t> </a:t>
            </a:r>
            <a:r>
              <a:rPr dirty="0" spc="-35"/>
              <a:t>simulador</a:t>
            </a:r>
            <a:r>
              <a:rPr dirty="0" spc="-70"/>
              <a:t> </a:t>
            </a:r>
            <a:r>
              <a:rPr dirty="0" spc="-60"/>
              <a:t>que</a:t>
            </a:r>
            <a:r>
              <a:rPr dirty="0" spc="-70"/>
              <a:t> </a:t>
            </a:r>
            <a:r>
              <a:rPr dirty="0" spc="-55"/>
              <a:t>permite</a:t>
            </a:r>
            <a:r>
              <a:rPr dirty="0" spc="-65"/>
              <a:t> </a:t>
            </a:r>
            <a:r>
              <a:rPr dirty="0"/>
              <a:t>al</a:t>
            </a:r>
            <a:r>
              <a:rPr dirty="0" spc="-70"/>
              <a:t> </a:t>
            </a:r>
            <a:r>
              <a:rPr dirty="0" spc="-35"/>
              <a:t>usuario</a:t>
            </a:r>
            <a:r>
              <a:rPr dirty="0" spc="-70"/>
              <a:t> </a:t>
            </a:r>
            <a:r>
              <a:rPr dirty="0" spc="-55"/>
              <a:t>comparar</a:t>
            </a:r>
            <a:r>
              <a:rPr dirty="0" spc="-70"/>
              <a:t> </a:t>
            </a:r>
            <a:r>
              <a:rPr dirty="0" spc="-40"/>
              <a:t>eficiencia</a:t>
            </a:r>
            <a:r>
              <a:rPr dirty="0" spc="-70"/>
              <a:t> </a:t>
            </a:r>
            <a:r>
              <a:rPr dirty="0" spc="-60"/>
              <a:t>de</a:t>
            </a:r>
            <a:r>
              <a:rPr dirty="0" spc="-70"/>
              <a:t> </a:t>
            </a:r>
            <a:r>
              <a:rPr dirty="0" spc="-10"/>
              <a:t>algoritmos </a:t>
            </a:r>
            <a:r>
              <a:rPr dirty="0" spc="-145"/>
              <a:t>Menú</a:t>
            </a:r>
            <a:r>
              <a:rPr dirty="0" spc="-60"/>
              <a:t> </a:t>
            </a:r>
            <a:r>
              <a:rPr dirty="0" spc="-50"/>
              <a:t>interactivo</a:t>
            </a:r>
            <a:r>
              <a:rPr dirty="0" spc="-55"/>
              <a:t> </a:t>
            </a:r>
            <a:r>
              <a:rPr dirty="0" spc="-50"/>
              <a:t>para</a:t>
            </a:r>
            <a:r>
              <a:rPr dirty="0" spc="-55"/>
              <a:t> </a:t>
            </a:r>
            <a:r>
              <a:rPr dirty="0" spc="-40"/>
              <a:t>elegir</a:t>
            </a:r>
            <a:r>
              <a:rPr dirty="0" spc="-60"/>
              <a:t> </a:t>
            </a:r>
            <a:r>
              <a:rPr dirty="0" spc="-75"/>
              <a:t>entre</a:t>
            </a:r>
            <a:r>
              <a:rPr dirty="0" spc="-55"/>
              <a:t> </a:t>
            </a:r>
            <a:r>
              <a:rPr dirty="0" spc="-60"/>
              <a:t>métodos</a:t>
            </a:r>
            <a:r>
              <a:rPr dirty="0" spc="-55"/>
              <a:t> </a:t>
            </a:r>
            <a:r>
              <a:rPr dirty="0" spc="-60"/>
              <a:t>de</a:t>
            </a:r>
            <a:r>
              <a:rPr dirty="0" spc="-55"/>
              <a:t> </a:t>
            </a:r>
            <a:r>
              <a:rPr dirty="0" spc="-40"/>
              <a:t>búsqueda</a:t>
            </a:r>
            <a:r>
              <a:rPr dirty="0" spc="-60"/>
              <a:t> </a:t>
            </a:r>
            <a:r>
              <a:rPr dirty="0" spc="-50"/>
              <a:t>u</a:t>
            </a:r>
            <a:r>
              <a:rPr dirty="0" spc="-55"/>
              <a:t> </a:t>
            </a:r>
            <a:r>
              <a:rPr dirty="0" spc="-10"/>
              <a:t>ordenamiento</a:t>
            </a:r>
            <a:endParaRPr sz="2200">
              <a:latin typeface="Arial Black"/>
              <a:cs typeface="Arial Black"/>
            </a:endParaRPr>
          </a:p>
          <a:p>
            <a:pPr marL="12700" marR="220345">
              <a:lnSpc>
                <a:spcPct val="114799"/>
              </a:lnSpc>
              <a:spcBef>
                <a:spcPts val="690"/>
              </a:spcBef>
            </a:pPr>
            <a:r>
              <a:rPr dirty="0" sz="2200" spc="220">
                <a:solidFill>
                  <a:srgbClr val="3B81F5"/>
                </a:solidFill>
                <a:latin typeface="Arial Black"/>
                <a:cs typeface="Arial Black"/>
              </a:rPr>
              <a:t></a:t>
            </a:r>
            <a:r>
              <a:rPr dirty="0" sz="2200" spc="26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55"/>
              <a:t>Permite</a:t>
            </a:r>
            <a:r>
              <a:rPr dirty="0" spc="-75"/>
              <a:t> </a:t>
            </a:r>
            <a:r>
              <a:rPr dirty="0"/>
              <a:t>al</a:t>
            </a:r>
            <a:r>
              <a:rPr dirty="0" spc="-80"/>
              <a:t> </a:t>
            </a:r>
            <a:r>
              <a:rPr dirty="0" spc="-35"/>
              <a:t>usuario</a:t>
            </a:r>
            <a:r>
              <a:rPr dirty="0" spc="-75"/>
              <a:t> </a:t>
            </a:r>
            <a:r>
              <a:rPr dirty="0" spc="-55"/>
              <a:t>determinar</a:t>
            </a:r>
            <a:r>
              <a:rPr dirty="0" spc="-75"/>
              <a:t> </a:t>
            </a:r>
            <a:r>
              <a:rPr dirty="0" spc="-10"/>
              <a:t>cuál</a:t>
            </a:r>
            <a:r>
              <a:rPr dirty="0" spc="-80"/>
              <a:t> </a:t>
            </a:r>
            <a:r>
              <a:rPr dirty="0" spc="-65"/>
              <a:t>método</a:t>
            </a:r>
            <a:r>
              <a:rPr dirty="0" spc="-75"/>
              <a:t> </a:t>
            </a:r>
            <a:r>
              <a:rPr dirty="0" spc="-50"/>
              <a:t>es</a:t>
            </a:r>
            <a:r>
              <a:rPr dirty="0" spc="-75"/>
              <a:t> </a:t>
            </a:r>
            <a:r>
              <a:rPr dirty="0" spc="-40"/>
              <a:t>más</a:t>
            </a:r>
            <a:r>
              <a:rPr dirty="0" spc="-75"/>
              <a:t> </a:t>
            </a:r>
            <a:r>
              <a:rPr dirty="0" spc="-60"/>
              <a:t>conveniente</a:t>
            </a:r>
            <a:r>
              <a:rPr dirty="0" spc="-80"/>
              <a:t> </a:t>
            </a:r>
            <a:r>
              <a:rPr dirty="0" spc="-50"/>
              <a:t>para</a:t>
            </a:r>
            <a:r>
              <a:rPr dirty="0" spc="-75"/>
              <a:t> </a:t>
            </a:r>
            <a:r>
              <a:rPr dirty="0" spc="-20"/>
              <a:t>su</a:t>
            </a:r>
            <a:r>
              <a:rPr dirty="0" spc="-75"/>
              <a:t> </a:t>
            </a:r>
            <a:r>
              <a:rPr dirty="0" spc="-10"/>
              <a:t>necesidad específica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2200" spc="220">
                <a:solidFill>
                  <a:srgbClr val="3B81F5"/>
                </a:solidFill>
                <a:latin typeface="Arial Black"/>
                <a:cs typeface="Arial Black"/>
              </a:rPr>
              <a:t></a:t>
            </a:r>
            <a:r>
              <a:rPr dirty="0" sz="2200" spc="265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dirty="0" spc="-45"/>
              <a:t>Implementación</a:t>
            </a:r>
            <a:r>
              <a:rPr dirty="0" spc="-70"/>
              <a:t> </a:t>
            </a:r>
            <a:r>
              <a:rPr dirty="0" spc="-35"/>
              <a:t>práctica</a:t>
            </a:r>
            <a:r>
              <a:rPr dirty="0" spc="-70"/>
              <a:t> </a:t>
            </a:r>
            <a:r>
              <a:rPr dirty="0" spc="-60"/>
              <a:t>de</a:t>
            </a:r>
            <a:r>
              <a:rPr dirty="0" spc="-70"/>
              <a:t> </a:t>
            </a:r>
            <a:r>
              <a:rPr dirty="0"/>
              <a:t>la</a:t>
            </a:r>
            <a:r>
              <a:rPr dirty="0" spc="-70"/>
              <a:t> </a:t>
            </a:r>
            <a:r>
              <a:rPr dirty="0" spc="-50"/>
              <a:t>teoría</a:t>
            </a:r>
            <a:r>
              <a:rPr dirty="0" spc="-70"/>
              <a:t> </a:t>
            </a:r>
            <a:r>
              <a:rPr dirty="0" spc="-10"/>
              <a:t>estudiada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00050" y="5752051"/>
            <a:ext cx="10629900" cy="682625"/>
            <a:chOff x="400050" y="5752051"/>
            <a:chExt cx="10629900" cy="682625"/>
          </a:xfrm>
        </p:grpSpPr>
        <p:sp>
          <p:nvSpPr>
            <p:cNvPr id="15" name="object 15" descr=""/>
            <p:cNvSpPr/>
            <p:nvPr/>
          </p:nvSpPr>
          <p:spPr>
            <a:xfrm>
              <a:off x="400050" y="5752051"/>
              <a:ext cx="10629900" cy="682625"/>
            </a:xfrm>
            <a:custGeom>
              <a:avLst/>
              <a:gdLst/>
              <a:ahLst/>
              <a:cxnLst/>
              <a:rect l="l" t="t" r="r" b="b"/>
              <a:pathLst>
                <a:path w="10629900" h="682625">
                  <a:moveTo>
                    <a:pt x="10523601" y="682085"/>
                  </a:moveTo>
                  <a:lnTo>
                    <a:pt x="106299" y="682085"/>
                  </a:lnTo>
                  <a:lnTo>
                    <a:pt x="95827" y="681579"/>
                  </a:lnTo>
                  <a:lnTo>
                    <a:pt x="56139" y="669519"/>
                  </a:lnTo>
                  <a:lnTo>
                    <a:pt x="24087" y="643188"/>
                  </a:lnTo>
                  <a:lnTo>
                    <a:pt x="4551" y="606597"/>
                  </a:lnTo>
                  <a:lnTo>
                    <a:pt x="0" y="575786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575786"/>
                  </a:lnTo>
                  <a:lnTo>
                    <a:pt x="10621807" y="616465"/>
                  </a:lnTo>
                  <a:lnTo>
                    <a:pt x="10598765" y="650950"/>
                  </a:lnTo>
                  <a:lnTo>
                    <a:pt x="10564279" y="673993"/>
                  </a:lnTo>
                  <a:lnTo>
                    <a:pt x="10523601" y="682085"/>
                  </a:lnTo>
                  <a:close/>
                </a:path>
              </a:pathLst>
            </a:custGeom>
            <a:solidFill>
              <a:srgbClr val="FFFFFF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00050" y="5752051"/>
              <a:ext cx="10629900" cy="8890"/>
            </a:xfrm>
            <a:custGeom>
              <a:avLst/>
              <a:gdLst/>
              <a:ahLst/>
              <a:cxnLst/>
              <a:rect l="l" t="t" r="r" b="b"/>
              <a:pathLst>
                <a:path w="10629900" h="8889">
                  <a:moveTo>
                    <a:pt x="10629900" y="8858"/>
                  </a:moveTo>
                  <a:lnTo>
                    <a:pt x="0" y="8858"/>
                  </a:lnTo>
                  <a:lnTo>
                    <a:pt x="0" y="0"/>
                  </a:lnTo>
                  <a:lnTo>
                    <a:pt x="10629900" y="0"/>
                  </a:lnTo>
                  <a:lnTo>
                    <a:pt x="10629900" y="8858"/>
                  </a:lnTo>
                  <a:close/>
                </a:path>
              </a:pathLst>
            </a:custGeom>
            <a:solidFill>
              <a:srgbClr val="FFFFFF">
                <a:alpha val="200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99947" y="5943565"/>
            <a:ext cx="1954530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Caso</a:t>
            </a:r>
            <a:r>
              <a:rPr dirty="0" sz="1450" spc="-4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25">
                <a:solidFill>
                  <a:srgbClr val="F7FAFB"/>
                </a:solidFill>
                <a:latin typeface="Calibri"/>
                <a:cs typeface="Calibri"/>
              </a:rPr>
              <a:t>Práctico</a:t>
            </a:r>
            <a:r>
              <a:rPr dirty="0" sz="1450" spc="-4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20">
                <a:solidFill>
                  <a:srgbClr val="F7FAFB"/>
                </a:solidFill>
                <a:latin typeface="Calibri"/>
                <a:cs typeface="Calibri"/>
              </a:rPr>
              <a:t>del</a:t>
            </a:r>
            <a:r>
              <a:rPr dirty="0" sz="1450" spc="-40">
                <a:solidFill>
                  <a:srgbClr val="F7FAFB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F7FAFB"/>
                </a:solidFill>
                <a:latin typeface="Calibri"/>
                <a:cs typeface="Calibri"/>
              </a:rPr>
              <a:t>Proyecto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293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2025-06-03T14:14:27Z</dcterms:created>
  <dcterms:modified xsi:type="dcterms:W3CDTF">2025-06-03T14:14:27Z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2025-06-03T00:00:00Z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2025-06-03T00:00:00Z</vt:filetime>
  </property>
  <property fmtid="{D5CDD505-2E9C-101B-9397-08002B2CF9AE}" pid="5" name="Producer">
    <vt:lpwstr>pdf-lib (https://github.com/Hopding/pdf-lib)</vt:lpwstr>
  </property>
</Properties>
</file>