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Z+ZHxWy7BLNpk4S5iJnH5oXem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4bb5014c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g74bb5014c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fcabb815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0" name="Google Shape;150;g7fcabb815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fcabb815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g7fcabb815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4bb5014c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8" name="Google Shape;168;g74bb5014c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4" name="Google Shape;17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48ac3af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g748ac3af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4bb5014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g74bb5014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3a1dc9c2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g73a1dc9c2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4bb5014c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g74bb5014c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fcabb815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g7fcabb815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4bb5014c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2" name="Google Shape;132;g74bb5014c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4bb5014c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g74bb5014c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4bb5014cf_0_12"/>
          <p:cNvSpPr txBox="1"/>
          <p:nvPr/>
        </p:nvSpPr>
        <p:spPr>
          <a:xfrm>
            <a:off x="1556625" y="475850"/>
            <a:ext cx="7450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s-ES" sz="3200" b="1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Herramientas &amp; técnicas usadas</a:t>
            </a:r>
            <a:endParaRPr sz="3200" b="1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74bb5014cf_0_12"/>
          <p:cNvSpPr txBox="1"/>
          <p:nvPr/>
        </p:nvSpPr>
        <p:spPr>
          <a:xfrm>
            <a:off x="1377550" y="1395300"/>
            <a:ext cx="9494400" cy="44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estudio en general combina métodos de ciencia de redes y análisis de sentimientos</a:t>
            </a:r>
            <a:endParaRPr sz="2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Lenguaje y librerías</a:t>
            </a:r>
            <a:endParaRPr sz="2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la extracción de datos, el preprocesamiento y el análisis de datos, utilizaron el lenguaje R , así como los siguientes paquetes R: igraph (colección de herramientas para análisis de red(igraph, s.f)), stringr (para manipulación de cadenas </a:t>
            </a: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(RDocumentation, s.f)</a:t>
            </a: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y tm (para minería de textos (RDocumentation, s.f)).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Corpus - Léxico</a:t>
            </a:r>
            <a:endParaRPr sz="2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Utilizaron la herramienta SentiStrength (varias funcionalidades: preprocesador, corpus, clasificador) y el diccionario léxico NRC para extraer polaridades de sentimiento y vectores de emoción.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fcabb8156_0_13"/>
          <p:cNvSpPr txBox="1"/>
          <p:nvPr/>
        </p:nvSpPr>
        <p:spPr>
          <a:xfrm>
            <a:off x="1556625" y="475850"/>
            <a:ext cx="7450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s-ES" sz="3200" b="1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Aprendizaje y % de acertabilidad</a:t>
            </a:r>
            <a:endParaRPr sz="3200" b="1" i="0" u="none" strike="noStrike" cap="non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7fcabb8156_0_13"/>
          <p:cNvSpPr txBox="1"/>
          <p:nvPr/>
        </p:nvSpPr>
        <p:spPr>
          <a:xfrm>
            <a:off x="1377550" y="1395300"/>
            <a:ext cx="9494400" cy="49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la investigación no se realiza el entrenamiento de una modelo  para la detección de  sentimientos sino que se usa SentiStrength para ello junto con el diccionario léxico NRC 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ende no hay porcentaje de acertabilidad del dataset de tweets preprocesados.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fcabb8156_0_8"/>
          <p:cNvSpPr txBox="1"/>
          <p:nvPr/>
        </p:nvSpPr>
        <p:spPr>
          <a:xfrm>
            <a:off x="1556625" y="475850"/>
            <a:ext cx="7450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s-ES" sz="3200" b="1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Conclusiones</a:t>
            </a:r>
            <a:endParaRPr sz="3200" b="1" i="0" u="none" strike="noStrike" cap="non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7fcabb8156_0_8"/>
          <p:cNvSpPr txBox="1"/>
          <p:nvPr/>
        </p:nvSpPr>
        <p:spPr>
          <a:xfrm>
            <a:off x="1377550" y="1395300"/>
            <a:ext cx="9494400" cy="49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“librería” SentiStrength contiene listado de palabras sentimentales cuantificadas, algoritmo de corrección ortográfica para el idioma ingles, lista de palabras de refuerzo para fortalecer o debilitar una emoción, lista de expresiones idiomáticas para identificar el sentimiento de algunas frases específicas, listado de palabras de negación para invertir las palabras de emoción o omitir las palabras de refuerzo, listado de emoticones con perso sentimental asociado, las oraciones con signos de exclamación tienen un peso mínimo y no se usan tallos </a:t>
            </a: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(López R et al., s.f).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4bb5014cf_0_30"/>
          <p:cNvSpPr txBox="1"/>
          <p:nvPr/>
        </p:nvSpPr>
        <p:spPr>
          <a:xfrm>
            <a:off x="1556625" y="475850"/>
            <a:ext cx="7450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s-ES" sz="3200" b="1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Referencias</a:t>
            </a:r>
            <a:endParaRPr sz="3200" b="1" i="0" u="none" strike="noStrike" cap="non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74bb5014cf_0_30"/>
          <p:cNvSpPr txBox="1"/>
          <p:nvPr/>
        </p:nvSpPr>
        <p:spPr>
          <a:xfrm>
            <a:off x="1377550" y="1395300"/>
            <a:ext cx="9494400" cy="49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399" lvl="0" indent="-230399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Elsevier Information Systems GmbH. (sf). Reaxys [Base de datos]. Recuperado de https://www-reaxys-com.crai-ustadigital.usantotomas.edu.co/.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30399" lvl="0" indent="-230399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igrapg.(s.f). igraph</a:t>
            </a:r>
            <a:r>
              <a:rPr lang="es-E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:igraph. </a:t>
            </a: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Disponible en https://igraph.org/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30399" lvl="0" indent="-230399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RDocumentation.(sf). stringr:</a:t>
            </a:r>
            <a:r>
              <a:rPr lang="es-E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stringr. </a:t>
            </a: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Disponible en https://www.rdocumentation.org/packages/stringr/versions/1.4.0/.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30399" lvl="0" indent="-230399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RDocumentation.(sf). tm:</a:t>
            </a:r>
            <a:r>
              <a:rPr lang="es-E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tm</a:t>
            </a: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Disponible en https://www.rdocumentation.org/packages/tm/versions/0.7-7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30399" lvl="0" indent="-230399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López R, Tejada J, Thelwall M. (s.f). Spanish Sentistrength as a Tool for Opinion Mining Peruvian Facebook and Twitter. </a:t>
            </a:r>
            <a:r>
              <a:rPr lang="es-E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foibg.  </a:t>
            </a: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Recuperado de http://foibg.com/ibs_isc/ibs-27/ibs-27-p15.pdf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30399" lvl="0" indent="-230399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/>
          <p:nvPr/>
        </p:nvSpPr>
        <p:spPr>
          <a:xfrm>
            <a:off x="645300" y="3101200"/>
            <a:ext cx="10901400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-ES" sz="7000" b="1" i="0" u="none" strike="noStrike" cap="none" dirty="0">
                <a:solidFill>
                  <a:srgbClr val="EAB21B"/>
                </a:solidFill>
                <a:latin typeface="Calibri"/>
                <a:ea typeface="Calibri"/>
                <a:cs typeface="Calibri"/>
                <a:sym typeface="Calibri"/>
              </a:rPr>
              <a:t>TALLER DE </a:t>
            </a:r>
            <a:r>
              <a:rPr lang="es-ES" sz="7000" b="1" i="0" u="none" strike="noStrike" cap="none" dirty="0" smtClean="0">
                <a:solidFill>
                  <a:srgbClr val="EAB21B"/>
                </a:solidFill>
                <a:latin typeface="Calibri"/>
                <a:ea typeface="Calibri"/>
                <a:cs typeface="Calibri"/>
                <a:sym typeface="Calibri"/>
              </a:rPr>
              <a:t>TWITTER</a:t>
            </a:r>
            <a:endParaRPr sz="7000" b="1" i="0" u="none" strike="noStrike" cap="none" dirty="0">
              <a:solidFill>
                <a:srgbClr val="EAB21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1829931" y="4270711"/>
            <a:ext cx="8786328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3600" i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Juan Alejandro Parra Pamplona</a:t>
            </a:r>
            <a:r>
              <a:rPr lang="es-ES" sz="3600" i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s-ES" sz="3600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3600" i="1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Fecha</a:t>
            </a:r>
            <a:r>
              <a:rPr lang="es-ES" sz="3600" i="1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ES" sz="3600" i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r>
              <a:rPr lang="es-ES" sz="3600" i="1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/04/2020</a:t>
            </a:r>
            <a:endParaRPr sz="3600" i="1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48ac3aff6_0_75"/>
          <p:cNvSpPr txBox="1"/>
          <p:nvPr/>
        </p:nvSpPr>
        <p:spPr>
          <a:xfrm>
            <a:off x="1556625" y="475850"/>
            <a:ext cx="7450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s-ES" sz="3200" b="1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Material académico</a:t>
            </a:r>
            <a:endParaRPr sz="3200" b="1" i="0" u="none" strike="noStrike" cap="non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748ac3aff6_0_75"/>
          <p:cNvSpPr txBox="1"/>
          <p:nvPr/>
        </p:nvSpPr>
        <p:spPr>
          <a:xfrm>
            <a:off x="1348800" y="1297775"/>
            <a:ext cx="94944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datos: </a:t>
            </a: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Reaxis </a:t>
            </a: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(Reaxis [base de datos])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Búsquedas</a:t>
            </a:r>
            <a:endParaRPr sz="2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g748ac3aff6_0_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2712" y="3298145"/>
            <a:ext cx="2860325" cy="261291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748ac3aff6_0_75"/>
          <p:cNvSpPr txBox="1"/>
          <p:nvPr/>
        </p:nvSpPr>
        <p:spPr>
          <a:xfrm>
            <a:off x="1498175" y="2523025"/>
            <a:ext cx="36894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E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twittwer: 8862 resultados</a:t>
            </a: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748ac3aff6_0_75"/>
          <p:cNvSpPr txBox="1"/>
          <p:nvPr/>
        </p:nvSpPr>
        <p:spPr>
          <a:xfrm>
            <a:off x="5575250" y="2523025"/>
            <a:ext cx="5478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E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Sentiment analysis twitter: 1316 resultados</a:t>
            </a: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g748ac3aff6_0_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4445" y="3107713"/>
            <a:ext cx="3380510" cy="2738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4bb5014cf_0_0"/>
          <p:cNvSpPr txBox="1"/>
          <p:nvPr/>
        </p:nvSpPr>
        <p:spPr>
          <a:xfrm>
            <a:off x="1556625" y="475850"/>
            <a:ext cx="7450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32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Acerca del artículo</a:t>
            </a:r>
            <a:endParaRPr sz="3200" b="1" i="0" u="none" strike="noStrike" cap="non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74bb5014cf_0_0"/>
          <p:cNvSpPr txBox="1"/>
          <p:nvPr/>
        </p:nvSpPr>
        <p:spPr>
          <a:xfrm>
            <a:off x="1348800" y="1297775"/>
            <a:ext cx="9494400" cy="46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Artículo: </a:t>
            </a: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Politics, sentiments, and misinformation: An analysis of the Twitter discussion on the 2016 Austrian Presidential Elections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Autores:</a:t>
            </a: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Ema Kušena, Mark Strembeck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Fecha de publicación:</a:t>
            </a: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4 enero 2018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Enlace:</a:t>
            </a: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https://www-sciencedirect-com.crai-ustadigital.usantotomas.edu.co/science/article/pii/S2468696417301088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3a1dc9c2a_0_5"/>
          <p:cNvSpPr txBox="1"/>
          <p:nvPr/>
        </p:nvSpPr>
        <p:spPr>
          <a:xfrm>
            <a:off x="1556625" y="475850"/>
            <a:ext cx="7450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3200" b="1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Acerca del artículo</a:t>
            </a:r>
            <a:endParaRPr sz="3200" b="1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73a1dc9c2a_0_5"/>
          <p:cNvSpPr txBox="1"/>
          <p:nvPr/>
        </p:nvSpPr>
        <p:spPr>
          <a:xfrm>
            <a:off x="1377550" y="1395300"/>
            <a:ext cx="9494400" cy="49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artículo trata sobre el análisis de sentimientos de tweets escritos durante las elecciones presidenciales de Austria en el año 2016  proceso que se realizó desde el 1 de marzo al 14 de diciembre de 2016 donde las elecciones finales se llevaron a cabo el 4 de diciembre de ese año.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estudio se centró en analizar los resultados y obtener conclusiones más no de cómo se llevó a cabo el estudio, sin embargo proveen buena información sobre el proceso empleado para llegar a los resultados.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aplican cuatro etapas en el proceso: extracción de datos, preprocesamiento de dato, preparación de dataset y análisis de datos. Y finalmente se realiza todo el análisis de resultados y conclusiones.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4bb5014cf_0_23"/>
          <p:cNvSpPr txBox="1"/>
          <p:nvPr/>
        </p:nvSpPr>
        <p:spPr>
          <a:xfrm>
            <a:off x="1556625" y="475850"/>
            <a:ext cx="7450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s-ES" sz="3200" b="1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 sz="3200" b="1" i="0" u="none" strike="noStrike" cap="non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74bb5014cf_0_23"/>
          <p:cNvSpPr txBox="1"/>
          <p:nvPr/>
        </p:nvSpPr>
        <p:spPr>
          <a:xfrm>
            <a:off x="1377550" y="1395300"/>
            <a:ext cx="9494400" cy="49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E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siguientes son los datas sets empleados: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E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s-E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de 343,645 tweets, 206,372 en inglés y 136,372 en </a:t>
            </a:r>
            <a:r>
              <a:rPr lang="es-E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aleman</a:t>
            </a:r>
            <a:r>
              <a:rPr lang="es-E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excluyendo tweets repetidos.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fcabb8156_0_3"/>
          <p:cNvSpPr txBox="1"/>
          <p:nvPr/>
        </p:nvSpPr>
        <p:spPr>
          <a:xfrm>
            <a:off x="1556625" y="475850"/>
            <a:ext cx="7450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s-ES" sz="3200" b="1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Fases</a:t>
            </a:r>
            <a:endParaRPr sz="3200" b="1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7fcabb8156_0_3"/>
          <p:cNvSpPr txBox="1"/>
          <p:nvPr/>
        </p:nvSpPr>
        <p:spPr>
          <a:xfrm>
            <a:off x="1377550" y="1395300"/>
            <a:ext cx="9494400" cy="3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aplicaron las siguientes fases en el proceso: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Extracción de datos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extracción de datos de la red social Twitter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Preprocesamiento de datos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eliminan datos repetidos, corrigen errores ortográficos, abreviaturas y palabras de jerga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4bb5014cf_0_18"/>
          <p:cNvSpPr txBox="1"/>
          <p:nvPr/>
        </p:nvSpPr>
        <p:spPr>
          <a:xfrm>
            <a:off x="1556625" y="475850"/>
            <a:ext cx="7450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s-ES" sz="3200" b="1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Fases</a:t>
            </a:r>
            <a:endParaRPr sz="3200" b="1" i="0" u="none" strike="noStrike" cap="non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74bb5014cf_0_18"/>
          <p:cNvSpPr txBox="1"/>
          <p:nvPr/>
        </p:nvSpPr>
        <p:spPr>
          <a:xfrm>
            <a:off x="1377550" y="1395300"/>
            <a:ext cx="9494400" cy="40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Preparación del dataset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usa el programa SentiStrengh que se encarga de la ortografía, palabras de refuerzo, eliminar puntuación repetida y asignar dos puntajes a  cada tweet, uno positivo en una escala de 1 a 5 y otro negativo en una escala de -1 a -5.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También se aplica el léxico de palabras de emoción NRC (National Research Council Canadá) sobre los tweets y las emociones almacenadas en los tweets con SentiStrengh.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4bb5014cf_0_37"/>
          <p:cNvSpPr txBox="1"/>
          <p:nvPr/>
        </p:nvSpPr>
        <p:spPr>
          <a:xfrm>
            <a:off x="1556625" y="475850"/>
            <a:ext cx="7450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s-ES" sz="3200" b="1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Fases</a:t>
            </a:r>
            <a:endParaRPr sz="3200" b="1" i="0" u="none" strike="noStrike" cap="non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74bb5014cf_0_37"/>
          <p:cNvSpPr txBox="1"/>
          <p:nvPr/>
        </p:nvSpPr>
        <p:spPr>
          <a:xfrm>
            <a:off x="1377550" y="1395300"/>
            <a:ext cx="9494400" cy="40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Análisis de resultados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el conjunto final de datos se aplicaron técnicas de minería de texto, análisis de sentimientos, análisis de redes y análisis de datos cuantitativos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727</Words>
  <Application>Microsoft Office PowerPoint</Application>
  <PresentationFormat>Panorámica</PresentationFormat>
  <Paragraphs>54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alejandro parra</cp:lastModifiedBy>
  <cp:revision>1</cp:revision>
  <dcterms:modified xsi:type="dcterms:W3CDTF">2020-05-03T02:40:11Z</dcterms:modified>
</cp:coreProperties>
</file>