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0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E2D2F0-9D83-30AC-CA33-EE125329EC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67029EA-7D12-057A-3AFA-81B18C73B9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D1E82F-9460-9FF5-BD1A-6A17633F0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4A44E-D3A4-4E10-8040-E89999C7C23F}" type="datetimeFigureOut">
              <a:rPr lang="es-CO" smtClean="0"/>
              <a:t>20/11/2024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33BC09D-1738-0CD7-1C1D-16FE60D5C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101E826-BCD3-F2A7-8C57-A921E1AF6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823E-08C4-4644-A8FA-AB1BAF96CCD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85937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908E17-8FC1-37DE-97E2-60FB740BF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78F674C-00BD-CD0E-6125-32C1FE3690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254AB6D-7A68-BA39-CFF8-7705C5295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4A44E-D3A4-4E10-8040-E89999C7C23F}" type="datetimeFigureOut">
              <a:rPr lang="es-CO" smtClean="0"/>
              <a:t>20/11/2024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75C881A-6574-5471-259F-A901B5B3F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53372E3-E652-907F-C488-4504ADF93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823E-08C4-4644-A8FA-AB1BAF96CCD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02266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4F484E3-5419-7BAD-DF1F-BD63DA6863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B411C55-595F-A0E1-0545-2F9FE66736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F648561-F635-F6B4-AC8C-5CE743E9A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4A44E-D3A4-4E10-8040-E89999C7C23F}" type="datetimeFigureOut">
              <a:rPr lang="es-CO" smtClean="0"/>
              <a:t>20/11/2024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DC4D278-65C5-11E2-90F2-55268C160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50AB1B-1673-5447-AF3C-A67D12124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823E-08C4-4644-A8FA-AB1BAF96CCD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90197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3242C3-9E7B-8E9E-D939-1A3179B4F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9707A3A-6E7A-EF84-2584-7FB77CC1B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F81E90-31E0-4E60-5DA7-F26C52542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4A44E-D3A4-4E10-8040-E89999C7C23F}" type="datetimeFigureOut">
              <a:rPr lang="es-CO" smtClean="0"/>
              <a:t>20/11/2024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BFFC122-C8D1-2F1E-7198-FD3E0A7B7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AF5C5A-7177-AAFB-BE26-6E65BD82F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823E-08C4-4644-A8FA-AB1BAF96CCD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32144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4FD7C8-720E-697E-9007-6AEE8AE09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847BDC4-F2C5-752D-71F8-6F7AA5F31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417BE50-52D0-CB70-5B67-F305D0419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4A44E-D3A4-4E10-8040-E89999C7C23F}" type="datetimeFigureOut">
              <a:rPr lang="es-CO" smtClean="0"/>
              <a:t>20/11/2024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983A56-F5AA-C262-DF4D-2E9066A0B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26753B2-4C91-3472-0877-BFA422517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823E-08C4-4644-A8FA-AB1BAF96CCD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33095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4962E-A8A1-6C70-C5D7-558104CDB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83CB04-F0B8-228D-CF4A-354B53EB7C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1B91635-72E2-A384-974A-706D05F841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D8ADA9E-A21B-5EF6-F7E9-37F73A0BF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4A44E-D3A4-4E10-8040-E89999C7C23F}" type="datetimeFigureOut">
              <a:rPr lang="es-CO" smtClean="0"/>
              <a:t>20/11/2024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D465E7E-2A44-DE80-FFC5-DB9C5A0B8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DAEC151-BA45-6076-A98E-5CEBA0C44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823E-08C4-4644-A8FA-AB1BAF96CCD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15526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7FD882-0017-8B4D-3619-F13941AC0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D976253-1F8B-402D-23A4-7AF01A23B6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4BD492C-5EDA-AD4D-40E9-5EA39F9AE6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EC34265-6B5A-48C9-438F-D0F548BB04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F054739-965E-5373-A3F4-6B30BA8B69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879A47D-4A05-E9E5-89A9-46F0703A9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4A44E-D3A4-4E10-8040-E89999C7C23F}" type="datetimeFigureOut">
              <a:rPr lang="es-CO" smtClean="0"/>
              <a:t>20/11/2024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3CF83DE-37B5-70D8-FC48-2AA560C13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CACA2DF-9C5F-6530-21ED-8329F2821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823E-08C4-4644-A8FA-AB1BAF96CCD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51548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F5BD0D-171C-37AC-2FA8-23222EC96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043670C-5F3F-9EE5-B135-9ED123314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4A44E-D3A4-4E10-8040-E89999C7C23F}" type="datetimeFigureOut">
              <a:rPr lang="es-CO" smtClean="0"/>
              <a:t>20/11/2024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ECC8427-1319-28D7-4AE3-BC625823D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0178679-E5D2-F7DA-6833-D7DC2E918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823E-08C4-4644-A8FA-AB1BAF96CCD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21691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EFAABFB-520D-DB2F-19FB-B44FD5F36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4A44E-D3A4-4E10-8040-E89999C7C23F}" type="datetimeFigureOut">
              <a:rPr lang="es-CO" smtClean="0"/>
              <a:t>20/11/2024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6EBC535-1B54-2097-5AB8-8CD79736B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74D8374-E01D-C904-CDED-B413E1994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823E-08C4-4644-A8FA-AB1BAF96CCD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57667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CFCF4C-AAAD-86BB-AC16-183551E3B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EB74D9-2847-B8BC-C44D-D4E7950EEE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CF923DF-62CF-85E2-57EE-15EACEADC4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76E25DC-84DE-0478-CB86-C11BA7D62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4A44E-D3A4-4E10-8040-E89999C7C23F}" type="datetimeFigureOut">
              <a:rPr lang="es-CO" smtClean="0"/>
              <a:t>20/11/2024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A98A78C-71E4-8E21-1133-8F96D3618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07918E9-A74F-1EA3-1A03-6CDE2120B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823E-08C4-4644-A8FA-AB1BAF96CCD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6733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672875-0CA4-4761-93D3-615BFD578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55A78E4-B653-CF9C-A583-C57550ACFC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6E0DD91-A3EE-41E1-DE48-2FB0BDA728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345E845-4EFB-418F-756A-170242F27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4A44E-D3A4-4E10-8040-E89999C7C23F}" type="datetimeFigureOut">
              <a:rPr lang="es-CO" smtClean="0"/>
              <a:t>20/11/2024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948D298-14A6-24C4-691C-AEECB6815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252ABD1-6ACF-371C-D0C3-47AEA006A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823E-08C4-4644-A8FA-AB1BAF96CCD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74777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A206D25-E412-18F6-FEEA-15B4FCAF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0F851AD-8A3B-2336-A6D2-C24D16A6A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A82D81B-DC34-E5AE-C944-3E9EB85895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F4A44E-D3A4-4E10-8040-E89999C7C23F}" type="datetimeFigureOut">
              <a:rPr lang="es-CO" smtClean="0"/>
              <a:t>20/11/2024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CC435E-7CF1-46DB-0986-02121B35A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856D461-A2D6-4F6C-83F0-50BDB465D3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42823E-08C4-4644-A8FA-AB1BAF96CCD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14595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/>
          <p:nvPr/>
        </p:nvSpPr>
        <p:spPr>
          <a:xfrm flipH="1">
            <a:off x="10455197" y="-366377"/>
            <a:ext cx="1859795" cy="1105733"/>
          </a:xfrm>
          <a:custGeom>
            <a:avLst/>
            <a:gdLst/>
            <a:ahLst/>
            <a:cxnLst/>
            <a:rect l="l" t="t" r="r" b="b"/>
            <a:pathLst>
              <a:path w="2789693" h="1658599">
                <a:moveTo>
                  <a:pt x="2789692" y="0"/>
                </a:moveTo>
                <a:lnTo>
                  <a:pt x="0" y="0"/>
                </a:lnTo>
                <a:lnTo>
                  <a:pt x="0" y="1658599"/>
                </a:lnTo>
                <a:lnTo>
                  <a:pt x="2789692" y="1658599"/>
                </a:lnTo>
                <a:lnTo>
                  <a:pt x="278969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O" sz="1200" dirty="0"/>
          </a:p>
        </p:txBody>
      </p:sp>
      <p:sp>
        <p:nvSpPr>
          <p:cNvPr id="8" name="Freeform 8"/>
          <p:cNvSpPr/>
          <p:nvPr/>
        </p:nvSpPr>
        <p:spPr>
          <a:xfrm flipH="1">
            <a:off x="11039535" y="301287"/>
            <a:ext cx="1859795" cy="1105733"/>
          </a:xfrm>
          <a:custGeom>
            <a:avLst/>
            <a:gdLst/>
            <a:ahLst/>
            <a:cxnLst/>
            <a:rect l="l" t="t" r="r" b="b"/>
            <a:pathLst>
              <a:path w="2789693" h="1658599">
                <a:moveTo>
                  <a:pt x="2789692" y="0"/>
                </a:moveTo>
                <a:lnTo>
                  <a:pt x="0" y="0"/>
                </a:lnTo>
                <a:lnTo>
                  <a:pt x="0" y="1658600"/>
                </a:lnTo>
                <a:lnTo>
                  <a:pt x="2789692" y="1658600"/>
                </a:lnTo>
                <a:lnTo>
                  <a:pt x="278969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O" sz="1200" dirty="0"/>
          </a:p>
        </p:txBody>
      </p:sp>
      <p:sp>
        <p:nvSpPr>
          <p:cNvPr id="9" name="Freeform 9"/>
          <p:cNvSpPr/>
          <p:nvPr/>
        </p:nvSpPr>
        <p:spPr>
          <a:xfrm flipH="1">
            <a:off x="11181884" y="-281744"/>
            <a:ext cx="1575097" cy="936467"/>
          </a:xfrm>
          <a:custGeom>
            <a:avLst/>
            <a:gdLst/>
            <a:ahLst/>
            <a:cxnLst/>
            <a:rect l="l" t="t" r="r" b="b"/>
            <a:pathLst>
              <a:path w="2362646" h="1404701">
                <a:moveTo>
                  <a:pt x="2362646" y="0"/>
                </a:moveTo>
                <a:lnTo>
                  <a:pt x="0" y="0"/>
                </a:lnTo>
                <a:lnTo>
                  <a:pt x="0" y="1404701"/>
                </a:lnTo>
                <a:lnTo>
                  <a:pt x="2362646" y="1404701"/>
                </a:lnTo>
                <a:lnTo>
                  <a:pt x="2362646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O" sz="1200" dirty="0"/>
          </a:p>
        </p:txBody>
      </p:sp>
      <p:sp>
        <p:nvSpPr>
          <p:cNvPr id="12" name="Freeform 12"/>
          <p:cNvSpPr/>
          <p:nvPr/>
        </p:nvSpPr>
        <p:spPr>
          <a:xfrm flipH="1" flipV="1">
            <a:off x="10455197" y="6118645"/>
            <a:ext cx="1859795" cy="1105733"/>
          </a:xfrm>
          <a:custGeom>
            <a:avLst/>
            <a:gdLst/>
            <a:ahLst/>
            <a:cxnLst/>
            <a:rect l="l" t="t" r="r" b="b"/>
            <a:pathLst>
              <a:path w="2789693" h="1658599">
                <a:moveTo>
                  <a:pt x="2789692" y="1658599"/>
                </a:moveTo>
                <a:lnTo>
                  <a:pt x="0" y="1658599"/>
                </a:lnTo>
                <a:lnTo>
                  <a:pt x="0" y="0"/>
                </a:lnTo>
                <a:lnTo>
                  <a:pt x="2789692" y="0"/>
                </a:lnTo>
                <a:lnTo>
                  <a:pt x="2789692" y="165859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O" sz="1200" dirty="0"/>
          </a:p>
        </p:txBody>
      </p:sp>
      <p:sp>
        <p:nvSpPr>
          <p:cNvPr id="13" name="Freeform 13"/>
          <p:cNvSpPr/>
          <p:nvPr/>
        </p:nvSpPr>
        <p:spPr>
          <a:xfrm flipH="1" flipV="1">
            <a:off x="11039535" y="5489579"/>
            <a:ext cx="1859795" cy="1105733"/>
          </a:xfrm>
          <a:custGeom>
            <a:avLst/>
            <a:gdLst/>
            <a:ahLst/>
            <a:cxnLst/>
            <a:rect l="l" t="t" r="r" b="b"/>
            <a:pathLst>
              <a:path w="2789693" h="1658599">
                <a:moveTo>
                  <a:pt x="2789692" y="1658599"/>
                </a:moveTo>
                <a:lnTo>
                  <a:pt x="0" y="1658599"/>
                </a:lnTo>
                <a:lnTo>
                  <a:pt x="0" y="0"/>
                </a:lnTo>
                <a:lnTo>
                  <a:pt x="2789692" y="0"/>
                </a:lnTo>
                <a:lnTo>
                  <a:pt x="2789692" y="165859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O" sz="1200" dirty="0"/>
          </a:p>
        </p:txBody>
      </p:sp>
      <p:sp>
        <p:nvSpPr>
          <p:cNvPr id="14" name="Freeform 14"/>
          <p:cNvSpPr/>
          <p:nvPr/>
        </p:nvSpPr>
        <p:spPr>
          <a:xfrm flipH="1" flipV="1">
            <a:off x="11181884" y="6158763"/>
            <a:ext cx="1575097" cy="936467"/>
          </a:xfrm>
          <a:custGeom>
            <a:avLst/>
            <a:gdLst/>
            <a:ahLst/>
            <a:cxnLst/>
            <a:rect l="l" t="t" r="r" b="b"/>
            <a:pathLst>
              <a:path w="2362646" h="1404701">
                <a:moveTo>
                  <a:pt x="2362646" y="1404701"/>
                </a:moveTo>
                <a:lnTo>
                  <a:pt x="0" y="1404701"/>
                </a:lnTo>
                <a:lnTo>
                  <a:pt x="0" y="0"/>
                </a:lnTo>
                <a:lnTo>
                  <a:pt x="2362646" y="0"/>
                </a:lnTo>
                <a:lnTo>
                  <a:pt x="2362646" y="1404701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O" sz="1200" dirty="0"/>
          </a:p>
        </p:txBody>
      </p:sp>
      <p:sp>
        <p:nvSpPr>
          <p:cNvPr id="16" name="TextBox 16"/>
          <p:cNvSpPr txBox="1"/>
          <p:nvPr/>
        </p:nvSpPr>
        <p:spPr>
          <a:xfrm>
            <a:off x="8850783" y="2959736"/>
            <a:ext cx="2772090" cy="945067"/>
          </a:xfrm>
          <a:prstGeom prst="rect">
            <a:avLst/>
          </a:prstGeom>
          <a:solidFill>
            <a:srgbClr val="FFB02C"/>
          </a:solidFill>
          <a:ln w="6350"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010"/>
              </a:lnSpc>
            </a:pPr>
            <a:r>
              <a:rPr lang="es-CO" sz="1200" b="1" dirty="0">
                <a:solidFill>
                  <a:schemeClr val="bg1"/>
                </a:solidFill>
                <a:latin typeface="Codec Pro Ultra-Bold"/>
                <a:ea typeface="Codec Pro Ultra-Bold"/>
                <a:cs typeface="Codec Pro Ultra-Bold"/>
                <a:sym typeface="Codec Pro Ultra-Bold"/>
              </a:rPr>
              <a:t>IMPAGO EN LOS COMPROMISOS ADQUIRIDOS POR LOS CLIENTES</a:t>
            </a:r>
            <a:endParaRPr lang="es-MX" sz="1200" b="1" dirty="0">
              <a:solidFill>
                <a:schemeClr val="bg1"/>
              </a:solidFill>
              <a:latin typeface="Codec Pro Ultra-Bold"/>
              <a:ea typeface="Codec Pro Ultra-Bold"/>
              <a:cs typeface="Codec Pro Ultra-Bold"/>
              <a:sym typeface="Codec Pro Ultra-Bold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346281" y="1211890"/>
            <a:ext cx="2683401" cy="6469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680"/>
              </a:lnSpc>
            </a:pPr>
            <a:r>
              <a:rPr lang="es-MX" sz="1400" dirty="0">
                <a:solidFill>
                  <a:srgbClr val="15193E"/>
                </a:solidFill>
                <a:latin typeface="Codec Pro"/>
                <a:ea typeface="Codec Pro"/>
                <a:cs typeface="Codec Pro"/>
                <a:sym typeface="Codec Pro"/>
              </a:rPr>
              <a:t>Asignación de créditos a clientes sin comportamiento histórico y la capacidad de pago necesaria.</a:t>
            </a: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34D41E7E-CF2C-C00E-D2FE-CADF514C4A16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346281" y="3432270"/>
            <a:ext cx="8504502" cy="185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16">
            <a:extLst>
              <a:ext uri="{FF2B5EF4-FFF2-40B4-BE49-F238E27FC236}">
                <a16:creationId xmlns:a16="http://schemas.microsoft.com/office/drawing/2014/main" id="{6CFC457D-9CE8-A3CB-DBD7-6C700692D079}"/>
              </a:ext>
            </a:extLst>
          </p:cNvPr>
          <p:cNvSpPr txBox="1"/>
          <p:nvPr/>
        </p:nvSpPr>
        <p:spPr>
          <a:xfrm>
            <a:off x="1687982" y="313983"/>
            <a:ext cx="2471062" cy="425373"/>
          </a:xfrm>
          <a:prstGeom prst="rect">
            <a:avLst/>
          </a:prstGeom>
          <a:solidFill>
            <a:srgbClr val="FFB02C"/>
          </a:solidFill>
          <a:ln w="6350"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010"/>
              </a:lnSpc>
            </a:pPr>
            <a:r>
              <a:rPr lang="es-CO" sz="1200" b="1" dirty="0">
                <a:solidFill>
                  <a:schemeClr val="bg1"/>
                </a:solidFill>
                <a:latin typeface="Codec Pro Ultra-Bold"/>
                <a:ea typeface="Codec Pro Ultra-Bold"/>
                <a:cs typeface="Codec Pro Ultra-Bold"/>
                <a:sym typeface="Codec Pro Ultra-Bold"/>
              </a:rPr>
              <a:t>Colocación de créditos incobrables</a:t>
            </a:r>
            <a:endParaRPr lang="es-MX" sz="1200" b="1" dirty="0">
              <a:solidFill>
                <a:schemeClr val="bg1"/>
              </a:solidFill>
              <a:latin typeface="Codec Pro Ultra-Bold"/>
              <a:ea typeface="Codec Pro Ultra-Bold"/>
              <a:cs typeface="Codec Pro Ultra-Bold"/>
              <a:sym typeface="Codec Pro Ultra-Bold"/>
            </a:endParaRPr>
          </a:p>
        </p:txBody>
      </p: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2339A2C3-79CA-6823-A730-5FC9E2327A11}"/>
              </a:ext>
            </a:extLst>
          </p:cNvPr>
          <p:cNvCxnSpPr>
            <a:endCxn id="26" idx="2"/>
          </p:cNvCxnSpPr>
          <p:nvPr/>
        </p:nvCxnSpPr>
        <p:spPr>
          <a:xfrm flipH="1" flipV="1">
            <a:off x="2923513" y="739356"/>
            <a:ext cx="606267" cy="27023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17">
            <a:extLst>
              <a:ext uri="{FF2B5EF4-FFF2-40B4-BE49-F238E27FC236}">
                <a16:creationId xmlns:a16="http://schemas.microsoft.com/office/drawing/2014/main" id="{B6E833C5-D2B4-F9DE-ADB2-535157BD33B3}"/>
              </a:ext>
            </a:extLst>
          </p:cNvPr>
          <p:cNvSpPr txBox="1"/>
          <p:nvPr/>
        </p:nvSpPr>
        <p:spPr>
          <a:xfrm>
            <a:off x="543245" y="2331332"/>
            <a:ext cx="2683401" cy="4289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680"/>
              </a:lnSpc>
            </a:pPr>
            <a:r>
              <a:rPr lang="es-MX" sz="1400" dirty="0">
                <a:solidFill>
                  <a:srgbClr val="15193E"/>
                </a:solidFill>
                <a:latin typeface="Codec Pro"/>
                <a:ea typeface="Codec Pro"/>
                <a:cs typeface="Codec Pro"/>
                <a:sym typeface="Codec Pro"/>
              </a:rPr>
              <a:t>No existe un modelo que permita la colocación de créditos cobrables.</a:t>
            </a:r>
          </a:p>
        </p:txBody>
      </p:sp>
      <p:sp>
        <p:nvSpPr>
          <p:cNvPr id="32" name="TextBox 16">
            <a:extLst>
              <a:ext uri="{FF2B5EF4-FFF2-40B4-BE49-F238E27FC236}">
                <a16:creationId xmlns:a16="http://schemas.microsoft.com/office/drawing/2014/main" id="{7E4E0DE4-5E74-EF3C-2D5E-A82DB191B7CB}"/>
              </a:ext>
            </a:extLst>
          </p:cNvPr>
          <p:cNvSpPr txBox="1"/>
          <p:nvPr/>
        </p:nvSpPr>
        <p:spPr>
          <a:xfrm>
            <a:off x="1687980" y="5960230"/>
            <a:ext cx="2952845" cy="425373"/>
          </a:xfrm>
          <a:prstGeom prst="rect">
            <a:avLst/>
          </a:prstGeom>
          <a:solidFill>
            <a:srgbClr val="FFB02C"/>
          </a:solidFill>
          <a:ln w="6350"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ts val="4010"/>
              </a:lnSpc>
            </a:pPr>
            <a:r>
              <a:rPr lang="es-CO" sz="1200" b="1" dirty="0">
                <a:solidFill>
                  <a:schemeClr val="bg1"/>
                </a:solidFill>
                <a:latin typeface="Codec Pro Ultra-Bold"/>
                <a:ea typeface="Codec Pro Ultra-Bold"/>
                <a:cs typeface="Codec Pro Ultra-Bold"/>
                <a:sym typeface="Codec Pro Ultra-Bold"/>
              </a:rPr>
              <a:t>Estandarización del proceso de colocación</a:t>
            </a:r>
            <a:endParaRPr lang="es-MX" sz="1200" b="1" dirty="0">
              <a:solidFill>
                <a:schemeClr val="bg1"/>
              </a:solidFill>
              <a:latin typeface="Codec Pro Ultra-Bold"/>
              <a:ea typeface="Codec Pro Ultra-Bold"/>
              <a:cs typeface="Codec Pro Ultra-Bold"/>
              <a:sym typeface="Codec Pro Ultra-Bold"/>
            </a:endParaRPr>
          </a:p>
        </p:txBody>
      </p: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2F1C799C-0145-D3FC-A50F-83D5A8BB7BDA}"/>
              </a:ext>
            </a:extLst>
          </p:cNvPr>
          <p:cNvCxnSpPr>
            <a:cxnSpLocks/>
            <a:stCxn id="32" idx="0"/>
          </p:cNvCxnSpPr>
          <p:nvPr/>
        </p:nvCxnSpPr>
        <p:spPr>
          <a:xfrm flipV="1">
            <a:off x="3164403" y="3450774"/>
            <a:ext cx="365377" cy="25094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17">
            <a:extLst>
              <a:ext uri="{FF2B5EF4-FFF2-40B4-BE49-F238E27FC236}">
                <a16:creationId xmlns:a16="http://schemas.microsoft.com/office/drawing/2014/main" id="{C049BFAD-66BD-D67D-848B-EA8B22FED820}"/>
              </a:ext>
            </a:extLst>
          </p:cNvPr>
          <p:cNvSpPr txBox="1"/>
          <p:nvPr/>
        </p:nvSpPr>
        <p:spPr>
          <a:xfrm>
            <a:off x="328602" y="3800347"/>
            <a:ext cx="2835800" cy="6469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680"/>
              </a:lnSpc>
            </a:pPr>
            <a:r>
              <a:rPr lang="es-MX" sz="1400" dirty="0">
                <a:solidFill>
                  <a:srgbClr val="15193E"/>
                </a:solidFill>
                <a:latin typeface="Codec Pro"/>
                <a:ea typeface="Codec Pro"/>
                <a:cs typeface="Codec Pro"/>
                <a:sym typeface="Codec Pro"/>
              </a:rPr>
              <a:t>La colocación recae en el comercial, se deben cumplir ciertos parámetros para una correcta colocación de créditos.</a:t>
            </a:r>
          </a:p>
        </p:txBody>
      </p:sp>
      <p:sp>
        <p:nvSpPr>
          <p:cNvPr id="40" name="TextBox 17">
            <a:extLst>
              <a:ext uri="{FF2B5EF4-FFF2-40B4-BE49-F238E27FC236}">
                <a16:creationId xmlns:a16="http://schemas.microsoft.com/office/drawing/2014/main" id="{DA9803C9-F0BF-EC38-BA5C-3B98BFE1EF75}"/>
              </a:ext>
            </a:extLst>
          </p:cNvPr>
          <p:cNvSpPr txBox="1"/>
          <p:nvPr/>
        </p:nvSpPr>
        <p:spPr>
          <a:xfrm>
            <a:off x="862874" y="4946155"/>
            <a:ext cx="2301528" cy="6469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680"/>
              </a:lnSpc>
            </a:pPr>
            <a:r>
              <a:rPr lang="es-MX" sz="1400" dirty="0">
                <a:solidFill>
                  <a:srgbClr val="15193E"/>
                </a:solidFill>
                <a:latin typeface="Codec Pro"/>
                <a:ea typeface="Codec Pro"/>
                <a:cs typeface="Codec Pro"/>
                <a:sym typeface="Codec Pro"/>
              </a:rPr>
              <a:t>No existe una definición de los parámetros, apetito y perfil del riesgo dispuesto a trabajar.</a:t>
            </a:r>
          </a:p>
        </p:txBody>
      </p:sp>
      <p:sp>
        <p:nvSpPr>
          <p:cNvPr id="42" name="TextBox 16">
            <a:extLst>
              <a:ext uri="{FF2B5EF4-FFF2-40B4-BE49-F238E27FC236}">
                <a16:creationId xmlns:a16="http://schemas.microsoft.com/office/drawing/2014/main" id="{EBB48A9F-9ED2-B332-08E6-2AFA69977DFA}"/>
              </a:ext>
            </a:extLst>
          </p:cNvPr>
          <p:cNvSpPr txBox="1"/>
          <p:nvPr/>
        </p:nvSpPr>
        <p:spPr>
          <a:xfrm>
            <a:off x="5015968" y="854458"/>
            <a:ext cx="2952845" cy="425373"/>
          </a:xfrm>
          <a:prstGeom prst="rect">
            <a:avLst/>
          </a:prstGeom>
          <a:solidFill>
            <a:srgbClr val="FFB02C"/>
          </a:solidFill>
          <a:ln w="6350"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ts val="4010"/>
              </a:lnSpc>
            </a:pPr>
            <a:r>
              <a:rPr lang="es-CO" sz="1200" b="1" dirty="0">
                <a:solidFill>
                  <a:schemeClr val="bg1"/>
                </a:solidFill>
                <a:latin typeface="Codec Pro Ultra-Bold"/>
                <a:ea typeface="Codec Pro Ultra-Bold"/>
                <a:cs typeface="Codec Pro Ultra-Bold"/>
                <a:sym typeface="Codec Pro Ultra-Bold"/>
              </a:rPr>
              <a:t>Gestión de créditos incobrables existentes</a:t>
            </a:r>
            <a:endParaRPr lang="es-MX" sz="1200" b="1" dirty="0">
              <a:solidFill>
                <a:schemeClr val="bg1"/>
              </a:solidFill>
              <a:latin typeface="Codec Pro Ultra-Bold"/>
              <a:ea typeface="Codec Pro Ultra-Bold"/>
              <a:cs typeface="Codec Pro Ultra-Bold"/>
              <a:sym typeface="Codec Pro Ultra-Bold"/>
            </a:endParaRPr>
          </a:p>
        </p:txBody>
      </p: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7F9AEF1D-B219-2937-8245-24550526B627}"/>
              </a:ext>
            </a:extLst>
          </p:cNvPr>
          <p:cNvCxnSpPr>
            <a:cxnSpLocks/>
            <a:endCxn id="42" idx="2"/>
          </p:cNvCxnSpPr>
          <p:nvPr/>
        </p:nvCxnSpPr>
        <p:spPr>
          <a:xfrm flipH="1" flipV="1">
            <a:off x="6492391" y="1279831"/>
            <a:ext cx="460789" cy="21643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17">
            <a:extLst>
              <a:ext uri="{FF2B5EF4-FFF2-40B4-BE49-F238E27FC236}">
                <a16:creationId xmlns:a16="http://schemas.microsoft.com/office/drawing/2014/main" id="{AD819418-17C6-9CAF-4619-FE21D1E545A0}"/>
              </a:ext>
            </a:extLst>
          </p:cNvPr>
          <p:cNvSpPr txBox="1"/>
          <p:nvPr/>
        </p:nvSpPr>
        <p:spPr>
          <a:xfrm>
            <a:off x="4765311" y="1946417"/>
            <a:ext cx="1870664" cy="4289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680"/>
              </a:lnSpc>
            </a:pPr>
            <a:r>
              <a:rPr lang="es-MX" sz="1400" dirty="0">
                <a:solidFill>
                  <a:srgbClr val="15193E"/>
                </a:solidFill>
                <a:latin typeface="Codec Pro"/>
                <a:ea typeface="Codec Pro"/>
                <a:cs typeface="Codec Pro"/>
                <a:sym typeface="Codec Pro"/>
              </a:rPr>
              <a:t>No existe un método de recuperación de cartera.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94</Words>
  <Application>Microsoft Office PowerPoint</Application>
  <PresentationFormat>Panorámica</PresentationFormat>
  <Paragraphs>9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Codec Pro</vt:lpstr>
      <vt:lpstr>Codec Pro Ultra-Bold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Alejandro Pérez Lugo</dc:creator>
  <cp:lastModifiedBy>Alejandro Pérez Lugo</cp:lastModifiedBy>
  <cp:revision>1</cp:revision>
  <dcterms:created xsi:type="dcterms:W3CDTF">2024-11-21T03:22:24Z</dcterms:created>
  <dcterms:modified xsi:type="dcterms:W3CDTF">2024-11-21T04:03:00Z</dcterms:modified>
</cp:coreProperties>
</file>