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51262"/>
            <a:ext cx="5562600" cy="2479554"/>
          </a:xfrm>
        </p:spPr>
        <p:txBody>
          <a:bodyPr anchor="b">
            <a:normAutofit/>
          </a:bodyPr>
          <a:lstStyle/>
          <a:p>
            <a:r>
              <a:rPr lang="es-EC" sz="4000" dirty="0"/>
              <a:t>CURSO DE R – UCE</a:t>
            </a:r>
            <a:br>
              <a:rPr lang="es-EC" dirty="0"/>
            </a:br>
            <a:r>
              <a:rPr lang="es-EC" sz="2800" dirty="0"/>
              <a:t>Visualización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23-octubre-2020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2" y="307851"/>
            <a:ext cx="1677359" cy="16773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6E775B-4891-4CB0-A23E-83088460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632" y="1212413"/>
            <a:ext cx="4425704" cy="5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9105835" cy="4675787"/>
          </a:xfrm>
        </p:spPr>
        <p:txBody>
          <a:bodyPr>
            <a:normAutofit/>
          </a:bodyPr>
          <a:lstStyle/>
          <a:p>
            <a:r>
              <a:rPr lang="es-EC" sz="3200" b="1" dirty="0"/>
              <a:t>Fuentes de datos</a:t>
            </a:r>
          </a:p>
          <a:p>
            <a:pPr algn="l"/>
            <a:r>
              <a:rPr lang="es-EC" sz="3200" b="1" i="0" dirty="0">
                <a:effectLst/>
              </a:rPr>
              <a:t>Objetos geométricos, (puntos, líneas, polígonos, áreas, etc.)</a:t>
            </a:r>
          </a:p>
          <a:p>
            <a:pPr algn="l"/>
            <a:r>
              <a:rPr lang="es-EC" sz="3200" b="1" i="0" dirty="0">
                <a:effectLst/>
              </a:rPr>
              <a:t>Transformaciones estadísticas</a:t>
            </a:r>
          </a:p>
          <a:p>
            <a:pPr algn="l"/>
            <a:r>
              <a:rPr lang="es-EC" sz="3200" b="1" i="0" dirty="0">
                <a:effectLst/>
              </a:rPr>
              <a:t>Escalas</a:t>
            </a:r>
          </a:p>
          <a:p>
            <a:pPr algn="l"/>
            <a:r>
              <a:rPr lang="es-EC" sz="3200" b="1" i="0" dirty="0">
                <a:effectLst/>
              </a:rPr>
              <a:t>Sistema de coordenadas</a:t>
            </a:r>
          </a:p>
          <a:p>
            <a:pPr algn="l"/>
            <a:r>
              <a:rPr lang="es-EC" sz="3200" b="1" i="0" dirty="0">
                <a:effectLst/>
              </a:rPr>
              <a:t>Condicionamiento</a:t>
            </a:r>
          </a:p>
          <a:p>
            <a:pPr algn="l"/>
            <a:endParaRPr lang="es-EC" sz="16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10203468" cy="467578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Un gráfico se ggplot2 inicia usando la función </a:t>
            </a:r>
            <a:r>
              <a:rPr lang="es-EC" sz="2000" i="0" dirty="0" err="1">
                <a:effectLst/>
                <a:latin typeface="News Cycle"/>
              </a:rPr>
              <a:t>ggplot</a:t>
            </a:r>
            <a:r>
              <a:rPr lang="es-EC" sz="2000" i="0" dirty="0">
                <a:effectLst/>
                <a:latin typeface="News Cycle"/>
              </a:rPr>
              <a:t>(). Los datos representados gráficamente siempre provienen de una tabla de datos ( data </a:t>
            </a:r>
            <a:r>
              <a:rPr lang="es-EC" sz="2000" i="0" dirty="0" err="1">
                <a:effectLst/>
                <a:latin typeface="News Cycle"/>
              </a:rPr>
              <a:t>frame</a:t>
            </a:r>
            <a:r>
              <a:rPr lang="es-EC" sz="2000" i="0" dirty="0">
                <a:effectLst/>
                <a:latin typeface="News Cycle"/>
              </a:rPr>
              <a:t> o </a:t>
            </a:r>
            <a:r>
              <a:rPr lang="es-EC" sz="2000" i="0" dirty="0" err="1">
                <a:effectLst/>
                <a:latin typeface="News Cycle"/>
              </a:rPr>
              <a:t>tibble</a:t>
            </a:r>
            <a:r>
              <a:rPr lang="es-EC" sz="2000" i="0" dirty="0">
                <a:effectLst/>
                <a:latin typeface="News Cycle"/>
              </a:rPr>
              <a:t> ), que pasamos como argumento data a la función:</a:t>
            </a:r>
          </a:p>
          <a:p>
            <a:pPr algn="l" fontAlgn="base"/>
            <a:r>
              <a:rPr lang="es-EC" sz="2000" i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(data = </a:t>
            </a:r>
            <a:r>
              <a:rPr lang="es-EC" sz="2000" i="0" dirty="0" err="1">
                <a:effectLst/>
                <a:latin typeface="Consolas" panose="020B0609020204030204" pitchFamily="49" charset="0"/>
              </a:rPr>
              <a:t>rp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l" fontAlgn="base"/>
            <a:r>
              <a:rPr lang="es-EC" sz="2000" i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(</a:t>
            </a:r>
            <a:r>
              <a:rPr lang="es-EC" sz="2000" i="0" dirty="0" err="1">
                <a:effectLst/>
                <a:latin typeface="Consolas" panose="020B0609020204030204" pitchFamily="49" charset="0"/>
              </a:rPr>
              <a:t>rp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Hemos definido la fuente de datos, ahora debemos agregar elementos de representación gráfica. Estos elementos se llaman </a:t>
            </a:r>
            <a:r>
              <a:rPr lang="es-EC" sz="2000" dirty="0" err="1">
                <a:latin typeface="Consolas" panose="020B0609020204030204" pitchFamily="49" charset="0"/>
              </a:rPr>
              <a:t>geom</a:t>
            </a:r>
            <a:r>
              <a:rPr lang="es-EC" sz="2000" dirty="0">
                <a:latin typeface="Consolas" panose="020B0609020204030204" pitchFamily="49" charset="0"/>
              </a:rPr>
              <a:t> </a:t>
            </a:r>
            <a:r>
              <a:rPr lang="es-EC" sz="2000" i="0" dirty="0">
                <a:effectLst/>
                <a:latin typeface="News Cycle"/>
              </a:rPr>
              <a:t>y los agregamos al objeto gráfico base con el operador +.</a:t>
            </a:r>
          </a:p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Uno de las geometrías los más simples es </a:t>
            </a:r>
            <a:r>
              <a:rPr lang="es-EC" sz="2000" dirty="0" err="1">
                <a:latin typeface="Consolas" panose="020B0609020204030204" pitchFamily="49" charset="0"/>
              </a:rPr>
              <a:t>geom_histogram</a:t>
            </a:r>
            <a:r>
              <a:rPr lang="es-EC" sz="2000" dirty="0">
                <a:latin typeface="Consolas" panose="020B0609020204030204" pitchFamily="49" charset="0"/>
              </a:rPr>
              <a:t>. </a:t>
            </a:r>
            <a:r>
              <a:rPr lang="es-EC" sz="2000" i="0" dirty="0">
                <a:effectLst/>
                <a:latin typeface="News Cycle"/>
              </a:rPr>
              <a:t>Se puede agregar de la siguiente manera:</a:t>
            </a:r>
          </a:p>
          <a:p>
            <a:pPr fontAlgn="base"/>
            <a:r>
              <a:rPr lang="es-EC" sz="2000" dirty="0" err="1">
                <a:latin typeface="Consolas" panose="020B0609020204030204" pitchFamily="49" charset="0"/>
              </a:rPr>
              <a:t>ggplot</a:t>
            </a:r>
            <a:r>
              <a:rPr lang="es-EC" sz="2000" dirty="0">
                <a:latin typeface="Consolas" panose="020B0609020204030204" pitchFamily="49" charset="0"/>
              </a:rPr>
              <a:t>(</a:t>
            </a:r>
            <a:r>
              <a:rPr lang="es-EC" sz="2000" dirty="0" err="1">
                <a:latin typeface="Consolas" panose="020B0609020204030204" pitchFamily="49" charset="0"/>
              </a:rPr>
              <a:t>rp</a:t>
            </a:r>
            <a:r>
              <a:rPr lang="es-EC" sz="2000" dirty="0">
                <a:latin typeface="Consolas" panose="020B0609020204030204" pitchFamily="49" charset="0"/>
              </a:rPr>
              <a:t>) + </a:t>
            </a:r>
            <a:r>
              <a:rPr lang="es-EC" sz="2000" dirty="0" err="1">
                <a:latin typeface="Consolas" panose="020B0609020204030204" pitchFamily="49" charset="0"/>
              </a:rPr>
              <a:t>geom_histogram</a:t>
            </a:r>
            <a:r>
              <a:rPr lang="es-EC" sz="2000" dirty="0">
                <a:latin typeface="Consolas" panose="020B0609020204030204" pitchFamily="49" charset="0"/>
              </a:rPr>
              <a:t>()</a:t>
            </a:r>
          </a:p>
          <a:p>
            <a:pPr algn="l"/>
            <a:endParaRPr lang="es-EC" sz="16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2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ggplot2 - geometrías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74462C0-6CF0-4656-907E-331C7D26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87889"/>
              </p:ext>
            </p:extLst>
          </p:nvPr>
        </p:nvGraphicFramePr>
        <p:xfrm>
          <a:off x="0" y="888274"/>
          <a:ext cx="12192000" cy="590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2776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3041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65561"/>
                    </a:ext>
                  </a:extLst>
                </a:gridCol>
              </a:tblGrid>
              <a:tr h="327778"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err="1">
                          <a:latin typeface="+mn-lt"/>
                        </a:rPr>
                        <a:t>geom</a:t>
                      </a:r>
                      <a:endParaRPr lang="es-EC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latin typeface="+mn-lt"/>
                        </a:rPr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latin typeface="+mn-lt"/>
                        </a:rPr>
                        <a:t>aes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29095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/>
                      <a:r>
                        <a:rPr lang="es-EC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geom_histogram</a:t>
                      </a:r>
                      <a:endParaRPr lang="es-EC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Histograma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633684179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  <a:latin typeface="+mn-lt"/>
                        </a:rPr>
                        <a:t>geom_bar</a:t>
                      </a:r>
                      <a:endParaRPr lang="es-EC" sz="1400" b="1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barras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730884843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geom_density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densidad (histograma suavizado)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075460760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geom_boxplot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 err="1">
                          <a:effectLst/>
                          <a:latin typeface="+mn-lt"/>
                        </a:rPr>
                        <a:t>Boxplot</a:t>
                      </a:r>
                      <a:endParaRPr lang="es-EC" sz="1400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886538778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geom_line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Dibujar una línea ordenando los valores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718865149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geom_path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>
                          <a:effectLst/>
                          <a:latin typeface="+mn-lt"/>
                        </a:rPr>
                        <a:t>Dibujar una línea en el orden de aparición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454590222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  <a:latin typeface="+mn-lt"/>
                        </a:rPr>
                        <a:t>geom_point</a:t>
                      </a:r>
                      <a:endParaRPr lang="es-EC" sz="1400" b="1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dispersión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917731684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geom_smooth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 un modelo y su intervalo de confianza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57563684"/>
                  </a:ext>
                </a:extLst>
              </a:tr>
              <a:tr h="557223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geom_bin2d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Dibuja rectángulos y pinta según cantidad de datos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4130157350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geom_ribbon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Dibujar intervalos para cada valor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ymin</a:t>
                      </a:r>
                      <a:r>
                        <a:rPr lang="es-EC" sz="1400" b="1" dirty="0">
                          <a:effectLst/>
                        </a:rPr>
                        <a:t>, </a:t>
                      </a:r>
                      <a:r>
                        <a:rPr lang="es-EC" sz="1400" b="1" dirty="0" err="1">
                          <a:effectLst/>
                        </a:rPr>
                        <a:t>ymax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4206744161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geom_errorbar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Barras de error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ymin</a:t>
                      </a:r>
                      <a:r>
                        <a:rPr lang="es-EC" sz="1400" b="1" dirty="0">
                          <a:effectLst/>
                        </a:rPr>
                        <a:t>, </a:t>
                      </a:r>
                      <a:r>
                        <a:rPr lang="es-EC" sz="1400" b="1" dirty="0" err="1">
                          <a:effectLst/>
                        </a:rPr>
                        <a:t>ymax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73953541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geom_text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Agregar texto al gráfico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084004487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Agregar texto con rectángulo al gráfico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364590493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geom_tile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Permite crear rectángulos coloreados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fill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76837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197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333</Words>
  <Application>Microsoft Office PowerPoint</Application>
  <PresentationFormat>Panorámica</PresentationFormat>
  <Paragraphs>66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Consolas</vt:lpstr>
      <vt:lpstr>News Cycle</vt:lpstr>
      <vt:lpstr>BlockprintVTI</vt:lpstr>
      <vt:lpstr>CURSO DE R – UCE Visualización de datos</vt:lpstr>
      <vt:lpstr>  Visualización de datos con ggplot2 </vt:lpstr>
      <vt:lpstr>  Visualización de datos con ggplot2 </vt:lpstr>
      <vt:lpstr>  Visualización de datos con ggplot2 - geometrías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36</cp:revision>
  <dcterms:created xsi:type="dcterms:W3CDTF">2020-10-19T14:42:45Z</dcterms:created>
  <dcterms:modified xsi:type="dcterms:W3CDTF">2020-10-24T00:07:22Z</dcterms:modified>
</cp:coreProperties>
</file>