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03177-73E4-4481-86F1-595CE9671E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C31F1FAD-CFAC-40E4-9D89-FCC709A1EA77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C" sz="2400" dirty="0"/>
            <a:t>Matriz de correlaciones</a:t>
          </a:r>
        </a:p>
      </dgm:t>
    </dgm:pt>
    <dgm:pt modelId="{04C5FB65-F10B-464D-A470-E84BEF8DA4B0}" type="parTrans" cxnId="{1A9FE2EF-8D81-41E8-A035-59D742D0EA75}">
      <dgm:prSet/>
      <dgm:spPr/>
      <dgm:t>
        <a:bodyPr/>
        <a:lstStyle/>
        <a:p>
          <a:endParaRPr lang="es-EC" sz="2400"/>
        </a:p>
      </dgm:t>
    </dgm:pt>
    <dgm:pt modelId="{C296E91C-8A4F-4120-979B-0CA88909392E}" type="sibTrans" cxnId="{1A9FE2EF-8D81-41E8-A035-59D742D0EA75}">
      <dgm:prSet/>
      <dgm:spPr/>
      <dgm:t>
        <a:bodyPr/>
        <a:lstStyle/>
        <a:p>
          <a:endParaRPr lang="es-EC" sz="2400"/>
        </a:p>
      </dgm:t>
    </dgm:pt>
    <dgm:pt modelId="{D3D4E821-4BB3-41AD-B8AB-F76B6C0D4490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C" sz="2400" dirty="0"/>
            <a:t>Pruebas estadísticas</a:t>
          </a:r>
        </a:p>
      </dgm:t>
    </dgm:pt>
    <dgm:pt modelId="{CE0A593F-BB07-4142-A994-668C714BC09E}" type="parTrans" cxnId="{2AFC81EF-3349-47C6-8650-F69DA552A1C6}">
      <dgm:prSet/>
      <dgm:spPr/>
      <dgm:t>
        <a:bodyPr/>
        <a:lstStyle/>
        <a:p>
          <a:endParaRPr lang="es-EC" sz="2400"/>
        </a:p>
      </dgm:t>
    </dgm:pt>
    <dgm:pt modelId="{43B25958-CEAF-4A01-B070-BC51D5329D73}" type="sibTrans" cxnId="{2AFC81EF-3349-47C6-8650-F69DA552A1C6}">
      <dgm:prSet/>
      <dgm:spPr/>
      <dgm:t>
        <a:bodyPr/>
        <a:lstStyle/>
        <a:p>
          <a:endParaRPr lang="es-EC" sz="2400"/>
        </a:p>
      </dgm:t>
    </dgm:pt>
    <dgm:pt modelId="{A84E9603-4E88-4196-83C6-B9974004B253}" type="pres">
      <dgm:prSet presAssocID="{7D603177-73E4-4481-86F1-595CE9671E72}" presName="linear" presStyleCnt="0">
        <dgm:presLayoutVars>
          <dgm:dir/>
          <dgm:animLvl val="lvl"/>
          <dgm:resizeHandles val="exact"/>
        </dgm:presLayoutVars>
      </dgm:prSet>
      <dgm:spPr/>
    </dgm:pt>
    <dgm:pt modelId="{C22B5FFC-5876-41C7-8EF2-8BE2A8AC8844}" type="pres">
      <dgm:prSet presAssocID="{C31F1FAD-CFAC-40E4-9D89-FCC709A1EA77}" presName="parentLin" presStyleCnt="0"/>
      <dgm:spPr/>
    </dgm:pt>
    <dgm:pt modelId="{76DE77A1-E1A9-4E02-BBB4-3EC190E2799D}" type="pres">
      <dgm:prSet presAssocID="{C31F1FAD-CFAC-40E4-9D89-FCC709A1EA77}" presName="parentLeftMargin" presStyleLbl="node1" presStyleIdx="0" presStyleCnt="2"/>
      <dgm:spPr/>
    </dgm:pt>
    <dgm:pt modelId="{F18E2A9B-C0A6-4F09-8FB1-6F39D82942EC}" type="pres">
      <dgm:prSet presAssocID="{C31F1FAD-CFAC-40E4-9D89-FCC709A1EA77}" presName="parentText" presStyleLbl="node1" presStyleIdx="0" presStyleCnt="2" custScaleX="122809">
        <dgm:presLayoutVars>
          <dgm:chMax val="0"/>
          <dgm:bulletEnabled val="1"/>
        </dgm:presLayoutVars>
      </dgm:prSet>
      <dgm:spPr/>
    </dgm:pt>
    <dgm:pt modelId="{22C197C1-C801-4D05-95DB-9BFC643E6906}" type="pres">
      <dgm:prSet presAssocID="{C31F1FAD-CFAC-40E4-9D89-FCC709A1EA77}" presName="negativeSpace" presStyleCnt="0"/>
      <dgm:spPr/>
    </dgm:pt>
    <dgm:pt modelId="{54B995B8-7584-4911-BAD5-1555A78A2976}" type="pres">
      <dgm:prSet presAssocID="{C31F1FAD-CFAC-40E4-9D89-FCC709A1EA77}" presName="childText" presStyleLbl="conFgAcc1" presStyleIdx="0" presStyleCnt="2">
        <dgm:presLayoutVars>
          <dgm:bulletEnabled val="1"/>
        </dgm:presLayoutVars>
      </dgm:prSet>
      <dgm:spPr/>
    </dgm:pt>
    <dgm:pt modelId="{231F5788-FC26-42CE-AF78-C64B2780BBFB}" type="pres">
      <dgm:prSet presAssocID="{C296E91C-8A4F-4120-979B-0CA88909392E}" presName="spaceBetweenRectangles" presStyleCnt="0"/>
      <dgm:spPr/>
    </dgm:pt>
    <dgm:pt modelId="{DF868DA1-6624-4A66-98F7-B92EBC0F1CF1}" type="pres">
      <dgm:prSet presAssocID="{D3D4E821-4BB3-41AD-B8AB-F76B6C0D4490}" presName="parentLin" presStyleCnt="0"/>
      <dgm:spPr/>
    </dgm:pt>
    <dgm:pt modelId="{19F35101-AFFF-4ADF-A966-4012C4598445}" type="pres">
      <dgm:prSet presAssocID="{D3D4E821-4BB3-41AD-B8AB-F76B6C0D4490}" presName="parentLeftMargin" presStyleLbl="node1" presStyleIdx="0" presStyleCnt="2"/>
      <dgm:spPr/>
    </dgm:pt>
    <dgm:pt modelId="{D67D91D0-3729-4044-A57C-FB68650BD0CA}" type="pres">
      <dgm:prSet presAssocID="{D3D4E821-4BB3-41AD-B8AB-F76B6C0D4490}" presName="parentText" presStyleLbl="node1" presStyleIdx="1" presStyleCnt="2" custScaleX="121640">
        <dgm:presLayoutVars>
          <dgm:chMax val="0"/>
          <dgm:bulletEnabled val="1"/>
        </dgm:presLayoutVars>
      </dgm:prSet>
      <dgm:spPr/>
    </dgm:pt>
    <dgm:pt modelId="{D4A4D268-3A9D-4DC9-ADCF-A879B96066FD}" type="pres">
      <dgm:prSet presAssocID="{D3D4E821-4BB3-41AD-B8AB-F76B6C0D4490}" presName="negativeSpace" presStyleCnt="0"/>
      <dgm:spPr/>
    </dgm:pt>
    <dgm:pt modelId="{F3901536-0002-4CD9-BF18-4686882C837A}" type="pres">
      <dgm:prSet presAssocID="{D3D4E821-4BB3-41AD-B8AB-F76B6C0D449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FFBC107-60A7-41A5-A6A2-E44A4F8C4473}" type="presOf" srcId="{D3D4E821-4BB3-41AD-B8AB-F76B6C0D4490}" destId="{D67D91D0-3729-4044-A57C-FB68650BD0CA}" srcOrd="1" destOrd="0" presId="urn:microsoft.com/office/officeart/2005/8/layout/list1"/>
    <dgm:cxn modelId="{842DDC41-0AAA-4EB5-BBD9-DF0463665CB3}" type="presOf" srcId="{D3D4E821-4BB3-41AD-B8AB-F76B6C0D4490}" destId="{19F35101-AFFF-4ADF-A966-4012C4598445}" srcOrd="0" destOrd="0" presId="urn:microsoft.com/office/officeart/2005/8/layout/list1"/>
    <dgm:cxn modelId="{DA22664C-53B8-40BC-9DC2-AF6A6AFA8B34}" type="presOf" srcId="{C31F1FAD-CFAC-40E4-9D89-FCC709A1EA77}" destId="{76DE77A1-E1A9-4E02-BBB4-3EC190E2799D}" srcOrd="0" destOrd="0" presId="urn:microsoft.com/office/officeart/2005/8/layout/list1"/>
    <dgm:cxn modelId="{91D9F89E-F236-4158-BB92-76F1E28323B7}" type="presOf" srcId="{7D603177-73E4-4481-86F1-595CE9671E72}" destId="{A84E9603-4E88-4196-83C6-B9974004B253}" srcOrd="0" destOrd="0" presId="urn:microsoft.com/office/officeart/2005/8/layout/list1"/>
    <dgm:cxn modelId="{2AFC81EF-3349-47C6-8650-F69DA552A1C6}" srcId="{7D603177-73E4-4481-86F1-595CE9671E72}" destId="{D3D4E821-4BB3-41AD-B8AB-F76B6C0D4490}" srcOrd="1" destOrd="0" parTransId="{CE0A593F-BB07-4142-A994-668C714BC09E}" sibTransId="{43B25958-CEAF-4A01-B070-BC51D5329D73}"/>
    <dgm:cxn modelId="{1A9FE2EF-8D81-41E8-A035-59D742D0EA75}" srcId="{7D603177-73E4-4481-86F1-595CE9671E72}" destId="{C31F1FAD-CFAC-40E4-9D89-FCC709A1EA77}" srcOrd="0" destOrd="0" parTransId="{04C5FB65-F10B-464D-A470-E84BEF8DA4B0}" sibTransId="{C296E91C-8A4F-4120-979B-0CA88909392E}"/>
    <dgm:cxn modelId="{BC2BE7F2-D08A-4C06-9E51-3D06BE67582A}" type="presOf" srcId="{C31F1FAD-CFAC-40E4-9D89-FCC709A1EA77}" destId="{F18E2A9B-C0A6-4F09-8FB1-6F39D82942EC}" srcOrd="1" destOrd="0" presId="urn:microsoft.com/office/officeart/2005/8/layout/list1"/>
    <dgm:cxn modelId="{F55B20A0-6EC8-418F-A734-F73F73029C6F}" type="presParOf" srcId="{A84E9603-4E88-4196-83C6-B9974004B253}" destId="{C22B5FFC-5876-41C7-8EF2-8BE2A8AC8844}" srcOrd="0" destOrd="0" presId="urn:microsoft.com/office/officeart/2005/8/layout/list1"/>
    <dgm:cxn modelId="{D0B86B10-38EC-4966-934C-FDB89F19F6B2}" type="presParOf" srcId="{C22B5FFC-5876-41C7-8EF2-8BE2A8AC8844}" destId="{76DE77A1-E1A9-4E02-BBB4-3EC190E2799D}" srcOrd="0" destOrd="0" presId="urn:microsoft.com/office/officeart/2005/8/layout/list1"/>
    <dgm:cxn modelId="{A00FBD53-0A59-4E43-AAE0-1653BC4B6299}" type="presParOf" srcId="{C22B5FFC-5876-41C7-8EF2-8BE2A8AC8844}" destId="{F18E2A9B-C0A6-4F09-8FB1-6F39D82942EC}" srcOrd="1" destOrd="0" presId="urn:microsoft.com/office/officeart/2005/8/layout/list1"/>
    <dgm:cxn modelId="{262B383D-CA33-4F1C-8497-D6367FAE110F}" type="presParOf" srcId="{A84E9603-4E88-4196-83C6-B9974004B253}" destId="{22C197C1-C801-4D05-95DB-9BFC643E6906}" srcOrd="1" destOrd="0" presId="urn:microsoft.com/office/officeart/2005/8/layout/list1"/>
    <dgm:cxn modelId="{8BE759B1-9641-4EB8-AA51-D644549ED4A6}" type="presParOf" srcId="{A84E9603-4E88-4196-83C6-B9974004B253}" destId="{54B995B8-7584-4911-BAD5-1555A78A2976}" srcOrd="2" destOrd="0" presId="urn:microsoft.com/office/officeart/2005/8/layout/list1"/>
    <dgm:cxn modelId="{7B0C24FF-2AB6-4903-A83A-B5EF298F15EC}" type="presParOf" srcId="{A84E9603-4E88-4196-83C6-B9974004B253}" destId="{231F5788-FC26-42CE-AF78-C64B2780BBFB}" srcOrd="3" destOrd="0" presId="urn:microsoft.com/office/officeart/2005/8/layout/list1"/>
    <dgm:cxn modelId="{45CD540B-69E5-4D4C-8CB7-966BA078C717}" type="presParOf" srcId="{A84E9603-4E88-4196-83C6-B9974004B253}" destId="{DF868DA1-6624-4A66-98F7-B92EBC0F1CF1}" srcOrd="4" destOrd="0" presId="urn:microsoft.com/office/officeart/2005/8/layout/list1"/>
    <dgm:cxn modelId="{5CDDE225-46B8-4C91-AC6F-FE9BD8073128}" type="presParOf" srcId="{DF868DA1-6624-4A66-98F7-B92EBC0F1CF1}" destId="{19F35101-AFFF-4ADF-A966-4012C4598445}" srcOrd="0" destOrd="0" presId="urn:microsoft.com/office/officeart/2005/8/layout/list1"/>
    <dgm:cxn modelId="{A9AE37B4-BA58-404F-A713-A0E051DFECC2}" type="presParOf" srcId="{DF868DA1-6624-4A66-98F7-B92EBC0F1CF1}" destId="{D67D91D0-3729-4044-A57C-FB68650BD0CA}" srcOrd="1" destOrd="0" presId="urn:microsoft.com/office/officeart/2005/8/layout/list1"/>
    <dgm:cxn modelId="{4DECBEE0-F53B-45A6-AAA7-EA8B7BA0628C}" type="presParOf" srcId="{A84E9603-4E88-4196-83C6-B9974004B253}" destId="{D4A4D268-3A9D-4DC9-ADCF-A879B96066FD}" srcOrd="5" destOrd="0" presId="urn:microsoft.com/office/officeart/2005/8/layout/list1"/>
    <dgm:cxn modelId="{6F216F8A-0099-485E-987B-A4C8C8424FB8}" type="presParOf" srcId="{A84E9603-4E88-4196-83C6-B9974004B253}" destId="{F3901536-0002-4CD9-BF18-4686882C837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995B8-7584-4911-BAD5-1555A78A2976}">
      <dsp:nvSpPr>
        <dsp:cNvPr id="0" name=""/>
        <dsp:cNvSpPr/>
      </dsp:nvSpPr>
      <dsp:spPr>
        <a:xfrm>
          <a:off x="0" y="468715"/>
          <a:ext cx="494881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E2A9B-C0A6-4F09-8FB1-6F39D82942EC}">
      <dsp:nvSpPr>
        <dsp:cNvPr id="0" name=""/>
        <dsp:cNvSpPr/>
      </dsp:nvSpPr>
      <dsp:spPr>
        <a:xfrm>
          <a:off x="247440" y="40675"/>
          <a:ext cx="4254311" cy="8560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37" tIns="0" rIns="13093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Matriz de correlaciones</a:t>
          </a:r>
        </a:p>
      </dsp:txBody>
      <dsp:txXfrm>
        <a:off x="289230" y="82465"/>
        <a:ext cx="4170731" cy="772500"/>
      </dsp:txXfrm>
    </dsp:sp>
    <dsp:sp modelId="{F3901536-0002-4CD9-BF18-4686882C837A}">
      <dsp:nvSpPr>
        <dsp:cNvPr id="0" name=""/>
        <dsp:cNvSpPr/>
      </dsp:nvSpPr>
      <dsp:spPr>
        <a:xfrm>
          <a:off x="0" y="1784155"/>
          <a:ext cx="494881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D91D0-3729-4044-A57C-FB68650BD0CA}">
      <dsp:nvSpPr>
        <dsp:cNvPr id="0" name=""/>
        <dsp:cNvSpPr/>
      </dsp:nvSpPr>
      <dsp:spPr>
        <a:xfrm>
          <a:off x="247440" y="1356115"/>
          <a:ext cx="4213815" cy="85608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37" tIns="0" rIns="13093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Pruebas estadísticas</a:t>
          </a:r>
        </a:p>
      </dsp:txBody>
      <dsp:txXfrm>
        <a:off x="289230" y="1397905"/>
        <a:ext cx="413023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6.png"/><Relationship Id="rId5" Type="http://schemas.openxmlformats.org/officeDocument/2006/relationships/diagramData" Target="../diagrams/data1.xml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073" y="728910"/>
            <a:ext cx="6124304" cy="2479554"/>
          </a:xfrm>
        </p:spPr>
        <p:txBody>
          <a:bodyPr anchor="b">
            <a:normAutofit/>
          </a:bodyPr>
          <a:lstStyle/>
          <a:p>
            <a:r>
              <a:rPr lang="es-EC" sz="4800" dirty="0"/>
              <a:t>CURSO DE R – UCE</a:t>
            </a:r>
            <a:br>
              <a:rPr lang="es-EC" dirty="0"/>
            </a:br>
            <a:r>
              <a:rPr lang="es-EC" dirty="0"/>
              <a:t>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784669" cy="2054306"/>
          </a:xfrm>
        </p:spPr>
        <p:txBody>
          <a:bodyPr anchor="t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es-EC" sz="28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24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24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2400" dirty="0">
                <a:solidFill>
                  <a:schemeClr val="tx2">
                    <a:alpha val="80000"/>
                  </a:schemeClr>
                </a:solidFill>
              </a:rPr>
              <a:t>04-noviembre-2020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89" y="253164"/>
            <a:ext cx="1379694" cy="1379694"/>
          </a:xfrm>
          <a:prstGeom prst="rect">
            <a:avLst/>
          </a:prstGeom>
        </p:spPr>
      </p:pic>
      <p:pic>
        <p:nvPicPr>
          <p:cNvPr id="6" name="Imagen 5" descr="Imagen que contiene computadora, señal&#10;&#10;Descripción generada automáticamente">
            <a:extLst>
              <a:ext uri="{FF2B5EF4-FFF2-40B4-BE49-F238E27FC236}">
                <a16:creationId xmlns:a16="http://schemas.microsoft.com/office/drawing/2014/main" id="{8E4EE6A9-CBCD-4E60-A804-D62BEC520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99" y="1632858"/>
            <a:ext cx="3750780" cy="43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Regresión lineal múltiple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14F1898-D69F-4802-BB1C-5578881CF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94" y="1300756"/>
                <a:ext cx="11194100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C" altLang="es-EC" sz="27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ato"/>
                  </a:rPr>
                  <a:t>La idea de la regresión lineal es encontrar los valores de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EC" altLang="es-EC" sz="27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ato"/>
                  </a:rPr>
                  <a:t> que minimice los errores en la recta.</a:t>
                </a:r>
                <a:r>
                  <a:rPr kumimoji="0" lang="es-EC" altLang="es-EC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:endParaRPr kumimoji="0" lang="es-EC" altLang="es-EC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14F1898-D69F-4802-BB1C-5578881CF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094" y="1300756"/>
                <a:ext cx="11194100" cy="923330"/>
              </a:xfrm>
              <a:prstGeom prst="rect">
                <a:avLst/>
              </a:prstGeom>
              <a:blipFill>
                <a:blip r:embed="rId3"/>
                <a:stretch>
                  <a:fillRect l="-1034" t="-5263" r="-1143"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64CFD1-FD02-485D-876C-A6857819A737}"/>
                  </a:ext>
                </a:extLst>
              </p:cNvPr>
              <p:cNvSpPr txBox="1"/>
              <p:nvPr/>
            </p:nvSpPr>
            <p:spPr>
              <a:xfrm>
                <a:off x="2090057" y="2537256"/>
                <a:ext cx="9326880" cy="55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3200" dirty="0">
                    <a:solidFill>
                      <a:schemeClr val="bg1"/>
                    </a:solidFill>
                  </a:rPr>
                  <a:t>=</a:t>
                </a:r>
                <a:r>
                  <a:rPr lang="es-EC" altLang="es-EC" sz="3200" dirty="0">
                    <a:solidFill>
                      <a:schemeClr val="bg1"/>
                    </a:solidFill>
                    <a:latin typeface="Lat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C" sz="3200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r>
                      <a:rPr lang="es-EC" altLang="es-EC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C" sz="3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64CFD1-FD02-485D-876C-A6857819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2537256"/>
                <a:ext cx="9326880" cy="552587"/>
              </a:xfrm>
              <a:prstGeom prst="rect">
                <a:avLst/>
              </a:prstGeom>
              <a:blipFill>
                <a:blip r:embed="rId4"/>
                <a:stretch>
                  <a:fillRect t="-9890" b="-45055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65956B-ED9A-4650-95D8-702B4F845B00}"/>
                  </a:ext>
                </a:extLst>
              </p:cNvPr>
              <p:cNvSpPr txBox="1"/>
              <p:nvPr/>
            </p:nvSpPr>
            <p:spPr>
              <a:xfrm>
                <a:off x="1341504" y="3626346"/>
                <a:ext cx="9508992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C" sz="2800" dirty="0">
                    <a:solidFill>
                      <a:schemeClr val="bg1"/>
                    </a:solidFill>
                  </a:rPr>
                  <a:t>Donde:</a:t>
                </a:r>
              </a:p>
              <a:p>
                <a:endParaRPr lang="es-EC" sz="2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C" altLang="es-EC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C" altLang="es-EC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C" sz="2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C" sz="2800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) 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 de los errores es constante (</a:t>
                </a:r>
                <a:r>
                  <a:rPr lang="es-EC" sz="2800" dirty="0" err="1">
                    <a:solidFill>
                      <a:schemeClr val="bg1"/>
                    </a:solidFill>
                  </a:rPr>
                  <a:t>homocedásticos</a:t>
                </a:r>
                <a:r>
                  <a:rPr lang="es-EC" sz="2800" dirty="0">
                    <a:solidFill>
                      <a:schemeClr val="bg1"/>
                    </a:solidFill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 no deben esta </a:t>
                </a:r>
                <a:r>
                  <a:rPr lang="es-EC" sz="2800" dirty="0" err="1">
                    <a:solidFill>
                      <a:schemeClr val="bg1"/>
                    </a:solidFill>
                  </a:rPr>
                  <a:t>autocorrelacionados</a:t>
                </a:r>
                <a:r>
                  <a:rPr lang="es-EC" sz="2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C" sz="2800" dirty="0">
                    <a:solidFill>
                      <a:schemeClr val="bg1"/>
                    </a:solidFill>
                  </a:rPr>
                  <a:t>No debe existir multicolinealidad.</a:t>
                </a:r>
              </a:p>
              <a:p>
                <a:endParaRPr lang="es-EC" dirty="0"/>
              </a:p>
              <a:p>
                <a:endParaRPr lang="es-EC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65956B-ED9A-4650-95D8-702B4F84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04" y="3626346"/>
                <a:ext cx="9508992" cy="3662541"/>
              </a:xfrm>
              <a:prstGeom prst="rect">
                <a:avLst/>
              </a:prstGeom>
              <a:blipFill>
                <a:blip r:embed="rId5"/>
                <a:stretch>
                  <a:fillRect l="-1282" t="-166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65" y="133981"/>
            <a:ext cx="10516839" cy="10538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s-EC" sz="3400" dirty="0">
                <a:solidFill>
                  <a:schemeClr val="tx2"/>
                </a:solidFill>
              </a:rPr>
              <a:t>Supuestos</a:t>
            </a:r>
            <a:r>
              <a:rPr lang="en-US" sz="3400" dirty="0">
                <a:solidFill>
                  <a:schemeClr val="tx2"/>
                </a:solidFill>
              </a:rPr>
              <a:t> – </a:t>
            </a:r>
            <a:r>
              <a:rPr lang="es-EC" sz="3400" dirty="0">
                <a:solidFill>
                  <a:schemeClr val="tx2"/>
                </a:solidFill>
              </a:rPr>
              <a:t>Distribución</a:t>
            </a:r>
            <a:r>
              <a:rPr lang="en-US" sz="3400" dirty="0">
                <a:solidFill>
                  <a:schemeClr val="tx2"/>
                </a:solidFill>
              </a:rPr>
              <a:t> normal de los </a:t>
            </a:r>
            <a:r>
              <a:rPr lang="en-US" sz="3400" dirty="0" err="1">
                <a:solidFill>
                  <a:schemeClr val="tx2"/>
                </a:solidFill>
              </a:rPr>
              <a:t>errores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BCFE9E-D990-492F-8675-99B5C133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7" y="1842310"/>
            <a:ext cx="5415109" cy="34385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5E90E3-E51B-4E25-9867-3A23A609B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55061"/>
            <a:ext cx="5623678" cy="3886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272F9A-20AE-4B4A-A431-1A05906EE7F4}"/>
                  </a:ext>
                </a:extLst>
              </p:cNvPr>
              <p:cNvSpPr txBox="1"/>
              <p:nvPr/>
            </p:nvSpPr>
            <p:spPr>
              <a:xfrm>
                <a:off x="523117" y="932459"/>
                <a:ext cx="61036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os errores </a:t>
                </a:r>
                <a:r>
                  <a:rPr lang="es-EC" dirty="0">
                    <a:solidFill>
                      <a:srgbClr val="333333"/>
                    </a:solidFill>
                    <a:latin typeface="Helvetica Neue"/>
                  </a:rPr>
                  <a:t>siguen una distribución normal</a:t>
                </a:r>
                <a:endParaRPr lang="es-EC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os errores </a:t>
                </a:r>
                <a:r>
                  <a:rPr lang="es-EC" dirty="0">
                    <a:solidFill>
                      <a:srgbClr val="333333"/>
                    </a:solidFill>
                    <a:latin typeface="Helvetica Neue"/>
                  </a:rPr>
                  <a:t>no siguen una distribución normal.</a:t>
                </a:r>
                <a:endParaRPr lang="es-EC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br>
                  <a:rPr lang="es-EC" dirty="0"/>
                </a:br>
                <a:endParaRPr lang="es-EC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272F9A-20AE-4B4A-A431-1A05906EE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17" y="932459"/>
                <a:ext cx="6103620" cy="1200329"/>
              </a:xfrm>
              <a:prstGeom prst="rect">
                <a:avLst/>
              </a:prstGeom>
              <a:blipFill>
                <a:blip r:embed="rId7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4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754"/>
            <a:ext cx="10204804" cy="751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s-EC" sz="3400" dirty="0">
                <a:solidFill>
                  <a:schemeClr val="tx2"/>
                </a:solidFill>
              </a:rPr>
              <a:t>Supuestos</a:t>
            </a:r>
            <a:r>
              <a:rPr lang="en-US" sz="3400" dirty="0">
                <a:solidFill>
                  <a:schemeClr val="tx2"/>
                </a:solidFill>
              </a:rPr>
              <a:t> – </a:t>
            </a:r>
            <a:r>
              <a:rPr lang="es-EC" sz="3400" dirty="0">
                <a:solidFill>
                  <a:schemeClr val="tx2"/>
                </a:solidFill>
              </a:rPr>
              <a:t>Varianza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s-EC" sz="3400" dirty="0">
                <a:solidFill>
                  <a:schemeClr val="tx2"/>
                </a:solidFill>
              </a:rPr>
              <a:t>constante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s-EC" sz="3400" dirty="0">
                <a:solidFill>
                  <a:schemeClr val="tx2"/>
                </a:solidFill>
              </a:rPr>
              <a:t>en</a:t>
            </a:r>
            <a:r>
              <a:rPr lang="en-US" sz="3400" dirty="0">
                <a:solidFill>
                  <a:schemeClr val="tx2"/>
                </a:solidFill>
              </a:rPr>
              <a:t> los </a:t>
            </a:r>
            <a:r>
              <a:rPr lang="es-EC" sz="3400" dirty="0">
                <a:solidFill>
                  <a:schemeClr val="tx2"/>
                </a:solidFill>
              </a:rPr>
              <a:t>errores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00CF50-8634-443F-8882-7CDF7B65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6" y="2036056"/>
            <a:ext cx="4797132" cy="29779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901910-53C3-439D-8687-7B63C739F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555" y="1153506"/>
            <a:ext cx="5391129" cy="386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AAEDB33-18D4-448D-A152-26EE1E8282EA}"/>
                  </a:ext>
                </a:extLst>
              </p:cNvPr>
              <p:cNvSpPr txBox="1"/>
              <p:nvPr/>
            </p:nvSpPr>
            <p:spPr>
              <a:xfrm>
                <a:off x="477568" y="1153501"/>
                <a:ext cx="61036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os errores tienen varianza constante.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os errores no tienen varianza constante.</a:t>
                </a:r>
              </a:p>
              <a:p>
                <a:br>
                  <a:rPr lang="es-EC" dirty="0"/>
                </a:br>
                <a:endParaRPr lang="es-EC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AAEDB33-18D4-448D-A152-26EE1E82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8" y="1153501"/>
                <a:ext cx="6103620" cy="1200329"/>
              </a:xfrm>
              <a:prstGeom prst="rect">
                <a:avLst/>
              </a:prstGeom>
              <a:blipFill>
                <a:blip r:embed="rId7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847"/>
            <a:ext cx="11153503" cy="751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>
                <a:solidFill>
                  <a:schemeClr val="tx2"/>
                </a:solidFill>
              </a:rPr>
            </a:br>
            <a:r>
              <a:rPr lang="en-US" sz="3400">
                <a:solidFill>
                  <a:schemeClr val="tx2"/>
                </a:solidFill>
              </a:rPr>
              <a:t>Supuestos – No autocorrelación</a:t>
            </a:r>
            <a:br>
              <a:rPr lang="en-US" sz="340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6D84FF-57B3-4B71-94D2-B22A06B4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22" y="1061318"/>
            <a:ext cx="5265730" cy="45416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BF6E2E-BE7C-4ECD-95B0-BF80458E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7" y="1893667"/>
            <a:ext cx="6081395" cy="3130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9A56D76-98EE-4597-86E3-672DB61F4CE6}"/>
                  </a:ext>
                </a:extLst>
              </p:cNvPr>
              <p:cNvSpPr txBox="1"/>
              <p:nvPr/>
            </p:nvSpPr>
            <p:spPr>
              <a:xfrm>
                <a:off x="653684" y="1020543"/>
                <a:ext cx="610035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MJXc-TeX-main-R"/>
                  </a:rPr>
                  <a:t>os errores son independientes</a:t>
                </a:r>
                <a:r>
                  <a:rPr lang="es-EC" dirty="0">
                    <a:solidFill>
                      <a:srgbClr val="333333"/>
                    </a:solidFill>
                    <a:latin typeface="MJXc-TeX-main-R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MJXc-TeX-main-R"/>
                  </a:rPr>
                  <a:t>Los errores no son independientes.</a:t>
                </a:r>
                <a:br>
                  <a:rPr lang="es-EC" dirty="0"/>
                </a:br>
                <a:endParaRPr lang="es-EC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9A56D76-98EE-4597-86E3-672DB61F4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4" y="1020543"/>
                <a:ext cx="6100354" cy="923330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13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99"/>
            <a:ext cx="8183880" cy="10002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s-EC" sz="3400" dirty="0">
                <a:solidFill>
                  <a:schemeClr val="tx2"/>
                </a:solidFill>
              </a:rPr>
              <a:t>Supuestos</a:t>
            </a:r>
            <a:r>
              <a:rPr lang="en-US" sz="3400" dirty="0">
                <a:solidFill>
                  <a:schemeClr val="tx2"/>
                </a:solidFill>
              </a:rPr>
              <a:t> – No Multicolinealidad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9A56D76-98EE-4597-86E3-672DB61F4CE6}"/>
              </a:ext>
            </a:extLst>
          </p:cNvPr>
          <p:cNvSpPr txBox="1"/>
          <p:nvPr/>
        </p:nvSpPr>
        <p:spPr>
          <a:xfrm>
            <a:off x="6513577" y="1137647"/>
            <a:ext cx="4765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C" b="1" dirty="0">
                <a:solidFill>
                  <a:srgbClr val="002060"/>
                </a:solidFill>
              </a:rPr>
              <a:t>Factor de Inflación de Varianza (VIF</a:t>
            </a:r>
            <a:r>
              <a:rPr lang="es-EC" b="1" dirty="0"/>
              <a:t>)</a:t>
            </a:r>
            <a:br>
              <a:rPr lang="es-EC" b="1" dirty="0"/>
            </a:br>
            <a:endParaRPr lang="es-EC" b="1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79413C2-8180-4897-AB44-88F2A5F66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7377"/>
              </p:ext>
            </p:extLst>
          </p:nvPr>
        </p:nvGraphicFramePr>
        <p:xfrm>
          <a:off x="629014" y="2151185"/>
          <a:ext cx="4948813" cy="2555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CAD9FC0-519C-44A1-A270-1F180F635A0B}"/>
                  </a:ext>
                </a:extLst>
              </p:cNvPr>
              <p:cNvSpPr txBox="1"/>
              <p:nvPr/>
            </p:nvSpPr>
            <p:spPr>
              <a:xfrm>
                <a:off x="7691505" y="1614759"/>
                <a:ext cx="2105638" cy="613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C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CAD9FC0-519C-44A1-A270-1F180F63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505" y="1614759"/>
                <a:ext cx="2105638" cy="613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B6A8CF-BC95-4D25-8527-448354ECD996}"/>
                  </a:ext>
                </a:extLst>
              </p:cNvPr>
              <p:cNvSpPr txBox="1"/>
              <p:nvPr/>
            </p:nvSpPr>
            <p:spPr>
              <a:xfrm>
                <a:off x="6088585" y="2610492"/>
                <a:ext cx="5589609" cy="2873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siendo </a:t>
                </a:r>
                <a:r>
                  <a:rPr lang="es-EC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C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C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C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EC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C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el coeficiente de determinación de la regresión auxiliar de la variable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 sobre el resto de las variables explicativas. El VIF toma valores entre 1 e </a:t>
                </a:r>
                <a:r>
                  <a:rPr lang="es-EC" dirty="0">
                    <a:solidFill>
                      <a:schemeClr val="tx1"/>
                    </a:solidFill>
                    <a:latin typeface="MJXc-TeX-main-R"/>
                  </a:rPr>
                  <a:t>∞</a:t>
                </a:r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.</a:t>
                </a:r>
              </a:p>
              <a:p>
                <a:endParaRPr lang="es-EC" dirty="0">
                  <a:solidFill>
                    <a:schemeClr val="tx1"/>
                  </a:solidFill>
                  <a:latin typeface="Helvetica Neue"/>
                </a:endParaRPr>
              </a:p>
              <a:p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La experiencia indica que si cualquiera de los VIF es mayor que 5 o 10, es indicio de que los coeficientes asociados de regresión están mal estimados debido a la multicolinealidad (Montgomery, </a:t>
                </a:r>
                <a:r>
                  <a:rPr lang="es-EC" dirty="0">
                    <a:solidFill>
                      <a:schemeClr val="tx1"/>
                    </a:solidFill>
                    <a:latin typeface="Helvetica Neue"/>
                  </a:rPr>
                  <a:t>2006</a:t>
                </a:r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).</a:t>
                </a:r>
                <a:endParaRPr lang="es-EC" dirty="0">
                  <a:solidFill>
                    <a:schemeClr val="tx1"/>
                  </a:solidFill>
                </a:endParaRPr>
              </a:p>
              <a:p>
                <a:endParaRPr lang="es-EC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B6A8CF-BC95-4D25-8527-448354EC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85" y="2610492"/>
                <a:ext cx="5589609" cy="2873287"/>
              </a:xfrm>
              <a:prstGeom prst="rect">
                <a:avLst/>
              </a:prstGeom>
              <a:blipFill>
                <a:blip r:embed="rId11"/>
                <a:stretch>
                  <a:fillRect l="-981" t="-636" r="-65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5A81ABC1-D307-4B6C-BC39-16849E37821D}"/>
              </a:ext>
            </a:extLst>
          </p:cNvPr>
          <p:cNvSpPr txBox="1"/>
          <p:nvPr/>
        </p:nvSpPr>
        <p:spPr>
          <a:xfrm>
            <a:off x="629014" y="1329750"/>
            <a:ext cx="4765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C" b="1" dirty="0">
                <a:solidFill>
                  <a:srgbClr val="002060"/>
                </a:solidFill>
              </a:rPr>
              <a:t>¿Cómo detectarla?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07414817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261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AvenirNext LT Pro Medium</vt:lpstr>
      <vt:lpstr>Cambria Math</vt:lpstr>
      <vt:lpstr>Helvetica Neue</vt:lpstr>
      <vt:lpstr>Lato</vt:lpstr>
      <vt:lpstr>MJXc-TeX-main-R</vt:lpstr>
      <vt:lpstr>BlockprintVTI</vt:lpstr>
      <vt:lpstr>CURSO DE R – UCE Regresión lineal</vt:lpstr>
      <vt:lpstr>  Regresión lineal múltiple </vt:lpstr>
      <vt:lpstr> Supuestos – Distribución normal de los errores </vt:lpstr>
      <vt:lpstr> Supuestos – Varianza constante en los errores </vt:lpstr>
      <vt:lpstr> Supuestos – No autocorrelación </vt:lpstr>
      <vt:lpstr> Supuestos – No Multicolinealidad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– UCE Regresión lineal</dc:title>
  <dc:creator>CRISTOPHER ALEXANDER AGUIRRE CRIOLLO</dc:creator>
  <cp:lastModifiedBy>CRISTOPHER ALEXANDER AGUIRRE CRIOLLO</cp:lastModifiedBy>
  <cp:revision>10</cp:revision>
  <dcterms:created xsi:type="dcterms:W3CDTF">2020-11-04T18:44:12Z</dcterms:created>
  <dcterms:modified xsi:type="dcterms:W3CDTF">2020-11-05T01:58:36Z</dcterms:modified>
</cp:coreProperties>
</file>