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2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0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11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8540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1"/>
            <a:ext cx="12191999" cy="386568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4B3DE-BC48-4167-BE7C-2D81889B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51262"/>
            <a:ext cx="5562600" cy="2479554"/>
          </a:xfrm>
        </p:spPr>
        <p:txBody>
          <a:bodyPr anchor="b">
            <a:normAutofit/>
          </a:bodyPr>
          <a:lstStyle/>
          <a:p>
            <a:r>
              <a:rPr lang="es-EC" sz="4000" dirty="0"/>
              <a:t>CURSO DE R – UCE</a:t>
            </a:r>
            <a:br>
              <a:rPr lang="es-EC" dirty="0"/>
            </a:br>
            <a:r>
              <a:rPr lang="es-EC" sz="2800" dirty="0"/>
              <a:t>Visualización de datos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DA5E2C-96EA-4DDA-94AC-96CDADDC7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784"/>
            <a:ext cx="5562599" cy="20543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s-EC" sz="1900" b="1" dirty="0">
                <a:solidFill>
                  <a:schemeClr val="tx2">
                    <a:alpha val="80000"/>
                  </a:schemeClr>
                </a:solidFill>
              </a:rPr>
              <a:t>Elaborado por:</a:t>
            </a:r>
          </a:p>
          <a:p>
            <a:pPr algn="l">
              <a:lnSpc>
                <a:spcPct val="100000"/>
              </a:lnSpc>
            </a:pPr>
            <a:r>
              <a:rPr lang="es-EC" sz="1900" dirty="0">
                <a:solidFill>
                  <a:schemeClr val="tx2">
                    <a:alpha val="80000"/>
                  </a:schemeClr>
                </a:solidFill>
              </a:rPr>
              <a:t>Cristopher Aguirre</a:t>
            </a:r>
          </a:p>
          <a:p>
            <a:pPr algn="l">
              <a:lnSpc>
                <a:spcPct val="100000"/>
              </a:lnSpc>
            </a:pPr>
            <a:endParaRPr lang="es-EC" sz="19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s-EC" sz="1900" b="1" dirty="0">
                <a:solidFill>
                  <a:schemeClr val="tx2">
                    <a:alpha val="80000"/>
                  </a:schemeClr>
                </a:solidFill>
              </a:rPr>
              <a:t>Fecha:</a:t>
            </a:r>
          </a:p>
          <a:p>
            <a:pPr algn="l">
              <a:lnSpc>
                <a:spcPct val="100000"/>
              </a:lnSpc>
            </a:pPr>
            <a:r>
              <a:rPr lang="es-EC" sz="1900" dirty="0">
                <a:solidFill>
                  <a:schemeClr val="tx2">
                    <a:alpha val="80000"/>
                  </a:schemeClr>
                </a:solidFill>
              </a:rPr>
              <a:t>23-octubre-2020</a:t>
            </a: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B40CEC6-F8B1-40A3-98A3-89ECEBB4A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02" y="307851"/>
            <a:ext cx="1677359" cy="16773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76E775B-4891-4CB0-A23E-830884600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1632" y="1212413"/>
            <a:ext cx="4425704" cy="512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Visualización de datos con ggplot2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089A8E8-0821-4CB4-9CB4-01F468C5D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785" y="1415958"/>
            <a:ext cx="9105835" cy="4675787"/>
          </a:xfrm>
        </p:spPr>
        <p:txBody>
          <a:bodyPr>
            <a:normAutofit/>
          </a:bodyPr>
          <a:lstStyle/>
          <a:p>
            <a:r>
              <a:rPr lang="es-EC" sz="3200" b="1" dirty="0"/>
              <a:t>Fuentes de datos</a:t>
            </a:r>
          </a:p>
          <a:p>
            <a:pPr algn="l"/>
            <a:r>
              <a:rPr lang="es-EC" sz="3200" b="1" i="0" dirty="0">
                <a:effectLst/>
              </a:rPr>
              <a:t>Objetos geométricos, (puntos, líneas, polígonos, áreas, etc.)</a:t>
            </a:r>
          </a:p>
          <a:p>
            <a:pPr algn="l"/>
            <a:r>
              <a:rPr lang="es-EC" sz="3200" b="1" i="0" dirty="0">
                <a:effectLst/>
              </a:rPr>
              <a:t>Transformaciones estadísticas</a:t>
            </a:r>
          </a:p>
          <a:p>
            <a:pPr algn="l"/>
            <a:r>
              <a:rPr lang="es-EC" sz="3200" b="1" i="0" dirty="0">
                <a:effectLst/>
              </a:rPr>
              <a:t>Escalas</a:t>
            </a:r>
          </a:p>
          <a:p>
            <a:pPr algn="l"/>
            <a:r>
              <a:rPr lang="es-EC" sz="3200" b="1" i="0" dirty="0">
                <a:effectLst/>
              </a:rPr>
              <a:t>Sistema de coordenadas</a:t>
            </a:r>
          </a:p>
          <a:p>
            <a:pPr algn="l"/>
            <a:r>
              <a:rPr lang="es-EC" sz="3200" b="1" i="0" dirty="0">
                <a:effectLst/>
              </a:rPr>
              <a:t>Condicionamiento</a:t>
            </a:r>
          </a:p>
          <a:p>
            <a:pPr algn="l"/>
            <a:endParaRPr lang="es-EC" sz="16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891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Visualización de datos con ggplot2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089A8E8-0821-4CB4-9CB4-01F468C5D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785" y="1415958"/>
            <a:ext cx="10203468" cy="4675787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s-EC" sz="2000" i="0" dirty="0">
                <a:effectLst/>
                <a:latin typeface="News Cycle"/>
              </a:rPr>
              <a:t>Un gráfico de ggplot2 inicia usando la función </a:t>
            </a:r>
            <a:r>
              <a:rPr lang="es-EC" sz="2000" i="0" dirty="0" err="1">
                <a:effectLst/>
                <a:latin typeface="News Cycle"/>
              </a:rPr>
              <a:t>ggplot</a:t>
            </a:r>
            <a:r>
              <a:rPr lang="es-EC" sz="2000" i="0" dirty="0">
                <a:effectLst/>
                <a:latin typeface="News Cycle"/>
              </a:rPr>
              <a:t>(). Los datos representados gráficamente siempre provienen de una tabla de datos ( data </a:t>
            </a:r>
            <a:r>
              <a:rPr lang="es-EC" sz="2000" i="0" dirty="0" err="1">
                <a:effectLst/>
                <a:latin typeface="News Cycle"/>
              </a:rPr>
              <a:t>frame</a:t>
            </a:r>
            <a:r>
              <a:rPr lang="es-EC" sz="2000" i="0" dirty="0">
                <a:effectLst/>
                <a:latin typeface="News Cycle"/>
              </a:rPr>
              <a:t> o </a:t>
            </a:r>
            <a:r>
              <a:rPr lang="es-EC" sz="2000" i="0" dirty="0" err="1">
                <a:effectLst/>
                <a:latin typeface="News Cycle"/>
              </a:rPr>
              <a:t>tibble</a:t>
            </a:r>
            <a:r>
              <a:rPr lang="es-EC" sz="2000" i="0" dirty="0">
                <a:effectLst/>
                <a:latin typeface="News Cycle"/>
              </a:rPr>
              <a:t> ), que pasamos como argumento data a la función:</a:t>
            </a:r>
          </a:p>
          <a:p>
            <a:pPr algn="l" fontAlgn="base"/>
            <a:r>
              <a:rPr lang="es-EC" sz="2000" i="0" dirty="0" err="1">
                <a:effectLst/>
                <a:latin typeface="Consolas" panose="020B0609020204030204" pitchFamily="49" charset="0"/>
              </a:rPr>
              <a:t>ggplot</a:t>
            </a:r>
            <a:r>
              <a:rPr lang="es-EC" sz="2000" i="0" dirty="0">
                <a:effectLst/>
                <a:latin typeface="Consolas" panose="020B0609020204030204" pitchFamily="49" charset="0"/>
              </a:rPr>
              <a:t>(data = </a:t>
            </a:r>
            <a:r>
              <a:rPr lang="es-EC" sz="2000" i="0" dirty="0" err="1">
                <a:effectLst/>
                <a:latin typeface="Consolas" panose="020B0609020204030204" pitchFamily="49" charset="0"/>
              </a:rPr>
              <a:t>rp</a:t>
            </a:r>
            <a:r>
              <a:rPr lang="es-EC" sz="2000" i="0" dirty="0">
                <a:effectLst/>
                <a:latin typeface="Consolas" panose="020B0609020204030204" pitchFamily="49" charset="0"/>
              </a:rPr>
              <a:t>)</a:t>
            </a:r>
          </a:p>
          <a:p>
            <a:pPr algn="l" fontAlgn="base"/>
            <a:r>
              <a:rPr lang="es-EC" sz="2000" i="0" dirty="0" err="1">
                <a:effectLst/>
                <a:latin typeface="Consolas" panose="020B0609020204030204" pitchFamily="49" charset="0"/>
              </a:rPr>
              <a:t>ggplot</a:t>
            </a:r>
            <a:r>
              <a:rPr lang="es-EC" sz="2000" i="0" dirty="0">
                <a:effectLst/>
                <a:latin typeface="Consolas" panose="020B0609020204030204" pitchFamily="49" charset="0"/>
              </a:rPr>
              <a:t>(</a:t>
            </a:r>
            <a:r>
              <a:rPr lang="es-EC" sz="2000" i="0" dirty="0" err="1">
                <a:effectLst/>
                <a:latin typeface="Consolas" panose="020B0609020204030204" pitchFamily="49" charset="0"/>
              </a:rPr>
              <a:t>rp</a:t>
            </a:r>
            <a:r>
              <a:rPr lang="es-EC" sz="2000" i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fontAlgn="base">
              <a:buNone/>
            </a:pPr>
            <a:r>
              <a:rPr lang="es-EC" sz="2000" i="0" dirty="0">
                <a:effectLst/>
                <a:latin typeface="News Cycle"/>
              </a:rPr>
              <a:t>Hemos definido la fuente de datos, ahora debemos agregar elementos de representación gráfica. Estos elementos se llaman </a:t>
            </a:r>
            <a:r>
              <a:rPr lang="es-EC" sz="2000" dirty="0" err="1">
                <a:latin typeface="Consolas" panose="020B0609020204030204" pitchFamily="49" charset="0"/>
              </a:rPr>
              <a:t>geom</a:t>
            </a:r>
            <a:r>
              <a:rPr lang="es-EC" sz="2000" dirty="0">
                <a:latin typeface="Consolas" panose="020B0609020204030204" pitchFamily="49" charset="0"/>
              </a:rPr>
              <a:t> </a:t>
            </a:r>
            <a:r>
              <a:rPr lang="es-EC" sz="2000" i="0" dirty="0">
                <a:effectLst/>
                <a:latin typeface="News Cycle"/>
              </a:rPr>
              <a:t>y los agregamos al objeto gráfico base con el operador +.</a:t>
            </a:r>
          </a:p>
          <a:p>
            <a:pPr marL="0" indent="0" algn="l" fontAlgn="base">
              <a:buNone/>
            </a:pPr>
            <a:r>
              <a:rPr lang="es-EC" sz="2000" i="0" dirty="0">
                <a:effectLst/>
                <a:latin typeface="News Cycle"/>
              </a:rPr>
              <a:t>Uno de las geometrías los más simples es </a:t>
            </a:r>
            <a:r>
              <a:rPr lang="es-EC" sz="2000" dirty="0" err="1">
                <a:latin typeface="Consolas" panose="020B0609020204030204" pitchFamily="49" charset="0"/>
              </a:rPr>
              <a:t>geom_histogram</a:t>
            </a:r>
            <a:r>
              <a:rPr lang="es-EC" sz="2000" dirty="0">
                <a:latin typeface="Consolas" panose="020B0609020204030204" pitchFamily="49" charset="0"/>
              </a:rPr>
              <a:t>. </a:t>
            </a:r>
            <a:r>
              <a:rPr lang="es-EC" sz="2000" i="0" dirty="0">
                <a:effectLst/>
                <a:latin typeface="News Cycle"/>
              </a:rPr>
              <a:t>Se puede agregar de la siguiente manera:</a:t>
            </a:r>
          </a:p>
          <a:p>
            <a:pPr fontAlgn="base"/>
            <a:r>
              <a:rPr lang="es-EC" sz="2000" dirty="0" err="1">
                <a:latin typeface="Consolas" panose="020B0609020204030204" pitchFamily="49" charset="0"/>
              </a:rPr>
              <a:t>ggplot</a:t>
            </a:r>
            <a:r>
              <a:rPr lang="es-EC" sz="2000" dirty="0">
                <a:latin typeface="Consolas" panose="020B0609020204030204" pitchFamily="49" charset="0"/>
              </a:rPr>
              <a:t>(</a:t>
            </a:r>
            <a:r>
              <a:rPr lang="es-EC" sz="2000" dirty="0" err="1">
                <a:latin typeface="Consolas" panose="020B0609020204030204" pitchFamily="49" charset="0"/>
              </a:rPr>
              <a:t>rp</a:t>
            </a:r>
            <a:r>
              <a:rPr lang="es-EC" sz="2000" dirty="0">
                <a:latin typeface="Consolas" panose="020B0609020204030204" pitchFamily="49" charset="0"/>
              </a:rPr>
              <a:t>) + </a:t>
            </a:r>
            <a:r>
              <a:rPr lang="es-EC" sz="2000" dirty="0" err="1">
                <a:latin typeface="Consolas" panose="020B0609020204030204" pitchFamily="49" charset="0"/>
              </a:rPr>
              <a:t>geom_histogram</a:t>
            </a:r>
            <a:r>
              <a:rPr lang="es-EC" sz="2000" dirty="0">
                <a:latin typeface="Consolas" panose="020B0609020204030204" pitchFamily="49" charset="0"/>
              </a:rPr>
              <a:t>()</a:t>
            </a:r>
          </a:p>
          <a:p>
            <a:pPr algn="l"/>
            <a:endParaRPr lang="es-EC" sz="16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920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Visualización de datos con ggplot2 - geometrías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D74462C0-6CF0-4656-907E-331C7D26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87889"/>
              </p:ext>
            </p:extLst>
          </p:nvPr>
        </p:nvGraphicFramePr>
        <p:xfrm>
          <a:off x="0" y="888274"/>
          <a:ext cx="12192000" cy="5901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627768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23041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72365561"/>
                    </a:ext>
                  </a:extLst>
                </a:gridCol>
              </a:tblGrid>
              <a:tr h="327778">
                <a:tc>
                  <a:txBody>
                    <a:bodyPr/>
                    <a:lstStyle/>
                    <a:p>
                      <a:pPr algn="ctr"/>
                      <a:r>
                        <a:rPr lang="es-EC" sz="1400" dirty="0" err="1">
                          <a:latin typeface="+mn-lt"/>
                        </a:rPr>
                        <a:t>geom</a:t>
                      </a:r>
                      <a:endParaRPr lang="es-EC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>
                          <a:latin typeface="+mn-lt"/>
                        </a:rPr>
                        <a:t>Descripción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>
                          <a:latin typeface="+mn-lt"/>
                        </a:rPr>
                        <a:t>aes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229095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/>
                      <a:r>
                        <a:rPr lang="es-EC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geom_histogram</a:t>
                      </a:r>
                      <a:endParaRPr lang="es-EC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  <a:latin typeface="+mn-lt"/>
                        </a:rPr>
                        <a:t>Histograma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1633684179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  <a:latin typeface="+mn-lt"/>
                        </a:rPr>
                        <a:t>geom_bar</a:t>
                      </a:r>
                      <a:endParaRPr lang="es-EC" sz="1400" b="1" dirty="0">
                        <a:effectLst/>
                        <a:latin typeface="+mn-lt"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  <a:latin typeface="+mn-lt"/>
                        </a:rPr>
                        <a:t>Gráfico de barras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1730884843"/>
                  </a:ext>
                </a:extLst>
              </a:tr>
              <a:tr h="558461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>
                          <a:effectLst/>
                          <a:latin typeface="+mn-lt"/>
                        </a:rPr>
                        <a:t>geom_density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  <a:latin typeface="+mn-lt"/>
                        </a:rPr>
                        <a:t>Gráfico de densidad (histograma suavizado)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3075460760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>
                          <a:effectLst/>
                          <a:latin typeface="+mn-lt"/>
                        </a:rPr>
                        <a:t>geom_boxplot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 err="1">
                          <a:effectLst/>
                          <a:latin typeface="+mn-lt"/>
                        </a:rPr>
                        <a:t>Boxplot</a:t>
                      </a:r>
                      <a:endParaRPr lang="es-EC" sz="1400" dirty="0">
                        <a:effectLst/>
                        <a:latin typeface="+mn-lt"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  <a:latin typeface="+mn-lt"/>
                        </a:rPr>
                        <a:t>x, y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1886538778"/>
                  </a:ext>
                </a:extLst>
              </a:tr>
              <a:tr h="558461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>
                          <a:effectLst/>
                          <a:latin typeface="+mn-lt"/>
                        </a:rPr>
                        <a:t>geom_line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  <a:latin typeface="+mn-lt"/>
                        </a:rPr>
                        <a:t>Dibujar una línea ordenando los valores de x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  <a:latin typeface="+mn-lt"/>
                        </a:rPr>
                        <a:t>x, y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3718865149"/>
                  </a:ext>
                </a:extLst>
              </a:tr>
              <a:tr h="558461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>
                          <a:effectLst/>
                          <a:latin typeface="+mn-lt"/>
                        </a:rPr>
                        <a:t>geom_path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>
                          <a:effectLst/>
                          <a:latin typeface="+mn-lt"/>
                        </a:rPr>
                        <a:t>Dibujar una línea en el orden de aparición de x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  <a:latin typeface="+mn-lt"/>
                        </a:rPr>
                        <a:t>x, y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3454590222"/>
                  </a:ext>
                </a:extLst>
              </a:tr>
              <a:tr h="390923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  <a:latin typeface="+mn-lt"/>
                        </a:rPr>
                        <a:t>geom_point</a:t>
                      </a:r>
                      <a:endParaRPr lang="es-EC" sz="1400" b="1" dirty="0">
                        <a:effectLst/>
                        <a:latin typeface="+mn-lt"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  <a:latin typeface="+mn-lt"/>
                        </a:rPr>
                        <a:t>Gráfico de dispersión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  <a:latin typeface="+mn-lt"/>
                        </a:rPr>
                        <a:t>x, y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3917731684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</a:rPr>
                        <a:t>geom_smooth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</a:rPr>
                        <a:t>Agrega un modelo y su intervalo de confianza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</a:rPr>
                        <a:t>x, y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357563684"/>
                  </a:ext>
                </a:extLst>
              </a:tr>
              <a:tr h="557223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</a:rPr>
                        <a:t>geom_bin2d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</a:rPr>
                        <a:t>Dibuja rectángulos y pinta según cantidad de datos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</a:rPr>
                        <a:t>x, y</a:t>
                      </a: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4130157350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</a:rPr>
                        <a:t>geom_ribbon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</a:rPr>
                        <a:t>Dibujar intervalos para cada valor de x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</a:rPr>
                        <a:t>ymin</a:t>
                      </a:r>
                      <a:r>
                        <a:rPr lang="es-EC" sz="1400" b="1" dirty="0">
                          <a:effectLst/>
                        </a:rPr>
                        <a:t>, </a:t>
                      </a:r>
                      <a:r>
                        <a:rPr lang="es-EC" sz="1400" b="1" dirty="0" err="1">
                          <a:effectLst/>
                        </a:rPr>
                        <a:t>ymax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4206744161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</a:rPr>
                        <a:t>geom_errorbar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</a:rPr>
                        <a:t>Barras de error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</a:rPr>
                        <a:t>ymin</a:t>
                      </a:r>
                      <a:r>
                        <a:rPr lang="es-EC" sz="1400" b="1" dirty="0">
                          <a:effectLst/>
                        </a:rPr>
                        <a:t>, </a:t>
                      </a:r>
                      <a:r>
                        <a:rPr lang="es-EC" sz="1400" b="1" dirty="0" err="1">
                          <a:effectLst/>
                        </a:rPr>
                        <a:t>ymax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73953541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</a:rPr>
                        <a:t>geom_text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</a:rPr>
                        <a:t>Agregar texto al gráfico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</a:rPr>
                        <a:t>x, y, </a:t>
                      </a:r>
                      <a:r>
                        <a:rPr lang="es-EC" sz="1400" b="1" dirty="0" err="1">
                          <a:effectLst/>
                        </a:rPr>
                        <a:t>label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1084004487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</a:rPr>
                        <a:t>geom_label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</a:rPr>
                        <a:t>Agregar texto con rectángulo al gráfico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</a:rPr>
                        <a:t>x, y, </a:t>
                      </a:r>
                      <a:r>
                        <a:rPr lang="es-EC" sz="1400" b="1" dirty="0" err="1">
                          <a:effectLst/>
                        </a:rPr>
                        <a:t>label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3364590493"/>
                  </a:ext>
                </a:extLst>
              </a:tr>
              <a:tr h="327778"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 err="1">
                          <a:effectLst/>
                        </a:rPr>
                        <a:t>geom_tile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EC" sz="1400" dirty="0">
                          <a:effectLst/>
                        </a:rPr>
                        <a:t>Permite crear rectángulos coloreados</a:t>
                      </a:r>
                    </a:p>
                  </a:txBody>
                  <a:tcPr marL="95250" marR="2381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s-EC" sz="1400" b="1" dirty="0">
                          <a:effectLst/>
                        </a:rPr>
                        <a:t>x, y, </a:t>
                      </a:r>
                      <a:r>
                        <a:rPr lang="es-EC" sz="1400" b="1" dirty="0" err="1">
                          <a:effectLst/>
                        </a:rPr>
                        <a:t>fill</a:t>
                      </a:r>
                      <a:endParaRPr lang="es-EC" sz="1400" b="1" dirty="0">
                        <a:effectLst/>
                      </a:endParaRPr>
                    </a:p>
                  </a:txBody>
                  <a:tcPr marL="95250" marR="238125" anchor="ctr"/>
                </a:tc>
                <a:extLst>
                  <a:ext uri="{0D108BD9-81ED-4DB2-BD59-A6C34878D82A}">
                    <a16:rowId xmlns:a16="http://schemas.microsoft.com/office/drawing/2014/main" val="3768373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81979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333</Words>
  <Application>Microsoft Office PowerPoint</Application>
  <PresentationFormat>Panorámica</PresentationFormat>
  <Paragraphs>66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AvenirNext LT Pro Medium</vt:lpstr>
      <vt:lpstr>Consolas</vt:lpstr>
      <vt:lpstr>News Cycle</vt:lpstr>
      <vt:lpstr>BlockprintVTI</vt:lpstr>
      <vt:lpstr>CURSO DE R – UCE Visualización de datos</vt:lpstr>
      <vt:lpstr>  Visualización de datos con ggplot2 </vt:lpstr>
      <vt:lpstr>  Visualización de datos con ggplot2 </vt:lpstr>
      <vt:lpstr>  Visualización de datos con ggplot2 - geometrías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 - UCE</dc:title>
  <dc:creator>CRISTOPHER ALEXANDER AGUIRRE CRIOLLO</dc:creator>
  <cp:lastModifiedBy>CRISTOPHER ALEXANDER AGUIRRE CRIOLLO</cp:lastModifiedBy>
  <cp:revision>37</cp:revision>
  <dcterms:created xsi:type="dcterms:W3CDTF">2020-10-19T14:42:45Z</dcterms:created>
  <dcterms:modified xsi:type="dcterms:W3CDTF">2020-10-24T01:48:20Z</dcterms:modified>
</cp:coreProperties>
</file>