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4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3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2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2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5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1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0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11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sanchezs.github.io/dplyr/mutate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CDC57656-A01F-4B32-B5C4-D171EDC9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8540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CDEA49F7-1946-40FE-ACF9-81D0AC97C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1"/>
            <a:ext cx="12191999" cy="3865683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4B3DE-BC48-4167-BE7C-2D81889B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4910"/>
            <a:ext cx="5562600" cy="2479554"/>
          </a:xfrm>
        </p:spPr>
        <p:txBody>
          <a:bodyPr anchor="b">
            <a:normAutofit/>
          </a:bodyPr>
          <a:lstStyle/>
          <a:p>
            <a:r>
              <a:rPr lang="es-EC" sz="4000" dirty="0"/>
              <a:t>CURSO DE R – UCE</a:t>
            </a:r>
            <a:br>
              <a:rPr lang="es-EC" dirty="0"/>
            </a:br>
            <a:r>
              <a:rPr lang="es-EC" sz="2800" dirty="0"/>
              <a:t>Manipulación de datos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DA5E2C-96EA-4DDA-94AC-96CDADDC7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784"/>
            <a:ext cx="5562599" cy="205430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s-EC" sz="1900" b="1" dirty="0">
                <a:solidFill>
                  <a:schemeClr val="tx2">
                    <a:alpha val="80000"/>
                  </a:schemeClr>
                </a:solidFill>
              </a:rPr>
              <a:t>Elaborado por:</a:t>
            </a:r>
          </a:p>
          <a:p>
            <a:pPr algn="l">
              <a:lnSpc>
                <a:spcPct val="100000"/>
              </a:lnSpc>
            </a:pPr>
            <a:r>
              <a:rPr lang="es-EC" sz="1900" dirty="0">
                <a:solidFill>
                  <a:schemeClr val="tx2">
                    <a:alpha val="80000"/>
                  </a:schemeClr>
                </a:solidFill>
              </a:rPr>
              <a:t>Cristopher Aguirre</a:t>
            </a:r>
          </a:p>
          <a:p>
            <a:pPr algn="l">
              <a:lnSpc>
                <a:spcPct val="100000"/>
              </a:lnSpc>
            </a:pPr>
            <a:endParaRPr lang="es-EC" sz="19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s-EC" sz="1900" b="1" dirty="0">
                <a:solidFill>
                  <a:schemeClr val="tx2">
                    <a:alpha val="80000"/>
                  </a:schemeClr>
                </a:solidFill>
              </a:rPr>
              <a:t>Fecha:</a:t>
            </a:r>
          </a:p>
          <a:p>
            <a:pPr algn="l">
              <a:lnSpc>
                <a:spcPct val="100000"/>
              </a:lnSpc>
            </a:pPr>
            <a:r>
              <a:rPr lang="es-EC" sz="1900" dirty="0">
                <a:solidFill>
                  <a:schemeClr val="tx2">
                    <a:alpha val="80000"/>
                  </a:schemeClr>
                </a:solidFill>
              </a:rPr>
              <a:t>19-octubre-2020</a:t>
            </a:r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1B40CEC6-F8B1-40A3-98A3-89ECEBB4A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02" y="307851"/>
            <a:ext cx="1677359" cy="1677359"/>
          </a:xfrm>
          <a:prstGeom prst="rect">
            <a:avLst/>
          </a:prstGeom>
        </p:spPr>
      </p:pic>
      <p:pic>
        <p:nvPicPr>
          <p:cNvPr id="11" name="Imagen 1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76E775B-4891-4CB0-A23E-830884600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22" y="1212413"/>
            <a:ext cx="4441325" cy="512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Manipulación con </a:t>
            </a:r>
            <a:r>
              <a:rPr lang="es-EC" sz="2800" dirty="0" err="1">
                <a:solidFill>
                  <a:schemeClr val="tx2">
                    <a:alpha val="80000"/>
                  </a:schemeClr>
                </a:solidFill>
              </a:rPr>
              <a:t>dplyr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089A8E8-0821-4CB4-9CB4-01F468C5D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785" y="1415958"/>
            <a:ext cx="9105835" cy="467578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s-EC" sz="2900" b="1" i="0" dirty="0">
                <a:effectLst/>
              </a:rPr>
              <a:t>La gramática de </a:t>
            </a:r>
            <a:r>
              <a:rPr lang="es-EC" sz="2900" b="1" i="0" dirty="0" err="1">
                <a:effectLst/>
              </a:rPr>
              <a:t>dplyr</a:t>
            </a:r>
            <a:endParaRPr lang="es-EC" sz="2900" b="1" i="0" dirty="0">
              <a:effectLst/>
            </a:endParaRPr>
          </a:p>
          <a:p>
            <a:pPr marL="0" indent="0">
              <a:buNone/>
            </a:pPr>
            <a:r>
              <a:rPr lang="es-EC" sz="2900" dirty="0"/>
              <a:t>Algunas de los principales "verbos" del paquete </a:t>
            </a:r>
            <a:r>
              <a:rPr lang="es-EC" sz="2900" dirty="0" err="1"/>
              <a:t>dplyr</a:t>
            </a:r>
            <a:r>
              <a:rPr lang="es-EC" sz="2900" dirty="0"/>
              <a:t> son:</a:t>
            </a:r>
          </a:p>
          <a:p>
            <a:r>
              <a:rPr lang="es-EC" sz="2900" dirty="0" err="1">
                <a:latin typeface="Consolas" panose="020B0609020204030204" pitchFamily="49" charset="0"/>
              </a:rPr>
              <a:t>select</a:t>
            </a:r>
            <a:r>
              <a:rPr lang="es-EC" sz="2900" dirty="0">
                <a:latin typeface="Consolas" panose="020B0609020204030204" pitchFamily="49" charset="0"/>
              </a:rPr>
              <a:t>: </a:t>
            </a:r>
            <a:r>
              <a:rPr lang="es-EC" sz="2900" dirty="0"/>
              <a:t>devuelve un conjunto de columnas</a:t>
            </a:r>
          </a:p>
          <a:p>
            <a:r>
              <a:rPr lang="es-EC" sz="2900" dirty="0" err="1">
                <a:latin typeface="Consolas" panose="020B0609020204030204" pitchFamily="49" charset="0"/>
              </a:rPr>
              <a:t>filter</a:t>
            </a:r>
            <a:r>
              <a:rPr lang="es-EC" sz="2900" dirty="0">
                <a:latin typeface="Consolas" panose="020B0609020204030204" pitchFamily="49" charset="0"/>
              </a:rPr>
              <a:t>: </a:t>
            </a:r>
            <a:r>
              <a:rPr lang="es-EC" sz="2900" dirty="0"/>
              <a:t>devuelve un conjunto de filas según una o varias condiciones lógicas.</a:t>
            </a:r>
          </a:p>
          <a:p>
            <a:r>
              <a:rPr lang="es-EC" sz="2900" dirty="0" err="1">
                <a:latin typeface="Consolas" panose="020B0609020204030204" pitchFamily="49" charset="0"/>
              </a:rPr>
              <a:t>arrange</a:t>
            </a:r>
            <a:r>
              <a:rPr lang="es-EC" sz="2900" dirty="0">
                <a:latin typeface="Consolas" panose="020B0609020204030204" pitchFamily="49" charset="0"/>
              </a:rPr>
              <a:t>: </a:t>
            </a:r>
            <a:r>
              <a:rPr lang="es-EC" sz="2900" dirty="0"/>
              <a:t>reordena filas de un data </a:t>
            </a:r>
            <a:r>
              <a:rPr lang="es-EC" sz="2900" dirty="0" err="1"/>
              <a:t>frame</a:t>
            </a:r>
            <a:endParaRPr lang="es-EC" sz="2900" dirty="0"/>
          </a:p>
          <a:p>
            <a:r>
              <a:rPr lang="es-EC" sz="2900" dirty="0" err="1">
                <a:latin typeface="Consolas" panose="020B0609020204030204" pitchFamily="49" charset="0"/>
              </a:rPr>
              <a:t>rename</a:t>
            </a:r>
            <a:r>
              <a:rPr lang="es-EC" sz="2900" dirty="0">
                <a:latin typeface="Consolas" panose="020B0609020204030204" pitchFamily="49" charset="0"/>
              </a:rPr>
              <a:t>: </a:t>
            </a:r>
            <a:r>
              <a:rPr lang="es-EC" sz="2900" dirty="0"/>
              <a:t>renombra variables en una data </a:t>
            </a:r>
            <a:r>
              <a:rPr lang="es-EC" sz="2900" dirty="0" err="1"/>
              <a:t>frame</a:t>
            </a:r>
            <a:endParaRPr lang="es-EC" sz="2900" dirty="0"/>
          </a:p>
          <a:p>
            <a:r>
              <a:rPr lang="es-EC" sz="2900" dirty="0" err="1">
                <a:latin typeface="Consolas" panose="020B0609020204030204" pitchFamily="49" charset="0"/>
              </a:rPr>
              <a:t>mutate</a:t>
            </a:r>
            <a:r>
              <a:rPr lang="es-EC" sz="2900" dirty="0">
                <a:latin typeface="Consolas" panose="020B0609020204030204" pitchFamily="49" charset="0"/>
              </a:rPr>
              <a:t>: </a:t>
            </a:r>
            <a:r>
              <a:rPr lang="es-EC" sz="2900" dirty="0"/>
              <a:t>añade nuevas variables/columnas o transforma variables existentes</a:t>
            </a:r>
          </a:p>
          <a:p>
            <a:r>
              <a:rPr lang="es-EC" sz="2900" dirty="0" err="1">
                <a:latin typeface="Consolas" panose="020B0609020204030204" pitchFamily="49" charset="0"/>
              </a:rPr>
              <a:t>summarise</a:t>
            </a:r>
            <a:r>
              <a:rPr lang="es-EC" sz="2900" dirty="0">
                <a:latin typeface="Consolas" panose="020B0609020204030204" pitchFamily="49" charset="0"/>
              </a:rPr>
              <a:t>/</a:t>
            </a:r>
            <a:r>
              <a:rPr lang="es-EC" sz="2900" dirty="0" err="1">
                <a:latin typeface="Consolas" panose="020B0609020204030204" pitchFamily="49" charset="0"/>
              </a:rPr>
              <a:t>summarize</a:t>
            </a:r>
            <a:r>
              <a:rPr lang="es-EC" sz="2900" dirty="0">
                <a:latin typeface="Consolas" panose="020B0609020204030204" pitchFamily="49" charset="0"/>
              </a:rPr>
              <a:t>: </a:t>
            </a:r>
            <a:r>
              <a:rPr lang="es-EC" sz="2900" dirty="0"/>
              <a:t>genera resúmenes estadísticos de diferentes variables en el data </a:t>
            </a:r>
            <a:r>
              <a:rPr lang="es-EC" sz="2900" dirty="0" err="1"/>
              <a:t>frame</a:t>
            </a:r>
            <a:r>
              <a:rPr lang="es-EC" sz="2900" dirty="0"/>
              <a:t>.</a:t>
            </a:r>
          </a:p>
          <a:p>
            <a:r>
              <a:rPr lang="es-EC" sz="2900" dirty="0">
                <a:latin typeface="Consolas" panose="020B0609020204030204" pitchFamily="49" charset="0"/>
              </a:rPr>
              <a:t>%&gt;%</a:t>
            </a:r>
            <a:r>
              <a:rPr lang="es-EC" sz="2900" dirty="0"/>
              <a:t>  : el operador "pipe" es usado para conectar múltiples acciones en una única "pipeline" (tubería)</a:t>
            </a:r>
          </a:p>
          <a:p>
            <a:pPr algn="l"/>
            <a:endParaRPr lang="es-EC" sz="16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891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Manipulación con </a:t>
            </a:r>
            <a:r>
              <a:rPr lang="es-EC" sz="2800" dirty="0" err="1">
                <a:solidFill>
                  <a:schemeClr val="tx2">
                    <a:alpha val="80000"/>
                  </a:schemeClr>
                </a:solidFill>
              </a:rPr>
              <a:t>dplyr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pic>
        <p:nvPicPr>
          <p:cNvPr id="3" name="Marcador de contenido 2" descr="Imagen que contiene Tabla&#10;&#10;Descripción generada automáticamente">
            <a:extLst>
              <a:ext uri="{FF2B5EF4-FFF2-40B4-BE49-F238E27FC236}">
                <a16:creationId xmlns:a16="http://schemas.microsoft.com/office/drawing/2014/main" id="{8B1B0568-ED70-4B5C-B5A8-F32D0D6A5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6" y="2551439"/>
            <a:ext cx="5266188" cy="2427571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012AE1E-FE26-45ED-8683-BF29C3450970}"/>
              </a:ext>
            </a:extLst>
          </p:cNvPr>
          <p:cNvSpPr txBox="1"/>
          <p:nvPr/>
        </p:nvSpPr>
        <p:spPr>
          <a:xfrm>
            <a:off x="306104" y="1373004"/>
            <a:ext cx="48795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i="0" dirty="0">
                <a:solidFill>
                  <a:schemeClr val="bg1"/>
                </a:solidFill>
                <a:effectLst/>
              </a:rPr>
              <a:t>Función </a:t>
            </a:r>
            <a:r>
              <a:rPr lang="es-EC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select</a:t>
            </a:r>
            <a:endParaRPr lang="es-EC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s-EC" b="0" i="0" dirty="0">
                <a:solidFill>
                  <a:schemeClr val="bg1"/>
                </a:solidFill>
                <a:effectLst/>
              </a:rPr>
              <a:t>Con la función </a:t>
            </a:r>
            <a:r>
              <a:rPr lang="es-EC" b="0" i="0" dirty="0" err="1">
                <a:solidFill>
                  <a:schemeClr val="bg1"/>
                </a:solidFill>
                <a:effectLst/>
              </a:rPr>
              <a:t>select</a:t>
            </a:r>
            <a:r>
              <a:rPr lang="es-EC" b="0" i="0" dirty="0">
                <a:solidFill>
                  <a:schemeClr val="bg1"/>
                </a:solidFill>
                <a:effectLst/>
              </a:rPr>
              <a:t> podemos seleccionar columnas de un data </a:t>
            </a:r>
            <a:r>
              <a:rPr lang="es-EC" b="0" i="0" dirty="0" err="1">
                <a:solidFill>
                  <a:schemeClr val="bg1"/>
                </a:solidFill>
                <a:effectLst/>
              </a:rPr>
              <a:t>frame</a:t>
            </a:r>
            <a:endParaRPr lang="es-EC" dirty="0">
              <a:solidFill>
                <a:schemeClr val="bg1"/>
              </a:solidFill>
            </a:endParaRPr>
          </a:p>
        </p:txBody>
      </p:sp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99C6AA70-36F2-43A6-9A69-71FD1204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235552"/>
              </p:ext>
            </p:extLst>
          </p:nvPr>
        </p:nvGraphicFramePr>
        <p:xfrm>
          <a:off x="5772517" y="1980991"/>
          <a:ext cx="6018430" cy="386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215">
                  <a:extLst>
                    <a:ext uri="{9D8B030D-6E8A-4147-A177-3AD203B41FA5}">
                      <a16:colId xmlns:a16="http://schemas.microsoft.com/office/drawing/2014/main" val="73601279"/>
                    </a:ext>
                  </a:extLst>
                </a:gridCol>
                <a:gridCol w="3009215">
                  <a:extLst>
                    <a:ext uri="{9D8B030D-6E8A-4147-A177-3AD203B41FA5}">
                      <a16:colId xmlns:a16="http://schemas.microsoft.com/office/drawing/2014/main" val="1276357695"/>
                    </a:ext>
                  </a:extLst>
                </a:gridCol>
              </a:tblGrid>
              <a:tr h="464826">
                <a:tc>
                  <a:txBody>
                    <a:bodyPr/>
                    <a:lstStyle/>
                    <a:p>
                      <a:pPr algn="ctr"/>
                      <a:r>
                        <a:rPr lang="es-EC" dirty="0"/>
                        <a:t>Argumento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607907"/>
                  </a:ext>
                </a:extLst>
              </a:tr>
              <a:tr h="921152">
                <a:tc>
                  <a:txBody>
                    <a:bodyPr/>
                    <a:lstStyle/>
                    <a:p>
                      <a:pPr algn="ctr"/>
                      <a:r>
                        <a:rPr lang="es-EC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s-EC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Selecciona las variables que contienen un cierto patrón entre sus nombres.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447492"/>
                  </a:ext>
                </a:extLst>
              </a:tr>
              <a:tr h="921152">
                <a:tc>
                  <a:txBody>
                    <a:bodyPr/>
                    <a:lstStyle/>
                    <a:p>
                      <a:pPr algn="ctr"/>
                      <a:r>
                        <a:rPr lang="es-EC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ends_with</a:t>
                      </a:r>
                      <a:r>
                        <a:rPr lang="es-EC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Selecciona variables cuyo nombre termina con la cadena de caracteres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27689"/>
                  </a:ext>
                </a:extLst>
              </a:tr>
              <a:tr h="432712">
                <a:tc>
                  <a:txBody>
                    <a:bodyPr/>
                    <a:lstStyle/>
                    <a:p>
                      <a:pPr algn="ctr"/>
                      <a:r>
                        <a:rPr lang="es-EC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start_with</a:t>
                      </a:r>
                      <a:r>
                        <a:rPr lang="es-EC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Selecciona las variables que inicien con un cierto patrón.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806250"/>
                  </a:ext>
                </a:extLst>
              </a:tr>
              <a:tr h="432712">
                <a:tc>
                  <a:txBody>
                    <a:bodyPr/>
                    <a:lstStyle/>
                    <a:p>
                      <a:pPr algn="ctr"/>
                      <a:r>
                        <a:rPr lang="es-EC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num_range</a:t>
                      </a:r>
                      <a:r>
                        <a:rPr lang="es-EC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Selecciona todas las variables en un rango.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61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64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Manipulación con </a:t>
            </a:r>
            <a:r>
              <a:rPr lang="es-EC" sz="2800" dirty="0" err="1">
                <a:solidFill>
                  <a:schemeClr val="tx2">
                    <a:alpha val="80000"/>
                  </a:schemeClr>
                </a:solidFill>
              </a:rPr>
              <a:t>dplyr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012AE1E-FE26-45ED-8683-BF29C3450970}"/>
              </a:ext>
            </a:extLst>
          </p:cNvPr>
          <p:cNvSpPr txBox="1"/>
          <p:nvPr/>
        </p:nvSpPr>
        <p:spPr>
          <a:xfrm>
            <a:off x="306104" y="1373004"/>
            <a:ext cx="48795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i="0" dirty="0">
                <a:solidFill>
                  <a:schemeClr val="bg1"/>
                </a:solidFill>
                <a:effectLst/>
              </a:rPr>
              <a:t>Función </a:t>
            </a:r>
            <a:r>
              <a:rPr lang="es-EC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endParaRPr lang="es-EC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s-EC" b="0" i="0" dirty="0">
                <a:solidFill>
                  <a:schemeClr val="bg1"/>
                </a:solidFill>
                <a:effectLst/>
              </a:rPr>
              <a:t>La función </a:t>
            </a:r>
            <a:r>
              <a:rPr lang="es-EC" b="1" i="0" dirty="0" err="1">
                <a:solidFill>
                  <a:schemeClr val="bg1"/>
                </a:solidFill>
                <a:effectLst/>
              </a:rPr>
              <a:t>filter</a:t>
            </a:r>
            <a:r>
              <a:rPr lang="es-EC" b="0" i="0" dirty="0">
                <a:solidFill>
                  <a:schemeClr val="bg1"/>
                </a:solidFill>
                <a:effectLst/>
              </a:rPr>
              <a:t> nos permite filtrar filas según una condición</a:t>
            </a:r>
            <a:endParaRPr lang="es-EC" dirty="0">
              <a:solidFill>
                <a:schemeClr val="bg1"/>
              </a:solidFill>
            </a:endParaRPr>
          </a:p>
        </p:txBody>
      </p:sp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99C6AA70-36F2-43A6-9A69-71FD1204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36339"/>
              </p:ext>
            </p:extLst>
          </p:nvPr>
        </p:nvGraphicFramePr>
        <p:xfrm>
          <a:off x="5748454" y="1072215"/>
          <a:ext cx="6018430" cy="3034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215">
                  <a:extLst>
                    <a:ext uri="{9D8B030D-6E8A-4147-A177-3AD203B41FA5}">
                      <a16:colId xmlns:a16="http://schemas.microsoft.com/office/drawing/2014/main" val="73601279"/>
                    </a:ext>
                  </a:extLst>
                </a:gridCol>
                <a:gridCol w="3009215">
                  <a:extLst>
                    <a:ext uri="{9D8B030D-6E8A-4147-A177-3AD203B41FA5}">
                      <a16:colId xmlns:a16="http://schemas.microsoft.com/office/drawing/2014/main" val="1276357695"/>
                    </a:ext>
                  </a:extLst>
                </a:gridCol>
              </a:tblGrid>
              <a:tr h="464826">
                <a:tc>
                  <a:txBody>
                    <a:bodyPr/>
                    <a:lstStyle/>
                    <a:p>
                      <a:pPr algn="ctr"/>
                      <a:r>
                        <a:rPr lang="es-EC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607907"/>
                  </a:ext>
                </a:extLst>
              </a:tr>
              <a:tr h="429730">
                <a:tc>
                  <a:txBody>
                    <a:bodyPr/>
                    <a:lstStyle/>
                    <a:p>
                      <a:pPr algn="ctr"/>
                      <a:r>
                        <a:rPr lang="es-EC" b="1" dirty="0"/>
                        <a:t>&gt; , 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Mayor que, menor que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447492"/>
                  </a:ext>
                </a:extLst>
              </a:tr>
              <a:tr h="409074">
                <a:tc>
                  <a:txBody>
                    <a:bodyPr/>
                    <a:lstStyle/>
                    <a:p>
                      <a:pPr algn="ctr"/>
                      <a:r>
                        <a:rPr lang="es-EC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endParaRPr lang="es-EC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que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27689"/>
                  </a:ext>
                </a:extLst>
              </a:tr>
              <a:tr h="432712">
                <a:tc>
                  <a:txBody>
                    <a:bodyPr/>
                    <a:lstStyle/>
                    <a:p>
                      <a:pPr algn="ctr"/>
                      <a:r>
                        <a:rPr lang="es-EC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&gt;=, &lt;=</a:t>
                      </a:r>
                      <a:endParaRPr lang="es-EC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Mayor o menor igual que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806250"/>
                  </a:ext>
                </a:extLst>
              </a:tr>
              <a:tr h="432712">
                <a:tc>
                  <a:txBody>
                    <a:bodyPr/>
                    <a:lstStyle/>
                    <a:p>
                      <a:pPr algn="ctr"/>
                      <a:r>
                        <a:rPr lang="es-EC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endParaRPr lang="es-EC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Diferente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61335"/>
                  </a:ext>
                </a:extLst>
              </a:tr>
              <a:tr h="432712"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%in%</a:t>
                      </a:r>
                      <a:endParaRPr lang="es-EC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Pertenece al conjunto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91402"/>
                  </a:ext>
                </a:extLst>
              </a:tr>
              <a:tr h="432712"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effectLst/>
                        </a:rPr>
                        <a:t>is.na, !is.na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Es o no es un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669143"/>
                  </a:ext>
                </a:extLst>
              </a:tr>
            </a:tbl>
          </a:graphicData>
        </a:graphic>
      </p:graphicFrame>
      <p:pic>
        <p:nvPicPr>
          <p:cNvPr id="10" name="Marcador de contenido 9" descr="Tabla&#10;&#10;Descripción generada automáticamente">
            <a:extLst>
              <a:ext uri="{FF2B5EF4-FFF2-40B4-BE49-F238E27FC236}">
                <a16:creationId xmlns:a16="http://schemas.microsoft.com/office/drawing/2014/main" id="{7114FC88-78E1-4638-9460-4BB895ABC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05" y="2781064"/>
            <a:ext cx="4885236" cy="2476736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B248F6B-953E-4EB5-9A20-5A80E9A00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436" y="4398919"/>
            <a:ext cx="2395287" cy="207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1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Manipulación con </a:t>
            </a:r>
            <a:r>
              <a:rPr lang="es-EC" sz="2800" dirty="0" err="1">
                <a:solidFill>
                  <a:schemeClr val="tx2">
                    <a:alpha val="80000"/>
                  </a:schemeClr>
                </a:solidFill>
              </a:rPr>
              <a:t>dplyr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012AE1E-FE26-45ED-8683-BF29C3450970}"/>
              </a:ext>
            </a:extLst>
          </p:cNvPr>
          <p:cNvSpPr txBox="1"/>
          <p:nvPr/>
        </p:nvSpPr>
        <p:spPr>
          <a:xfrm>
            <a:off x="594862" y="1809874"/>
            <a:ext cx="4879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i="0" dirty="0">
                <a:solidFill>
                  <a:schemeClr val="bg1"/>
                </a:solidFill>
                <a:effectLst/>
              </a:rPr>
              <a:t>Función </a:t>
            </a:r>
            <a:r>
              <a:rPr lang="es-EC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arrange</a:t>
            </a:r>
            <a:endParaRPr lang="es-EC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s-EC" b="0" i="0" dirty="0">
                <a:solidFill>
                  <a:schemeClr val="bg1"/>
                </a:solidFill>
                <a:effectLst/>
              </a:rPr>
              <a:t>La función </a:t>
            </a:r>
            <a:r>
              <a:rPr lang="es-EC" b="1" i="0" dirty="0" err="1">
                <a:solidFill>
                  <a:schemeClr val="bg1"/>
                </a:solidFill>
                <a:effectLst/>
              </a:rPr>
              <a:t>arrange</a:t>
            </a:r>
            <a:r>
              <a:rPr lang="es-EC" b="1" i="0" dirty="0">
                <a:solidFill>
                  <a:schemeClr val="bg1"/>
                </a:solidFill>
                <a:effectLst/>
              </a:rPr>
              <a:t>()</a:t>
            </a:r>
            <a:r>
              <a:rPr lang="es-EC" b="0" i="0" dirty="0">
                <a:solidFill>
                  <a:schemeClr val="bg1"/>
                </a:solidFill>
                <a:effectLst/>
              </a:rPr>
              <a:t> se utiliza para ordenar las filas de un data </a:t>
            </a:r>
            <a:r>
              <a:rPr lang="es-EC" b="0" i="0" dirty="0" err="1">
                <a:solidFill>
                  <a:schemeClr val="bg1"/>
                </a:solidFill>
                <a:effectLst/>
              </a:rPr>
              <a:t>frame</a:t>
            </a:r>
            <a:r>
              <a:rPr lang="es-EC" b="0" i="0" dirty="0">
                <a:solidFill>
                  <a:schemeClr val="bg1"/>
                </a:solidFill>
                <a:effectLst/>
              </a:rPr>
              <a:t> de acuerdo a una o varias columnas/variables.</a:t>
            </a:r>
            <a:endParaRPr lang="es-EC" dirty="0">
              <a:solidFill>
                <a:schemeClr val="bg1"/>
              </a:solidFill>
            </a:endParaRPr>
          </a:p>
        </p:txBody>
      </p:sp>
      <p:pic>
        <p:nvPicPr>
          <p:cNvPr id="9" name="Marcador de contenido 8" descr="Tabla&#10;&#10;Descripción generada automáticamente">
            <a:extLst>
              <a:ext uri="{FF2B5EF4-FFF2-40B4-BE49-F238E27FC236}">
                <a16:creationId xmlns:a16="http://schemas.microsoft.com/office/drawing/2014/main" id="{0F3588BF-2FE1-4481-AFF7-53FD15423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72" y="1505351"/>
            <a:ext cx="4981171" cy="2074071"/>
          </a:xfr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C8641900-3713-436F-BC47-806C588110B6}"/>
              </a:ext>
            </a:extLst>
          </p:cNvPr>
          <p:cNvSpPr txBox="1"/>
          <p:nvPr/>
        </p:nvSpPr>
        <p:spPr>
          <a:xfrm>
            <a:off x="3034615" y="4196499"/>
            <a:ext cx="56374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i="0" dirty="0">
                <a:solidFill>
                  <a:schemeClr val="bg1"/>
                </a:solidFill>
                <a:effectLst/>
              </a:rPr>
              <a:t>Función </a:t>
            </a:r>
            <a:r>
              <a:rPr lang="es-EC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rename</a:t>
            </a:r>
            <a:endParaRPr lang="es-EC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s-EC" dirty="0">
                <a:solidFill>
                  <a:schemeClr val="bg1"/>
                </a:solidFill>
              </a:rPr>
              <a:t>Renombrar una variable en un data </a:t>
            </a:r>
            <a:r>
              <a:rPr lang="es-EC" dirty="0" err="1">
                <a:solidFill>
                  <a:schemeClr val="bg1"/>
                </a:solidFill>
              </a:rPr>
              <a:t>frame</a:t>
            </a:r>
            <a:r>
              <a:rPr lang="es-EC" dirty="0">
                <a:solidFill>
                  <a:schemeClr val="bg1"/>
                </a:solidFill>
              </a:rPr>
              <a:t> es sorprendentemente en R muy difícil de realizar. La función </a:t>
            </a:r>
            <a:r>
              <a:rPr lang="es-EC" b="1" dirty="0" err="1">
                <a:solidFill>
                  <a:schemeClr val="bg1"/>
                </a:solidFill>
              </a:rPr>
              <a:t>rename</a:t>
            </a:r>
            <a:r>
              <a:rPr lang="es-EC" b="1" dirty="0">
                <a:solidFill>
                  <a:schemeClr val="bg1"/>
                </a:solidFill>
              </a:rPr>
              <a:t>() </a:t>
            </a:r>
            <a:r>
              <a:rPr lang="es-EC" dirty="0">
                <a:solidFill>
                  <a:schemeClr val="bg1"/>
                </a:solidFill>
              </a:rPr>
              <a:t>esta diseñada para hacer este proceso de una forma más fácil.</a:t>
            </a:r>
          </a:p>
        </p:txBody>
      </p:sp>
    </p:spTree>
    <p:extLst>
      <p:ext uri="{BB962C8B-B14F-4D97-AF65-F5344CB8AC3E}">
        <p14:creationId xmlns:p14="http://schemas.microsoft.com/office/powerpoint/2010/main" val="6514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Manipulación con </a:t>
            </a:r>
            <a:r>
              <a:rPr lang="es-EC" sz="2800" dirty="0" err="1">
                <a:solidFill>
                  <a:schemeClr val="tx2">
                    <a:alpha val="80000"/>
                  </a:schemeClr>
                </a:solidFill>
              </a:rPr>
              <a:t>dplyr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012AE1E-FE26-45ED-8683-BF29C3450970}"/>
              </a:ext>
            </a:extLst>
          </p:cNvPr>
          <p:cNvSpPr txBox="1"/>
          <p:nvPr/>
        </p:nvSpPr>
        <p:spPr>
          <a:xfrm>
            <a:off x="576022" y="2274838"/>
            <a:ext cx="40922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i="0" dirty="0">
                <a:solidFill>
                  <a:schemeClr val="bg1"/>
                </a:solidFill>
                <a:effectLst/>
              </a:rPr>
              <a:t>Función </a:t>
            </a:r>
            <a:r>
              <a:rPr lang="es-EC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mutate</a:t>
            </a:r>
            <a:endParaRPr lang="es-EC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s-EC" dirty="0">
                <a:solidFill>
                  <a:schemeClr val="bg1"/>
                </a:solidFill>
              </a:rPr>
              <a:t>Con la función </a:t>
            </a:r>
            <a:r>
              <a:rPr lang="es-EC" b="1" dirty="0" err="1">
                <a:solidFill>
                  <a:schemeClr val="bg1"/>
                </a:solidFill>
              </a:rPr>
              <a:t>mutate</a:t>
            </a:r>
            <a:r>
              <a:rPr lang="es-EC" b="1" dirty="0">
                <a:solidFill>
                  <a:schemeClr val="bg1"/>
                </a:solidFill>
              </a:rPr>
              <a:t>() </a:t>
            </a:r>
            <a:r>
              <a:rPr lang="es-EC" dirty="0">
                <a:solidFill>
                  <a:schemeClr val="bg1"/>
                </a:solidFill>
              </a:rPr>
              <a:t>podemos computar </a:t>
            </a:r>
            <a:r>
              <a:rPr lang="es-EC" dirty="0" err="1">
                <a:solidFill>
                  <a:schemeClr val="bg1"/>
                </a:solidFill>
              </a:rPr>
              <a:t>tranformaciones</a:t>
            </a:r>
            <a:r>
              <a:rPr lang="es-EC" dirty="0">
                <a:solidFill>
                  <a:schemeClr val="bg1"/>
                </a:solidFill>
              </a:rPr>
              <a:t> de variables en un data </a:t>
            </a:r>
            <a:r>
              <a:rPr lang="es-EC" dirty="0" err="1">
                <a:solidFill>
                  <a:schemeClr val="bg1"/>
                </a:solidFill>
              </a:rPr>
              <a:t>frame</a:t>
            </a:r>
            <a:r>
              <a:rPr lang="es-EC" dirty="0">
                <a:solidFill>
                  <a:schemeClr val="bg1"/>
                </a:solidFill>
              </a:rPr>
              <a:t>. A menudo, tendremos la necesidad de crear nuevas variables que se calculan a partir de variables </a:t>
            </a:r>
            <a:r>
              <a:rPr lang="es-EC" dirty="0" err="1">
                <a:solidFill>
                  <a:schemeClr val="bg1"/>
                </a:solidFill>
              </a:rPr>
              <a:t>existentes,mutate</a:t>
            </a:r>
            <a:r>
              <a:rPr lang="es-EC" dirty="0">
                <a:solidFill>
                  <a:schemeClr val="bg1"/>
                </a:solidFill>
              </a:rPr>
              <a:t>() nos proporciona una interface clara para realizar este tipo de operaciones.</a:t>
            </a:r>
          </a:p>
        </p:txBody>
      </p:sp>
      <p:pic>
        <p:nvPicPr>
          <p:cNvPr id="6" name="Marcador de contenido 5" descr="Tabla&#10;&#10;Descripción generada automáticamente">
            <a:extLst>
              <a:ext uri="{FF2B5EF4-FFF2-40B4-BE49-F238E27FC236}">
                <a16:creationId xmlns:a16="http://schemas.microsoft.com/office/drawing/2014/main" id="{E218C1AE-4BAF-463B-937F-76E123375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262" y="2274838"/>
            <a:ext cx="6496379" cy="2665181"/>
          </a:xfrm>
        </p:spPr>
      </p:pic>
    </p:spTree>
    <p:extLst>
      <p:ext uri="{BB962C8B-B14F-4D97-AF65-F5344CB8AC3E}">
        <p14:creationId xmlns:p14="http://schemas.microsoft.com/office/powerpoint/2010/main" val="81985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Manipulación con </a:t>
            </a:r>
            <a:r>
              <a:rPr lang="es-EC" sz="2800" dirty="0" err="1">
                <a:solidFill>
                  <a:schemeClr val="tx2">
                    <a:alpha val="80000"/>
                  </a:schemeClr>
                </a:solidFill>
              </a:rPr>
              <a:t>dplyr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012AE1E-FE26-45ED-8683-BF29C3450970}"/>
              </a:ext>
            </a:extLst>
          </p:cNvPr>
          <p:cNvSpPr txBox="1"/>
          <p:nvPr/>
        </p:nvSpPr>
        <p:spPr>
          <a:xfrm>
            <a:off x="684306" y="1552943"/>
            <a:ext cx="40922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i="0" dirty="0">
                <a:solidFill>
                  <a:schemeClr val="bg1"/>
                </a:solidFill>
                <a:effectLst/>
              </a:rPr>
              <a:t>Función </a:t>
            </a:r>
            <a:r>
              <a:rPr lang="es-EC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mutate</a:t>
            </a:r>
            <a:endParaRPr lang="es-EC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s-EC" dirty="0">
                <a:solidFill>
                  <a:schemeClr val="bg1"/>
                </a:solidFill>
              </a:rPr>
              <a:t>La función </a:t>
            </a:r>
            <a:r>
              <a:rPr lang="es-EC" dirty="0" err="1">
                <a:solidFill>
                  <a:schemeClr val="bg1"/>
                </a:solidFill>
              </a:rPr>
              <a:t>summarise</a:t>
            </a:r>
            <a:r>
              <a:rPr lang="es-EC" dirty="0">
                <a:solidFill>
                  <a:schemeClr val="bg1"/>
                </a:solidFill>
              </a:rPr>
              <a:t>() funciona de forma análoga a la función </a:t>
            </a:r>
            <a:r>
              <a:rPr lang="es-EC" b="1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mutate</a:t>
            </a:r>
            <a:r>
              <a:rPr lang="es-EC" dirty="0">
                <a:solidFill>
                  <a:schemeClr val="bg1"/>
                </a:solidFill>
              </a:rPr>
              <a:t>, excepto que en lugar de añadir nuevas columnas crea un nuevo data </a:t>
            </a:r>
            <a:r>
              <a:rPr lang="es-EC" dirty="0" err="1">
                <a:solidFill>
                  <a:schemeClr val="bg1"/>
                </a:solidFill>
              </a:rPr>
              <a:t>frame</a:t>
            </a:r>
            <a:r>
              <a:rPr lang="es-EC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Marcador de contenido 8" descr="Tabla&#10;&#10;Descripción generada automáticamente">
            <a:extLst>
              <a:ext uri="{FF2B5EF4-FFF2-40B4-BE49-F238E27FC236}">
                <a16:creationId xmlns:a16="http://schemas.microsoft.com/office/drawing/2014/main" id="{AF6684FF-A4DC-4103-B5C9-DABCA9FB9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930" y="1142681"/>
            <a:ext cx="4820323" cy="2286319"/>
          </a:xfr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5F31CE5-D75B-45D4-850C-F20A1C77D188}"/>
              </a:ext>
            </a:extLst>
          </p:cNvPr>
          <p:cNvSpPr txBox="1"/>
          <p:nvPr/>
        </p:nvSpPr>
        <p:spPr>
          <a:xfrm>
            <a:off x="624148" y="3683180"/>
            <a:ext cx="415238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>
                <a:solidFill>
                  <a:schemeClr val="bg1"/>
                </a:solidFill>
              </a:rPr>
              <a:t>A continuación se muestran funciones que trabajando conjuntamente con la función </a:t>
            </a:r>
            <a:r>
              <a:rPr lang="es-EC" dirty="0" err="1">
                <a:solidFill>
                  <a:schemeClr val="bg1"/>
                </a:solidFill>
              </a:rPr>
              <a:t>summarise</a:t>
            </a:r>
            <a:r>
              <a:rPr lang="es-EC" dirty="0">
                <a:solidFill>
                  <a:schemeClr val="bg1"/>
                </a:solidFill>
              </a:rPr>
              <a:t>() facilitarán nuestro trabajo diario. Las primeras pertenecen al paquete base y las otras son del paquete </a:t>
            </a:r>
            <a:r>
              <a:rPr lang="es-EC" dirty="0" err="1">
                <a:solidFill>
                  <a:schemeClr val="bg1"/>
                </a:solidFill>
              </a:rPr>
              <a:t>dplyr</a:t>
            </a:r>
            <a:r>
              <a:rPr lang="es-EC" dirty="0">
                <a:solidFill>
                  <a:schemeClr val="bg1"/>
                </a:solidFill>
              </a:rPr>
              <a:t>. Todas ellas toman como argumento un vector y devuelven un único resultado.</a:t>
            </a:r>
          </a:p>
        </p:txBody>
      </p:sp>
      <p:graphicFrame>
        <p:nvGraphicFramePr>
          <p:cNvPr id="13" name="Tabla 8">
            <a:extLst>
              <a:ext uri="{FF2B5EF4-FFF2-40B4-BE49-F238E27FC236}">
                <a16:creationId xmlns:a16="http://schemas.microsoft.com/office/drawing/2014/main" id="{6670C5D2-E0D7-4D82-B82F-54661C7B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58452"/>
              </p:ext>
            </p:extLst>
          </p:nvPr>
        </p:nvGraphicFramePr>
        <p:xfrm>
          <a:off x="6419930" y="3863541"/>
          <a:ext cx="547930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651">
                  <a:extLst>
                    <a:ext uri="{9D8B030D-6E8A-4147-A177-3AD203B41FA5}">
                      <a16:colId xmlns:a16="http://schemas.microsoft.com/office/drawing/2014/main" val="73601279"/>
                    </a:ext>
                  </a:extLst>
                </a:gridCol>
                <a:gridCol w="2739651">
                  <a:extLst>
                    <a:ext uri="{9D8B030D-6E8A-4147-A177-3AD203B41FA5}">
                      <a16:colId xmlns:a16="http://schemas.microsoft.com/office/drawing/2014/main" val="1276357695"/>
                    </a:ext>
                  </a:extLst>
                </a:gridCol>
              </a:tblGrid>
              <a:tr h="287295">
                <a:tc>
                  <a:txBody>
                    <a:bodyPr/>
                    <a:lstStyle/>
                    <a:p>
                      <a:pPr algn="ctr"/>
                      <a:r>
                        <a:rPr lang="es-EC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607907"/>
                  </a:ext>
                </a:extLst>
              </a:tr>
              <a:tr h="265603">
                <a:tc>
                  <a:txBody>
                    <a:bodyPr/>
                    <a:lstStyle/>
                    <a:p>
                      <a:pPr algn="ctr"/>
                      <a:r>
                        <a:rPr lang="es-EC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min(), </a:t>
                      </a:r>
                      <a:r>
                        <a:rPr lang="es-EC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s-EC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s-EC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Valores </a:t>
                      </a:r>
                      <a:r>
                        <a:rPr lang="es-EC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s-EC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min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447492"/>
                  </a:ext>
                </a:extLst>
              </a:tr>
              <a:tr h="252837">
                <a:tc>
                  <a:txBody>
                    <a:bodyPr/>
                    <a:lstStyle/>
                    <a:p>
                      <a:pPr algn="ctr"/>
                      <a:r>
                        <a:rPr lang="es-EC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mean()</a:t>
                      </a:r>
                      <a:endParaRPr lang="es-EC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27689"/>
                  </a:ext>
                </a:extLst>
              </a:tr>
              <a:tr h="267446">
                <a:tc>
                  <a:txBody>
                    <a:bodyPr/>
                    <a:lstStyle/>
                    <a:p>
                      <a:pPr algn="ctr"/>
                      <a:r>
                        <a:rPr lang="es-EC" b="1" dirty="0">
                          <a:effectLst/>
                        </a:rPr>
                        <a:t>median()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/>
                        <a:t>Mediana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806250"/>
                  </a:ext>
                </a:extLst>
              </a:tr>
              <a:tr h="267446">
                <a:tc>
                  <a:txBody>
                    <a:bodyPr/>
                    <a:lstStyle/>
                    <a:p>
                      <a:pPr algn="ctr"/>
                      <a:r>
                        <a:rPr lang="es-EC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sum()</a:t>
                      </a:r>
                      <a:endParaRPr lang="es-EC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/>
                        <a:t>Suma de los valores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61335"/>
                  </a:ext>
                </a:extLst>
              </a:tr>
              <a:tr h="267446">
                <a:tc>
                  <a:txBody>
                    <a:bodyPr/>
                    <a:lstStyle/>
                    <a:p>
                      <a:pPr algn="ctr"/>
                      <a:r>
                        <a:rPr lang="es-EC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C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C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s-EC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s-EC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/>
                        <a:t>Varianza y desviación estándar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91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9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Manipulación con </a:t>
            </a:r>
            <a:r>
              <a:rPr lang="es-EC" sz="2800" dirty="0" err="1">
                <a:solidFill>
                  <a:schemeClr val="tx2">
                    <a:alpha val="80000"/>
                  </a:schemeClr>
                </a:solidFill>
              </a:rPr>
              <a:t>dplyr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012AE1E-FE26-45ED-8683-BF29C3450970}"/>
              </a:ext>
            </a:extLst>
          </p:cNvPr>
          <p:cNvSpPr txBox="1"/>
          <p:nvPr/>
        </p:nvSpPr>
        <p:spPr>
          <a:xfrm>
            <a:off x="684306" y="1736358"/>
            <a:ext cx="409223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000" b="1" i="0" dirty="0">
                <a:solidFill>
                  <a:schemeClr val="bg1"/>
                </a:solidFill>
                <a:effectLst/>
              </a:rPr>
              <a:t>Función </a:t>
            </a:r>
            <a:r>
              <a:rPr lang="es-EC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mutate</a:t>
            </a:r>
            <a:endParaRPr lang="es-EC" sz="2000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s-EC" sz="2000" dirty="0">
                <a:solidFill>
                  <a:schemeClr val="bg1"/>
                </a:solidFill>
              </a:rPr>
              <a:t>La función </a:t>
            </a:r>
            <a:r>
              <a:rPr lang="es-EC" sz="2000" dirty="0" err="1">
                <a:solidFill>
                  <a:schemeClr val="bg1"/>
                </a:solidFill>
              </a:rPr>
              <a:t>group_by</a:t>
            </a:r>
            <a:r>
              <a:rPr lang="es-EC" sz="2000" dirty="0">
                <a:solidFill>
                  <a:schemeClr val="bg1"/>
                </a:solidFill>
              </a:rPr>
              <a:t>() agrupa un conjunto de filas seleccionado en un conjunto de filas de resumen de acuerdo con los valores de una o más columnas o expresiones.</a:t>
            </a:r>
          </a:p>
        </p:txBody>
      </p:sp>
      <p:pic>
        <p:nvPicPr>
          <p:cNvPr id="6" name="Marcador de contenido 5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27095DC1-FD0E-40DD-B1DE-2D9E73DDA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9528"/>
            <a:ext cx="5230343" cy="2121156"/>
          </a:xfr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D7F52ED-A6A6-40C6-AEDC-684E45AAEB13}"/>
              </a:ext>
            </a:extLst>
          </p:cNvPr>
          <p:cNvSpPr txBox="1"/>
          <p:nvPr/>
        </p:nvSpPr>
        <p:spPr>
          <a:xfrm>
            <a:off x="684306" y="4686982"/>
            <a:ext cx="45614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La función </a:t>
            </a:r>
            <a:r>
              <a:rPr lang="es-EC" sz="2000" dirty="0" err="1">
                <a:solidFill>
                  <a:schemeClr val="bg1"/>
                </a:solidFill>
              </a:rPr>
              <a:t>group_by</a:t>
            </a:r>
            <a:r>
              <a:rPr lang="es-EC" sz="2000" dirty="0">
                <a:solidFill>
                  <a:schemeClr val="bg1"/>
                </a:solidFill>
              </a:rPr>
              <a:t>() es  útil trabajando en conjunción con la función </a:t>
            </a:r>
            <a:r>
              <a:rPr lang="es-EC" sz="2000" dirty="0" err="1">
                <a:solidFill>
                  <a:schemeClr val="bg1"/>
                </a:solidFill>
              </a:rPr>
              <a:t>summarise</a:t>
            </a:r>
            <a:r>
              <a:rPr lang="es-EC" sz="2000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D4A92FF-D8A4-48CD-B5C2-995E6133E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910" y="3844336"/>
            <a:ext cx="5230343" cy="270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4587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547</Words>
  <Application>Microsoft Office PowerPoint</Application>
  <PresentationFormat>Panorámica</PresentationFormat>
  <Paragraphs>74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AvenirNext LT Pro Medium</vt:lpstr>
      <vt:lpstr>Consolas</vt:lpstr>
      <vt:lpstr>BlockprintVTI</vt:lpstr>
      <vt:lpstr>CURSO DE R – UCE Manipulación de datos</vt:lpstr>
      <vt:lpstr>  Manipulación con dplyr </vt:lpstr>
      <vt:lpstr>  Manipulación con dplyr </vt:lpstr>
      <vt:lpstr>  Manipulación con dplyr </vt:lpstr>
      <vt:lpstr>  Manipulación con dplyr </vt:lpstr>
      <vt:lpstr>  Manipulación con dplyr </vt:lpstr>
      <vt:lpstr>  Manipulación con dplyr </vt:lpstr>
      <vt:lpstr>  Manipulación con dplyr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 - UCE</dc:title>
  <dc:creator>CRISTOPHER ALEXANDER AGUIRRE CRIOLLO</dc:creator>
  <cp:lastModifiedBy>CRISTOPHER ALEXANDER AGUIRRE CRIOLLO</cp:lastModifiedBy>
  <cp:revision>23</cp:revision>
  <dcterms:created xsi:type="dcterms:W3CDTF">2020-10-19T14:42:45Z</dcterms:created>
  <dcterms:modified xsi:type="dcterms:W3CDTF">2020-10-21T23:33:27Z</dcterms:modified>
</cp:coreProperties>
</file>