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0"/>
  </p:notesMasterIdLst>
  <p:sldIdLst>
    <p:sldId id="256" r:id="rId2"/>
    <p:sldId id="289" r:id="rId3"/>
    <p:sldId id="290" r:id="rId4"/>
    <p:sldId id="291" r:id="rId5"/>
    <p:sldId id="333" r:id="rId6"/>
    <p:sldId id="334" r:id="rId7"/>
    <p:sldId id="335" r:id="rId8"/>
    <p:sldId id="336" r:id="rId9"/>
    <p:sldId id="337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71" r:id="rId27"/>
    <p:sldId id="372" r:id="rId28"/>
    <p:sldId id="373" r:id="rId29"/>
    <p:sldId id="374" r:id="rId30"/>
    <p:sldId id="375" r:id="rId31"/>
    <p:sldId id="376" r:id="rId32"/>
    <p:sldId id="377" r:id="rId33"/>
    <p:sldId id="378" r:id="rId34"/>
    <p:sldId id="379" r:id="rId35"/>
    <p:sldId id="380" r:id="rId36"/>
    <p:sldId id="381" r:id="rId37"/>
    <p:sldId id="382" r:id="rId38"/>
    <p:sldId id="383" r:id="rId39"/>
    <p:sldId id="384" r:id="rId40"/>
    <p:sldId id="385" r:id="rId41"/>
    <p:sldId id="386" r:id="rId42"/>
    <p:sldId id="387" r:id="rId43"/>
    <p:sldId id="388" r:id="rId44"/>
    <p:sldId id="389" r:id="rId45"/>
    <p:sldId id="390" r:id="rId46"/>
    <p:sldId id="391" r:id="rId47"/>
    <p:sldId id="392" r:id="rId48"/>
    <p:sldId id="393" r:id="rId49"/>
    <p:sldId id="422" r:id="rId50"/>
    <p:sldId id="423" r:id="rId51"/>
    <p:sldId id="424" r:id="rId52"/>
    <p:sldId id="426" r:id="rId53"/>
    <p:sldId id="425" r:id="rId54"/>
    <p:sldId id="427" r:id="rId55"/>
    <p:sldId id="428" r:id="rId56"/>
    <p:sldId id="429" r:id="rId57"/>
    <p:sldId id="430" r:id="rId58"/>
    <p:sldId id="394" r:id="rId59"/>
    <p:sldId id="395" r:id="rId60"/>
    <p:sldId id="396" r:id="rId61"/>
    <p:sldId id="397" r:id="rId62"/>
    <p:sldId id="398" r:id="rId63"/>
    <p:sldId id="399" r:id="rId64"/>
    <p:sldId id="400" r:id="rId65"/>
    <p:sldId id="401" r:id="rId66"/>
    <p:sldId id="402" r:id="rId67"/>
    <p:sldId id="403" r:id="rId68"/>
    <p:sldId id="404" r:id="rId69"/>
    <p:sldId id="405" r:id="rId70"/>
    <p:sldId id="406" r:id="rId71"/>
    <p:sldId id="367" r:id="rId72"/>
    <p:sldId id="368" r:id="rId73"/>
    <p:sldId id="369" r:id="rId74"/>
    <p:sldId id="370" r:id="rId75"/>
    <p:sldId id="418" r:id="rId76"/>
    <p:sldId id="419" r:id="rId77"/>
    <p:sldId id="420" r:id="rId78"/>
    <p:sldId id="421" r:id="rId79"/>
    <p:sldId id="408" r:id="rId80"/>
    <p:sldId id="409" r:id="rId81"/>
    <p:sldId id="410" r:id="rId82"/>
    <p:sldId id="411" r:id="rId83"/>
    <p:sldId id="412" r:id="rId84"/>
    <p:sldId id="413" r:id="rId85"/>
    <p:sldId id="414" r:id="rId86"/>
    <p:sldId id="415" r:id="rId87"/>
    <p:sldId id="416" r:id="rId88"/>
    <p:sldId id="417" r:id="rId8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042"/>
    <a:srgbClr val="FFFFFF"/>
    <a:srgbClr val="000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2" autoAdjust="0"/>
    <p:restoredTop sz="94463" autoAdjust="0"/>
  </p:normalViewPr>
  <p:slideViewPr>
    <p:cSldViewPr>
      <p:cViewPr varScale="1">
        <p:scale>
          <a:sx n="129" d="100"/>
          <a:sy n="129" d="100"/>
        </p:scale>
        <p:origin x="89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60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948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368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063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6656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925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216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787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942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187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976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2531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7687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08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5679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8638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393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2879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7923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416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4813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8/27/20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264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7937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69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 Móviles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s" dirty="0"/>
              <a:t>Ingeniería Telemática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s" dirty="0"/>
              <a:t>INGENIERÍA DE SISTEMAS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</a:t>
            </a:r>
            <a:r>
              <a:rPr lang="es" dirty="0"/>
              <a:t>iseño de medios interactivos</a:t>
            </a:r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27162" t="15700" r="26375" b="11501"/>
          <a:stretch/>
        </p:blipFill>
        <p:spPr>
          <a:xfrm>
            <a:off x="3688188" y="101176"/>
            <a:ext cx="1813344" cy="15982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Intents + data + callbacks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0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9552" y="2977416"/>
            <a:ext cx="60084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Se puede usar el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para enviar variables de una actividad a la otra. Por ejemplo desde Acitivity1 puedo mandar un entero almacenado en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miVariable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i = new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this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, Activity2.class);</a:t>
            </a: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startActivityForResult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(i, </a:t>
            </a:r>
            <a:r>
              <a:rPr lang="es-ES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  <a:solidFill>
            <a:schemeClr val="accent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Activity1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2"/>
          <p:cNvCxnSpPr/>
          <p:nvPr/>
        </p:nvCxnSpPr>
        <p:spPr>
          <a:xfrm>
            <a:off x="2483768" y="2101915"/>
            <a:ext cx="904571" cy="3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2447425" y="1830187"/>
            <a:ext cx="9541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9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3"/>
          <p:cNvSpPr/>
          <p:nvPr/>
        </p:nvSpPr>
        <p:spPr>
          <a:xfrm>
            <a:off x="7319465" y="1588408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522093" y="3847986"/>
            <a:ext cx="2448272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El </a:t>
            </a:r>
            <a:r>
              <a:rPr lang="es-ES" dirty="0" err="1">
                <a:solidFill>
                  <a:schemeClr val="tx1"/>
                </a:solidFill>
              </a:rPr>
              <a:t>requestCode</a:t>
            </a:r>
            <a:r>
              <a:rPr lang="es-ES" dirty="0">
                <a:solidFill>
                  <a:schemeClr val="tx1"/>
                </a:solidFill>
              </a:rPr>
              <a:t> es un número entero que define el usuario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4572000" y="4217318"/>
            <a:ext cx="195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937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9552" y="2977416"/>
            <a:ext cx="60084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Se puede usar el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para enviar variables de una actividad a la otra. Por ejemplo desde Acitivity1 puedo mandar un entero almacenado en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miVariable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i = new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this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, Activity2.class);</a:t>
            </a: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startActivityForResult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(i, </a:t>
            </a:r>
            <a:r>
              <a:rPr lang="es-ES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  <a:solidFill>
            <a:schemeClr val="accent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Activity1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2"/>
          <p:cNvCxnSpPr/>
          <p:nvPr/>
        </p:nvCxnSpPr>
        <p:spPr>
          <a:xfrm>
            <a:off x="2483768" y="2101915"/>
            <a:ext cx="904571" cy="3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2447425" y="1830187"/>
            <a:ext cx="9541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9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3"/>
          <p:cNvSpPr/>
          <p:nvPr/>
        </p:nvSpPr>
        <p:spPr>
          <a:xfrm>
            <a:off x="7319465" y="1588408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522093" y="3847986"/>
            <a:ext cx="2448272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Para este ejemplo, puede ser igual a 10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4572000" y="4217318"/>
            <a:ext cx="195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2738816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9552" y="2977416"/>
            <a:ext cx="60084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Se puede usar el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para enviar variables de una actividad a la otra. Por ejemplo desde Acitivity1 puedo mandar un entero almacenado en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miVariable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i = new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this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, Activity2.class);</a:t>
            </a: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startActivityForResult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(i, </a:t>
            </a:r>
            <a:r>
              <a:rPr lang="es-ES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  <a:solidFill>
            <a:schemeClr val="accent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Activity1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2"/>
          <p:cNvCxnSpPr/>
          <p:nvPr/>
        </p:nvCxnSpPr>
        <p:spPr>
          <a:xfrm>
            <a:off x="2483768" y="2101915"/>
            <a:ext cx="904571" cy="3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2447425" y="1830187"/>
            <a:ext cx="9541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9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3"/>
          <p:cNvSpPr/>
          <p:nvPr/>
        </p:nvSpPr>
        <p:spPr>
          <a:xfrm>
            <a:off x="7319465" y="1588408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3051029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17859" y="2900809"/>
            <a:ext cx="67687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Y desde Activity2 se puede recibir esa variable, por ejemplo, en el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onCreate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().</a:t>
            </a:r>
          </a:p>
          <a:p>
            <a:r>
              <a:rPr lang="es-ES" dirty="0">
                <a:solidFill>
                  <a:schemeClr val="tx1"/>
                </a:solidFill>
                <a:latin typeface="+mj-lt"/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protected 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onCreate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(Bundle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savedInstanceState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getIntent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().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getExtras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().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getInt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");</a:t>
            </a:r>
          </a:p>
          <a:p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  <a:solidFill>
            <a:schemeClr val="accent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Activity2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2"/>
          <p:cNvCxnSpPr/>
          <p:nvPr/>
        </p:nvCxnSpPr>
        <p:spPr>
          <a:xfrm>
            <a:off x="2483768" y="2101915"/>
            <a:ext cx="904571" cy="3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2447425" y="1830187"/>
            <a:ext cx="9541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9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4189657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9510" y="3059502"/>
            <a:ext cx="6768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Estando en la actividad2, podemos retornar datos a la actividad anterior.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Intent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new Intent();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setResult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(RESULT_OK,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finish();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  <a:solidFill>
            <a:schemeClr val="accent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Activity2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2472193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2382055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6012160" y="3533863"/>
            <a:ext cx="2448272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El </a:t>
            </a:r>
            <a:r>
              <a:rPr lang="es-ES" dirty="0" err="1">
                <a:solidFill>
                  <a:schemeClr val="tx1"/>
                </a:solidFill>
              </a:rPr>
              <a:t>intent</a:t>
            </a:r>
            <a:r>
              <a:rPr lang="es-ES" dirty="0">
                <a:solidFill>
                  <a:schemeClr val="tx1"/>
                </a:solidFill>
              </a:rPr>
              <a:t> nos permite devolver información gracias a los extras.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4747549" y="3903195"/>
            <a:ext cx="1264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233676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9510" y="3059502"/>
            <a:ext cx="6768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Estando en la actividad2, podemos retornar datos a la actividad anterior.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Intent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new Intent();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setResult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(RESULT_OK,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finish();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  <a:solidFill>
            <a:schemeClr val="accent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Activity2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2472193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2382055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6012160" y="3723878"/>
            <a:ext cx="2448272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El método </a:t>
            </a:r>
            <a:r>
              <a:rPr lang="es-ES" dirty="0" err="1">
                <a:solidFill>
                  <a:schemeClr val="tx1"/>
                </a:solidFill>
              </a:rPr>
              <a:t>setResult</a:t>
            </a:r>
            <a:r>
              <a:rPr lang="es-ES" dirty="0">
                <a:solidFill>
                  <a:schemeClr val="tx1"/>
                </a:solidFill>
              </a:rPr>
              <a:t> permite responder con un estado y el </a:t>
            </a:r>
            <a:r>
              <a:rPr lang="es-ES" dirty="0" err="1">
                <a:solidFill>
                  <a:schemeClr val="tx1"/>
                </a:solidFill>
              </a:rPr>
              <a:t>intent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3203848" y="4093210"/>
            <a:ext cx="2808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371341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9510" y="3059502"/>
            <a:ext cx="6768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Estando en la actividad2, podemos retornar datos a la actividad anterior.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Intent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new Intent();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setResult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(RESULT_OK,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finish();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  <a:solidFill>
            <a:schemeClr val="accent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Activity2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2472193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2382055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6012160" y="3831600"/>
            <a:ext cx="2448272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En este caso el estado es el RESULT_OK, que simboliza que todo está bien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3203848" y="4093210"/>
            <a:ext cx="2808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4138467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9510" y="3059502"/>
            <a:ext cx="6768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Estando en la actividad2, podemos retornar datos a la actividad anterior.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Intent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new Intent();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setResult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(RESULT_OK,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finish();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  <a:solidFill>
            <a:schemeClr val="accent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Activity2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2472193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2382055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6012160" y="3831600"/>
            <a:ext cx="2448272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Otro posible estado de respuesta es RESULT_CANCELED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3203848" y="4093210"/>
            <a:ext cx="2808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1487242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9510" y="3059502"/>
            <a:ext cx="6768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Estando en la actividad2, podemos retornar datos a la actividad anterior.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Intent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new Intent();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setResult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(RESULT_OK,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finish();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  <a:solidFill>
            <a:schemeClr val="accent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Activity2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2472193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2382055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6012160" y="4064754"/>
            <a:ext cx="2448272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Finalmente </a:t>
            </a:r>
            <a:r>
              <a:rPr lang="es-ES" dirty="0" err="1">
                <a:solidFill>
                  <a:schemeClr val="tx1"/>
                </a:solidFill>
              </a:rPr>
              <a:t>finish</a:t>
            </a:r>
            <a:r>
              <a:rPr lang="es-ES" dirty="0">
                <a:solidFill>
                  <a:schemeClr val="tx1"/>
                </a:solidFill>
              </a:rPr>
              <a:t>() permite cerrar la actividad.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1763688" y="4326364"/>
            <a:ext cx="4248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10617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Intents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823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9510" y="3059502"/>
            <a:ext cx="6768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Estando en la actividad2, podemos retornar datos a la actividad anterior.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Intent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new Intent();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setResult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(RESULT_OK,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finish();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  <a:solidFill>
            <a:schemeClr val="accent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Activity2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2472193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2382055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6012160" y="4064754"/>
            <a:ext cx="2448272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Finalmente </a:t>
            </a:r>
            <a:r>
              <a:rPr lang="es-ES" dirty="0" err="1">
                <a:solidFill>
                  <a:schemeClr val="tx1"/>
                </a:solidFill>
              </a:rPr>
              <a:t>finish</a:t>
            </a:r>
            <a:r>
              <a:rPr lang="es-ES" dirty="0">
                <a:solidFill>
                  <a:schemeClr val="tx1"/>
                </a:solidFill>
              </a:rPr>
              <a:t>() permite cerrar la actividad.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1763688" y="4326364"/>
            <a:ext cx="4248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ultiplicar 18"/>
          <p:cNvSpPr/>
          <p:nvPr/>
        </p:nvSpPr>
        <p:spPr>
          <a:xfrm>
            <a:off x="2967586" y="975672"/>
            <a:ext cx="2252486" cy="2252486"/>
          </a:xfrm>
          <a:prstGeom prst="mathMultiply">
            <a:avLst>
              <a:gd name="adj1" fmla="val 28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Multiplicar 19"/>
          <p:cNvSpPr/>
          <p:nvPr/>
        </p:nvSpPr>
        <p:spPr>
          <a:xfrm>
            <a:off x="6763261" y="1055019"/>
            <a:ext cx="2252486" cy="2252486"/>
          </a:xfrm>
          <a:prstGeom prst="mathMultiply">
            <a:avLst>
              <a:gd name="adj1" fmla="val 28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1817752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9510" y="3059502"/>
            <a:ext cx="50206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Cuando finaliza la actividad, se pueden capturar los datos que provienen de la actividad, usando el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requestCode</a:t>
            </a:r>
            <a:endParaRPr lang="es-E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2238040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Activity1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3626150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3536012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345362" y="1563638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758137" y="2695959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2257127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0" name="Rectangle 13"/>
          <p:cNvSpPr/>
          <p:nvPr/>
        </p:nvSpPr>
        <p:spPr>
          <a:xfrm>
            <a:off x="2238040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3626150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3536012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345362" y="1563638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758137" y="2695959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  <p:sp>
        <p:nvSpPr>
          <p:cNvPr id="21" name="Rectangle 17"/>
          <p:cNvSpPr/>
          <p:nvPr/>
        </p:nvSpPr>
        <p:spPr>
          <a:xfrm>
            <a:off x="147357" y="3059503"/>
            <a:ext cx="62968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La Activity1 puede recibir el dato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callbackData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sobreescribiendo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el método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onAcivityResult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@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Override</a:t>
            </a:r>
            <a:endParaRPr lang="es-ES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protected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onActivityResult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resultCode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data) {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== REQUEST_CODE &amp;&amp;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resultCode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== RESULT_OK){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    ...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s-E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3"/>
          <p:cNvSpPr/>
          <p:nvPr/>
        </p:nvSpPr>
        <p:spPr>
          <a:xfrm>
            <a:off x="2245334" y="1950247"/>
            <a:ext cx="1399685" cy="391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onActivity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err="1">
                <a:solidFill>
                  <a:schemeClr val="tx1"/>
                </a:solidFill>
              </a:rPr>
              <a:t>Result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696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3626150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3536012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345362" y="1563638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758137" y="2695959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  <p:sp>
        <p:nvSpPr>
          <p:cNvPr id="12" name="Rectangle 17"/>
          <p:cNvSpPr/>
          <p:nvPr/>
        </p:nvSpPr>
        <p:spPr>
          <a:xfrm>
            <a:off x="147357" y="3059503"/>
            <a:ext cx="62968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La Activity1 puede recibir el dato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callbackData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sobreescribiendo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el método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onAcivityResult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@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Override</a:t>
            </a:r>
            <a:endParaRPr lang="es-ES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protected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onActivityResult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resultCode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data) {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== REQUEST_CODE &amp;&amp;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resultCode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== RESULT_OK){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    ...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s-E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660232" y="3350567"/>
            <a:ext cx="2448272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Puede valer:</a:t>
            </a:r>
          </a:p>
          <a:p>
            <a:r>
              <a:rPr lang="es-ES" dirty="0">
                <a:solidFill>
                  <a:schemeClr val="tx1"/>
                </a:solidFill>
              </a:rPr>
              <a:t>RESULT_OK</a:t>
            </a:r>
          </a:p>
          <a:p>
            <a:r>
              <a:rPr lang="es-CO" dirty="0">
                <a:solidFill>
                  <a:schemeClr val="tx1"/>
                </a:solidFill>
              </a:rPr>
              <a:t>RESULT_CANCELED</a:t>
            </a:r>
          </a:p>
          <a:p>
            <a:r>
              <a:rPr lang="es-ES" dirty="0">
                <a:solidFill>
                  <a:schemeClr val="tx1"/>
                </a:solidFill>
              </a:rPr>
              <a:t>Depende de que la actividad 2 haya entregado en el </a:t>
            </a:r>
            <a:r>
              <a:rPr lang="es-ES" dirty="0" err="1">
                <a:solidFill>
                  <a:schemeClr val="tx1"/>
                </a:solidFill>
              </a:rPr>
              <a:t>setResult</a:t>
            </a:r>
            <a:r>
              <a:rPr lang="es-ES" dirty="0">
                <a:solidFill>
                  <a:schemeClr val="tx1"/>
                </a:solidFill>
              </a:rPr>
              <a:t>()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3851920" y="4371950"/>
            <a:ext cx="2808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3851920" y="4242206"/>
            <a:ext cx="0" cy="129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3"/>
          <p:cNvSpPr/>
          <p:nvPr/>
        </p:nvSpPr>
        <p:spPr>
          <a:xfrm>
            <a:off x="2238040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3"/>
          <p:cNvSpPr/>
          <p:nvPr/>
        </p:nvSpPr>
        <p:spPr>
          <a:xfrm>
            <a:off x="2245334" y="1950247"/>
            <a:ext cx="1399685" cy="391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onActivity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err="1">
                <a:solidFill>
                  <a:schemeClr val="tx1"/>
                </a:solidFill>
              </a:rPr>
              <a:t>Result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508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3626150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3536012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345362" y="1563638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758137" y="2695959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  <p:sp>
        <p:nvSpPr>
          <p:cNvPr id="12" name="Rectangle 17"/>
          <p:cNvSpPr/>
          <p:nvPr/>
        </p:nvSpPr>
        <p:spPr>
          <a:xfrm>
            <a:off x="147357" y="3059503"/>
            <a:ext cx="62968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La Activity1 puede recibir el dato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callbackData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sobreescribiendo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el método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onAcivityResult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@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Override</a:t>
            </a:r>
            <a:endParaRPr lang="es-ES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protected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onActivityResult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resultCode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data) {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== REQUEST_CODE &amp;&amp;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resultCode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== RESULT_OK){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    ...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s-E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6556411" y="3723878"/>
            <a:ext cx="2448272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Corresponde al valor </a:t>
            </a:r>
            <a:r>
              <a:rPr lang="es-ES" dirty="0" err="1">
                <a:solidFill>
                  <a:schemeClr val="tx1"/>
                </a:solidFill>
              </a:rPr>
              <a:t>requestCode</a:t>
            </a:r>
            <a:r>
              <a:rPr lang="es-ES" dirty="0">
                <a:solidFill>
                  <a:schemeClr val="tx1"/>
                </a:solidFill>
              </a:rPr>
              <a:t> con el que inicialmente llamamos a la Activity2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1547664" y="4443958"/>
            <a:ext cx="5008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V="1">
            <a:off x="1547664" y="4258776"/>
            <a:ext cx="0" cy="18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/>
          <p:nvPr/>
        </p:nvSpPr>
        <p:spPr>
          <a:xfrm>
            <a:off x="2238040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3"/>
          <p:cNvSpPr/>
          <p:nvPr/>
        </p:nvSpPr>
        <p:spPr>
          <a:xfrm>
            <a:off x="2245334" y="1950247"/>
            <a:ext cx="1399685" cy="391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onActivity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err="1">
                <a:solidFill>
                  <a:schemeClr val="tx1"/>
                </a:solidFill>
              </a:rPr>
              <a:t>Result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638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3626150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3536012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345362" y="1563638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758137" y="2695959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  <p:sp>
        <p:nvSpPr>
          <p:cNvPr id="12" name="Rectangle 17"/>
          <p:cNvSpPr/>
          <p:nvPr/>
        </p:nvSpPr>
        <p:spPr>
          <a:xfrm>
            <a:off x="147357" y="3059503"/>
            <a:ext cx="62968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La Activity1 puede recibir el dato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callbackData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sobreescribiendo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el método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onAcivityResult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@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Override</a:t>
            </a:r>
            <a:endParaRPr lang="es-ES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protected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onActivityResult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resultCode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data) {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== REQUEST_CODE &amp;&amp;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resultCode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== RESULT_OK){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data.getExtras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().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getString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");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s-E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6542113" y="4083918"/>
            <a:ext cx="2448272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Así podemos obtener el </a:t>
            </a:r>
            <a:r>
              <a:rPr lang="es-ES" dirty="0" err="1">
                <a:solidFill>
                  <a:schemeClr val="tx1"/>
                </a:solidFill>
              </a:rPr>
              <a:t>callbackData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5652120" y="4345528"/>
            <a:ext cx="904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/>
          <p:nvPr/>
        </p:nvSpPr>
        <p:spPr>
          <a:xfrm>
            <a:off x="2238040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3"/>
          <p:cNvSpPr/>
          <p:nvPr/>
        </p:nvSpPr>
        <p:spPr>
          <a:xfrm>
            <a:off x="2245334" y="1950247"/>
            <a:ext cx="1399685" cy="391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onActivity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err="1">
                <a:solidFill>
                  <a:schemeClr val="tx1"/>
                </a:solidFill>
              </a:rPr>
              <a:t>Result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795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Inflater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602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Inflater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</a:t>
            </a:r>
            <a:r>
              <a:rPr lang="es-ES" dirty="0" err="1"/>
              <a:t>inflater</a:t>
            </a:r>
            <a:r>
              <a:rPr lang="es-ES" dirty="0"/>
              <a:t> permite hacer el paso entre un archivo </a:t>
            </a:r>
            <a:r>
              <a:rPr lang="es-ES" dirty="0" err="1"/>
              <a:t>AndroidXML</a:t>
            </a:r>
            <a:r>
              <a:rPr lang="es-ES" dirty="0"/>
              <a:t> a un View</a:t>
            </a:r>
            <a:endParaRPr lang="es-CO" dirty="0"/>
          </a:p>
        </p:txBody>
      </p:sp>
      <p:sp>
        <p:nvSpPr>
          <p:cNvPr id="4" name="4 Rectángulo"/>
          <p:cNvSpPr/>
          <p:nvPr/>
        </p:nvSpPr>
        <p:spPr>
          <a:xfrm>
            <a:off x="822960" y="1923678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&lt;</a:t>
            </a:r>
            <a:r>
              <a:rPr lang="es-ES" b="1" dirty="0" err="1">
                <a:solidFill>
                  <a:srgbClr val="9E5ECE"/>
                </a:solidFill>
              </a:rPr>
              <a:t>Button</a:t>
            </a:r>
            <a:r>
              <a:rPr lang="es-ES" b="1" dirty="0">
                <a:solidFill>
                  <a:srgbClr val="9E5ECE"/>
                </a:solidFill>
              </a:rPr>
              <a:t>   </a:t>
            </a:r>
            <a:r>
              <a:rPr lang="es-ES" sz="1000" b="1" dirty="0" err="1">
                <a:solidFill>
                  <a:schemeClr val="tx1"/>
                </a:solidFill>
              </a:rPr>
              <a:t>android:id</a:t>
            </a:r>
            <a:r>
              <a:rPr lang="es-ES" sz="1000" b="1" dirty="0">
                <a:solidFill>
                  <a:schemeClr val="tx1"/>
                </a:solidFill>
              </a:rPr>
              <a:t>="@+id/</a:t>
            </a:r>
            <a:r>
              <a:rPr lang="es-ES" sz="1000" b="1" dirty="0" err="1">
                <a:solidFill>
                  <a:schemeClr val="tx1"/>
                </a:solidFill>
              </a:rPr>
              <a:t>myBtn</a:t>
            </a:r>
            <a:r>
              <a:rPr lang="es-ES" sz="1000" b="1" dirty="0">
                <a:solidFill>
                  <a:schemeClr val="tx1"/>
                </a:solidFill>
              </a:rPr>
              <a:t>“</a:t>
            </a:r>
          </a:p>
          <a:p>
            <a:r>
              <a:rPr lang="es-ES" sz="1000" b="1" dirty="0" err="1">
                <a:solidFill>
                  <a:schemeClr val="tx1"/>
                </a:solidFill>
              </a:rPr>
              <a:t>android:text</a:t>
            </a:r>
            <a:r>
              <a:rPr lang="es-ES" sz="1000" b="1" dirty="0">
                <a:solidFill>
                  <a:schemeClr val="tx1"/>
                </a:solidFill>
              </a:rPr>
              <a:t>=“</a:t>
            </a:r>
            <a:r>
              <a:rPr lang="es-ES" sz="1000" b="1" dirty="0" err="1">
                <a:solidFill>
                  <a:schemeClr val="tx1"/>
                </a:solidFill>
              </a:rPr>
              <a:t>Click</a:t>
            </a:r>
            <a:r>
              <a:rPr lang="es-ES" sz="1000" b="1" dirty="0">
                <a:solidFill>
                  <a:schemeClr val="tx1"/>
                </a:solidFill>
              </a:rPr>
              <a:t> me"</a:t>
            </a:r>
            <a:endParaRPr lang="es-ES" sz="1000" b="1" dirty="0">
              <a:solidFill>
                <a:srgbClr val="9E5ECE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&gt;</a:t>
            </a:r>
          </a:p>
          <a:p>
            <a:r>
              <a:rPr lang="es-ES" b="1" dirty="0">
                <a:solidFill>
                  <a:srgbClr val="9E5ECE"/>
                </a:solidFill>
              </a:rPr>
              <a:t>&lt;/</a:t>
            </a:r>
            <a:r>
              <a:rPr lang="es-ES" b="1" dirty="0" err="1">
                <a:solidFill>
                  <a:srgbClr val="9E5ECE"/>
                </a:solidFill>
              </a:rPr>
              <a:t>Button</a:t>
            </a:r>
            <a:r>
              <a:rPr lang="es-ES" b="1" dirty="0">
                <a:solidFill>
                  <a:srgbClr val="9E5ECE"/>
                </a:solidFill>
              </a:rPr>
              <a:t>&gt;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69288" y="4329212"/>
            <a:ext cx="129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XML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928912" y="4306557"/>
            <a:ext cx="129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View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4 Rectángulo"/>
          <p:cNvSpPr/>
          <p:nvPr/>
        </p:nvSpPr>
        <p:spPr>
          <a:xfrm>
            <a:off x="6782584" y="1929142"/>
            <a:ext cx="1584176" cy="23731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946140" y="2619565"/>
            <a:ext cx="1257063" cy="9922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Click</a:t>
            </a:r>
            <a:r>
              <a:rPr lang="es-ES" dirty="0"/>
              <a:t> me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2570692" y="2626080"/>
            <a:ext cx="172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El XML por si sólo es un archivo de texto plano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890836" y="2626080"/>
            <a:ext cx="172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>
                <a:solidFill>
                  <a:schemeClr val="tx1"/>
                </a:solidFill>
              </a:rPr>
              <a:t>El View es el elemento visible en pantalla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704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Inflater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¿Teniendo en cuenta las definiciones, quién es el que interpreta el texto en XML y lo convierte en algo visible en la pantalla?</a:t>
            </a:r>
            <a:endParaRPr lang="es-CO" dirty="0"/>
          </a:p>
        </p:txBody>
      </p:sp>
      <p:sp>
        <p:nvSpPr>
          <p:cNvPr id="4" name="4 Rectángulo"/>
          <p:cNvSpPr/>
          <p:nvPr/>
        </p:nvSpPr>
        <p:spPr>
          <a:xfrm>
            <a:off x="822960" y="1923678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&lt;</a:t>
            </a:r>
            <a:r>
              <a:rPr lang="es-ES" b="1" dirty="0" err="1">
                <a:solidFill>
                  <a:srgbClr val="9E5ECE"/>
                </a:solidFill>
              </a:rPr>
              <a:t>Button</a:t>
            </a:r>
            <a:r>
              <a:rPr lang="es-ES" b="1" dirty="0">
                <a:solidFill>
                  <a:srgbClr val="9E5ECE"/>
                </a:solidFill>
              </a:rPr>
              <a:t>   </a:t>
            </a:r>
            <a:r>
              <a:rPr lang="es-ES" sz="1000" b="1" dirty="0" err="1">
                <a:solidFill>
                  <a:schemeClr val="tx1"/>
                </a:solidFill>
              </a:rPr>
              <a:t>android:id</a:t>
            </a:r>
            <a:r>
              <a:rPr lang="es-ES" sz="1000" b="1" dirty="0">
                <a:solidFill>
                  <a:schemeClr val="tx1"/>
                </a:solidFill>
              </a:rPr>
              <a:t>="@+id/</a:t>
            </a:r>
            <a:r>
              <a:rPr lang="es-ES" sz="1000" b="1" dirty="0" err="1">
                <a:solidFill>
                  <a:schemeClr val="tx1"/>
                </a:solidFill>
              </a:rPr>
              <a:t>myBtn</a:t>
            </a:r>
            <a:r>
              <a:rPr lang="es-ES" sz="1000" b="1" dirty="0">
                <a:solidFill>
                  <a:schemeClr val="tx1"/>
                </a:solidFill>
              </a:rPr>
              <a:t>“</a:t>
            </a:r>
          </a:p>
          <a:p>
            <a:r>
              <a:rPr lang="es-ES" sz="1000" b="1" dirty="0" err="1">
                <a:solidFill>
                  <a:schemeClr val="tx1"/>
                </a:solidFill>
              </a:rPr>
              <a:t>android:text</a:t>
            </a:r>
            <a:r>
              <a:rPr lang="es-ES" sz="1000" b="1" dirty="0">
                <a:solidFill>
                  <a:schemeClr val="tx1"/>
                </a:solidFill>
              </a:rPr>
              <a:t>=“</a:t>
            </a:r>
            <a:r>
              <a:rPr lang="es-ES" sz="1000" b="1" dirty="0" err="1">
                <a:solidFill>
                  <a:schemeClr val="tx1"/>
                </a:solidFill>
              </a:rPr>
              <a:t>Click</a:t>
            </a:r>
            <a:r>
              <a:rPr lang="es-ES" sz="1000" b="1" dirty="0">
                <a:solidFill>
                  <a:schemeClr val="tx1"/>
                </a:solidFill>
              </a:rPr>
              <a:t> me"</a:t>
            </a:r>
            <a:endParaRPr lang="es-ES" sz="1000" b="1" dirty="0">
              <a:solidFill>
                <a:srgbClr val="9E5ECE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&gt;</a:t>
            </a:r>
          </a:p>
          <a:p>
            <a:r>
              <a:rPr lang="es-ES" b="1" dirty="0">
                <a:solidFill>
                  <a:srgbClr val="9E5ECE"/>
                </a:solidFill>
              </a:rPr>
              <a:t>&lt;/</a:t>
            </a:r>
            <a:r>
              <a:rPr lang="es-ES" b="1" dirty="0" err="1">
                <a:solidFill>
                  <a:srgbClr val="9E5ECE"/>
                </a:solidFill>
              </a:rPr>
              <a:t>Button</a:t>
            </a:r>
            <a:r>
              <a:rPr lang="es-ES" b="1" dirty="0">
                <a:solidFill>
                  <a:srgbClr val="9E5ECE"/>
                </a:solidFill>
              </a:rPr>
              <a:t>&gt;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69288" y="4329212"/>
            <a:ext cx="129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XML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928912" y="4306557"/>
            <a:ext cx="129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View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4 Rectángulo"/>
          <p:cNvSpPr/>
          <p:nvPr/>
        </p:nvSpPr>
        <p:spPr>
          <a:xfrm>
            <a:off x="6782584" y="1929142"/>
            <a:ext cx="1584176" cy="23731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946140" y="2619565"/>
            <a:ext cx="1257063" cy="9922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Click</a:t>
            </a:r>
            <a:r>
              <a:rPr lang="es-ES" dirty="0"/>
              <a:t> me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2570692" y="2626080"/>
            <a:ext cx="172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El XML por si sólo es un archivo de texto plano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890836" y="2626080"/>
            <a:ext cx="172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>
                <a:solidFill>
                  <a:schemeClr val="tx1"/>
                </a:solidFill>
              </a:rPr>
              <a:t>El View es el elemento visible en pantalla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368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Inflater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respuesta es el INFLATER</a:t>
            </a:r>
            <a:endParaRPr lang="es-CO" dirty="0"/>
          </a:p>
        </p:txBody>
      </p:sp>
      <p:sp>
        <p:nvSpPr>
          <p:cNvPr id="4" name="4 Rectángulo"/>
          <p:cNvSpPr/>
          <p:nvPr/>
        </p:nvSpPr>
        <p:spPr>
          <a:xfrm>
            <a:off x="822960" y="1923678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&lt;</a:t>
            </a:r>
            <a:r>
              <a:rPr lang="es-ES" b="1" dirty="0" err="1">
                <a:solidFill>
                  <a:srgbClr val="9E5ECE"/>
                </a:solidFill>
              </a:rPr>
              <a:t>Button</a:t>
            </a:r>
            <a:r>
              <a:rPr lang="es-ES" b="1" dirty="0">
                <a:solidFill>
                  <a:srgbClr val="9E5ECE"/>
                </a:solidFill>
              </a:rPr>
              <a:t>   </a:t>
            </a:r>
            <a:r>
              <a:rPr lang="es-ES" sz="1000" b="1" dirty="0" err="1">
                <a:solidFill>
                  <a:schemeClr val="tx1"/>
                </a:solidFill>
              </a:rPr>
              <a:t>android:id</a:t>
            </a:r>
            <a:r>
              <a:rPr lang="es-ES" sz="1000" b="1" dirty="0">
                <a:solidFill>
                  <a:schemeClr val="tx1"/>
                </a:solidFill>
              </a:rPr>
              <a:t>="@+id/</a:t>
            </a:r>
            <a:r>
              <a:rPr lang="es-ES" sz="1000" b="1" dirty="0" err="1">
                <a:solidFill>
                  <a:schemeClr val="tx1"/>
                </a:solidFill>
              </a:rPr>
              <a:t>myBtn</a:t>
            </a:r>
            <a:r>
              <a:rPr lang="es-ES" sz="1000" b="1" dirty="0">
                <a:solidFill>
                  <a:schemeClr val="tx1"/>
                </a:solidFill>
              </a:rPr>
              <a:t>“</a:t>
            </a:r>
          </a:p>
          <a:p>
            <a:r>
              <a:rPr lang="es-ES" sz="1000" b="1" dirty="0" err="1">
                <a:solidFill>
                  <a:schemeClr val="tx1"/>
                </a:solidFill>
              </a:rPr>
              <a:t>android:text</a:t>
            </a:r>
            <a:r>
              <a:rPr lang="es-ES" sz="1000" b="1" dirty="0">
                <a:solidFill>
                  <a:schemeClr val="tx1"/>
                </a:solidFill>
              </a:rPr>
              <a:t>=“</a:t>
            </a:r>
            <a:r>
              <a:rPr lang="es-ES" sz="1000" b="1" dirty="0" err="1">
                <a:solidFill>
                  <a:schemeClr val="tx1"/>
                </a:solidFill>
              </a:rPr>
              <a:t>Click</a:t>
            </a:r>
            <a:r>
              <a:rPr lang="es-ES" sz="1000" b="1" dirty="0">
                <a:solidFill>
                  <a:schemeClr val="tx1"/>
                </a:solidFill>
              </a:rPr>
              <a:t> me"</a:t>
            </a:r>
            <a:endParaRPr lang="es-ES" sz="1000" b="1" dirty="0">
              <a:solidFill>
                <a:srgbClr val="9E5ECE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&gt;</a:t>
            </a:r>
          </a:p>
          <a:p>
            <a:r>
              <a:rPr lang="es-ES" b="1" dirty="0">
                <a:solidFill>
                  <a:srgbClr val="9E5ECE"/>
                </a:solidFill>
              </a:rPr>
              <a:t>&lt;/</a:t>
            </a:r>
            <a:r>
              <a:rPr lang="es-ES" b="1" dirty="0" err="1">
                <a:solidFill>
                  <a:srgbClr val="9E5ECE"/>
                </a:solidFill>
              </a:rPr>
              <a:t>Button</a:t>
            </a:r>
            <a:r>
              <a:rPr lang="es-ES" b="1" dirty="0">
                <a:solidFill>
                  <a:srgbClr val="9E5ECE"/>
                </a:solidFill>
              </a:rPr>
              <a:t>&gt;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69288" y="4329212"/>
            <a:ext cx="129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XML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928912" y="4306557"/>
            <a:ext cx="129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View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4 Rectángulo"/>
          <p:cNvSpPr/>
          <p:nvPr/>
        </p:nvSpPr>
        <p:spPr>
          <a:xfrm>
            <a:off x="6782584" y="1929142"/>
            <a:ext cx="1584176" cy="23731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946140" y="2619565"/>
            <a:ext cx="1257063" cy="9922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Click</a:t>
            </a:r>
            <a:r>
              <a:rPr lang="es-ES" dirty="0"/>
              <a:t> me</a:t>
            </a:r>
            <a:endParaRPr lang="es-CO" dirty="0"/>
          </a:p>
        </p:txBody>
      </p:sp>
      <p:sp>
        <p:nvSpPr>
          <p:cNvPr id="6" name="Cubo 5"/>
          <p:cNvSpPr/>
          <p:nvPr/>
        </p:nvSpPr>
        <p:spPr>
          <a:xfrm>
            <a:off x="3851920" y="2244989"/>
            <a:ext cx="1296144" cy="12961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/>
          <p:cNvSpPr txBox="1"/>
          <p:nvPr/>
        </p:nvSpPr>
        <p:spPr>
          <a:xfrm>
            <a:off x="3779912" y="3596136"/>
            <a:ext cx="129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Inflater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4" name="Conector recto de flecha 13"/>
          <p:cNvCxnSpPr>
            <a:stCxn id="4" idx="3"/>
          </p:cNvCxnSpPr>
          <p:nvPr/>
        </p:nvCxnSpPr>
        <p:spPr>
          <a:xfrm>
            <a:off x="2407136" y="3110244"/>
            <a:ext cx="1444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5071432" y="3096288"/>
            <a:ext cx="1711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093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555776" y="1635646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60032" y="1639212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14" idx="3"/>
            <a:endCxn id="16" idx="1"/>
          </p:cNvCxnSpPr>
          <p:nvPr/>
        </p:nvCxnSpPr>
        <p:spPr>
          <a:xfrm>
            <a:off x="3955461" y="2173923"/>
            <a:ext cx="904571" cy="3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49199" y="301699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El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permite navegar de una actividad a otra</a:t>
            </a:r>
            <a:endParaRPr lang="es-ES" i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669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Inflater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 esta forma, tenga en cuenta que las actividades debe “inflar” estos XML durante el método </a:t>
            </a:r>
            <a:r>
              <a:rPr lang="es-ES" dirty="0" err="1"/>
              <a:t>setContentView</a:t>
            </a:r>
            <a:r>
              <a:rPr lang="es-ES" dirty="0"/>
              <a:t>(</a:t>
            </a:r>
            <a:r>
              <a:rPr lang="es-ES" dirty="0" err="1"/>
              <a:t>R.layout.activity_main</a:t>
            </a:r>
            <a:r>
              <a:rPr lang="es-ES" dirty="0"/>
              <a:t>).</a:t>
            </a:r>
            <a:endParaRPr lang="es-CO" dirty="0"/>
          </a:p>
        </p:txBody>
      </p:sp>
      <p:sp>
        <p:nvSpPr>
          <p:cNvPr id="4" name="4 Rectángulo"/>
          <p:cNvSpPr/>
          <p:nvPr/>
        </p:nvSpPr>
        <p:spPr>
          <a:xfrm>
            <a:off x="822960" y="1923678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&lt;</a:t>
            </a:r>
            <a:r>
              <a:rPr lang="es-ES" b="1" dirty="0" err="1">
                <a:solidFill>
                  <a:srgbClr val="9E5ECE"/>
                </a:solidFill>
              </a:rPr>
              <a:t>Button</a:t>
            </a:r>
            <a:r>
              <a:rPr lang="es-ES" b="1" dirty="0">
                <a:solidFill>
                  <a:srgbClr val="9E5ECE"/>
                </a:solidFill>
              </a:rPr>
              <a:t>   </a:t>
            </a:r>
            <a:r>
              <a:rPr lang="es-ES" sz="1000" b="1" dirty="0" err="1">
                <a:solidFill>
                  <a:schemeClr val="tx1"/>
                </a:solidFill>
              </a:rPr>
              <a:t>android:id</a:t>
            </a:r>
            <a:r>
              <a:rPr lang="es-ES" sz="1000" b="1" dirty="0">
                <a:solidFill>
                  <a:schemeClr val="tx1"/>
                </a:solidFill>
              </a:rPr>
              <a:t>="@+id/</a:t>
            </a:r>
            <a:r>
              <a:rPr lang="es-ES" sz="1000" b="1" dirty="0" err="1">
                <a:solidFill>
                  <a:schemeClr val="tx1"/>
                </a:solidFill>
              </a:rPr>
              <a:t>myBtn</a:t>
            </a:r>
            <a:r>
              <a:rPr lang="es-ES" sz="1000" b="1" dirty="0">
                <a:solidFill>
                  <a:schemeClr val="tx1"/>
                </a:solidFill>
              </a:rPr>
              <a:t>“</a:t>
            </a:r>
          </a:p>
          <a:p>
            <a:r>
              <a:rPr lang="es-ES" sz="1000" b="1" dirty="0" err="1">
                <a:solidFill>
                  <a:schemeClr val="tx1"/>
                </a:solidFill>
              </a:rPr>
              <a:t>android:text</a:t>
            </a:r>
            <a:r>
              <a:rPr lang="es-ES" sz="1000" b="1" dirty="0">
                <a:solidFill>
                  <a:schemeClr val="tx1"/>
                </a:solidFill>
              </a:rPr>
              <a:t>=“</a:t>
            </a:r>
            <a:r>
              <a:rPr lang="es-ES" sz="1000" b="1" dirty="0" err="1">
                <a:solidFill>
                  <a:schemeClr val="tx1"/>
                </a:solidFill>
              </a:rPr>
              <a:t>Click</a:t>
            </a:r>
            <a:r>
              <a:rPr lang="es-ES" sz="1000" b="1" dirty="0">
                <a:solidFill>
                  <a:schemeClr val="tx1"/>
                </a:solidFill>
              </a:rPr>
              <a:t> me"</a:t>
            </a:r>
            <a:endParaRPr lang="es-ES" sz="1000" b="1" dirty="0">
              <a:solidFill>
                <a:srgbClr val="9E5ECE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&gt;</a:t>
            </a:r>
          </a:p>
          <a:p>
            <a:r>
              <a:rPr lang="es-ES" b="1" dirty="0">
                <a:solidFill>
                  <a:srgbClr val="9E5ECE"/>
                </a:solidFill>
              </a:rPr>
              <a:t>&lt;/</a:t>
            </a:r>
            <a:r>
              <a:rPr lang="es-ES" b="1" dirty="0" err="1">
                <a:solidFill>
                  <a:srgbClr val="9E5ECE"/>
                </a:solidFill>
              </a:rPr>
              <a:t>Button</a:t>
            </a:r>
            <a:r>
              <a:rPr lang="es-ES" b="1" dirty="0">
                <a:solidFill>
                  <a:srgbClr val="9E5ECE"/>
                </a:solidFill>
              </a:rPr>
              <a:t>&gt;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69288" y="4329212"/>
            <a:ext cx="129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XML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928912" y="4306557"/>
            <a:ext cx="129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View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4 Rectángulo"/>
          <p:cNvSpPr/>
          <p:nvPr/>
        </p:nvSpPr>
        <p:spPr>
          <a:xfrm>
            <a:off x="6782584" y="1929142"/>
            <a:ext cx="1584176" cy="23731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946140" y="2619565"/>
            <a:ext cx="1257063" cy="9922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Click</a:t>
            </a:r>
            <a:r>
              <a:rPr lang="es-ES" dirty="0"/>
              <a:t> me</a:t>
            </a:r>
            <a:endParaRPr lang="es-CO" dirty="0"/>
          </a:p>
        </p:txBody>
      </p:sp>
      <p:sp>
        <p:nvSpPr>
          <p:cNvPr id="6" name="Cubo 5"/>
          <p:cNvSpPr/>
          <p:nvPr/>
        </p:nvSpPr>
        <p:spPr>
          <a:xfrm>
            <a:off x="3851920" y="2244989"/>
            <a:ext cx="1296144" cy="12961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/>
          <p:cNvSpPr txBox="1"/>
          <p:nvPr/>
        </p:nvSpPr>
        <p:spPr>
          <a:xfrm>
            <a:off x="3779912" y="3596136"/>
            <a:ext cx="129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Inflater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4" name="Conector recto de flecha 13"/>
          <p:cNvCxnSpPr>
            <a:stCxn id="4" idx="3"/>
          </p:cNvCxnSpPr>
          <p:nvPr/>
        </p:nvCxnSpPr>
        <p:spPr>
          <a:xfrm>
            <a:off x="2407136" y="3110244"/>
            <a:ext cx="1444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5071432" y="3096288"/>
            <a:ext cx="1711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866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Fragments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INTRODUCCIÓN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634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19872" y="1635646"/>
            <a:ext cx="51125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El </a:t>
            </a:r>
            <a:r>
              <a:rPr lang="es-ES" dirty="0" err="1">
                <a:solidFill>
                  <a:schemeClr val="tx1"/>
                </a:solidFill>
              </a:rPr>
              <a:t>Fragment</a:t>
            </a:r>
            <a:r>
              <a:rPr lang="es-ES" dirty="0">
                <a:solidFill>
                  <a:schemeClr val="tx1"/>
                </a:solidFill>
              </a:rPr>
              <a:t> representa una sección de una </a:t>
            </a:r>
            <a:r>
              <a:rPr lang="es-ES" dirty="0" err="1">
                <a:solidFill>
                  <a:schemeClr val="tx1"/>
                </a:solidFill>
              </a:rPr>
              <a:t>Activity</a:t>
            </a:r>
            <a:r>
              <a:rPr lang="es-ES" dirty="0">
                <a:solidFill>
                  <a:schemeClr val="tx1"/>
                </a:solidFill>
              </a:rPr>
              <a:t>. 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De esta forma una </a:t>
            </a:r>
            <a:r>
              <a:rPr lang="es-ES" dirty="0" err="1">
                <a:solidFill>
                  <a:schemeClr val="tx1"/>
                </a:solidFill>
              </a:rPr>
              <a:t>Activity</a:t>
            </a:r>
            <a:r>
              <a:rPr lang="es-ES" dirty="0">
                <a:solidFill>
                  <a:schemeClr val="tx1"/>
                </a:solidFill>
              </a:rPr>
              <a:t> se puede componer de </a:t>
            </a:r>
            <a:r>
              <a:rPr lang="es-ES" dirty="0" err="1">
                <a:solidFill>
                  <a:schemeClr val="tx1"/>
                </a:solidFill>
              </a:rPr>
              <a:t>Fragments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Si se tienen funcionalidades lo suficientemente separadas, pero que no amerite tener una </a:t>
            </a:r>
            <a:r>
              <a:rPr lang="es-ES" dirty="0" err="1">
                <a:solidFill>
                  <a:schemeClr val="tx1"/>
                </a:solidFill>
              </a:rPr>
              <a:t>Activity</a:t>
            </a:r>
            <a:r>
              <a:rPr lang="es-ES" dirty="0">
                <a:solidFill>
                  <a:schemeClr val="tx1"/>
                </a:solidFill>
              </a:rPr>
              <a:t> por cada una, se usan los </a:t>
            </a:r>
            <a:r>
              <a:rPr lang="es-ES" dirty="0" err="1">
                <a:solidFill>
                  <a:schemeClr val="tx1"/>
                </a:solidFill>
              </a:rPr>
              <a:t>Fragments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de whatsapp android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47037"/>
            <a:ext cx="1763205" cy="313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0867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de whatsapp android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23478"/>
            <a:ext cx="2232248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7"/>
          <p:cNvSpPr txBox="1"/>
          <p:nvPr/>
        </p:nvSpPr>
        <p:spPr>
          <a:xfrm>
            <a:off x="822960" y="1491630"/>
            <a:ext cx="511256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En el ejemplo de WhatsApp de la derecha, podemos ver una actividad que se compone de 4 </a:t>
            </a:r>
            <a:r>
              <a:rPr lang="es-ES" b="1" i="1" dirty="0" err="1">
                <a:solidFill>
                  <a:schemeClr val="tx1"/>
                </a:solidFill>
              </a:rPr>
              <a:t>Fragments</a:t>
            </a:r>
            <a:r>
              <a:rPr lang="es-ES" b="1" i="1" dirty="0">
                <a:solidFill>
                  <a:schemeClr val="tx1"/>
                </a:solidFill>
              </a:rPr>
              <a:t>.</a:t>
            </a:r>
            <a:endParaRPr lang="es-ES" dirty="0">
              <a:solidFill>
                <a:schemeClr val="tx1"/>
              </a:solidFill>
            </a:endParaRPr>
          </a:p>
          <a:p>
            <a:endParaRPr lang="es-ES" b="1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i="1" dirty="0" err="1">
                <a:solidFill>
                  <a:schemeClr val="tx1"/>
                </a:solidFill>
              </a:rPr>
              <a:t>Camara</a:t>
            </a:r>
            <a:endParaRPr lang="es-ES" b="1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i="1" dirty="0">
                <a:solidFill>
                  <a:schemeClr val="tx1"/>
                </a:solidFill>
              </a:rPr>
              <a:t>Chats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i="1" dirty="0">
                <a:solidFill>
                  <a:schemeClr val="tx1"/>
                </a:solidFill>
              </a:rPr>
              <a:t>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i="1" dirty="0" err="1">
                <a:solidFill>
                  <a:schemeClr val="tx1"/>
                </a:solidFill>
              </a:rPr>
              <a:t>Calls</a:t>
            </a:r>
            <a:endParaRPr lang="es-ES" b="1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i="1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Son funcionalidades que tenerlas en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r>
              <a:rPr lang="es-ES" dirty="0">
                <a:solidFill>
                  <a:schemeClr val="tx1"/>
                </a:solidFill>
              </a:rPr>
              <a:t> aparte, provocarían una pobre experiencia de usuario por la rápida navegación que se requiere.</a:t>
            </a:r>
          </a:p>
        </p:txBody>
      </p:sp>
    </p:spTree>
    <p:extLst>
      <p:ext uri="{BB962C8B-B14F-4D97-AF65-F5344CB8AC3E}">
        <p14:creationId xmlns:p14="http://schemas.microsoft.com/office/powerpoint/2010/main" val="4103104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de whatsapp android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23478"/>
            <a:ext cx="2232248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7"/>
          <p:cNvSpPr txBox="1"/>
          <p:nvPr/>
        </p:nvSpPr>
        <p:spPr>
          <a:xfrm>
            <a:off x="822960" y="1491630"/>
            <a:ext cx="51125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Es necesario entender que evitar formar más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r>
              <a:rPr lang="es-ES" dirty="0">
                <a:solidFill>
                  <a:schemeClr val="tx1"/>
                </a:solidFill>
              </a:rPr>
              <a:t> atenta contra el principio básico de eficiencia.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Igualmente que evitar los </a:t>
            </a:r>
            <a:r>
              <a:rPr lang="es-ES" dirty="0" err="1">
                <a:solidFill>
                  <a:schemeClr val="tx1"/>
                </a:solidFill>
              </a:rPr>
              <a:t>fragments</a:t>
            </a:r>
            <a:r>
              <a:rPr lang="es-ES" dirty="0">
                <a:solidFill>
                  <a:schemeClr val="tx1"/>
                </a:solidFill>
              </a:rPr>
              <a:t> atenta contra el principio de fluidez.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El caso de uso común de los </a:t>
            </a:r>
            <a:r>
              <a:rPr lang="es-ES" dirty="0" err="1">
                <a:solidFill>
                  <a:schemeClr val="tx1"/>
                </a:solidFill>
              </a:rPr>
              <a:t>Fragments</a:t>
            </a:r>
            <a:r>
              <a:rPr lang="es-ES" dirty="0">
                <a:solidFill>
                  <a:schemeClr val="tx1"/>
                </a:solidFill>
              </a:rPr>
              <a:t> es para funcionalidades paralelas como en el caso de </a:t>
            </a:r>
            <a:r>
              <a:rPr lang="es-ES" dirty="0" err="1">
                <a:solidFill>
                  <a:schemeClr val="tx1"/>
                </a:solidFill>
              </a:rPr>
              <a:t>Whatsapp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Las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r>
              <a:rPr lang="es-ES" dirty="0">
                <a:solidFill>
                  <a:schemeClr val="tx1"/>
                </a:solidFill>
              </a:rPr>
              <a:t> forzosamente provocan un cambio de contexto.</a:t>
            </a:r>
          </a:p>
        </p:txBody>
      </p:sp>
    </p:spTree>
    <p:extLst>
      <p:ext uri="{BB962C8B-B14F-4D97-AF65-F5344CB8AC3E}">
        <p14:creationId xmlns:p14="http://schemas.microsoft.com/office/powerpoint/2010/main" val="1841207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7"/>
          <p:cNvSpPr txBox="1"/>
          <p:nvPr/>
        </p:nvSpPr>
        <p:spPr>
          <a:xfrm>
            <a:off x="822960" y="1491630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En </a:t>
            </a:r>
            <a:r>
              <a:rPr lang="es-ES" dirty="0" err="1">
                <a:solidFill>
                  <a:schemeClr val="tx1"/>
                </a:solidFill>
              </a:rPr>
              <a:t>Mockup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Whatsapp</a:t>
            </a:r>
            <a:r>
              <a:rPr lang="es-ES" dirty="0">
                <a:solidFill>
                  <a:schemeClr val="tx1"/>
                </a:solidFill>
              </a:rPr>
              <a:t> luciría al así: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732240" y="267494"/>
            <a:ext cx="2232248" cy="271492"/>
          </a:xfrm>
          <a:prstGeom prst="rect">
            <a:avLst/>
          </a:prstGeom>
          <a:solidFill>
            <a:srgbClr val="05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6732240" y="272912"/>
            <a:ext cx="288032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031104" y="272912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CHATS</a:t>
            </a:r>
            <a:endParaRPr lang="es-CO" sz="800" dirty="0"/>
          </a:p>
        </p:txBody>
      </p:sp>
      <p:sp>
        <p:nvSpPr>
          <p:cNvPr id="9" name="Rectángulo 8"/>
          <p:cNvSpPr/>
          <p:nvPr/>
        </p:nvSpPr>
        <p:spPr>
          <a:xfrm>
            <a:off x="7679176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STATUS</a:t>
            </a:r>
            <a:endParaRPr lang="es-CO" sz="800" dirty="0"/>
          </a:p>
        </p:txBody>
      </p:sp>
      <p:sp>
        <p:nvSpPr>
          <p:cNvPr id="10" name="Rectángulo 9"/>
          <p:cNvSpPr/>
          <p:nvPr/>
        </p:nvSpPr>
        <p:spPr>
          <a:xfrm>
            <a:off x="8327248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CALLS</a:t>
            </a:r>
            <a:endParaRPr lang="es-CO" sz="800" dirty="0"/>
          </a:p>
        </p:txBody>
      </p:sp>
      <p:sp>
        <p:nvSpPr>
          <p:cNvPr id="13" name="Rectángulo 12"/>
          <p:cNvSpPr/>
          <p:nvPr/>
        </p:nvSpPr>
        <p:spPr>
          <a:xfrm>
            <a:off x="6732240" y="545529"/>
            <a:ext cx="2232248" cy="4042445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CONTENEDOR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489992" y="4151965"/>
            <a:ext cx="314289" cy="314289"/>
          </a:xfrm>
          <a:prstGeom prst="ellipse">
            <a:avLst/>
          </a:prstGeom>
          <a:solidFill>
            <a:srgbClr val="1DC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676208" y="2042251"/>
            <a:ext cx="1322343" cy="2329200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2134091" y="2042251"/>
            <a:ext cx="1322343" cy="23296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Elipse 4"/>
          <p:cNvSpPr/>
          <p:nvPr/>
        </p:nvSpPr>
        <p:spPr>
          <a:xfrm>
            <a:off x="1154971" y="393990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2134091" y="204225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3703703" y="2042251"/>
            <a:ext cx="1322343" cy="23296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3703703" y="204225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3703703" y="2427734"/>
            <a:ext cx="1322343" cy="194400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500" dirty="0" err="1">
                <a:solidFill>
                  <a:srgbClr val="1DC657"/>
                </a:solidFill>
              </a:rPr>
              <a:t>Recent</a:t>
            </a:r>
            <a:r>
              <a:rPr lang="es-ES" sz="500" dirty="0">
                <a:solidFill>
                  <a:srgbClr val="1DC657"/>
                </a:solidFill>
              </a:rPr>
              <a:t> </a:t>
            </a:r>
            <a:r>
              <a:rPr lang="es-ES" sz="500" dirty="0" err="1">
                <a:solidFill>
                  <a:srgbClr val="1DC657"/>
                </a:solidFill>
              </a:rPr>
              <a:t>Updates</a:t>
            </a:r>
            <a:endParaRPr lang="es-CO" sz="500" dirty="0">
              <a:solidFill>
                <a:srgbClr val="1DC657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3701617" y="263156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3701616" y="301870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/>
          <p:cNvSpPr/>
          <p:nvPr/>
        </p:nvSpPr>
        <p:spPr>
          <a:xfrm>
            <a:off x="3704744" y="359183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Rectángulo 28"/>
          <p:cNvSpPr/>
          <p:nvPr/>
        </p:nvSpPr>
        <p:spPr>
          <a:xfrm>
            <a:off x="3703702" y="3981150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Elipse 36"/>
          <p:cNvSpPr/>
          <p:nvPr/>
        </p:nvSpPr>
        <p:spPr>
          <a:xfrm>
            <a:off x="2171025" y="2077815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Rectángulo 37"/>
          <p:cNvSpPr/>
          <p:nvPr/>
        </p:nvSpPr>
        <p:spPr>
          <a:xfrm>
            <a:off x="2508713" y="2264855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Rectángulo 38"/>
          <p:cNvSpPr/>
          <p:nvPr/>
        </p:nvSpPr>
        <p:spPr>
          <a:xfrm>
            <a:off x="2134090" y="2425820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2171024" y="2461384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/>
          <p:cNvSpPr/>
          <p:nvPr/>
        </p:nvSpPr>
        <p:spPr>
          <a:xfrm>
            <a:off x="2508712" y="2648424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 41"/>
          <p:cNvSpPr/>
          <p:nvPr/>
        </p:nvSpPr>
        <p:spPr>
          <a:xfrm>
            <a:off x="2134091" y="281704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3" name="Elipse 42"/>
          <p:cNvSpPr/>
          <p:nvPr/>
        </p:nvSpPr>
        <p:spPr>
          <a:xfrm>
            <a:off x="2171025" y="285260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Rectángulo 43"/>
          <p:cNvSpPr/>
          <p:nvPr/>
        </p:nvSpPr>
        <p:spPr>
          <a:xfrm>
            <a:off x="2508713" y="303964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44"/>
          <p:cNvSpPr/>
          <p:nvPr/>
        </p:nvSpPr>
        <p:spPr>
          <a:xfrm>
            <a:off x="2134091" y="319856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6" name="Elipse 45"/>
          <p:cNvSpPr/>
          <p:nvPr/>
        </p:nvSpPr>
        <p:spPr>
          <a:xfrm>
            <a:off x="2171025" y="3234126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Rectángulo 46"/>
          <p:cNvSpPr/>
          <p:nvPr/>
        </p:nvSpPr>
        <p:spPr>
          <a:xfrm>
            <a:off x="2508713" y="3421166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 47"/>
          <p:cNvSpPr/>
          <p:nvPr/>
        </p:nvSpPr>
        <p:spPr>
          <a:xfrm>
            <a:off x="2134091" y="358404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2171025" y="361960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Rectángulo 49"/>
          <p:cNvSpPr/>
          <p:nvPr/>
        </p:nvSpPr>
        <p:spPr>
          <a:xfrm>
            <a:off x="2508713" y="380664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 50"/>
          <p:cNvSpPr/>
          <p:nvPr/>
        </p:nvSpPr>
        <p:spPr>
          <a:xfrm>
            <a:off x="2134091" y="397046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2171025" y="400602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Rectángulo 52"/>
          <p:cNvSpPr/>
          <p:nvPr/>
        </p:nvSpPr>
        <p:spPr>
          <a:xfrm>
            <a:off x="2508713" y="419306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Rectángulo 53"/>
          <p:cNvSpPr/>
          <p:nvPr/>
        </p:nvSpPr>
        <p:spPr>
          <a:xfrm>
            <a:off x="3701618" y="203588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Mi Estado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5" name="Elipse 54"/>
          <p:cNvSpPr/>
          <p:nvPr/>
        </p:nvSpPr>
        <p:spPr>
          <a:xfrm>
            <a:off x="3738552" y="2071453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56"/>
          <p:cNvSpPr/>
          <p:nvPr/>
        </p:nvSpPr>
        <p:spPr>
          <a:xfrm>
            <a:off x="3701616" y="3404539"/>
            <a:ext cx="1325471" cy="194400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500" dirty="0" err="1">
                <a:solidFill>
                  <a:srgbClr val="1DC657"/>
                </a:solidFill>
              </a:rPr>
              <a:t>Recent</a:t>
            </a:r>
            <a:r>
              <a:rPr lang="es-ES" sz="500" dirty="0">
                <a:solidFill>
                  <a:srgbClr val="1DC657"/>
                </a:solidFill>
              </a:rPr>
              <a:t> </a:t>
            </a:r>
            <a:r>
              <a:rPr lang="es-ES" sz="500" dirty="0" err="1">
                <a:solidFill>
                  <a:srgbClr val="1DC657"/>
                </a:solidFill>
              </a:rPr>
              <a:t>Updates</a:t>
            </a:r>
            <a:endParaRPr lang="es-CO" sz="500" dirty="0">
              <a:solidFill>
                <a:srgbClr val="1DC657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3708915" y="2642853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Rectángulo 58"/>
          <p:cNvSpPr/>
          <p:nvPr/>
        </p:nvSpPr>
        <p:spPr>
          <a:xfrm>
            <a:off x="3706830" y="263649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Estado de amigo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3743764" y="2672055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ángulo 60"/>
          <p:cNvSpPr/>
          <p:nvPr/>
        </p:nvSpPr>
        <p:spPr>
          <a:xfrm>
            <a:off x="3708915" y="3036776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Rectángulo 61"/>
          <p:cNvSpPr/>
          <p:nvPr/>
        </p:nvSpPr>
        <p:spPr>
          <a:xfrm>
            <a:off x="3706830" y="3030414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Estado de amigo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3" name="Elipse 62"/>
          <p:cNvSpPr/>
          <p:nvPr/>
        </p:nvSpPr>
        <p:spPr>
          <a:xfrm>
            <a:off x="3743764" y="3065978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4" name="Rectángulo 63"/>
          <p:cNvSpPr/>
          <p:nvPr/>
        </p:nvSpPr>
        <p:spPr>
          <a:xfrm>
            <a:off x="3696402" y="358901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Rectángulo 64"/>
          <p:cNvSpPr/>
          <p:nvPr/>
        </p:nvSpPr>
        <p:spPr>
          <a:xfrm>
            <a:off x="3703701" y="360709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Rectángulo 65"/>
          <p:cNvSpPr/>
          <p:nvPr/>
        </p:nvSpPr>
        <p:spPr>
          <a:xfrm>
            <a:off x="3701616" y="3600730"/>
            <a:ext cx="1325471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Estado de amigo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7" name="Elipse 66"/>
          <p:cNvSpPr/>
          <p:nvPr/>
        </p:nvSpPr>
        <p:spPr>
          <a:xfrm>
            <a:off x="3738550" y="3636294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8" name="Rectángulo 67"/>
          <p:cNvSpPr/>
          <p:nvPr/>
        </p:nvSpPr>
        <p:spPr>
          <a:xfrm>
            <a:off x="3691086" y="397475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9" name="Rectángulo 68"/>
          <p:cNvSpPr/>
          <p:nvPr/>
        </p:nvSpPr>
        <p:spPr>
          <a:xfrm>
            <a:off x="3698385" y="399282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0" name="Rectángulo 69"/>
          <p:cNvSpPr/>
          <p:nvPr/>
        </p:nvSpPr>
        <p:spPr>
          <a:xfrm>
            <a:off x="3696300" y="3986467"/>
            <a:ext cx="1330787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Estado de amigo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71" name="Elipse 70"/>
          <p:cNvSpPr/>
          <p:nvPr/>
        </p:nvSpPr>
        <p:spPr>
          <a:xfrm>
            <a:off x="3733234" y="4022031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3" name="Conector recto 72"/>
          <p:cNvCxnSpPr/>
          <p:nvPr/>
        </p:nvCxnSpPr>
        <p:spPr>
          <a:xfrm flipH="1">
            <a:off x="2134090" y="242137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/>
          <p:cNvCxnSpPr/>
          <p:nvPr/>
        </p:nvCxnSpPr>
        <p:spPr>
          <a:xfrm flipH="1">
            <a:off x="2134090" y="2806975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 flipH="1">
            <a:off x="2134090" y="3205187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 flipH="1">
            <a:off x="2134089" y="3584045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 flipH="1">
            <a:off x="2134089" y="397732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H="1">
            <a:off x="3704744" y="3022864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 flipH="1">
            <a:off x="3704744" y="3977586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ángulo 111"/>
          <p:cNvSpPr/>
          <p:nvPr/>
        </p:nvSpPr>
        <p:spPr>
          <a:xfrm>
            <a:off x="5190640" y="2035889"/>
            <a:ext cx="1322343" cy="23296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3" name="Rectángulo 112"/>
          <p:cNvSpPr/>
          <p:nvPr/>
        </p:nvSpPr>
        <p:spPr>
          <a:xfrm>
            <a:off x="5190640" y="203588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>
                <a:solidFill>
                  <a:schemeClr val="bg1"/>
                </a:solidFill>
              </a:rPr>
              <a:t>              </a:t>
            </a:r>
            <a:r>
              <a:rPr lang="es-ES" sz="500" dirty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14" name="Elipse 113"/>
          <p:cNvSpPr/>
          <p:nvPr/>
        </p:nvSpPr>
        <p:spPr>
          <a:xfrm>
            <a:off x="5227574" y="2071453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2" name="Rectángulo 141"/>
          <p:cNvSpPr/>
          <p:nvPr/>
        </p:nvSpPr>
        <p:spPr>
          <a:xfrm>
            <a:off x="5190639" y="241460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>
                <a:solidFill>
                  <a:schemeClr val="bg1"/>
                </a:solidFill>
              </a:rPr>
              <a:t>              </a:t>
            </a:r>
            <a:r>
              <a:rPr lang="es-ES" sz="500" dirty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43" name="Elipse 142"/>
          <p:cNvSpPr/>
          <p:nvPr/>
        </p:nvSpPr>
        <p:spPr>
          <a:xfrm>
            <a:off x="5231990" y="2463298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4" name="Conector recto 143"/>
          <p:cNvCxnSpPr/>
          <p:nvPr/>
        </p:nvCxnSpPr>
        <p:spPr>
          <a:xfrm flipH="1">
            <a:off x="5195055" y="2806855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ángulo 144"/>
          <p:cNvSpPr/>
          <p:nvPr/>
        </p:nvSpPr>
        <p:spPr>
          <a:xfrm>
            <a:off x="5190640" y="2815254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>
                <a:solidFill>
                  <a:schemeClr val="bg1"/>
                </a:solidFill>
              </a:rPr>
              <a:t>              </a:t>
            </a:r>
            <a:r>
              <a:rPr lang="es-ES" sz="500" dirty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46" name="Elipse 145"/>
          <p:cNvSpPr/>
          <p:nvPr/>
        </p:nvSpPr>
        <p:spPr>
          <a:xfrm>
            <a:off x="5227574" y="2850818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7" name="Conector recto 146"/>
          <p:cNvCxnSpPr/>
          <p:nvPr/>
        </p:nvCxnSpPr>
        <p:spPr>
          <a:xfrm flipH="1">
            <a:off x="5190639" y="3194375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ángulo 150"/>
          <p:cNvSpPr/>
          <p:nvPr/>
        </p:nvSpPr>
        <p:spPr>
          <a:xfrm>
            <a:off x="5190640" y="319551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>
                <a:solidFill>
                  <a:schemeClr val="bg1"/>
                </a:solidFill>
              </a:rPr>
              <a:t>              </a:t>
            </a:r>
            <a:r>
              <a:rPr lang="es-ES" sz="500" dirty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52" name="Elipse 151"/>
          <p:cNvSpPr/>
          <p:nvPr/>
        </p:nvSpPr>
        <p:spPr>
          <a:xfrm>
            <a:off x="5227574" y="3231075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3" name="Conector recto 152"/>
          <p:cNvCxnSpPr/>
          <p:nvPr/>
        </p:nvCxnSpPr>
        <p:spPr>
          <a:xfrm flipH="1">
            <a:off x="5190639" y="357463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ángulo 153"/>
          <p:cNvSpPr/>
          <p:nvPr/>
        </p:nvSpPr>
        <p:spPr>
          <a:xfrm>
            <a:off x="5185829" y="357537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>
                <a:solidFill>
                  <a:schemeClr val="bg1"/>
                </a:solidFill>
              </a:rPr>
              <a:t>              </a:t>
            </a:r>
            <a:r>
              <a:rPr lang="es-ES" sz="500" dirty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55" name="Elipse 154"/>
          <p:cNvSpPr/>
          <p:nvPr/>
        </p:nvSpPr>
        <p:spPr>
          <a:xfrm>
            <a:off x="5222763" y="361094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6" name="Conector recto 155"/>
          <p:cNvCxnSpPr/>
          <p:nvPr/>
        </p:nvCxnSpPr>
        <p:spPr>
          <a:xfrm flipH="1">
            <a:off x="5185828" y="395449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ángulo 156"/>
          <p:cNvSpPr/>
          <p:nvPr/>
        </p:nvSpPr>
        <p:spPr>
          <a:xfrm>
            <a:off x="5186469" y="396760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>
                <a:solidFill>
                  <a:schemeClr val="bg1"/>
                </a:solidFill>
              </a:rPr>
              <a:t>              </a:t>
            </a:r>
            <a:r>
              <a:rPr lang="es-ES" sz="500" dirty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58" name="Elipse 157"/>
          <p:cNvSpPr/>
          <p:nvPr/>
        </p:nvSpPr>
        <p:spPr>
          <a:xfrm>
            <a:off x="5223403" y="400317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9" name="Conector recto 158"/>
          <p:cNvCxnSpPr/>
          <p:nvPr/>
        </p:nvCxnSpPr>
        <p:spPr>
          <a:xfrm flipH="1">
            <a:off x="5186468" y="434672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159"/>
          <p:cNvCxnSpPr/>
          <p:nvPr/>
        </p:nvCxnSpPr>
        <p:spPr>
          <a:xfrm flipH="1">
            <a:off x="5195055" y="241460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uadroTexto 161"/>
          <p:cNvSpPr txBox="1"/>
          <p:nvPr/>
        </p:nvSpPr>
        <p:spPr>
          <a:xfrm>
            <a:off x="2231596" y="4406846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Fragments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3" name="CuadroTexto 162"/>
          <p:cNvSpPr txBox="1"/>
          <p:nvPr/>
        </p:nvSpPr>
        <p:spPr>
          <a:xfrm>
            <a:off x="6336196" y="-2374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727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7"/>
          <p:cNvSpPr txBox="1"/>
          <p:nvPr/>
        </p:nvSpPr>
        <p:spPr>
          <a:xfrm>
            <a:off x="822960" y="1491630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Así cada </a:t>
            </a:r>
            <a:r>
              <a:rPr lang="es-ES" dirty="0" err="1">
                <a:solidFill>
                  <a:schemeClr val="tx1"/>
                </a:solidFill>
              </a:rPr>
              <a:t>fragment</a:t>
            </a:r>
            <a:r>
              <a:rPr lang="es-ES" dirty="0">
                <a:solidFill>
                  <a:schemeClr val="tx1"/>
                </a:solidFill>
              </a:rPr>
              <a:t> tiene su clase Java y XML aparte e independiente de la </a:t>
            </a:r>
            <a:r>
              <a:rPr lang="es-ES" dirty="0" err="1">
                <a:solidFill>
                  <a:schemeClr val="tx1"/>
                </a:solidFill>
              </a:rPr>
              <a:t>Activity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732240" y="267494"/>
            <a:ext cx="2232248" cy="271492"/>
          </a:xfrm>
          <a:prstGeom prst="rect">
            <a:avLst/>
          </a:prstGeom>
          <a:solidFill>
            <a:srgbClr val="05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6732240" y="272912"/>
            <a:ext cx="288032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031104" y="272912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CHATS</a:t>
            </a:r>
            <a:endParaRPr lang="es-CO" sz="800" dirty="0"/>
          </a:p>
        </p:txBody>
      </p:sp>
      <p:sp>
        <p:nvSpPr>
          <p:cNvPr id="9" name="Rectángulo 8"/>
          <p:cNvSpPr/>
          <p:nvPr/>
        </p:nvSpPr>
        <p:spPr>
          <a:xfrm>
            <a:off x="7679176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STATUS</a:t>
            </a:r>
            <a:endParaRPr lang="es-CO" sz="800" dirty="0"/>
          </a:p>
        </p:txBody>
      </p:sp>
      <p:sp>
        <p:nvSpPr>
          <p:cNvPr id="10" name="Rectángulo 9"/>
          <p:cNvSpPr/>
          <p:nvPr/>
        </p:nvSpPr>
        <p:spPr>
          <a:xfrm>
            <a:off x="8327248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CALLS</a:t>
            </a:r>
            <a:endParaRPr lang="es-CO" sz="800" dirty="0"/>
          </a:p>
        </p:txBody>
      </p:sp>
      <p:sp>
        <p:nvSpPr>
          <p:cNvPr id="13" name="Rectángulo 12"/>
          <p:cNvSpPr/>
          <p:nvPr/>
        </p:nvSpPr>
        <p:spPr>
          <a:xfrm>
            <a:off x="6732240" y="545529"/>
            <a:ext cx="2232248" cy="4042445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CONTENEDOR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489992" y="4151965"/>
            <a:ext cx="314289" cy="314289"/>
          </a:xfrm>
          <a:prstGeom prst="ellipse">
            <a:avLst/>
          </a:prstGeom>
          <a:solidFill>
            <a:srgbClr val="1DC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676208" y="2042251"/>
            <a:ext cx="1322343" cy="2329200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2134091" y="2042251"/>
            <a:ext cx="1322343" cy="23296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Elipse 4"/>
          <p:cNvSpPr/>
          <p:nvPr/>
        </p:nvSpPr>
        <p:spPr>
          <a:xfrm>
            <a:off x="1154971" y="393990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2134091" y="204225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3703703" y="2042251"/>
            <a:ext cx="1322343" cy="23296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3703703" y="204225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3703703" y="2427734"/>
            <a:ext cx="1322343" cy="194400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500" dirty="0" err="1">
                <a:solidFill>
                  <a:srgbClr val="1DC657"/>
                </a:solidFill>
              </a:rPr>
              <a:t>Recent</a:t>
            </a:r>
            <a:r>
              <a:rPr lang="es-ES" sz="500" dirty="0">
                <a:solidFill>
                  <a:srgbClr val="1DC657"/>
                </a:solidFill>
              </a:rPr>
              <a:t> </a:t>
            </a:r>
            <a:r>
              <a:rPr lang="es-ES" sz="500" dirty="0" err="1">
                <a:solidFill>
                  <a:srgbClr val="1DC657"/>
                </a:solidFill>
              </a:rPr>
              <a:t>Updates</a:t>
            </a:r>
            <a:endParaRPr lang="es-CO" sz="500" dirty="0">
              <a:solidFill>
                <a:srgbClr val="1DC657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3701617" y="263156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3701616" y="301870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/>
          <p:cNvSpPr/>
          <p:nvPr/>
        </p:nvSpPr>
        <p:spPr>
          <a:xfrm>
            <a:off x="3704744" y="359183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Rectángulo 28"/>
          <p:cNvSpPr/>
          <p:nvPr/>
        </p:nvSpPr>
        <p:spPr>
          <a:xfrm>
            <a:off x="3703702" y="3981150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Elipse 36"/>
          <p:cNvSpPr/>
          <p:nvPr/>
        </p:nvSpPr>
        <p:spPr>
          <a:xfrm>
            <a:off x="2171025" y="2077815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Rectángulo 37"/>
          <p:cNvSpPr/>
          <p:nvPr/>
        </p:nvSpPr>
        <p:spPr>
          <a:xfrm>
            <a:off x="2508713" y="2264855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Rectángulo 38"/>
          <p:cNvSpPr/>
          <p:nvPr/>
        </p:nvSpPr>
        <p:spPr>
          <a:xfrm>
            <a:off x="2134090" y="2425820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2171024" y="2461384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/>
          <p:cNvSpPr/>
          <p:nvPr/>
        </p:nvSpPr>
        <p:spPr>
          <a:xfrm>
            <a:off x="2508712" y="2648424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 41"/>
          <p:cNvSpPr/>
          <p:nvPr/>
        </p:nvSpPr>
        <p:spPr>
          <a:xfrm>
            <a:off x="2134091" y="281704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3" name="Elipse 42"/>
          <p:cNvSpPr/>
          <p:nvPr/>
        </p:nvSpPr>
        <p:spPr>
          <a:xfrm>
            <a:off x="2171025" y="285260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Rectángulo 43"/>
          <p:cNvSpPr/>
          <p:nvPr/>
        </p:nvSpPr>
        <p:spPr>
          <a:xfrm>
            <a:off x="2508713" y="303964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44"/>
          <p:cNvSpPr/>
          <p:nvPr/>
        </p:nvSpPr>
        <p:spPr>
          <a:xfrm>
            <a:off x="2134091" y="319856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6" name="Elipse 45"/>
          <p:cNvSpPr/>
          <p:nvPr/>
        </p:nvSpPr>
        <p:spPr>
          <a:xfrm>
            <a:off x="2171025" y="3234126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Rectángulo 46"/>
          <p:cNvSpPr/>
          <p:nvPr/>
        </p:nvSpPr>
        <p:spPr>
          <a:xfrm>
            <a:off x="2508713" y="3421166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 47"/>
          <p:cNvSpPr/>
          <p:nvPr/>
        </p:nvSpPr>
        <p:spPr>
          <a:xfrm>
            <a:off x="2134091" y="358404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2171025" y="361960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Rectángulo 49"/>
          <p:cNvSpPr/>
          <p:nvPr/>
        </p:nvSpPr>
        <p:spPr>
          <a:xfrm>
            <a:off x="2508713" y="380664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 50"/>
          <p:cNvSpPr/>
          <p:nvPr/>
        </p:nvSpPr>
        <p:spPr>
          <a:xfrm>
            <a:off x="2134091" y="397046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2171025" y="400602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Rectángulo 52"/>
          <p:cNvSpPr/>
          <p:nvPr/>
        </p:nvSpPr>
        <p:spPr>
          <a:xfrm>
            <a:off x="2508713" y="419306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Rectángulo 53"/>
          <p:cNvSpPr/>
          <p:nvPr/>
        </p:nvSpPr>
        <p:spPr>
          <a:xfrm>
            <a:off x="3701618" y="203588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Mi Estado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5" name="Elipse 54"/>
          <p:cNvSpPr/>
          <p:nvPr/>
        </p:nvSpPr>
        <p:spPr>
          <a:xfrm>
            <a:off x="3738552" y="2071453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56"/>
          <p:cNvSpPr/>
          <p:nvPr/>
        </p:nvSpPr>
        <p:spPr>
          <a:xfrm>
            <a:off x="3701616" y="3404539"/>
            <a:ext cx="1325471" cy="194400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500" dirty="0" err="1">
                <a:solidFill>
                  <a:srgbClr val="1DC657"/>
                </a:solidFill>
              </a:rPr>
              <a:t>Recent</a:t>
            </a:r>
            <a:r>
              <a:rPr lang="es-ES" sz="500" dirty="0">
                <a:solidFill>
                  <a:srgbClr val="1DC657"/>
                </a:solidFill>
              </a:rPr>
              <a:t> </a:t>
            </a:r>
            <a:r>
              <a:rPr lang="es-ES" sz="500" dirty="0" err="1">
                <a:solidFill>
                  <a:srgbClr val="1DC657"/>
                </a:solidFill>
              </a:rPr>
              <a:t>Updates</a:t>
            </a:r>
            <a:endParaRPr lang="es-CO" sz="500" dirty="0">
              <a:solidFill>
                <a:srgbClr val="1DC657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3708915" y="2642853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Rectángulo 58"/>
          <p:cNvSpPr/>
          <p:nvPr/>
        </p:nvSpPr>
        <p:spPr>
          <a:xfrm>
            <a:off x="3706830" y="263649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Estado de amigo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3743764" y="2672055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ángulo 60"/>
          <p:cNvSpPr/>
          <p:nvPr/>
        </p:nvSpPr>
        <p:spPr>
          <a:xfrm>
            <a:off x="3708915" y="3036776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Rectángulo 61"/>
          <p:cNvSpPr/>
          <p:nvPr/>
        </p:nvSpPr>
        <p:spPr>
          <a:xfrm>
            <a:off x="3706830" y="3030414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Estado de amigo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3" name="Elipse 62"/>
          <p:cNvSpPr/>
          <p:nvPr/>
        </p:nvSpPr>
        <p:spPr>
          <a:xfrm>
            <a:off x="3743764" y="3065978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4" name="Rectángulo 63"/>
          <p:cNvSpPr/>
          <p:nvPr/>
        </p:nvSpPr>
        <p:spPr>
          <a:xfrm>
            <a:off x="3696402" y="358901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Rectángulo 64"/>
          <p:cNvSpPr/>
          <p:nvPr/>
        </p:nvSpPr>
        <p:spPr>
          <a:xfrm>
            <a:off x="3703701" y="360709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Rectángulo 65"/>
          <p:cNvSpPr/>
          <p:nvPr/>
        </p:nvSpPr>
        <p:spPr>
          <a:xfrm>
            <a:off x="3701616" y="3600730"/>
            <a:ext cx="1325471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Estado de amigo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7" name="Elipse 66"/>
          <p:cNvSpPr/>
          <p:nvPr/>
        </p:nvSpPr>
        <p:spPr>
          <a:xfrm>
            <a:off x="3738550" y="3636294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8" name="Rectángulo 67"/>
          <p:cNvSpPr/>
          <p:nvPr/>
        </p:nvSpPr>
        <p:spPr>
          <a:xfrm>
            <a:off x="3691086" y="397475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9" name="Rectángulo 68"/>
          <p:cNvSpPr/>
          <p:nvPr/>
        </p:nvSpPr>
        <p:spPr>
          <a:xfrm>
            <a:off x="3698385" y="399282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0" name="Rectángulo 69"/>
          <p:cNvSpPr/>
          <p:nvPr/>
        </p:nvSpPr>
        <p:spPr>
          <a:xfrm>
            <a:off x="3696300" y="3986467"/>
            <a:ext cx="1330787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Estado de amigo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71" name="Elipse 70"/>
          <p:cNvSpPr/>
          <p:nvPr/>
        </p:nvSpPr>
        <p:spPr>
          <a:xfrm>
            <a:off x="3733234" y="4022031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3" name="Conector recto 72"/>
          <p:cNvCxnSpPr/>
          <p:nvPr/>
        </p:nvCxnSpPr>
        <p:spPr>
          <a:xfrm flipH="1">
            <a:off x="2134090" y="242137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/>
          <p:cNvCxnSpPr/>
          <p:nvPr/>
        </p:nvCxnSpPr>
        <p:spPr>
          <a:xfrm flipH="1">
            <a:off x="2134090" y="2806975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 flipH="1">
            <a:off x="2134090" y="3205187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 flipH="1">
            <a:off x="2134089" y="3584045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 flipH="1">
            <a:off x="2134089" y="397732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H="1">
            <a:off x="3704744" y="3022864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 flipH="1">
            <a:off x="3704744" y="3977586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ángulo 111"/>
          <p:cNvSpPr/>
          <p:nvPr/>
        </p:nvSpPr>
        <p:spPr>
          <a:xfrm>
            <a:off x="5190640" y="2035889"/>
            <a:ext cx="1322343" cy="23296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3" name="Rectángulo 112"/>
          <p:cNvSpPr/>
          <p:nvPr/>
        </p:nvSpPr>
        <p:spPr>
          <a:xfrm>
            <a:off x="5190640" y="203588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>
                <a:solidFill>
                  <a:schemeClr val="bg1"/>
                </a:solidFill>
              </a:rPr>
              <a:t>              </a:t>
            </a:r>
            <a:r>
              <a:rPr lang="es-ES" sz="500" dirty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14" name="Elipse 113"/>
          <p:cNvSpPr/>
          <p:nvPr/>
        </p:nvSpPr>
        <p:spPr>
          <a:xfrm>
            <a:off x="5227574" y="2071453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2" name="Rectángulo 141"/>
          <p:cNvSpPr/>
          <p:nvPr/>
        </p:nvSpPr>
        <p:spPr>
          <a:xfrm>
            <a:off x="5190639" y="241460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>
                <a:solidFill>
                  <a:schemeClr val="bg1"/>
                </a:solidFill>
              </a:rPr>
              <a:t>              </a:t>
            </a:r>
            <a:r>
              <a:rPr lang="es-ES" sz="500" dirty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43" name="Elipse 142"/>
          <p:cNvSpPr/>
          <p:nvPr/>
        </p:nvSpPr>
        <p:spPr>
          <a:xfrm>
            <a:off x="5231990" y="2463298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4" name="Conector recto 143"/>
          <p:cNvCxnSpPr/>
          <p:nvPr/>
        </p:nvCxnSpPr>
        <p:spPr>
          <a:xfrm flipH="1">
            <a:off x="5195055" y="2806855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ángulo 144"/>
          <p:cNvSpPr/>
          <p:nvPr/>
        </p:nvSpPr>
        <p:spPr>
          <a:xfrm>
            <a:off x="5190640" y="2815254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>
                <a:solidFill>
                  <a:schemeClr val="bg1"/>
                </a:solidFill>
              </a:rPr>
              <a:t>              </a:t>
            </a:r>
            <a:r>
              <a:rPr lang="es-ES" sz="500" dirty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46" name="Elipse 145"/>
          <p:cNvSpPr/>
          <p:nvPr/>
        </p:nvSpPr>
        <p:spPr>
          <a:xfrm>
            <a:off x="5227574" y="2850818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7" name="Conector recto 146"/>
          <p:cNvCxnSpPr/>
          <p:nvPr/>
        </p:nvCxnSpPr>
        <p:spPr>
          <a:xfrm flipH="1">
            <a:off x="5190639" y="3194375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ángulo 150"/>
          <p:cNvSpPr/>
          <p:nvPr/>
        </p:nvSpPr>
        <p:spPr>
          <a:xfrm>
            <a:off x="5190640" y="319551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>
                <a:solidFill>
                  <a:schemeClr val="bg1"/>
                </a:solidFill>
              </a:rPr>
              <a:t>              </a:t>
            </a:r>
            <a:r>
              <a:rPr lang="es-ES" sz="500" dirty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52" name="Elipse 151"/>
          <p:cNvSpPr/>
          <p:nvPr/>
        </p:nvSpPr>
        <p:spPr>
          <a:xfrm>
            <a:off x="5227574" y="3231075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3" name="Conector recto 152"/>
          <p:cNvCxnSpPr/>
          <p:nvPr/>
        </p:nvCxnSpPr>
        <p:spPr>
          <a:xfrm flipH="1">
            <a:off x="5190639" y="357463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ángulo 153"/>
          <p:cNvSpPr/>
          <p:nvPr/>
        </p:nvSpPr>
        <p:spPr>
          <a:xfrm>
            <a:off x="5185829" y="357537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>
                <a:solidFill>
                  <a:schemeClr val="bg1"/>
                </a:solidFill>
              </a:rPr>
              <a:t>              </a:t>
            </a:r>
            <a:r>
              <a:rPr lang="es-ES" sz="500" dirty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55" name="Elipse 154"/>
          <p:cNvSpPr/>
          <p:nvPr/>
        </p:nvSpPr>
        <p:spPr>
          <a:xfrm>
            <a:off x="5222763" y="361094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6" name="Conector recto 155"/>
          <p:cNvCxnSpPr/>
          <p:nvPr/>
        </p:nvCxnSpPr>
        <p:spPr>
          <a:xfrm flipH="1">
            <a:off x="5185828" y="395449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ángulo 156"/>
          <p:cNvSpPr/>
          <p:nvPr/>
        </p:nvSpPr>
        <p:spPr>
          <a:xfrm>
            <a:off x="5186469" y="396760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>
                <a:solidFill>
                  <a:schemeClr val="bg1"/>
                </a:solidFill>
              </a:rPr>
              <a:t>              </a:t>
            </a:r>
            <a:r>
              <a:rPr lang="es-ES" sz="500" dirty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58" name="Elipse 157"/>
          <p:cNvSpPr/>
          <p:nvPr/>
        </p:nvSpPr>
        <p:spPr>
          <a:xfrm>
            <a:off x="5223403" y="400317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9" name="Conector recto 158"/>
          <p:cNvCxnSpPr/>
          <p:nvPr/>
        </p:nvCxnSpPr>
        <p:spPr>
          <a:xfrm flipH="1">
            <a:off x="5186468" y="434672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159"/>
          <p:cNvCxnSpPr/>
          <p:nvPr/>
        </p:nvCxnSpPr>
        <p:spPr>
          <a:xfrm flipH="1">
            <a:off x="5195055" y="241460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uadroTexto 161"/>
          <p:cNvSpPr txBox="1"/>
          <p:nvPr/>
        </p:nvSpPr>
        <p:spPr>
          <a:xfrm>
            <a:off x="2231596" y="4406846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Fragments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3" name="CuadroTexto 162"/>
          <p:cNvSpPr txBox="1"/>
          <p:nvPr/>
        </p:nvSpPr>
        <p:spPr>
          <a:xfrm>
            <a:off x="6336196" y="-2374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690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7"/>
          <p:cNvSpPr txBox="1"/>
          <p:nvPr/>
        </p:nvSpPr>
        <p:spPr>
          <a:xfrm>
            <a:off x="822960" y="1491630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Cada </a:t>
            </a:r>
            <a:r>
              <a:rPr lang="es-ES" dirty="0" err="1">
                <a:solidFill>
                  <a:schemeClr val="tx1"/>
                </a:solidFill>
              </a:rPr>
              <a:t>fragments</a:t>
            </a:r>
            <a:r>
              <a:rPr lang="es-ES" dirty="0">
                <a:solidFill>
                  <a:schemeClr val="tx1"/>
                </a:solidFill>
              </a:rPr>
              <a:t> eventualmente será cargado en el contenedor de la actividad. ¿Cómo ocurre?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732240" y="267494"/>
            <a:ext cx="2232248" cy="271492"/>
          </a:xfrm>
          <a:prstGeom prst="rect">
            <a:avLst/>
          </a:prstGeom>
          <a:solidFill>
            <a:srgbClr val="05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6732240" y="272912"/>
            <a:ext cx="288032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031104" y="272912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CHATS</a:t>
            </a:r>
            <a:endParaRPr lang="es-CO" sz="800" dirty="0"/>
          </a:p>
        </p:txBody>
      </p:sp>
      <p:sp>
        <p:nvSpPr>
          <p:cNvPr id="9" name="Rectángulo 8"/>
          <p:cNvSpPr/>
          <p:nvPr/>
        </p:nvSpPr>
        <p:spPr>
          <a:xfrm>
            <a:off x="7679176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STATUS</a:t>
            </a:r>
            <a:endParaRPr lang="es-CO" sz="800" dirty="0"/>
          </a:p>
        </p:txBody>
      </p:sp>
      <p:sp>
        <p:nvSpPr>
          <p:cNvPr id="10" name="Rectángulo 9"/>
          <p:cNvSpPr/>
          <p:nvPr/>
        </p:nvSpPr>
        <p:spPr>
          <a:xfrm>
            <a:off x="8327248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CALLS</a:t>
            </a:r>
            <a:endParaRPr lang="es-CO" sz="800" dirty="0"/>
          </a:p>
        </p:txBody>
      </p:sp>
      <p:sp>
        <p:nvSpPr>
          <p:cNvPr id="13" name="Rectángulo 12"/>
          <p:cNvSpPr/>
          <p:nvPr/>
        </p:nvSpPr>
        <p:spPr>
          <a:xfrm>
            <a:off x="6732240" y="545529"/>
            <a:ext cx="2232248" cy="4042445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CONTENEDOR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489992" y="4151965"/>
            <a:ext cx="314289" cy="314289"/>
          </a:xfrm>
          <a:prstGeom prst="ellipse">
            <a:avLst/>
          </a:prstGeom>
          <a:solidFill>
            <a:srgbClr val="1DC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676208" y="2042251"/>
            <a:ext cx="1322343" cy="2329200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2134091" y="2042251"/>
            <a:ext cx="1322343" cy="23296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Elipse 4"/>
          <p:cNvSpPr/>
          <p:nvPr/>
        </p:nvSpPr>
        <p:spPr>
          <a:xfrm>
            <a:off x="1154971" y="393990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2134091" y="204225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3703703" y="2042251"/>
            <a:ext cx="1322343" cy="23296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3703703" y="204225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3703703" y="2427734"/>
            <a:ext cx="1322343" cy="194400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500" dirty="0" err="1">
                <a:solidFill>
                  <a:srgbClr val="1DC657"/>
                </a:solidFill>
              </a:rPr>
              <a:t>Recent</a:t>
            </a:r>
            <a:r>
              <a:rPr lang="es-ES" sz="500" dirty="0">
                <a:solidFill>
                  <a:srgbClr val="1DC657"/>
                </a:solidFill>
              </a:rPr>
              <a:t> </a:t>
            </a:r>
            <a:r>
              <a:rPr lang="es-ES" sz="500" dirty="0" err="1">
                <a:solidFill>
                  <a:srgbClr val="1DC657"/>
                </a:solidFill>
              </a:rPr>
              <a:t>Updates</a:t>
            </a:r>
            <a:endParaRPr lang="es-CO" sz="500" dirty="0">
              <a:solidFill>
                <a:srgbClr val="1DC657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3701617" y="263156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3701616" y="301870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/>
          <p:cNvSpPr/>
          <p:nvPr/>
        </p:nvSpPr>
        <p:spPr>
          <a:xfrm>
            <a:off x="3704744" y="359183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Rectángulo 28"/>
          <p:cNvSpPr/>
          <p:nvPr/>
        </p:nvSpPr>
        <p:spPr>
          <a:xfrm>
            <a:off x="3703702" y="3981150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Elipse 36"/>
          <p:cNvSpPr/>
          <p:nvPr/>
        </p:nvSpPr>
        <p:spPr>
          <a:xfrm>
            <a:off x="2171025" y="2077815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Rectángulo 37"/>
          <p:cNvSpPr/>
          <p:nvPr/>
        </p:nvSpPr>
        <p:spPr>
          <a:xfrm>
            <a:off x="2508713" y="2264855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Rectángulo 38"/>
          <p:cNvSpPr/>
          <p:nvPr/>
        </p:nvSpPr>
        <p:spPr>
          <a:xfrm>
            <a:off x="2134090" y="2425820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2171024" y="2461384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/>
          <p:cNvSpPr/>
          <p:nvPr/>
        </p:nvSpPr>
        <p:spPr>
          <a:xfrm>
            <a:off x="2508712" y="2648424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 41"/>
          <p:cNvSpPr/>
          <p:nvPr/>
        </p:nvSpPr>
        <p:spPr>
          <a:xfrm>
            <a:off x="2134091" y="281704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3" name="Elipse 42"/>
          <p:cNvSpPr/>
          <p:nvPr/>
        </p:nvSpPr>
        <p:spPr>
          <a:xfrm>
            <a:off x="2171025" y="285260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Rectángulo 43"/>
          <p:cNvSpPr/>
          <p:nvPr/>
        </p:nvSpPr>
        <p:spPr>
          <a:xfrm>
            <a:off x="2508713" y="303964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44"/>
          <p:cNvSpPr/>
          <p:nvPr/>
        </p:nvSpPr>
        <p:spPr>
          <a:xfrm>
            <a:off x="2134091" y="319856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6" name="Elipse 45"/>
          <p:cNvSpPr/>
          <p:nvPr/>
        </p:nvSpPr>
        <p:spPr>
          <a:xfrm>
            <a:off x="2171025" y="3234126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Rectángulo 46"/>
          <p:cNvSpPr/>
          <p:nvPr/>
        </p:nvSpPr>
        <p:spPr>
          <a:xfrm>
            <a:off x="2508713" y="3421166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 47"/>
          <p:cNvSpPr/>
          <p:nvPr/>
        </p:nvSpPr>
        <p:spPr>
          <a:xfrm>
            <a:off x="2134091" y="358404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2171025" y="361960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Rectángulo 49"/>
          <p:cNvSpPr/>
          <p:nvPr/>
        </p:nvSpPr>
        <p:spPr>
          <a:xfrm>
            <a:off x="2508713" y="380664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 50"/>
          <p:cNvSpPr/>
          <p:nvPr/>
        </p:nvSpPr>
        <p:spPr>
          <a:xfrm>
            <a:off x="2134091" y="397046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2171025" y="400602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Rectángulo 52"/>
          <p:cNvSpPr/>
          <p:nvPr/>
        </p:nvSpPr>
        <p:spPr>
          <a:xfrm>
            <a:off x="2508713" y="419306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Rectángulo 53"/>
          <p:cNvSpPr/>
          <p:nvPr/>
        </p:nvSpPr>
        <p:spPr>
          <a:xfrm>
            <a:off x="3701618" y="203588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Mi Estado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5" name="Elipse 54"/>
          <p:cNvSpPr/>
          <p:nvPr/>
        </p:nvSpPr>
        <p:spPr>
          <a:xfrm>
            <a:off x="3738552" y="2071453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56"/>
          <p:cNvSpPr/>
          <p:nvPr/>
        </p:nvSpPr>
        <p:spPr>
          <a:xfrm>
            <a:off x="3701616" y="3404539"/>
            <a:ext cx="1325471" cy="194400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500" dirty="0" err="1">
                <a:solidFill>
                  <a:srgbClr val="1DC657"/>
                </a:solidFill>
              </a:rPr>
              <a:t>Recent</a:t>
            </a:r>
            <a:r>
              <a:rPr lang="es-ES" sz="500" dirty="0">
                <a:solidFill>
                  <a:srgbClr val="1DC657"/>
                </a:solidFill>
              </a:rPr>
              <a:t> </a:t>
            </a:r>
            <a:r>
              <a:rPr lang="es-ES" sz="500" dirty="0" err="1">
                <a:solidFill>
                  <a:srgbClr val="1DC657"/>
                </a:solidFill>
              </a:rPr>
              <a:t>Updates</a:t>
            </a:r>
            <a:endParaRPr lang="es-CO" sz="500" dirty="0">
              <a:solidFill>
                <a:srgbClr val="1DC657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3708915" y="2642853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Rectángulo 58"/>
          <p:cNvSpPr/>
          <p:nvPr/>
        </p:nvSpPr>
        <p:spPr>
          <a:xfrm>
            <a:off x="3706830" y="263649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Estado de amigo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3743764" y="2672055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ángulo 60"/>
          <p:cNvSpPr/>
          <p:nvPr/>
        </p:nvSpPr>
        <p:spPr>
          <a:xfrm>
            <a:off x="3708915" y="3036776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Rectángulo 61"/>
          <p:cNvSpPr/>
          <p:nvPr/>
        </p:nvSpPr>
        <p:spPr>
          <a:xfrm>
            <a:off x="3706830" y="3030414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Estado de amigo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3" name="Elipse 62"/>
          <p:cNvSpPr/>
          <p:nvPr/>
        </p:nvSpPr>
        <p:spPr>
          <a:xfrm>
            <a:off x="3743764" y="3065978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4" name="Rectángulo 63"/>
          <p:cNvSpPr/>
          <p:nvPr/>
        </p:nvSpPr>
        <p:spPr>
          <a:xfrm>
            <a:off x="3696402" y="358901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Rectángulo 64"/>
          <p:cNvSpPr/>
          <p:nvPr/>
        </p:nvSpPr>
        <p:spPr>
          <a:xfrm>
            <a:off x="3703701" y="360709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Rectángulo 65"/>
          <p:cNvSpPr/>
          <p:nvPr/>
        </p:nvSpPr>
        <p:spPr>
          <a:xfrm>
            <a:off x="3701616" y="3600730"/>
            <a:ext cx="1325471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Estado de amigo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7" name="Elipse 66"/>
          <p:cNvSpPr/>
          <p:nvPr/>
        </p:nvSpPr>
        <p:spPr>
          <a:xfrm>
            <a:off x="3738550" y="3636294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8" name="Rectángulo 67"/>
          <p:cNvSpPr/>
          <p:nvPr/>
        </p:nvSpPr>
        <p:spPr>
          <a:xfrm>
            <a:off x="3691086" y="397475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9" name="Rectángulo 68"/>
          <p:cNvSpPr/>
          <p:nvPr/>
        </p:nvSpPr>
        <p:spPr>
          <a:xfrm>
            <a:off x="3698385" y="399282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0" name="Rectángulo 69"/>
          <p:cNvSpPr/>
          <p:nvPr/>
        </p:nvSpPr>
        <p:spPr>
          <a:xfrm>
            <a:off x="3696300" y="3986467"/>
            <a:ext cx="1330787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Estado de amigo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71" name="Elipse 70"/>
          <p:cNvSpPr/>
          <p:nvPr/>
        </p:nvSpPr>
        <p:spPr>
          <a:xfrm>
            <a:off x="3733234" y="4022031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3" name="Conector recto 72"/>
          <p:cNvCxnSpPr/>
          <p:nvPr/>
        </p:nvCxnSpPr>
        <p:spPr>
          <a:xfrm flipH="1">
            <a:off x="2134090" y="242137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/>
          <p:cNvCxnSpPr/>
          <p:nvPr/>
        </p:nvCxnSpPr>
        <p:spPr>
          <a:xfrm flipH="1">
            <a:off x="2134090" y="2806975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 flipH="1">
            <a:off x="2134090" y="3205187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 flipH="1">
            <a:off x="2134089" y="3584045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 flipH="1">
            <a:off x="2134089" y="397732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H="1">
            <a:off x="3704744" y="3022864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 flipH="1">
            <a:off x="3704744" y="3977586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ángulo 111"/>
          <p:cNvSpPr/>
          <p:nvPr/>
        </p:nvSpPr>
        <p:spPr>
          <a:xfrm>
            <a:off x="5190640" y="2035889"/>
            <a:ext cx="1322343" cy="23296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3" name="Rectángulo 112"/>
          <p:cNvSpPr/>
          <p:nvPr/>
        </p:nvSpPr>
        <p:spPr>
          <a:xfrm>
            <a:off x="5190640" y="203588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>
                <a:solidFill>
                  <a:schemeClr val="bg1"/>
                </a:solidFill>
              </a:rPr>
              <a:t>              </a:t>
            </a:r>
            <a:r>
              <a:rPr lang="es-ES" sz="500" dirty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14" name="Elipse 113"/>
          <p:cNvSpPr/>
          <p:nvPr/>
        </p:nvSpPr>
        <p:spPr>
          <a:xfrm>
            <a:off x="5227574" y="2071453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2" name="Rectángulo 141"/>
          <p:cNvSpPr/>
          <p:nvPr/>
        </p:nvSpPr>
        <p:spPr>
          <a:xfrm>
            <a:off x="5190639" y="241460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>
                <a:solidFill>
                  <a:schemeClr val="bg1"/>
                </a:solidFill>
              </a:rPr>
              <a:t>              </a:t>
            </a:r>
            <a:r>
              <a:rPr lang="es-ES" sz="500" dirty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43" name="Elipse 142"/>
          <p:cNvSpPr/>
          <p:nvPr/>
        </p:nvSpPr>
        <p:spPr>
          <a:xfrm>
            <a:off x="5231990" y="2463298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4" name="Conector recto 143"/>
          <p:cNvCxnSpPr/>
          <p:nvPr/>
        </p:nvCxnSpPr>
        <p:spPr>
          <a:xfrm flipH="1">
            <a:off x="5195055" y="2806855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ángulo 144"/>
          <p:cNvSpPr/>
          <p:nvPr/>
        </p:nvSpPr>
        <p:spPr>
          <a:xfrm>
            <a:off x="5190640" y="2815254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>
                <a:solidFill>
                  <a:schemeClr val="bg1"/>
                </a:solidFill>
              </a:rPr>
              <a:t>              </a:t>
            </a:r>
            <a:r>
              <a:rPr lang="es-ES" sz="500" dirty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46" name="Elipse 145"/>
          <p:cNvSpPr/>
          <p:nvPr/>
        </p:nvSpPr>
        <p:spPr>
          <a:xfrm>
            <a:off x="5227574" y="2850818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7" name="Conector recto 146"/>
          <p:cNvCxnSpPr/>
          <p:nvPr/>
        </p:nvCxnSpPr>
        <p:spPr>
          <a:xfrm flipH="1">
            <a:off x="5190639" y="3194375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ángulo 150"/>
          <p:cNvSpPr/>
          <p:nvPr/>
        </p:nvSpPr>
        <p:spPr>
          <a:xfrm>
            <a:off x="5190640" y="319551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>
                <a:solidFill>
                  <a:schemeClr val="bg1"/>
                </a:solidFill>
              </a:rPr>
              <a:t>              </a:t>
            </a:r>
            <a:r>
              <a:rPr lang="es-ES" sz="500" dirty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52" name="Elipse 151"/>
          <p:cNvSpPr/>
          <p:nvPr/>
        </p:nvSpPr>
        <p:spPr>
          <a:xfrm>
            <a:off x="5227574" y="3231075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3" name="Conector recto 152"/>
          <p:cNvCxnSpPr/>
          <p:nvPr/>
        </p:nvCxnSpPr>
        <p:spPr>
          <a:xfrm flipH="1">
            <a:off x="5190639" y="357463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ángulo 153"/>
          <p:cNvSpPr/>
          <p:nvPr/>
        </p:nvSpPr>
        <p:spPr>
          <a:xfrm>
            <a:off x="5185829" y="357537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>
                <a:solidFill>
                  <a:schemeClr val="bg1"/>
                </a:solidFill>
              </a:rPr>
              <a:t>              </a:t>
            </a:r>
            <a:r>
              <a:rPr lang="es-ES" sz="500" dirty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55" name="Elipse 154"/>
          <p:cNvSpPr/>
          <p:nvPr/>
        </p:nvSpPr>
        <p:spPr>
          <a:xfrm>
            <a:off x="5222763" y="361094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6" name="Conector recto 155"/>
          <p:cNvCxnSpPr/>
          <p:nvPr/>
        </p:nvCxnSpPr>
        <p:spPr>
          <a:xfrm flipH="1">
            <a:off x="5185828" y="395449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ángulo 156"/>
          <p:cNvSpPr/>
          <p:nvPr/>
        </p:nvSpPr>
        <p:spPr>
          <a:xfrm>
            <a:off x="5186469" y="396760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>
                <a:solidFill>
                  <a:schemeClr val="bg1"/>
                </a:solidFill>
              </a:rPr>
              <a:t>              </a:t>
            </a:r>
            <a:r>
              <a:rPr lang="es-ES" sz="500" dirty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58" name="Elipse 157"/>
          <p:cNvSpPr/>
          <p:nvPr/>
        </p:nvSpPr>
        <p:spPr>
          <a:xfrm>
            <a:off x="5223403" y="400317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9" name="Conector recto 158"/>
          <p:cNvCxnSpPr/>
          <p:nvPr/>
        </p:nvCxnSpPr>
        <p:spPr>
          <a:xfrm flipH="1">
            <a:off x="5186468" y="434672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159"/>
          <p:cNvCxnSpPr/>
          <p:nvPr/>
        </p:nvCxnSpPr>
        <p:spPr>
          <a:xfrm flipH="1">
            <a:off x="5195055" y="241460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uadroTexto 161"/>
          <p:cNvSpPr txBox="1"/>
          <p:nvPr/>
        </p:nvSpPr>
        <p:spPr>
          <a:xfrm>
            <a:off x="2231596" y="4406846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Fragments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3" name="CuadroTexto 162"/>
          <p:cNvSpPr txBox="1"/>
          <p:nvPr/>
        </p:nvSpPr>
        <p:spPr>
          <a:xfrm>
            <a:off x="6336196" y="-2374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389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Fragments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PROCEDIMIENTO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9853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7"/>
          <p:cNvSpPr txBox="1"/>
          <p:nvPr/>
        </p:nvSpPr>
        <p:spPr>
          <a:xfrm>
            <a:off x="822960" y="1491630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Primero, un ejemplo sencillo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732240" y="267494"/>
            <a:ext cx="2232248" cy="271492"/>
          </a:xfrm>
          <a:prstGeom prst="rect">
            <a:avLst/>
          </a:prstGeom>
          <a:solidFill>
            <a:srgbClr val="05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6732240" y="272912"/>
            <a:ext cx="288032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031104" y="272912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CHATS</a:t>
            </a:r>
            <a:endParaRPr lang="es-CO" sz="800" dirty="0"/>
          </a:p>
        </p:txBody>
      </p:sp>
      <p:sp>
        <p:nvSpPr>
          <p:cNvPr id="9" name="Rectángulo 8"/>
          <p:cNvSpPr/>
          <p:nvPr/>
        </p:nvSpPr>
        <p:spPr>
          <a:xfrm>
            <a:off x="7679176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STATUS</a:t>
            </a:r>
            <a:endParaRPr lang="es-CO" sz="800" dirty="0"/>
          </a:p>
        </p:txBody>
      </p:sp>
      <p:sp>
        <p:nvSpPr>
          <p:cNvPr id="10" name="Rectángulo 9"/>
          <p:cNvSpPr/>
          <p:nvPr/>
        </p:nvSpPr>
        <p:spPr>
          <a:xfrm>
            <a:off x="8327248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CALLS</a:t>
            </a:r>
            <a:endParaRPr lang="es-CO" sz="800" dirty="0"/>
          </a:p>
        </p:txBody>
      </p:sp>
      <p:sp>
        <p:nvSpPr>
          <p:cNvPr id="13" name="Rectángulo 12"/>
          <p:cNvSpPr/>
          <p:nvPr/>
        </p:nvSpPr>
        <p:spPr>
          <a:xfrm>
            <a:off x="6732240" y="545529"/>
            <a:ext cx="2232248" cy="4042445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CONTENEDOR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489992" y="4151965"/>
            <a:ext cx="314289" cy="314289"/>
          </a:xfrm>
          <a:prstGeom prst="ellipse">
            <a:avLst/>
          </a:prstGeom>
          <a:solidFill>
            <a:srgbClr val="1DC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323528" y="1969718"/>
            <a:ext cx="1322343" cy="23296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323528" y="196971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37" name="Elipse 36"/>
          <p:cNvSpPr/>
          <p:nvPr/>
        </p:nvSpPr>
        <p:spPr>
          <a:xfrm>
            <a:off x="360462" y="200528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Rectángulo 37"/>
          <p:cNvSpPr/>
          <p:nvPr/>
        </p:nvSpPr>
        <p:spPr>
          <a:xfrm>
            <a:off x="698150" y="2192322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Rectángulo 38"/>
          <p:cNvSpPr/>
          <p:nvPr/>
        </p:nvSpPr>
        <p:spPr>
          <a:xfrm>
            <a:off x="323527" y="2353287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360461" y="2388851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/>
          <p:cNvSpPr/>
          <p:nvPr/>
        </p:nvSpPr>
        <p:spPr>
          <a:xfrm>
            <a:off x="698149" y="2575891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 41"/>
          <p:cNvSpPr/>
          <p:nvPr/>
        </p:nvSpPr>
        <p:spPr>
          <a:xfrm>
            <a:off x="323528" y="274451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3" name="Elipse 42"/>
          <p:cNvSpPr/>
          <p:nvPr/>
        </p:nvSpPr>
        <p:spPr>
          <a:xfrm>
            <a:off x="360462" y="2780076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Rectángulo 43"/>
          <p:cNvSpPr/>
          <p:nvPr/>
        </p:nvSpPr>
        <p:spPr>
          <a:xfrm>
            <a:off x="698150" y="2967116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44"/>
          <p:cNvSpPr/>
          <p:nvPr/>
        </p:nvSpPr>
        <p:spPr>
          <a:xfrm>
            <a:off x="323528" y="312602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6" name="Elipse 45"/>
          <p:cNvSpPr/>
          <p:nvPr/>
        </p:nvSpPr>
        <p:spPr>
          <a:xfrm>
            <a:off x="360462" y="3161593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Rectángulo 46"/>
          <p:cNvSpPr/>
          <p:nvPr/>
        </p:nvSpPr>
        <p:spPr>
          <a:xfrm>
            <a:off x="698150" y="3348633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 47"/>
          <p:cNvSpPr/>
          <p:nvPr/>
        </p:nvSpPr>
        <p:spPr>
          <a:xfrm>
            <a:off x="323528" y="351151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360462" y="3547076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Rectángulo 49"/>
          <p:cNvSpPr/>
          <p:nvPr/>
        </p:nvSpPr>
        <p:spPr>
          <a:xfrm>
            <a:off x="698150" y="3734116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 50"/>
          <p:cNvSpPr/>
          <p:nvPr/>
        </p:nvSpPr>
        <p:spPr>
          <a:xfrm>
            <a:off x="323528" y="389793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360462" y="3933496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Rectángulo 52"/>
          <p:cNvSpPr/>
          <p:nvPr/>
        </p:nvSpPr>
        <p:spPr>
          <a:xfrm>
            <a:off x="698150" y="4120536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3" name="Conector recto 72"/>
          <p:cNvCxnSpPr/>
          <p:nvPr/>
        </p:nvCxnSpPr>
        <p:spPr>
          <a:xfrm flipH="1">
            <a:off x="323527" y="234883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/>
          <p:cNvCxnSpPr/>
          <p:nvPr/>
        </p:nvCxnSpPr>
        <p:spPr>
          <a:xfrm flipH="1">
            <a:off x="323527" y="273444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 flipH="1">
            <a:off x="323527" y="3132654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 flipH="1">
            <a:off x="323526" y="351151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 flipH="1">
            <a:off x="323526" y="390478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uadroTexto 161"/>
          <p:cNvSpPr txBox="1"/>
          <p:nvPr/>
        </p:nvSpPr>
        <p:spPr>
          <a:xfrm>
            <a:off x="-527470" y="4353582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Fragment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3" name="CuadroTexto 162"/>
          <p:cNvSpPr txBox="1"/>
          <p:nvPr/>
        </p:nvSpPr>
        <p:spPr>
          <a:xfrm>
            <a:off x="6336196" y="-2374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316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259632" y="3051957"/>
            <a:ext cx="67687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El código es muy simple. Por ejemplo, estando en la Activity1 se puede ir a la Activity2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asi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i = new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this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, Activity2.class);</a:t>
            </a: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startActivity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(i);</a:t>
            </a:r>
          </a:p>
        </p:txBody>
      </p:sp>
      <p:sp>
        <p:nvSpPr>
          <p:cNvPr id="8" name="Rectangle 13"/>
          <p:cNvSpPr/>
          <p:nvPr/>
        </p:nvSpPr>
        <p:spPr>
          <a:xfrm>
            <a:off x="2555776" y="1635646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15"/>
          <p:cNvSpPr/>
          <p:nvPr/>
        </p:nvSpPr>
        <p:spPr>
          <a:xfrm>
            <a:off x="4860032" y="1639212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12"/>
          <p:cNvCxnSpPr/>
          <p:nvPr/>
        </p:nvCxnSpPr>
        <p:spPr>
          <a:xfrm>
            <a:off x="3955461" y="2173923"/>
            <a:ext cx="904571" cy="3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4040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7"/>
          <p:cNvSpPr txBox="1"/>
          <p:nvPr/>
        </p:nvSpPr>
        <p:spPr>
          <a:xfrm>
            <a:off x="822960" y="1491630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Primero, un ejemplo sencillo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732240" y="267494"/>
            <a:ext cx="2232248" cy="271492"/>
          </a:xfrm>
          <a:prstGeom prst="rect">
            <a:avLst/>
          </a:prstGeom>
          <a:solidFill>
            <a:srgbClr val="05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6732240" y="272912"/>
            <a:ext cx="288032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031104" y="272912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CHATS</a:t>
            </a:r>
            <a:endParaRPr lang="es-CO" sz="800" dirty="0"/>
          </a:p>
        </p:txBody>
      </p:sp>
      <p:sp>
        <p:nvSpPr>
          <p:cNvPr id="9" name="Rectángulo 8"/>
          <p:cNvSpPr/>
          <p:nvPr/>
        </p:nvSpPr>
        <p:spPr>
          <a:xfrm>
            <a:off x="7679176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STATUS</a:t>
            </a:r>
            <a:endParaRPr lang="es-CO" sz="800" dirty="0"/>
          </a:p>
        </p:txBody>
      </p:sp>
      <p:sp>
        <p:nvSpPr>
          <p:cNvPr id="10" name="Rectángulo 9"/>
          <p:cNvSpPr/>
          <p:nvPr/>
        </p:nvSpPr>
        <p:spPr>
          <a:xfrm>
            <a:off x="8327248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CALLS</a:t>
            </a:r>
            <a:endParaRPr lang="es-CO" sz="800" dirty="0"/>
          </a:p>
        </p:txBody>
      </p:sp>
      <p:sp>
        <p:nvSpPr>
          <p:cNvPr id="13" name="Rectángulo 12"/>
          <p:cNvSpPr/>
          <p:nvPr/>
        </p:nvSpPr>
        <p:spPr>
          <a:xfrm>
            <a:off x="6732240" y="545529"/>
            <a:ext cx="2232248" cy="4042445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CONTENEDOR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489992" y="4151965"/>
            <a:ext cx="314289" cy="314289"/>
          </a:xfrm>
          <a:prstGeom prst="ellipse">
            <a:avLst/>
          </a:prstGeom>
          <a:solidFill>
            <a:srgbClr val="1DC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323528" y="1969718"/>
            <a:ext cx="1322343" cy="23296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323528" y="196971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37" name="Elipse 36"/>
          <p:cNvSpPr/>
          <p:nvPr/>
        </p:nvSpPr>
        <p:spPr>
          <a:xfrm>
            <a:off x="360462" y="200528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Rectángulo 37"/>
          <p:cNvSpPr/>
          <p:nvPr/>
        </p:nvSpPr>
        <p:spPr>
          <a:xfrm>
            <a:off x="698150" y="2192322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Rectángulo 38"/>
          <p:cNvSpPr/>
          <p:nvPr/>
        </p:nvSpPr>
        <p:spPr>
          <a:xfrm>
            <a:off x="323527" y="2353287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360461" y="2388851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/>
          <p:cNvSpPr/>
          <p:nvPr/>
        </p:nvSpPr>
        <p:spPr>
          <a:xfrm>
            <a:off x="698149" y="2575891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 41"/>
          <p:cNvSpPr/>
          <p:nvPr/>
        </p:nvSpPr>
        <p:spPr>
          <a:xfrm>
            <a:off x="323528" y="274451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3" name="Elipse 42"/>
          <p:cNvSpPr/>
          <p:nvPr/>
        </p:nvSpPr>
        <p:spPr>
          <a:xfrm>
            <a:off x="360462" y="2780076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Rectángulo 43"/>
          <p:cNvSpPr/>
          <p:nvPr/>
        </p:nvSpPr>
        <p:spPr>
          <a:xfrm>
            <a:off x="698150" y="2967116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44"/>
          <p:cNvSpPr/>
          <p:nvPr/>
        </p:nvSpPr>
        <p:spPr>
          <a:xfrm>
            <a:off x="323528" y="312602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6" name="Elipse 45"/>
          <p:cNvSpPr/>
          <p:nvPr/>
        </p:nvSpPr>
        <p:spPr>
          <a:xfrm>
            <a:off x="360462" y="3161593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Rectángulo 46"/>
          <p:cNvSpPr/>
          <p:nvPr/>
        </p:nvSpPr>
        <p:spPr>
          <a:xfrm>
            <a:off x="698150" y="3348633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 47"/>
          <p:cNvSpPr/>
          <p:nvPr/>
        </p:nvSpPr>
        <p:spPr>
          <a:xfrm>
            <a:off x="323528" y="351151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360462" y="3547076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Rectángulo 49"/>
          <p:cNvSpPr/>
          <p:nvPr/>
        </p:nvSpPr>
        <p:spPr>
          <a:xfrm>
            <a:off x="698150" y="3734116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 50"/>
          <p:cNvSpPr/>
          <p:nvPr/>
        </p:nvSpPr>
        <p:spPr>
          <a:xfrm>
            <a:off x="323528" y="389793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360462" y="3933496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Rectángulo 52"/>
          <p:cNvSpPr/>
          <p:nvPr/>
        </p:nvSpPr>
        <p:spPr>
          <a:xfrm>
            <a:off x="698150" y="4120536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3" name="Conector recto 72"/>
          <p:cNvCxnSpPr/>
          <p:nvPr/>
        </p:nvCxnSpPr>
        <p:spPr>
          <a:xfrm flipH="1">
            <a:off x="323527" y="234883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/>
          <p:cNvCxnSpPr/>
          <p:nvPr/>
        </p:nvCxnSpPr>
        <p:spPr>
          <a:xfrm flipH="1">
            <a:off x="323527" y="273444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 flipH="1">
            <a:off x="323527" y="3132654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 flipH="1">
            <a:off x="323526" y="351151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 flipH="1">
            <a:off x="323526" y="390478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uadroTexto 161"/>
          <p:cNvSpPr txBox="1"/>
          <p:nvPr/>
        </p:nvSpPr>
        <p:spPr>
          <a:xfrm>
            <a:off x="-527470" y="4353582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Fragment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3" name="CuadroTexto 162"/>
          <p:cNvSpPr txBox="1"/>
          <p:nvPr/>
        </p:nvSpPr>
        <p:spPr>
          <a:xfrm>
            <a:off x="6336196" y="-2374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4" name="TextBox 7"/>
          <p:cNvSpPr txBox="1"/>
          <p:nvPr/>
        </p:nvSpPr>
        <p:spPr>
          <a:xfrm>
            <a:off x="1718241" y="2744512"/>
            <a:ext cx="1989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Para crear el </a:t>
            </a:r>
            <a:r>
              <a:rPr lang="es-ES" dirty="0" err="1">
                <a:solidFill>
                  <a:schemeClr val="tx1"/>
                </a:solidFill>
              </a:rPr>
              <a:t>fragment</a:t>
            </a:r>
            <a:r>
              <a:rPr lang="es-ES" dirty="0">
                <a:solidFill>
                  <a:schemeClr val="tx1"/>
                </a:solidFill>
              </a:rPr>
              <a:t>, se necesita un XML y un JAVA</a:t>
            </a:r>
          </a:p>
        </p:txBody>
      </p:sp>
      <p:sp>
        <p:nvSpPr>
          <p:cNvPr id="66" name="4 Rectángulo"/>
          <p:cNvSpPr/>
          <p:nvPr/>
        </p:nvSpPr>
        <p:spPr>
          <a:xfrm>
            <a:off x="3693124" y="1969718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View</a:t>
            </a:r>
            <a:r>
              <a:rPr lang="es-ES" dirty="0">
                <a:solidFill>
                  <a:schemeClr val="tx1"/>
                </a:solidFill>
              </a:rPr>
              <a:t> view1;</a:t>
            </a:r>
          </a:p>
        </p:txBody>
      </p:sp>
      <p:sp>
        <p:nvSpPr>
          <p:cNvPr id="67" name="4 Rectángulo"/>
          <p:cNvSpPr/>
          <p:nvPr/>
        </p:nvSpPr>
        <p:spPr>
          <a:xfrm>
            <a:off x="4845252" y="1677720"/>
            <a:ext cx="1584176" cy="23731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4917260" y="1791816"/>
            <a:ext cx="576064" cy="20882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View1</a:t>
            </a:r>
            <a:endParaRPr lang="es-CO" sz="1200" dirty="0"/>
          </a:p>
        </p:txBody>
      </p:sp>
      <p:sp>
        <p:nvSpPr>
          <p:cNvPr id="69" name="Rectángulo 68"/>
          <p:cNvSpPr/>
          <p:nvPr/>
        </p:nvSpPr>
        <p:spPr>
          <a:xfrm>
            <a:off x="5571094" y="2383704"/>
            <a:ext cx="786325" cy="992287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0" name="Rectángulo 69"/>
          <p:cNvSpPr/>
          <p:nvPr/>
        </p:nvSpPr>
        <p:spPr>
          <a:xfrm>
            <a:off x="5565332" y="1791816"/>
            <a:ext cx="792088" cy="50405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View2</a:t>
            </a:r>
            <a:endParaRPr lang="es-CO" dirty="0"/>
          </a:p>
        </p:txBody>
      </p:sp>
      <p:sp>
        <p:nvSpPr>
          <p:cNvPr id="71" name="Rectángulo 70"/>
          <p:cNvSpPr/>
          <p:nvPr/>
        </p:nvSpPr>
        <p:spPr>
          <a:xfrm>
            <a:off x="5571094" y="3470033"/>
            <a:ext cx="786325" cy="41001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View4</a:t>
            </a:r>
            <a:endParaRPr lang="es-CO" dirty="0"/>
          </a:p>
        </p:txBody>
      </p:sp>
      <p:cxnSp>
        <p:nvCxnSpPr>
          <p:cNvPr id="72" name="Conector recto 71"/>
          <p:cNvCxnSpPr/>
          <p:nvPr/>
        </p:nvCxnSpPr>
        <p:spPr>
          <a:xfrm flipV="1">
            <a:off x="3701508" y="1674588"/>
            <a:ext cx="1152128" cy="2951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 flipV="1">
            <a:off x="3701508" y="4050852"/>
            <a:ext cx="1152128" cy="2996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V="1">
            <a:off x="5289061" y="4050852"/>
            <a:ext cx="1140367" cy="2919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ángulo 79"/>
          <p:cNvSpPr/>
          <p:nvPr/>
        </p:nvSpPr>
        <p:spPr>
          <a:xfrm>
            <a:off x="5571094" y="2381875"/>
            <a:ext cx="786325" cy="9922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View3</a:t>
            </a:r>
            <a:endParaRPr lang="es-CO" dirty="0"/>
          </a:p>
        </p:txBody>
      </p:sp>
      <p:cxnSp>
        <p:nvCxnSpPr>
          <p:cNvPr id="18" name="Conector recto de flecha 17"/>
          <p:cNvCxnSpPr/>
          <p:nvPr/>
        </p:nvCxnSpPr>
        <p:spPr>
          <a:xfrm>
            <a:off x="2195736" y="3651870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6121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6732240" y="267494"/>
            <a:ext cx="2232248" cy="271492"/>
          </a:xfrm>
          <a:prstGeom prst="rect">
            <a:avLst/>
          </a:prstGeom>
          <a:solidFill>
            <a:srgbClr val="05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6732240" y="272912"/>
            <a:ext cx="288032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031104" y="272912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CHATS</a:t>
            </a:r>
            <a:endParaRPr lang="es-CO" sz="800" dirty="0"/>
          </a:p>
        </p:txBody>
      </p:sp>
      <p:sp>
        <p:nvSpPr>
          <p:cNvPr id="9" name="Rectángulo 8"/>
          <p:cNvSpPr/>
          <p:nvPr/>
        </p:nvSpPr>
        <p:spPr>
          <a:xfrm>
            <a:off x="7679176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STATUS</a:t>
            </a:r>
            <a:endParaRPr lang="es-CO" sz="800" dirty="0"/>
          </a:p>
        </p:txBody>
      </p:sp>
      <p:sp>
        <p:nvSpPr>
          <p:cNvPr id="10" name="Rectángulo 9"/>
          <p:cNvSpPr/>
          <p:nvPr/>
        </p:nvSpPr>
        <p:spPr>
          <a:xfrm>
            <a:off x="8327248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CALLS</a:t>
            </a:r>
            <a:endParaRPr lang="es-CO" sz="800" dirty="0"/>
          </a:p>
        </p:txBody>
      </p:sp>
      <p:sp>
        <p:nvSpPr>
          <p:cNvPr id="13" name="Rectángulo 12"/>
          <p:cNvSpPr/>
          <p:nvPr/>
        </p:nvSpPr>
        <p:spPr>
          <a:xfrm>
            <a:off x="6732240" y="545529"/>
            <a:ext cx="2232248" cy="4042445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CONTENEDOR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489992" y="4151965"/>
            <a:ext cx="314289" cy="314289"/>
          </a:xfrm>
          <a:prstGeom prst="ellipse">
            <a:avLst/>
          </a:prstGeom>
          <a:solidFill>
            <a:srgbClr val="1DC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162" name="CuadroTexto 161"/>
          <p:cNvSpPr txBox="1"/>
          <p:nvPr/>
        </p:nvSpPr>
        <p:spPr>
          <a:xfrm>
            <a:off x="251520" y="4404441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Fragment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3" name="CuadroTexto 162"/>
          <p:cNvSpPr txBox="1"/>
          <p:nvPr/>
        </p:nvSpPr>
        <p:spPr>
          <a:xfrm>
            <a:off x="6336196" y="-2374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6" name="4 Rectángulo"/>
          <p:cNvSpPr/>
          <p:nvPr/>
        </p:nvSpPr>
        <p:spPr>
          <a:xfrm>
            <a:off x="395536" y="1969718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View</a:t>
            </a:r>
            <a:r>
              <a:rPr lang="es-ES" dirty="0">
                <a:solidFill>
                  <a:schemeClr val="tx1"/>
                </a:solidFill>
              </a:rPr>
              <a:t> view1;</a:t>
            </a:r>
          </a:p>
        </p:txBody>
      </p:sp>
      <p:sp>
        <p:nvSpPr>
          <p:cNvPr id="67" name="4 Rectángulo"/>
          <p:cNvSpPr/>
          <p:nvPr/>
        </p:nvSpPr>
        <p:spPr>
          <a:xfrm>
            <a:off x="1547664" y="1677720"/>
            <a:ext cx="1584176" cy="23731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72" name="Conector recto 71"/>
          <p:cNvCxnSpPr/>
          <p:nvPr/>
        </p:nvCxnSpPr>
        <p:spPr>
          <a:xfrm flipV="1">
            <a:off x="403920" y="1674588"/>
            <a:ext cx="1152128" cy="2951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 flipV="1">
            <a:off x="403920" y="4050852"/>
            <a:ext cx="1152128" cy="2996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V="1">
            <a:off x="1991473" y="4050852"/>
            <a:ext cx="1140367" cy="2919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/>
          <p:cNvSpPr/>
          <p:nvPr/>
        </p:nvSpPr>
        <p:spPr>
          <a:xfrm>
            <a:off x="1691589" y="1707654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6" name="Elipse 55"/>
          <p:cNvSpPr/>
          <p:nvPr/>
        </p:nvSpPr>
        <p:spPr>
          <a:xfrm>
            <a:off x="1728523" y="1743218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56"/>
          <p:cNvSpPr/>
          <p:nvPr/>
        </p:nvSpPr>
        <p:spPr>
          <a:xfrm>
            <a:off x="2066211" y="1930258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8" name="Conector recto 57"/>
          <p:cNvCxnSpPr/>
          <p:nvPr/>
        </p:nvCxnSpPr>
        <p:spPr>
          <a:xfrm flipH="1">
            <a:off x="1691588" y="2086775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1691589" y="2105074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1728523" y="2140638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ángulo 60"/>
          <p:cNvSpPr/>
          <p:nvPr/>
        </p:nvSpPr>
        <p:spPr>
          <a:xfrm>
            <a:off x="2066211" y="2327678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1691588" y="2484195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1691589" y="248595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4" name="Elipse 63"/>
          <p:cNvSpPr/>
          <p:nvPr/>
        </p:nvSpPr>
        <p:spPr>
          <a:xfrm>
            <a:off x="1728523" y="2521515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Rectángulo 64"/>
          <p:cNvSpPr/>
          <p:nvPr/>
        </p:nvSpPr>
        <p:spPr>
          <a:xfrm>
            <a:off x="2066211" y="2708555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1" name="Conector recto 80"/>
          <p:cNvCxnSpPr/>
          <p:nvPr/>
        </p:nvCxnSpPr>
        <p:spPr>
          <a:xfrm flipH="1">
            <a:off x="1691588" y="286507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/>
          <p:cNvSpPr/>
          <p:nvPr/>
        </p:nvSpPr>
        <p:spPr>
          <a:xfrm>
            <a:off x="1691589" y="287318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83" name="Elipse 82"/>
          <p:cNvSpPr/>
          <p:nvPr/>
        </p:nvSpPr>
        <p:spPr>
          <a:xfrm>
            <a:off x="1728523" y="2908753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4" name="Rectángulo 83"/>
          <p:cNvSpPr/>
          <p:nvPr/>
        </p:nvSpPr>
        <p:spPr>
          <a:xfrm>
            <a:off x="2066211" y="3095793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5" name="Conector recto 84"/>
          <p:cNvCxnSpPr/>
          <p:nvPr/>
        </p:nvCxnSpPr>
        <p:spPr>
          <a:xfrm flipH="1">
            <a:off x="1691588" y="3252310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3942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6732240" y="267494"/>
            <a:ext cx="2232248" cy="271492"/>
          </a:xfrm>
          <a:prstGeom prst="rect">
            <a:avLst/>
          </a:prstGeom>
          <a:solidFill>
            <a:srgbClr val="05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6732240" y="272912"/>
            <a:ext cx="288032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031104" y="272912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CHATS</a:t>
            </a:r>
            <a:endParaRPr lang="es-CO" sz="800" dirty="0"/>
          </a:p>
        </p:txBody>
      </p:sp>
      <p:sp>
        <p:nvSpPr>
          <p:cNvPr id="9" name="Rectángulo 8"/>
          <p:cNvSpPr/>
          <p:nvPr/>
        </p:nvSpPr>
        <p:spPr>
          <a:xfrm>
            <a:off x="7679176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STATUS</a:t>
            </a:r>
            <a:endParaRPr lang="es-CO" sz="800" dirty="0"/>
          </a:p>
        </p:txBody>
      </p:sp>
      <p:sp>
        <p:nvSpPr>
          <p:cNvPr id="10" name="Rectángulo 9"/>
          <p:cNvSpPr/>
          <p:nvPr/>
        </p:nvSpPr>
        <p:spPr>
          <a:xfrm>
            <a:off x="8327248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CALLS</a:t>
            </a:r>
            <a:endParaRPr lang="es-CO" sz="800" dirty="0"/>
          </a:p>
        </p:txBody>
      </p:sp>
      <p:sp>
        <p:nvSpPr>
          <p:cNvPr id="13" name="Rectángulo 12"/>
          <p:cNvSpPr/>
          <p:nvPr/>
        </p:nvSpPr>
        <p:spPr>
          <a:xfrm>
            <a:off x="6732240" y="545529"/>
            <a:ext cx="2232248" cy="4042445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CONTENEDOR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489992" y="4151965"/>
            <a:ext cx="314289" cy="314289"/>
          </a:xfrm>
          <a:prstGeom prst="ellipse">
            <a:avLst/>
          </a:prstGeom>
          <a:solidFill>
            <a:srgbClr val="1DC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162" name="CuadroTexto 161"/>
          <p:cNvSpPr txBox="1"/>
          <p:nvPr/>
        </p:nvSpPr>
        <p:spPr>
          <a:xfrm>
            <a:off x="385168" y="438695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Fragment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3" name="CuadroTexto 162"/>
          <p:cNvSpPr txBox="1"/>
          <p:nvPr/>
        </p:nvSpPr>
        <p:spPr>
          <a:xfrm>
            <a:off x="6336196" y="-2374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6" name="4 Rectángulo"/>
          <p:cNvSpPr/>
          <p:nvPr/>
        </p:nvSpPr>
        <p:spPr>
          <a:xfrm>
            <a:off x="395536" y="1969718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View</a:t>
            </a:r>
            <a:r>
              <a:rPr lang="es-ES" dirty="0">
                <a:solidFill>
                  <a:schemeClr val="tx1"/>
                </a:solidFill>
              </a:rPr>
              <a:t> view1;</a:t>
            </a:r>
          </a:p>
        </p:txBody>
      </p:sp>
      <p:sp>
        <p:nvSpPr>
          <p:cNvPr id="67" name="4 Rectángulo"/>
          <p:cNvSpPr/>
          <p:nvPr/>
        </p:nvSpPr>
        <p:spPr>
          <a:xfrm>
            <a:off x="572344" y="1794394"/>
            <a:ext cx="1584176" cy="23731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72" name="Conector recto 71"/>
          <p:cNvCxnSpPr/>
          <p:nvPr/>
        </p:nvCxnSpPr>
        <p:spPr>
          <a:xfrm flipV="1">
            <a:off x="403920" y="1795199"/>
            <a:ext cx="168333" cy="1745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 flipV="1">
            <a:off x="403920" y="4136143"/>
            <a:ext cx="168333" cy="2143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V="1">
            <a:off x="1991473" y="4151965"/>
            <a:ext cx="165047" cy="1908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/>
          <p:cNvSpPr/>
          <p:nvPr/>
        </p:nvSpPr>
        <p:spPr>
          <a:xfrm>
            <a:off x="716269" y="182432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6" name="Elipse 55"/>
          <p:cNvSpPr/>
          <p:nvPr/>
        </p:nvSpPr>
        <p:spPr>
          <a:xfrm>
            <a:off x="753203" y="185989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56"/>
          <p:cNvSpPr/>
          <p:nvPr/>
        </p:nvSpPr>
        <p:spPr>
          <a:xfrm>
            <a:off x="1090891" y="2046932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8" name="Conector recto 57"/>
          <p:cNvCxnSpPr/>
          <p:nvPr/>
        </p:nvCxnSpPr>
        <p:spPr>
          <a:xfrm flipH="1">
            <a:off x="716268" y="220344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716269" y="222174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753203" y="225731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ángulo 60"/>
          <p:cNvSpPr/>
          <p:nvPr/>
        </p:nvSpPr>
        <p:spPr>
          <a:xfrm>
            <a:off x="1090891" y="2444352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716268" y="260086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16269" y="260262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4" name="Elipse 63"/>
          <p:cNvSpPr/>
          <p:nvPr/>
        </p:nvSpPr>
        <p:spPr>
          <a:xfrm>
            <a:off x="753203" y="263818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Rectángulo 64"/>
          <p:cNvSpPr/>
          <p:nvPr/>
        </p:nvSpPr>
        <p:spPr>
          <a:xfrm>
            <a:off x="1090891" y="282522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1" name="Conector recto 80"/>
          <p:cNvCxnSpPr/>
          <p:nvPr/>
        </p:nvCxnSpPr>
        <p:spPr>
          <a:xfrm flipH="1">
            <a:off x="716268" y="2981746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/>
          <p:cNvSpPr/>
          <p:nvPr/>
        </p:nvSpPr>
        <p:spPr>
          <a:xfrm>
            <a:off x="716269" y="2989863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83" name="Elipse 82"/>
          <p:cNvSpPr/>
          <p:nvPr/>
        </p:nvSpPr>
        <p:spPr>
          <a:xfrm>
            <a:off x="753203" y="3025427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4" name="Rectángulo 83"/>
          <p:cNvSpPr/>
          <p:nvPr/>
        </p:nvSpPr>
        <p:spPr>
          <a:xfrm>
            <a:off x="1090891" y="3212467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5" name="Conector recto 84"/>
          <p:cNvCxnSpPr/>
          <p:nvPr/>
        </p:nvCxnSpPr>
        <p:spPr>
          <a:xfrm flipH="1">
            <a:off x="716268" y="3368984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2828227" y="1714391"/>
            <a:ext cx="32403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Una vez construido, se requiere formar una variable global en la </a:t>
            </a:r>
            <a:r>
              <a:rPr lang="es-ES" dirty="0" err="1">
                <a:solidFill>
                  <a:schemeClr val="tx1"/>
                </a:solidFill>
              </a:rPr>
              <a:t>Activity</a:t>
            </a:r>
            <a:r>
              <a:rPr lang="es-ES" dirty="0">
                <a:solidFill>
                  <a:schemeClr val="tx1"/>
                </a:solidFill>
              </a:rPr>
              <a:t> para formar una instancia del </a:t>
            </a:r>
            <a:r>
              <a:rPr lang="es-ES" dirty="0" err="1">
                <a:solidFill>
                  <a:schemeClr val="tx1"/>
                </a:solidFill>
              </a:rPr>
              <a:t>fragment</a:t>
            </a:r>
            <a:r>
              <a:rPr lang="es-ES" dirty="0">
                <a:solidFill>
                  <a:schemeClr val="tx1"/>
                </a:solidFill>
              </a:rPr>
              <a:t>: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//Global</a:t>
            </a:r>
          </a:p>
          <a:p>
            <a:r>
              <a:rPr lang="es-ES" dirty="0" err="1">
                <a:solidFill>
                  <a:schemeClr val="tx1"/>
                </a:solidFill>
              </a:rPr>
              <a:t>ChatFragment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fragment</a:t>
            </a:r>
            <a:r>
              <a:rPr lang="es-ES" dirty="0">
                <a:solidFill>
                  <a:schemeClr val="tx1"/>
                </a:solidFill>
              </a:rPr>
              <a:t>;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//</a:t>
            </a:r>
            <a:r>
              <a:rPr lang="es-ES" dirty="0" err="1">
                <a:solidFill>
                  <a:schemeClr val="tx1"/>
                </a:solidFill>
              </a:rPr>
              <a:t>OnCreate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 err="1">
                <a:solidFill>
                  <a:schemeClr val="tx1"/>
                </a:solidFill>
              </a:rPr>
              <a:t>fragment</a:t>
            </a:r>
            <a:r>
              <a:rPr lang="es-ES" dirty="0">
                <a:solidFill>
                  <a:schemeClr val="tx1"/>
                </a:solidFill>
              </a:rPr>
              <a:t> = new </a:t>
            </a:r>
            <a:r>
              <a:rPr lang="es-ES" dirty="0" err="1">
                <a:solidFill>
                  <a:schemeClr val="tx1"/>
                </a:solidFill>
              </a:rPr>
              <a:t>ChatFragment</a:t>
            </a:r>
            <a:r>
              <a:rPr lang="es-ES" dirty="0">
                <a:solidFill>
                  <a:schemeClr val="tx1"/>
                </a:solidFill>
              </a:rPr>
              <a:t>();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2200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6732240" y="267494"/>
            <a:ext cx="2232248" cy="271492"/>
          </a:xfrm>
          <a:prstGeom prst="rect">
            <a:avLst/>
          </a:prstGeom>
          <a:solidFill>
            <a:srgbClr val="05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6732240" y="272912"/>
            <a:ext cx="288032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031104" y="272912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CHATS</a:t>
            </a:r>
            <a:endParaRPr lang="es-CO" sz="800" dirty="0"/>
          </a:p>
        </p:txBody>
      </p:sp>
      <p:sp>
        <p:nvSpPr>
          <p:cNvPr id="9" name="Rectángulo 8"/>
          <p:cNvSpPr/>
          <p:nvPr/>
        </p:nvSpPr>
        <p:spPr>
          <a:xfrm>
            <a:off x="7679176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STATUS</a:t>
            </a:r>
            <a:endParaRPr lang="es-CO" sz="800" dirty="0"/>
          </a:p>
        </p:txBody>
      </p:sp>
      <p:sp>
        <p:nvSpPr>
          <p:cNvPr id="10" name="Rectángulo 9"/>
          <p:cNvSpPr/>
          <p:nvPr/>
        </p:nvSpPr>
        <p:spPr>
          <a:xfrm>
            <a:off x="8327248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CALLS</a:t>
            </a:r>
            <a:endParaRPr lang="es-CO" sz="800" dirty="0"/>
          </a:p>
        </p:txBody>
      </p:sp>
      <p:sp>
        <p:nvSpPr>
          <p:cNvPr id="13" name="Rectángulo 12"/>
          <p:cNvSpPr/>
          <p:nvPr/>
        </p:nvSpPr>
        <p:spPr>
          <a:xfrm>
            <a:off x="6732240" y="545529"/>
            <a:ext cx="2232248" cy="4042445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CONTENEDOR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489992" y="4151965"/>
            <a:ext cx="314289" cy="314289"/>
          </a:xfrm>
          <a:prstGeom prst="ellipse">
            <a:avLst/>
          </a:prstGeom>
          <a:solidFill>
            <a:srgbClr val="1DC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162" name="CuadroTexto 161"/>
          <p:cNvSpPr txBox="1"/>
          <p:nvPr/>
        </p:nvSpPr>
        <p:spPr>
          <a:xfrm>
            <a:off x="385168" y="438695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Fragment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3" name="CuadroTexto 162"/>
          <p:cNvSpPr txBox="1"/>
          <p:nvPr/>
        </p:nvSpPr>
        <p:spPr>
          <a:xfrm>
            <a:off x="6336196" y="-2374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6" name="4 Rectángulo"/>
          <p:cNvSpPr/>
          <p:nvPr/>
        </p:nvSpPr>
        <p:spPr>
          <a:xfrm>
            <a:off x="395536" y="1969718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View</a:t>
            </a:r>
            <a:r>
              <a:rPr lang="es-ES" dirty="0">
                <a:solidFill>
                  <a:schemeClr val="tx1"/>
                </a:solidFill>
              </a:rPr>
              <a:t> view1;</a:t>
            </a:r>
          </a:p>
        </p:txBody>
      </p:sp>
      <p:sp>
        <p:nvSpPr>
          <p:cNvPr id="67" name="4 Rectángulo"/>
          <p:cNvSpPr/>
          <p:nvPr/>
        </p:nvSpPr>
        <p:spPr>
          <a:xfrm>
            <a:off x="572344" y="1794394"/>
            <a:ext cx="1584176" cy="23731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72" name="Conector recto 71"/>
          <p:cNvCxnSpPr/>
          <p:nvPr/>
        </p:nvCxnSpPr>
        <p:spPr>
          <a:xfrm flipV="1">
            <a:off x="403920" y="1795199"/>
            <a:ext cx="168333" cy="1745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 flipV="1">
            <a:off x="403920" y="4136143"/>
            <a:ext cx="168333" cy="2143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V="1">
            <a:off x="1991473" y="4151965"/>
            <a:ext cx="165047" cy="1908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/>
          <p:cNvSpPr/>
          <p:nvPr/>
        </p:nvSpPr>
        <p:spPr>
          <a:xfrm>
            <a:off x="716269" y="182432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6" name="Elipse 55"/>
          <p:cNvSpPr/>
          <p:nvPr/>
        </p:nvSpPr>
        <p:spPr>
          <a:xfrm>
            <a:off x="753203" y="185989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56"/>
          <p:cNvSpPr/>
          <p:nvPr/>
        </p:nvSpPr>
        <p:spPr>
          <a:xfrm>
            <a:off x="1090891" y="2046932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8" name="Conector recto 57"/>
          <p:cNvCxnSpPr/>
          <p:nvPr/>
        </p:nvCxnSpPr>
        <p:spPr>
          <a:xfrm flipH="1">
            <a:off x="716268" y="220344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716269" y="222174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753203" y="225731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ángulo 60"/>
          <p:cNvSpPr/>
          <p:nvPr/>
        </p:nvSpPr>
        <p:spPr>
          <a:xfrm>
            <a:off x="1090891" y="2444352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716268" y="260086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16269" y="260262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4" name="Elipse 63"/>
          <p:cNvSpPr/>
          <p:nvPr/>
        </p:nvSpPr>
        <p:spPr>
          <a:xfrm>
            <a:off x="753203" y="263818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Rectángulo 64"/>
          <p:cNvSpPr/>
          <p:nvPr/>
        </p:nvSpPr>
        <p:spPr>
          <a:xfrm>
            <a:off x="1090891" y="282522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1" name="Conector recto 80"/>
          <p:cNvCxnSpPr/>
          <p:nvPr/>
        </p:nvCxnSpPr>
        <p:spPr>
          <a:xfrm flipH="1">
            <a:off x="716268" y="2981746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/>
          <p:cNvSpPr/>
          <p:nvPr/>
        </p:nvSpPr>
        <p:spPr>
          <a:xfrm>
            <a:off x="716269" y="2989863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83" name="Elipse 82"/>
          <p:cNvSpPr/>
          <p:nvPr/>
        </p:nvSpPr>
        <p:spPr>
          <a:xfrm>
            <a:off x="753203" y="3025427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4" name="Rectángulo 83"/>
          <p:cNvSpPr/>
          <p:nvPr/>
        </p:nvSpPr>
        <p:spPr>
          <a:xfrm>
            <a:off x="1090891" y="3212467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5" name="Conector recto 84"/>
          <p:cNvCxnSpPr/>
          <p:nvPr/>
        </p:nvCxnSpPr>
        <p:spPr>
          <a:xfrm flipH="1">
            <a:off x="716268" y="3368984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2824200" y="4088924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Una vez tenemos la instancia, la cargamos con el </a:t>
            </a:r>
            <a:r>
              <a:rPr lang="es-ES" dirty="0" err="1">
                <a:solidFill>
                  <a:schemeClr val="tx1"/>
                </a:solidFill>
              </a:rPr>
              <a:t>FragmentManager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2635056" y="247999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2339752" y="2173673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instancia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2375452" y="2840037"/>
            <a:ext cx="889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i="1" dirty="0" err="1">
                <a:solidFill>
                  <a:schemeClr val="tx1"/>
                </a:solidFill>
              </a:rPr>
              <a:t>fragment</a:t>
            </a:r>
            <a:endParaRPr lang="es-CO" i="1" dirty="0"/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2111301" y="2660017"/>
            <a:ext cx="523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0622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6732240" y="267494"/>
            <a:ext cx="2232248" cy="271492"/>
          </a:xfrm>
          <a:prstGeom prst="rect">
            <a:avLst/>
          </a:prstGeom>
          <a:solidFill>
            <a:srgbClr val="05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6732240" y="272912"/>
            <a:ext cx="288032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031104" y="272912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CHATS</a:t>
            </a:r>
            <a:endParaRPr lang="es-CO" sz="800" dirty="0"/>
          </a:p>
        </p:txBody>
      </p:sp>
      <p:sp>
        <p:nvSpPr>
          <p:cNvPr id="9" name="Rectángulo 8"/>
          <p:cNvSpPr/>
          <p:nvPr/>
        </p:nvSpPr>
        <p:spPr>
          <a:xfrm>
            <a:off x="7679176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STATUS</a:t>
            </a:r>
            <a:endParaRPr lang="es-CO" sz="800" dirty="0"/>
          </a:p>
        </p:txBody>
      </p:sp>
      <p:sp>
        <p:nvSpPr>
          <p:cNvPr id="10" name="Rectángulo 9"/>
          <p:cNvSpPr/>
          <p:nvPr/>
        </p:nvSpPr>
        <p:spPr>
          <a:xfrm>
            <a:off x="8327248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CALLS</a:t>
            </a:r>
            <a:endParaRPr lang="es-CO" sz="800" dirty="0"/>
          </a:p>
        </p:txBody>
      </p:sp>
      <p:sp>
        <p:nvSpPr>
          <p:cNvPr id="13" name="Rectángulo 12"/>
          <p:cNvSpPr/>
          <p:nvPr/>
        </p:nvSpPr>
        <p:spPr>
          <a:xfrm>
            <a:off x="6732240" y="545529"/>
            <a:ext cx="2232248" cy="4042445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CONTENEDOR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489992" y="4151965"/>
            <a:ext cx="314289" cy="314289"/>
          </a:xfrm>
          <a:prstGeom prst="ellipse">
            <a:avLst/>
          </a:prstGeom>
          <a:solidFill>
            <a:srgbClr val="1DC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162" name="CuadroTexto 161"/>
          <p:cNvSpPr txBox="1"/>
          <p:nvPr/>
        </p:nvSpPr>
        <p:spPr>
          <a:xfrm>
            <a:off x="385168" y="438695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Fragment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3" name="CuadroTexto 162"/>
          <p:cNvSpPr txBox="1"/>
          <p:nvPr/>
        </p:nvSpPr>
        <p:spPr>
          <a:xfrm>
            <a:off x="6336196" y="-2374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6" name="4 Rectángulo"/>
          <p:cNvSpPr/>
          <p:nvPr/>
        </p:nvSpPr>
        <p:spPr>
          <a:xfrm>
            <a:off x="395536" y="1969718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View</a:t>
            </a:r>
            <a:r>
              <a:rPr lang="es-ES" dirty="0">
                <a:solidFill>
                  <a:schemeClr val="tx1"/>
                </a:solidFill>
              </a:rPr>
              <a:t> view1;</a:t>
            </a:r>
          </a:p>
        </p:txBody>
      </p:sp>
      <p:sp>
        <p:nvSpPr>
          <p:cNvPr id="67" name="4 Rectángulo"/>
          <p:cNvSpPr/>
          <p:nvPr/>
        </p:nvSpPr>
        <p:spPr>
          <a:xfrm>
            <a:off x="572344" y="1794394"/>
            <a:ext cx="1584176" cy="23731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72" name="Conector recto 71"/>
          <p:cNvCxnSpPr/>
          <p:nvPr/>
        </p:nvCxnSpPr>
        <p:spPr>
          <a:xfrm flipV="1">
            <a:off x="403920" y="1795199"/>
            <a:ext cx="168333" cy="1745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 flipV="1">
            <a:off x="403920" y="4136143"/>
            <a:ext cx="168333" cy="2143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V="1">
            <a:off x="1991473" y="4151965"/>
            <a:ext cx="165047" cy="1908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/>
          <p:cNvSpPr/>
          <p:nvPr/>
        </p:nvSpPr>
        <p:spPr>
          <a:xfrm>
            <a:off x="716269" y="182432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6" name="Elipse 55"/>
          <p:cNvSpPr/>
          <p:nvPr/>
        </p:nvSpPr>
        <p:spPr>
          <a:xfrm>
            <a:off x="753203" y="185989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56"/>
          <p:cNvSpPr/>
          <p:nvPr/>
        </p:nvSpPr>
        <p:spPr>
          <a:xfrm>
            <a:off x="1090891" y="2046932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8" name="Conector recto 57"/>
          <p:cNvCxnSpPr/>
          <p:nvPr/>
        </p:nvCxnSpPr>
        <p:spPr>
          <a:xfrm flipH="1">
            <a:off x="716268" y="220344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716269" y="222174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753203" y="225731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ángulo 60"/>
          <p:cNvSpPr/>
          <p:nvPr/>
        </p:nvSpPr>
        <p:spPr>
          <a:xfrm>
            <a:off x="1090891" y="2444352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716268" y="260086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16269" y="260262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4" name="Elipse 63"/>
          <p:cNvSpPr/>
          <p:nvPr/>
        </p:nvSpPr>
        <p:spPr>
          <a:xfrm>
            <a:off x="753203" y="263818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Rectángulo 64"/>
          <p:cNvSpPr/>
          <p:nvPr/>
        </p:nvSpPr>
        <p:spPr>
          <a:xfrm>
            <a:off x="1090891" y="282522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1" name="Conector recto 80"/>
          <p:cNvCxnSpPr/>
          <p:nvPr/>
        </p:nvCxnSpPr>
        <p:spPr>
          <a:xfrm flipH="1">
            <a:off x="716268" y="2981746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/>
          <p:cNvSpPr/>
          <p:nvPr/>
        </p:nvSpPr>
        <p:spPr>
          <a:xfrm>
            <a:off x="716269" y="2989863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83" name="Elipse 82"/>
          <p:cNvSpPr/>
          <p:nvPr/>
        </p:nvSpPr>
        <p:spPr>
          <a:xfrm>
            <a:off x="753203" y="3025427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4" name="Rectángulo 83"/>
          <p:cNvSpPr/>
          <p:nvPr/>
        </p:nvSpPr>
        <p:spPr>
          <a:xfrm>
            <a:off x="1090891" y="3212467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5" name="Conector recto 84"/>
          <p:cNvCxnSpPr/>
          <p:nvPr/>
        </p:nvCxnSpPr>
        <p:spPr>
          <a:xfrm flipH="1">
            <a:off x="716268" y="3368984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2824200" y="4088924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Una vez tenemos la instancia, la cargamos con el </a:t>
            </a:r>
            <a:r>
              <a:rPr lang="es-ES" dirty="0" err="1">
                <a:solidFill>
                  <a:schemeClr val="tx1"/>
                </a:solidFill>
              </a:rPr>
              <a:t>FragmentManager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2635056" y="247999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2339752" y="2173673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instancia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2375452" y="2840037"/>
            <a:ext cx="889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i="1" dirty="0" err="1">
                <a:solidFill>
                  <a:schemeClr val="tx1"/>
                </a:solidFill>
              </a:rPr>
              <a:t>fragment</a:t>
            </a:r>
            <a:endParaRPr lang="es-CO" i="1" dirty="0"/>
          </a:p>
        </p:txBody>
      </p:sp>
      <p:sp>
        <p:nvSpPr>
          <p:cNvPr id="7" name="Cubo 6"/>
          <p:cNvSpPr/>
          <p:nvPr/>
        </p:nvSpPr>
        <p:spPr>
          <a:xfrm>
            <a:off x="3750692" y="2101345"/>
            <a:ext cx="1008112" cy="10081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3472476" y="1728570"/>
            <a:ext cx="1654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chemeClr val="tx1"/>
                </a:solidFill>
              </a:rPr>
              <a:t>FragmentManager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651002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6732240" y="267494"/>
            <a:ext cx="2232248" cy="271492"/>
          </a:xfrm>
          <a:prstGeom prst="rect">
            <a:avLst/>
          </a:prstGeom>
          <a:solidFill>
            <a:srgbClr val="05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6732240" y="272912"/>
            <a:ext cx="288032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031104" y="272912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CHATS</a:t>
            </a:r>
            <a:endParaRPr lang="es-CO" sz="800" dirty="0"/>
          </a:p>
        </p:txBody>
      </p:sp>
      <p:sp>
        <p:nvSpPr>
          <p:cNvPr id="9" name="Rectángulo 8"/>
          <p:cNvSpPr/>
          <p:nvPr/>
        </p:nvSpPr>
        <p:spPr>
          <a:xfrm>
            <a:off x="7679176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STATUS</a:t>
            </a:r>
            <a:endParaRPr lang="es-CO" sz="800" dirty="0"/>
          </a:p>
        </p:txBody>
      </p:sp>
      <p:sp>
        <p:nvSpPr>
          <p:cNvPr id="10" name="Rectángulo 9"/>
          <p:cNvSpPr/>
          <p:nvPr/>
        </p:nvSpPr>
        <p:spPr>
          <a:xfrm>
            <a:off x="8327248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CALLS</a:t>
            </a:r>
            <a:endParaRPr lang="es-CO" sz="800" dirty="0"/>
          </a:p>
        </p:txBody>
      </p:sp>
      <p:sp>
        <p:nvSpPr>
          <p:cNvPr id="13" name="Rectángulo 12"/>
          <p:cNvSpPr/>
          <p:nvPr/>
        </p:nvSpPr>
        <p:spPr>
          <a:xfrm>
            <a:off x="6732240" y="545529"/>
            <a:ext cx="2232248" cy="4042445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CONTENEDOR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489992" y="4151965"/>
            <a:ext cx="314289" cy="314289"/>
          </a:xfrm>
          <a:prstGeom prst="ellipse">
            <a:avLst/>
          </a:prstGeom>
          <a:solidFill>
            <a:srgbClr val="1DC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162" name="CuadroTexto 161"/>
          <p:cNvSpPr txBox="1"/>
          <p:nvPr/>
        </p:nvSpPr>
        <p:spPr>
          <a:xfrm>
            <a:off x="385168" y="438695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Fragment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3" name="CuadroTexto 162"/>
          <p:cNvSpPr txBox="1"/>
          <p:nvPr/>
        </p:nvSpPr>
        <p:spPr>
          <a:xfrm>
            <a:off x="6336196" y="-2374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6" name="4 Rectángulo"/>
          <p:cNvSpPr/>
          <p:nvPr/>
        </p:nvSpPr>
        <p:spPr>
          <a:xfrm>
            <a:off x="395536" y="1969718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View</a:t>
            </a:r>
            <a:r>
              <a:rPr lang="es-ES" dirty="0">
                <a:solidFill>
                  <a:schemeClr val="tx1"/>
                </a:solidFill>
              </a:rPr>
              <a:t> view1;</a:t>
            </a:r>
          </a:p>
        </p:txBody>
      </p:sp>
      <p:sp>
        <p:nvSpPr>
          <p:cNvPr id="67" name="4 Rectángulo"/>
          <p:cNvSpPr/>
          <p:nvPr/>
        </p:nvSpPr>
        <p:spPr>
          <a:xfrm>
            <a:off x="572344" y="1794394"/>
            <a:ext cx="1584176" cy="23731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72" name="Conector recto 71"/>
          <p:cNvCxnSpPr/>
          <p:nvPr/>
        </p:nvCxnSpPr>
        <p:spPr>
          <a:xfrm flipV="1">
            <a:off x="403920" y="1795199"/>
            <a:ext cx="168333" cy="1745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 flipV="1">
            <a:off x="403920" y="4136143"/>
            <a:ext cx="168333" cy="2143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V="1">
            <a:off x="1991473" y="4151965"/>
            <a:ext cx="165047" cy="1908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/>
          <p:cNvSpPr/>
          <p:nvPr/>
        </p:nvSpPr>
        <p:spPr>
          <a:xfrm>
            <a:off x="716269" y="182432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6" name="Elipse 55"/>
          <p:cNvSpPr/>
          <p:nvPr/>
        </p:nvSpPr>
        <p:spPr>
          <a:xfrm>
            <a:off x="753203" y="185989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56"/>
          <p:cNvSpPr/>
          <p:nvPr/>
        </p:nvSpPr>
        <p:spPr>
          <a:xfrm>
            <a:off x="1090891" y="2046932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8" name="Conector recto 57"/>
          <p:cNvCxnSpPr/>
          <p:nvPr/>
        </p:nvCxnSpPr>
        <p:spPr>
          <a:xfrm flipH="1">
            <a:off x="716268" y="220344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716269" y="222174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753203" y="225731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ángulo 60"/>
          <p:cNvSpPr/>
          <p:nvPr/>
        </p:nvSpPr>
        <p:spPr>
          <a:xfrm>
            <a:off x="1090891" y="2444352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716268" y="260086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16269" y="260262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4" name="Elipse 63"/>
          <p:cNvSpPr/>
          <p:nvPr/>
        </p:nvSpPr>
        <p:spPr>
          <a:xfrm>
            <a:off x="753203" y="263818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Rectángulo 64"/>
          <p:cNvSpPr/>
          <p:nvPr/>
        </p:nvSpPr>
        <p:spPr>
          <a:xfrm>
            <a:off x="1090891" y="282522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1" name="Conector recto 80"/>
          <p:cNvCxnSpPr/>
          <p:nvPr/>
        </p:nvCxnSpPr>
        <p:spPr>
          <a:xfrm flipH="1">
            <a:off x="716268" y="2981746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/>
          <p:cNvSpPr/>
          <p:nvPr/>
        </p:nvSpPr>
        <p:spPr>
          <a:xfrm>
            <a:off x="716269" y="2989863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83" name="Elipse 82"/>
          <p:cNvSpPr/>
          <p:nvPr/>
        </p:nvSpPr>
        <p:spPr>
          <a:xfrm>
            <a:off x="753203" y="3025427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4" name="Rectángulo 83"/>
          <p:cNvSpPr/>
          <p:nvPr/>
        </p:nvSpPr>
        <p:spPr>
          <a:xfrm>
            <a:off x="1090891" y="3212467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5" name="Conector recto 84"/>
          <p:cNvCxnSpPr/>
          <p:nvPr/>
        </p:nvCxnSpPr>
        <p:spPr>
          <a:xfrm flipH="1">
            <a:off x="716268" y="3368984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2824200" y="4088924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Una vez tenemos la instancia, la cargamos con el </a:t>
            </a:r>
            <a:r>
              <a:rPr lang="es-ES" dirty="0" err="1">
                <a:solidFill>
                  <a:schemeClr val="tx1"/>
                </a:solidFill>
              </a:rPr>
              <a:t>FragmentManager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2635056" y="247999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2339752" y="2173673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instancia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2375452" y="2840037"/>
            <a:ext cx="889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i="1" dirty="0" err="1">
                <a:solidFill>
                  <a:schemeClr val="tx1"/>
                </a:solidFill>
              </a:rPr>
              <a:t>fragment</a:t>
            </a:r>
            <a:endParaRPr lang="es-CO" i="1" dirty="0"/>
          </a:p>
        </p:txBody>
      </p:sp>
      <p:sp>
        <p:nvSpPr>
          <p:cNvPr id="7" name="Cubo 6"/>
          <p:cNvSpPr/>
          <p:nvPr/>
        </p:nvSpPr>
        <p:spPr>
          <a:xfrm>
            <a:off x="3750692" y="2101345"/>
            <a:ext cx="1008112" cy="10081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3472476" y="1728570"/>
            <a:ext cx="1654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chemeClr val="tx1"/>
                </a:solidFill>
              </a:rPr>
              <a:t>FragmentManager</a:t>
            </a:r>
            <a:endParaRPr lang="es-CO" dirty="0"/>
          </a:p>
        </p:txBody>
      </p:sp>
      <p:cxnSp>
        <p:nvCxnSpPr>
          <p:cNvPr id="18" name="Conector recto de flecha 17"/>
          <p:cNvCxnSpPr>
            <a:stCxn id="14" idx="6"/>
          </p:cNvCxnSpPr>
          <p:nvPr/>
        </p:nvCxnSpPr>
        <p:spPr>
          <a:xfrm>
            <a:off x="2995096" y="2660017"/>
            <a:ext cx="755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>
            <a:off x="4644008" y="2638189"/>
            <a:ext cx="2088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8314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6732240" y="267494"/>
            <a:ext cx="2232248" cy="271492"/>
          </a:xfrm>
          <a:prstGeom prst="rect">
            <a:avLst/>
          </a:prstGeom>
          <a:solidFill>
            <a:srgbClr val="05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6732240" y="272912"/>
            <a:ext cx="288032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031104" y="272912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CHATS</a:t>
            </a:r>
            <a:endParaRPr lang="es-CO" sz="800" dirty="0"/>
          </a:p>
        </p:txBody>
      </p:sp>
      <p:sp>
        <p:nvSpPr>
          <p:cNvPr id="9" name="Rectángulo 8"/>
          <p:cNvSpPr/>
          <p:nvPr/>
        </p:nvSpPr>
        <p:spPr>
          <a:xfrm>
            <a:off x="7679176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STATUS</a:t>
            </a:r>
            <a:endParaRPr lang="es-CO" sz="800" dirty="0"/>
          </a:p>
        </p:txBody>
      </p:sp>
      <p:sp>
        <p:nvSpPr>
          <p:cNvPr id="10" name="Rectángulo 9"/>
          <p:cNvSpPr/>
          <p:nvPr/>
        </p:nvSpPr>
        <p:spPr>
          <a:xfrm>
            <a:off x="8327248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CALLS</a:t>
            </a:r>
            <a:endParaRPr lang="es-CO" sz="800" dirty="0"/>
          </a:p>
        </p:txBody>
      </p:sp>
      <p:sp>
        <p:nvSpPr>
          <p:cNvPr id="13" name="Rectángulo 12"/>
          <p:cNvSpPr/>
          <p:nvPr/>
        </p:nvSpPr>
        <p:spPr>
          <a:xfrm>
            <a:off x="6732240" y="545529"/>
            <a:ext cx="2232248" cy="40424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489992" y="4151965"/>
            <a:ext cx="314289" cy="314289"/>
          </a:xfrm>
          <a:prstGeom prst="ellipse">
            <a:avLst/>
          </a:prstGeom>
          <a:solidFill>
            <a:srgbClr val="1DC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162" name="CuadroTexto 161"/>
          <p:cNvSpPr txBox="1"/>
          <p:nvPr/>
        </p:nvSpPr>
        <p:spPr>
          <a:xfrm>
            <a:off x="385168" y="438695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Fragment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3" name="CuadroTexto 162"/>
          <p:cNvSpPr txBox="1"/>
          <p:nvPr/>
        </p:nvSpPr>
        <p:spPr>
          <a:xfrm>
            <a:off x="6336196" y="-2374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6" name="4 Rectángulo"/>
          <p:cNvSpPr/>
          <p:nvPr/>
        </p:nvSpPr>
        <p:spPr>
          <a:xfrm>
            <a:off x="395536" y="1969718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View</a:t>
            </a:r>
            <a:r>
              <a:rPr lang="es-ES" dirty="0">
                <a:solidFill>
                  <a:schemeClr val="tx1"/>
                </a:solidFill>
              </a:rPr>
              <a:t> view1;</a:t>
            </a:r>
          </a:p>
        </p:txBody>
      </p:sp>
      <p:sp>
        <p:nvSpPr>
          <p:cNvPr id="67" name="4 Rectángulo"/>
          <p:cNvSpPr/>
          <p:nvPr/>
        </p:nvSpPr>
        <p:spPr>
          <a:xfrm>
            <a:off x="572344" y="1794394"/>
            <a:ext cx="1584176" cy="23731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72" name="Conector recto 71"/>
          <p:cNvCxnSpPr/>
          <p:nvPr/>
        </p:nvCxnSpPr>
        <p:spPr>
          <a:xfrm flipV="1">
            <a:off x="403920" y="1795199"/>
            <a:ext cx="168333" cy="1745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 flipV="1">
            <a:off x="403920" y="4136143"/>
            <a:ext cx="168333" cy="2143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V="1">
            <a:off x="1991473" y="4151965"/>
            <a:ext cx="165047" cy="1908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/>
          <p:cNvSpPr/>
          <p:nvPr/>
        </p:nvSpPr>
        <p:spPr>
          <a:xfrm>
            <a:off x="716269" y="182432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6" name="Elipse 55"/>
          <p:cNvSpPr/>
          <p:nvPr/>
        </p:nvSpPr>
        <p:spPr>
          <a:xfrm>
            <a:off x="753203" y="185989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56"/>
          <p:cNvSpPr/>
          <p:nvPr/>
        </p:nvSpPr>
        <p:spPr>
          <a:xfrm>
            <a:off x="1090891" y="2046932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8" name="Conector recto 57"/>
          <p:cNvCxnSpPr/>
          <p:nvPr/>
        </p:nvCxnSpPr>
        <p:spPr>
          <a:xfrm flipH="1">
            <a:off x="716268" y="220344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716269" y="222174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753203" y="225731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ángulo 60"/>
          <p:cNvSpPr/>
          <p:nvPr/>
        </p:nvSpPr>
        <p:spPr>
          <a:xfrm>
            <a:off x="1090891" y="2444352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716268" y="260086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16269" y="260262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4" name="Elipse 63"/>
          <p:cNvSpPr/>
          <p:nvPr/>
        </p:nvSpPr>
        <p:spPr>
          <a:xfrm>
            <a:off x="753203" y="263818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Rectángulo 64"/>
          <p:cNvSpPr/>
          <p:nvPr/>
        </p:nvSpPr>
        <p:spPr>
          <a:xfrm>
            <a:off x="1090891" y="282522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1" name="Conector recto 80"/>
          <p:cNvCxnSpPr/>
          <p:nvPr/>
        </p:nvCxnSpPr>
        <p:spPr>
          <a:xfrm flipH="1">
            <a:off x="716268" y="2981746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/>
          <p:cNvSpPr/>
          <p:nvPr/>
        </p:nvSpPr>
        <p:spPr>
          <a:xfrm>
            <a:off x="716269" y="2989863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83" name="Elipse 82"/>
          <p:cNvSpPr/>
          <p:nvPr/>
        </p:nvSpPr>
        <p:spPr>
          <a:xfrm>
            <a:off x="753203" y="3025427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4" name="Rectángulo 83"/>
          <p:cNvSpPr/>
          <p:nvPr/>
        </p:nvSpPr>
        <p:spPr>
          <a:xfrm>
            <a:off x="1090891" y="3212467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5" name="Conector recto 84"/>
          <p:cNvCxnSpPr/>
          <p:nvPr/>
        </p:nvCxnSpPr>
        <p:spPr>
          <a:xfrm flipH="1">
            <a:off x="716268" y="3368984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2824200" y="4088924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Una vez tenemos la instancia, la cargamos con el </a:t>
            </a:r>
            <a:r>
              <a:rPr lang="es-ES" dirty="0" err="1">
                <a:solidFill>
                  <a:schemeClr val="tx1"/>
                </a:solidFill>
              </a:rPr>
              <a:t>FragmentManager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2635056" y="247999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2339752" y="2173673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instancia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2375452" y="2840037"/>
            <a:ext cx="889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i="1" dirty="0" err="1">
                <a:solidFill>
                  <a:schemeClr val="tx1"/>
                </a:solidFill>
              </a:rPr>
              <a:t>fragment</a:t>
            </a:r>
            <a:endParaRPr lang="es-CO" i="1" dirty="0"/>
          </a:p>
        </p:txBody>
      </p:sp>
      <p:sp>
        <p:nvSpPr>
          <p:cNvPr id="7" name="Cubo 6"/>
          <p:cNvSpPr/>
          <p:nvPr/>
        </p:nvSpPr>
        <p:spPr>
          <a:xfrm>
            <a:off x="3750692" y="2101345"/>
            <a:ext cx="1008112" cy="10081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3472476" y="1728570"/>
            <a:ext cx="1654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chemeClr val="tx1"/>
                </a:solidFill>
              </a:rPr>
              <a:t>FragmentManager</a:t>
            </a:r>
            <a:endParaRPr lang="es-CO" dirty="0"/>
          </a:p>
        </p:txBody>
      </p:sp>
      <p:cxnSp>
        <p:nvCxnSpPr>
          <p:cNvPr id="18" name="Conector recto de flecha 17"/>
          <p:cNvCxnSpPr>
            <a:stCxn id="14" idx="6"/>
          </p:cNvCxnSpPr>
          <p:nvPr/>
        </p:nvCxnSpPr>
        <p:spPr>
          <a:xfrm>
            <a:off x="2995096" y="2660017"/>
            <a:ext cx="755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>
            <a:off x="4644008" y="2638189"/>
            <a:ext cx="2088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ángulo 68"/>
          <p:cNvSpPr/>
          <p:nvPr/>
        </p:nvSpPr>
        <p:spPr>
          <a:xfrm>
            <a:off x="6804248" y="545529"/>
            <a:ext cx="2098595" cy="611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       Nombre                            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70" name="Elipse 69"/>
          <p:cNvSpPr/>
          <p:nvPr/>
        </p:nvSpPr>
        <p:spPr>
          <a:xfrm>
            <a:off x="6841182" y="617007"/>
            <a:ext cx="477305" cy="4773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1" name="Rectángulo 70"/>
          <p:cNvSpPr/>
          <p:nvPr/>
        </p:nvSpPr>
        <p:spPr>
          <a:xfrm>
            <a:off x="7349724" y="860046"/>
            <a:ext cx="114265" cy="11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3" name="Conector recto 72"/>
          <p:cNvCxnSpPr/>
          <p:nvPr/>
        </p:nvCxnSpPr>
        <p:spPr>
          <a:xfrm>
            <a:off x="6732240" y="1163845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ángulo 79"/>
          <p:cNvSpPr/>
          <p:nvPr/>
        </p:nvSpPr>
        <p:spPr>
          <a:xfrm>
            <a:off x="6765051" y="1182622"/>
            <a:ext cx="2098595" cy="611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       Nombre                            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86" name="Elipse 85"/>
          <p:cNvSpPr/>
          <p:nvPr/>
        </p:nvSpPr>
        <p:spPr>
          <a:xfrm>
            <a:off x="6801985" y="1254100"/>
            <a:ext cx="477305" cy="4773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7" name="Rectángulo 86"/>
          <p:cNvSpPr/>
          <p:nvPr/>
        </p:nvSpPr>
        <p:spPr>
          <a:xfrm>
            <a:off x="7310527" y="1497139"/>
            <a:ext cx="114265" cy="11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8" name="Conector recto 87"/>
          <p:cNvCxnSpPr/>
          <p:nvPr/>
        </p:nvCxnSpPr>
        <p:spPr>
          <a:xfrm>
            <a:off x="6732240" y="1800938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88"/>
          <p:cNvSpPr/>
          <p:nvPr/>
        </p:nvSpPr>
        <p:spPr>
          <a:xfrm>
            <a:off x="6773747" y="1816637"/>
            <a:ext cx="2098595" cy="611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       Nombre                            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90" name="Elipse 89"/>
          <p:cNvSpPr/>
          <p:nvPr/>
        </p:nvSpPr>
        <p:spPr>
          <a:xfrm>
            <a:off x="6810681" y="1888115"/>
            <a:ext cx="477305" cy="4773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1" name="Rectángulo 90"/>
          <p:cNvSpPr/>
          <p:nvPr/>
        </p:nvSpPr>
        <p:spPr>
          <a:xfrm>
            <a:off x="7319223" y="2131154"/>
            <a:ext cx="114265" cy="11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2" name="Conector recto 91"/>
          <p:cNvCxnSpPr/>
          <p:nvPr/>
        </p:nvCxnSpPr>
        <p:spPr>
          <a:xfrm>
            <a:off x="6740936" y="2434953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/>
          <p:cNvCxnSpPr/>
          <p:nvPr/>
        </p:nvCxnSpPr>
        <p:spPr>
          <a:xfrm>
            <a:off x="6723544" y="2412067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ángulo 93"/>
          <p:cNvSpPr/>
          <p:nvPr/>
        </p:nvSpPr>
        <p:spPr>
          <a:xfrm>
            <a:off x="6765051" y="2427766"/>
            <a:ext cx="2098595" cy="611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       Nombre                            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95" name="Elipse 94"/>
          <p:cNvSpPr/>
          <p:nvPr/>
        </p:nvSpPr>
        <p:spPr>
          <a:xfrm>
            <a:off x="6801985" y="2499244"/>
            <a:ext cx="477305" cy="4773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6" name="Rectángulo 95"/>
          <p:cNvSpPr/>
          <p:nvPr/>
        </p:nvSpPr>
        <p:spPr>
          <a:xfrm>
            <a:off x="7310527" y="2742283"/>
            <a:ext cx="114265" cy="11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7" name="Conector recto 96"/>
          <p:cNvCxnSpPr/>
          <p:nvPr/>
        </p:nvCxnSpPr>
        <p:spPr>
          <a:xfrm>
            <a:off x="6732240" y="3046082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3715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6732240" y="267494"/>
            <a:ext cx="2232248" cy="271492"/>
          </a:xfrm>
          <a:prstGeom prst="rect">
            <a:avLst/>
          </a:prstGeom>
          <a:solidFill>
            <a:srgbClr val="05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6732240" y="272912"/>
            <a:ext cx="288032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031104" y="272912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CHATS</a:t>
            </a:r>
            <a:endParaRPr lang="es-CO" sz="800" dirty="0"/>
          </a:p>
        </p:txBody>
      </p:sp>
      <p:sp>
        <p:nvSpPr>
          <p:cNvPr id="9" name="Rectángulo 8"/>
          <p:cNvSpPr/>
          <p:nvPr/>
        </p:nvSpPr>
        <p:spPr>
          <a:xfrm>
            <a:off x="7679176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STATUS</a:t>
            </a:r>
            <a:endParaRPr lang="es-CO" sz="800" dirty="0"/>
          </a:p>
        </p:txBody>
      </p:sp>
      <p:sp>
        <p:nvSpPr>
          <p:cNvPr id="10" name="Rectángulo 9"/>
          <p:cNvSpPr/>
          <p:nvPr/>
        </p:nvSpPr>
        <p:spPr>
          <a:xfrm>
            <a:off x="8327248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CALLS</a:t>
            </a:r>
            <a:endParaRPr lang="es-CO" sz="800" dirty="0"/>
          </a:p>
        </p:txBody>
      </p:sp>
      <p:sp>
        <p:nvSpPr>
          <p:cNvPr id="13" name="Rectángulo 12"/>
          <p:cNvSpPr/>
          <p:nvPr/>
        </p:nvSpPr>
        <p:spPr>
          <a:xfrm>
            <a:off x="6732240" y="545529"/>
            <a:ext cx="2232248" cy="40424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489992" y="4151965"/>
            <a:ext cx="314289" cy="314289"/>
          </a:xfrm>
          <a:prstGeom prst="ellipse">
            <a:avLst/>
          </a:prstGeom>
          <a:solidFill>
            <a:srgbClr val="1DC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162" name="CuadroTexto 161"/>
          <p:cNvSpPr txBox="1"/>
          <p:nvPr/>
        </p:nvSpPr>
        <p:spPr>
          <a:xfrm>
            <a:off x="385168" y="438695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Fragment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3" name="CuadroTexto 162"/>
          <p:cNvSpPr txBox="1"/>
          <p:nvPr/>
        </p:nvSpPr>
        <p:spPr>
          <a:xfrm>
            <a:off x="6336196" y="-2374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6" name="4 Rectángulo"/>
          <p:cNvSpPr/>
          <p:nvPr/>
        </p:nvSpPr>
        <p:spPr>
          <a:xfrm>
            <a:off x="395536" y="1969718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View</a:t>
            </a:r>
            <a:r>
              <a:rPr lang="es-ES" dirty="0">
                <a:solidFill>
                  <a:schemeClr val="tx1"/>
                </a:solidFill>
              </a:rPr>
              <a:t> view1;</a:t>
            </a:r>
          </a:p>
        </p:txBody>
      </p:sp>
      <p:sp>
        <p:nvSpPr>
          <p:cNvPr id="67" name="4 Rectángulo"/>
          <p:cNvSpPr/>
          <p:nvPr/>
        </p:nvSpPr>
        <p:spPr>
          <a:xfrm>
            <a:off x="572344" y="1794394"/>
            <a:ext cx="1584176" cy="23731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72" name="Conector recto 71"/>
          <p:cNvCxnSpPr/>
          <p:nvPr/>
        </p:nvCxnSpPr>
        <p:spPr>
          <a:xfrm flipV="1">
            <a:off x="403920" y="1795199"/>
            <a:ext cx="168333" cy="1745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 flipV="1">
            <a:off x="403920" y="4136143"/>
            <a:ext cx="168333" cy="2143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V="1">
            <a:off x="1991473" y="4151965"/>
            <a:ext cx="165047" cy="1908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/>
          <p:cNvSpPr/>
          <p:nvPr/>
        </p:nvSpPr>
        <p:spPr>
          <a:xfrm>
            <a:off x="716269" y="182432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6" name="Elipse 55"/>
          <p:cNvSpPr/>
          <p:nvPr/>
        </p:nvSpPr>
        <p:spPr>
          <a:xfrm>
            <a:off x="753203" y="185989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56"/>
          <p:cNvSpPr/>
          <p:nvPr/>
        </p:nvSpPr>
        <p:spPr>
          <a:xfrm>
            <a:off x="1090891" y="2046932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8" name="Conector recto 57"/>
          <p:cNvCxnSpPr/>
          <p:nvPr/>
        </p:nvCxnSpPr>
        <p:spPr>
          <a:xfrm flipH="1">
            <a:off x="716268" y="220344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716269" y="222174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753203" y="225731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ángulo 60"/>
          <p:cNvSpPr/>
          <p:nvPr/>
        </p:nvSpPr>
        <p:spPr>
          <a:xfrm>
            <a:off x="1090891" y="2444352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716268" y="260086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16269" y="260262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4" name="Elipse 63"/>
          <p:cNvSpPr/>
          <p:nvPr/>
        </p:nvSpPr>
        <p:spPr>
          <a:xfrm>
            <a:off x="753203" y="263818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Rectángulo 64"/>
          <p:cNvSpPr/>
          <p:nvPr/>
        </p:nvSpPr>
        <p:spPr>
          <a:xfrm>
            <a:off x="1090891" y="282522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1" name="Conector recto 80"/>
          <p:cNvCxnSpPr/>
          <p:nvPr/>
        </p:nvCxnSpPr>
        <p:spPr>
          <a:xfrm flipH="1">
            <a:off x="716268" y="2981746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/>
          <p:cNvSpPr/>
          <p:nvPr/>
        </p:nvSpPr>
        <p:spPr>
          <a:xfrm>
            <a:off x="716269" y="2989863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83" name="Elipse 82"/>
          <p:cNvSpPr/>
          <p:nvPr/>
        </p:nvSpPr>
        <p:spPr>
          <a:xfrm>
            <a:off x="753203" y="3025427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4" name="Rectángulo 83"/>
          <p:cNvSpPr/>
          <p:nvPr/>
        </p:nvSpPr>
        <p:spPr>
          <a:xfrm>
            <a:off x="1090891" y="3212467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5" name="Conector recto 84"/>
          <p:cNvCxnSpPr/>
          <p:nvPr/>
        </p:nvCxnSpPr>
        <p:spPr>
          <a:xfrm flipH="1">
            <a:off x="716268" y="3368984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2824200" y="4088924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A este paso, se le llama una </a:t>
            </a:r>
            <a:r>
              <a:rPr lang="es-ES" b="1" i="1" dirty="0">
                <a:solidFill>
                  <a:schemeClr val="tx1"/>
                </a:solidFill>
              </a:rPr>
              <a:t>transacción</a:t>
            </a:r>
            <a:r>
              <a:rPr lang="es-ES" dirty="0">
                <a:solidFill>
                  <a:schemeClr val="tx1"/>
                </a:solidFill>
              </a:rPr>
              <a:t>.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2635056" y="247999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2339752" y="2173673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instancia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2375452" y="2840037"/>
            <a:ext cx="889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i="1" dirty="0" err="1">
                <a:solidFill>
                  <a:schemeClr val="tx1"/>
                </a:solidFill>
              </a:rPr>
              <a:t>fragment</a:t>
            </a:r>
            <a:endParaRPr lang="es-CO" i="1" dirty="0"/>
          </a:p>
        </p:txBody>
      </p:sp>
      <p:sp>
        <p:nvSpPr>
          <p:cNvPr id="7" name="Cubo 6"/>
          <p:cNvSpPr/>
          <p:nvPr/>
        </p:nvSpPr>
        <p:spPr>
          <a:xfrm>
            <a:off x="3750692" y="2101345"/>
            <a:ext cx="1008112" cy="10081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3472476" y="1728570"/>
            <a:ext cx="1654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chemeClr val="tx1"/>
                </a:solidFill>
              </a:rPr>
              <a:t>FragmentManager</a:t>
            </a:r>
            <a:endParaRPr lang="es-CO" dirty="0"/>
          </a:p>
        </p:txBody>
      </p:sp>
      <p:cxnSp>
        <p:nvCxnSpPr>
          <p:cNvPr id="18" name="Conector recto de flecha 17"/>
          <p:cNvCxnSpPr>
            <a:stCxn id="14" idx="6"/>
          </p:cNvCxnSpPr>
          <p:nvPr/>
        </p:nvCxnSpPr>
        <p:spPr>
          <a:xfrm>
            <a:off x="2995096" y="2660017"/>
            <a:ext cx="755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>
            <a:off x="4644008" y="2638189"/>
            <a:ext cx="2088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ángulo 68"/>
          <p:cNvSpPr/>
          <p:nvPr/>
        </p:nvSpPr>
        <p:spPr>
          <a:xfrm>
            <a:off x="6804248" y="545529"/>
            <a:ext cx="2098595" cy="611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       Nombre                            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70" name="Elipse 69"/>
          <p:cNvSpPr/>
          <p:nvPr/>
        </p:nvSpPr>
        <p:spPr>
          <a:xfrm>
            <a:off x="6841182" y="617007"/>
            <a:ext cx="477305" cy="4773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1" name="Rectángulo 70"/>
          <p:cNvSpPr/>
          <p:nvPr/>
        </p:nvSpPr>
        <p:spPr>
          <a:xfrm>
            <a:off x="7349724" y="860046"/>
            <a:ext cx="114265" cy="11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3" name="Conector recto 72"/>
          <p:cNvCxnSpPr/>
          <p:nvPr/>
        </p:nvCxnSpPr>
        <p:spPr>
          <a:xfrm>
            <a:off x="6732240" y="1163845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ángulo 79"/>
          <p:cNvSpPr/>
          <p:nvPr/>
        </p:nvSpPr>
        <p:spPr>
          <a:xfrm>
            <a:off x="6765051" y="1182622"/>
            <a:ext cx="2098595" cy="611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       Nombre                            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86" name="Elipse 85"/>
          <p:cNvSpPr/>
          <p:nvPr/>
        </p:nvSpPr>
        <p:spPr>
          <a:xfrm>
            <a:off x="6801985" y="1254100"/>
            <a:ext cx="477305" cy="4773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7" name="Rectángulo 86"/>
          <p:cNvSpPr/>
          <p:nvPr/>
        </p:nvSpPr>
        <p:spPr>
          <a:xfrm>
            <a:off x="7310527" y="1497139"/>
            <a:ext cx="114265" cy="11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8" name="Conector recto 87"/>
          <p:cNvCxnSpPr/>
          <p:nvPr/>
        </p:nvCxnSpPr>
        <p:spPr>
          <a:xfrm>
            <a:off x="6732240" y="1800938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88"/>
          <p:cNvSpPr/>
          <p:nvPr/>
        </p:nvSpPr>
        <p:spPr>
          <a:xfrm>
            <a:off x="6773747" y="1816637"/>
            <a:ext cx="2098595" cy="611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       Nombre                            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90" name="Elipse 89"/>
          <p:cNvSpPr/>
          <p:nvPr/>
        </p:nvSpPr>
        <p:spPr>
          <a:xfrm>
            <a:off x="6810681" y="1888115"/>
            <a:ext cx="477305" cy="4773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1" name="Rectángulo 90"/>
          <p:cNvSpPr/>
          <p:nvPr/>
        </p:nvSpPr>
        <p:spPr>
          <a:xfrm>
            <a:off x="7319223" y="2131154"/>
            <a:ext cx="114265" cy="11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2" name="Conector recto 91"/>
          <p:cNvCxnSpPr/>
          <p:nvPr/>
        </p:nvCxnSpPr>
        <p:spPr>
          <a:xfrm>
            <a:off x="6740936" y="2434953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/>
          <p:cNvCxnSpPr/>
          <p:nvPr/>
        </p:nvCxnSpPr>
        <p:spPr>
          <a:xfrm>
            <a:off x="6723544" y="2412067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ángulo 93"/>
          <p:cNvSpPr/>
          <p:nvPr/>
        </p:nvSpPr>
        <p:spPr>
          <a:xfrm>
            <a:off x="6765051" y="2427766"/>
            <a:ext cx="2098595" cy="611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       Nombre                            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95" name="Elipse 94"/>
          <p:cNvSpPr/>
          <p:nvPr/>
        </p:nvSpPr>
        <p:spPr>
          <a:xfrm>
            <a:off x="6801985" y="2499244"/>
            <a:ext cx="477305" cy="4773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6" name="Rectángulo 95"/>
          <p:cNvSpPr/>
          <p:nvPr/>
        </p:nvSpPr>
        <p:spPr>
          <a:xfrm>
            <a:off x="7310527" y="2742283"/>
            <a:ext cx="114265" cy="11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7" name="Conector recto 96"/>
          <p:cNvCxnSpPr/>
          <p:nvPr/>
        </p:nvCxnSpPr>
        <p:spPr>
          <a:xfrm>
            <a:off x="6732240" y="3046082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0955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6732240" y="267494"/>
            <a:ext cx="2232248" cy="271492"/>
          </a:xfrm>
          <a:prstGeom prst="rect">
            <a:avLst/>
          </a:prstGeom>
          <a:solidFill>
            <a:srgbClr val="05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6732240" y="272912"/>
            <a:ext cx="288032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031104" y="272912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CHATS</a:t>
            </a:r>
            <a:endParaRPr lang="es-CO" sz="800" dirty="0"/>
          </a:p>
        </p:txBody>
      </p:sp>
      <p:sp>
        <p:nvSpPr>
          <p:cNvPr id="9" name="Rectángulo 8"/>
          <p:cNvSpPr/>
          <p:nvPr/>
        </p:nvSpPr>
        <p:spPr>
          <a:xfrm>
            <a:off x="7679176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STATUS</a:t>
            </a:r>
            <a:endParaRPr lang="es-CO" sz="800" dirty="0"/>
          </a:p>
        </p:txBody>
      </p:sp>
      <p:sp>
        <p:nvSpPr>
          <p:cNvPr id="10" name="Rectángulo 9"/>
          <p:cNvSpPr/>
          <p:nvPr/>
        </p:nvSpPr>
        <p:spPr>
          <a:xfrm>
            <a:off x="8327248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CALLS</a:t>
            </a:r>
            <a:endParaRPr lang="es-CO" sz="800" dirty="0"/>
          </a:p>
        </p:txBody>
      </p:sp>
      <p:sp>
        <p:nvSpPr>
          <p:cNvPr id="13" name="Rectángulo 12"/>
          <p:cNvSpPr/>
          <p:nvPr/>
        </p:nvSpPr>
        <p:spPr>
          <a:xfrm>
            <a:off x="6732240" y="545529"/>
            <a:ext cx="2232248" cy="40424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489992" y="4151965"/>
            <a:ext cx="314289" cy="314289"/>
          </a:xfrm>
          <a:prstGeom prst="ellipse">
            <a:avLst/>
          </a:prstGeom>
          <a:solidFill>
            <a:srgbClr val="1DC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163" name="CuadroTexto 162"/>
          <p:cNvSpPr txBox="1"/>
          <p:nvPr/>
        </p:nvSpPr>
        <p:spPr>
          <a:xfrm>
            <a:off x="6336196" y="-2374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6804248" y="545529"/>
            <a:ext cx="2098595" cy="611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       Nombre                            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70" name="Elipse 69"/>
          <p:cNvSpPr/>
          <p:nvPr/>
        </p:nvSpPr>
        <p:spPr>
          <a:xfrm>
            <a:off x="6841182" y="617007"/>
            <a:ext cx="477305" cy="4773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1" name="Rectángulo 70"/>
          <p:cNvSpPr/>
          <p:nvPr/>
        </p:nvSpPr>
        <p:spPr>
          <a:xfrm>
            <a:off x="7349724" y="860046"/>
            <a:ext cx="114265" cy="11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3" name="Conector recto 72"/>
          <p:cNvCxnSpPr/>
          <p:nvPr/>
        </p:nvCxnSpPr>
        <p:spPr>
          <a:xfrm>
            <a:off x="6732240" y="1163845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ángulo 79"/>
          <p:cNvSpPr/>
          <p:nvPr/>
        </p:nvSpPr>
        <p:spPr>
          <a:xfrm>
            <a:off x="6765051" y="1182622"/>
            <a:ext cx="2098595" cy="611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       Nombre                            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86" name="Elipse 85"/>
          <p:cNvSpPr/>
          <p:nvPr/>
        </p:nvSpPr>
        <p:spPr>
          <a:xfrm>
            <a:off x="6801985" y="1254100"/>
            <a:ext cx="477305" cy="4773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7" name="Rectángulo 86"/>
          <p:cNvSpPr/>
          <p:nvPr/>
        </p:nvSpPr>
        <p:spPr>
          <a:xfrm>
            <a:off x="7310527" y="1497139"/>
            <a:ext cx="114265" cy="11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8" name="Conector recto 87"/>
          <p:cNvCxnSpPr/>
          <p:nvPr/>
        </p:nvCxnSpPr>
        <p:spPr>
          <a:xfrm>
            <a:off x="6732240" y="1800938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88"/>
          <p:cNvSpPr/>
          <p:nvPr/>
        </p:nvSpPr>
        <p:spPr>
          <a:xfrm>
            <a:off x="6773747" y="1816637"/>
            <a:ext cx="2098595" cy="611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       Nombre                            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90" name="Elipse 89"/>
          <p:cNvSpPr/>
          <p:nvPr/>
        </p:nvSpPr>
        <p:spPr>
          <a:xfrm>
            <a:off x="6810681" y="1888115"/>
            <a:ext cx="477305" cy="4773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1" name="Rectángulo 90"/>
          <p:cNvSpPr/>
          <p:nvPr/>
        </p:nvSpPr>
        <p:spPr>
          <a:xfrm>
            <a:off x="7319223" y="2131154"/>
            <a:ext cx="114265" cy="11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2" name="Conector recto 91"/>
          <p:cNvCxnSpPr/>
          <p:nvPr/>
        </p:nvCxnSpPr>
        <p:spPr>
          <a:xfrm>
            <a:off x="6740936" y="2434953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/>
          <p:cNvCxnSpPr/>
          <p:nvPr/>
        </p:nvCxnSpPr>
        <p:spPr>
          <a:xfrm>
            <a:off x="6723544" y="2412067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ángulo 93"/>
          <p:cNvSpPr/>
          <p:nvPr/>
        </p:nvSpPr>
        <p:spPr>
          <a:xfrm>
            <a:off x="6765051" y="2427766"/>
            <a:ext cx="2098595" cy="611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       Nombre                            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95" name="Elipse 94"/>
          <p:cNvSpPr/>
          <p:nvPr/>
        </p:nvSpPr>
        <p:spPr>
          <a:xfrm>
            <a:off x="6801985" y="2499244"/>
            <a:ext cx="477305" cy="4773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6" name="Rectángulo 95"/>
          <p:cNvSpPr/>
          <p:nvPr/>
        </p:nvSpPr>
        <p:spPr>
          <a:xfrm>
            <a:off x="7310527" y="2742283"/>
            <a:ext cx="114265" cy="11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7" name="Conector recto 96"/>
          <p:cNvCxnSpPr/>
          <p:nvPr/>
        </p:nvCxnSpPr>
        <p:spPr>
          <a:xfrm>
            <a:off x="6732240" y="3046082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ángulo 67"/>
          <p:cNvSpPr/>
          <p:nvPr/>
        </p:nvSpPr>
        <p:spPr>
          <a:xfrm>
            <a:off x="767063" y="1482731"/>
            <a:ext cx="59936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En código, esta transacción se hace desde la Actividad. Se requiere saber el identificador del contenedor, para hacer posible la carga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r>
              <a:rPr lang="es-CO" dirty="0" err="1">
                <a:solidFill>
                  <a:schemeClr val="tx1"/>
                </a:solidFill>
              </a:rPr>
              <a:t>fragment</a:t>
            </a:r>
            <a:r>
              <a:rPr lang="es-CO" dirty="0">
                <a:solidFill>
                  <a:schemeClr val="tx1"/>
                </a:solidFill>
              </a:rPr>
              <a:t> = new </a:t>
            </a:r>
            <a:r>
              <a:rPr lang="es-CO" dirty="0" err="1">
                <a:solidFill>
                  <a:schemeClr val="tx1"/>
                </a:solidFill>
              </a:rPr>
              <a:t>ChatFragment</a:t>
            </a:r>
            <a:r>
              <a:rPr lang="es-CO" dirty="0">
                <a:solidFill>
                  <a:schemeClr val="tx1"/>
                </a:solidFill>
              </a:rPr>
              <a:t>();</a:t>
            </a:r>
          </a:p>
          <a:p>
            <a:r>
              <a:rPr lang="es-CO" dirty="0" err="1">
                <a:solidFill>
                  <a:schemeClr val="tx1"/>
                </a:solidFill>
              </a:rPr>
              <a:t>FragmentManager</a:t>
            </a:r>
            <a:r>
              <a:rPr lang="es-CO" dirty="0">
                <a:solidFill>
                  <a:schemeClr val="tx1"/>
                </a:solidFill>
              </a:rPr>
              <a:t> </a:t>
            </a:r>
            <a:r>
              <a:rPr lang="es-CO" dirty="0" err="1">
                <a:solidFill>
                  <a:schemeClr val="tx1"/>
                </a:solidFill>
              </a:rPr>
              <a:t>fragmentManager</a:t>
            </a:r>
            <a:r>
              <a:rPr lang="es-CO" dirty="0">
                <a:solidFill>
                  <a:schemeClr val="tx1"/>
                </a:solidFill>
              </a:rPr>
              <a:t> = </a:t>
            </a:r>
            <a:r>
              <a:rPr lang="es-CO" dirty="0" err="1">
                <a:solidFill>
                  <a:schemeClr val="tx1"/>
                </a:solidFill>
              </a:rPr>
              <a:t>getSupportFragmentManager</a:t>
            </a:r>
            <a:r>
              <a:rPr lang="es-CO" dirty="0">
                <a:solidFill>
                  <a:schemeClr val="tx1"/>
                </a:solidFill>
              </a:rPr>
              <a:t>();</a:t>
            </a:r>
          </a:p>
          <a:p>
            <a:r>
              <a:rPr lang="es-CO" dirty="0" err="1">
                <a:solidFill>
                  <a:schemeClr val="tx1"/>
                </a:solidFill>
              </a:rPr>
              <a:t>FragmentTransaction</a:t>
            </a:r>
            <a:r>
              <a:rPr lang="es-CO" dirty="0">
                <a:solidFill>
                  <a:schemeClr val="tx1"/>
                </a:solidFill>
              </a:rPr>
              <a:t> </a:t>
            </a:r>
            <a:r>
              <a:rPr lang="es-CO" dirty="0" err="1">
                <a:solidFill>
                  <a:schemeClr val="tx1"/>
                </a:solidFill>
              </a:rPr>
              <a:t>transaction</a:t>
            </a:r>
            <a:r>
              <a:rPr lang="es-CO" dirty="0">
                <a:solidFill>
                  <a:schemeClr val="tx1"/>
                </a:solidFill>
              </a:rPr>
              <a:t> = </a:t>
            </a:r>
            <a:r>
              <a:rPr lang="es-CO" dirty="0" err="1">
                <a:solidFill>
                  <a:schemeClr val="tx1"/>
                </a:solidFill>
              </a:rPr>
              <a:t>fragmentManager.beginTransaction</a:t>
            </a:r>
            <a:r>
              <a:rPr lang="es-CO" dirty="0">
                <a:solidFill>
                  <a:schemeClr val="tx1"/>
                </a:solidFill>
              </a:rPr>
              <a:t>();</a:t>
            </a:r>
          </a:p>
          <a:p>
            <a:r>
              <a:rPr lang="es-CO" dirty="0" err="1">
                <a:solidFill>
                  <a:schemeClr val="tx1"/>
                </a:solidFill>
              </a:rPr>
              <a:t>transaction.replace</a:t>
            </a:r>
            <a:r>
              <a:rPr lang="es-CO" dirty="0">
                <a:solidFill>
                  <a:schemeClr val="tx1"/>
                </a:solidFill>
              </a:rPr>
              <a:t>(</a:t>
            </a:r>
            <a:r>
              <a:rPr lang="es-CO" dirty="0" err="1">
                <a:solidFill>
                  <a:schemeClr val="tx1"/>
                </a:solidFill>
              </a:rPr>
              <a:t>R.id.contenedor</a:t>
            </a:r>
            <a:r>
              <a:rPr lang="es-CO" dirty="0">
                <a:solidFill>
                  <a:schemeClr val="tx1"/>
                </a:solidFill>
              </a:rPr>
              <a:t>, </a:t>
            </a:r>
            <a:r>
              <a:rPr lang="es-CO" dirty="0" err="1">
                <a:solidFill>
                  <a:schemeClr val="tx1"/>
                </a:solidFill>
              </a:rPr>
              <a:t>fragment</a:t>
            </a:r>
            <a:r>
              <a:rPr lang="es-CO" dirty="0">
                <a:solidFill>
                  <a:schemeClr val="tx1"/>
                </a:solidFill>
              </a:rPr>
              <a:t>);</a:t>
            </a:r>
          </a:p>
          <a:p>
            <a:r>
              <a:rPr lang="es-CO" dirty="0" err="1">
                <a:solidFill>
                  <a:schemeClr val="tx1"/>
                </a:solidFill>
              </a:rPr>
              <a:t>transaction.commit</a:t>
            </a:r>
            <a:r>
              <a:rPr lang="es-CO" dirty="0">
                <a:solidFill>
                  <a:schemeClr val="tx1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551598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Fragments e intents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UML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26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84263" y="3321492"/>
            <a:ext cx="67687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Al pasar de una actividad a otra, las vistas se van apilando. La que está más próxima al usuario es, por supuesto, la que se muestra en pantalla</a:t>
            </a:r>
          </a:p>
        </p:txBody>
      </p:sp>
      <p:sp>
        <p:nvSpPr>
          <p:cNvPr id="8" name="Rectangle 13"/>
          <p:cNvSpPr/>
          <p:nvPr/>
        </p:nvSpPr>
        <p:spPr>
          <a:xfrm>
            <a:off x="899592" y="1635646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15"/>
          <p:cNvSpPr/>
          <p:nvPr/>
        </p:nvSpPr>
        <p:spPr>
          <a:xfrm>
            <a:off x="3203848" y="1639212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12"/>
          <p:cNvCxnSpPr/>
          <p:nvPr/>
        </p:nvCxnSpPr>
        <p:spPr>
          <a:xfrm>
            <a:off x="2299277" y="2173923"/>
            <a:ext cx="904571" cy="3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732240" y="2791497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735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Fragments</a:t>
            </a:r>
            <a:r>
              <a:rPr lang="es-ES" dirty="0"/>
              <a:t> e </a:t>
            </a:r>
            <a:r>
              <a:rPr lang="es-ES" dirty="0" err="1"/>
              <a:t>intents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1176C8-3BD8-5745-932E-DA632A5694FA}"/>
              </a:ext>
            </a:extLst>
          </p:cNvPr>
          <p:cNvSpPr/>
          <p:nvPr/>
        </p:nvSpPr>
        <p:spPr>
          <a:xfrm>
            <a:off x="3275856" y="2499742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1ECEF6-0D1E-524C-80A8-3905D0058C1B}"/>
              </a:ext>
            </a:extLst>
          </p:cNvPr>
          <p:cNvSpPr/>
          <p:nvPr/>
        </p:nvSpPr>
        <p:spPr>
          <a:xfrm>
            <a:off x="2411760" y="2499742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EBD7D5-646C-924B-871E-8FE51BE69495}"/>
              </a:ext>
            </a:extLst>
          </p:cNvPr>
          <p:cNvSpPr/>
          <p:nvPr/>
        </p:nvSpPr>
        <p:spPr>
          <a:xfrm>
            <a:off x="4139952" y="2499742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2DDB1B-C3FE-D74F-AFD3-F39726D2D6C5}"/>
              </a:ext>
            </a:extLst>
          </p:cNvPr>
          <p:cNvSpPr/>
          <p:nvPr/>
        </p:nvSpPr>
        <p:spPr>
          <a:xfrm>
            <a:off x="5004048" y="2499742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52B8AA-FC0C-464C-8DE6-427186967B1F}"/>
              </a:ext>
            </a:extLst>
          </p:cNvPr>
          <p:cNvSpPr/>
          <p:nvPr/>
        </p:nvSpPr>
        <p:spPr>
          <a:xfrm>
            <a:off x="5004048" y="1419622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4C79292-B003-3A4F-AEEA-4F554E2EABC5}"/>
              </a:ext>
            </a:extLst>
          </p:cNvPr>
          <p:cNvSpPr/>
          <p:nvPr/>
        </p:nvSpPr>
        <p:spPr>
          <a:xfrm>
            <a:off x="5004048" y="3579862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2F4D31-65F7-0141-823C-767B8B711600}"/>
              </a:ext>
            </a:extLst>
          </p:cNvPr>
          <p:cNvSpPr/>
          <p:nvPr/>
        </p:nvSpPr>
        <p:spPr>
          <a:xfrm>
            <a:off x="3275856" y="1419622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70D6E4-36C3-8F49-BAE6-118AC6494F69}"/>
              </a:ext>
            </a:extLst>
          </p:cNvPr>
          <p:cNvSpPr/>
          <p:nvPr/>
        </p:nvSpPr>
        <p:spPr>
          <a:xfrm>
            <a:off x="3275856" y="3579862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B5D8CF-92CA-9347-BF9E-DF651636AC44}"/>
              </a:ext>
            </a:extLst>
          </p:cNvPr>
          <p:cNvCxnSpPr/>
          <p:nvPr/>
        </p:nvCxnSpPr>
        <p:spPr>
          <a:xfrm>
            <a:off x="6516216" y="3723878"/>
            <a:ext cx="2160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E22A84-1014-114B-98C4-8939504A278D}"/>
              </a:ext>
            </a:extLst>
          </p:cNvPr>
          <p:cNvCxnSpPr>
            <a:cxnSpLocks/>
          </p:cNvCxnSpPr>
          <p:nvPr/>
        </p:nvCxnSpPr>
        <p:spPr>
          <a:xfrm flipV="1">
            <a:off x="6516216" y="2139702"/>
            <a:ext cx="0" cy="158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4A62A6A-B8A1-5248-BA08-8E92C8118219}"/>
              </a:ext>
            </a:extLst>
          </p:cNvPr>
          <p:cNvSpPr/>
          <p:nvPr/>
        </p:nvSpPr>
        <p:spPr>
          <a:xfrm>
            <a:off x="7149739" y="3742825"/>
            <a:ext cx="893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E6C378D-5571-5543-AD57-A73A9D56D830}"/>
              </a:ext>
            </a:extLst>
          </p:cNvPr>
          <p:cNvSpPr/>
          <p:nvPr/>
        </p:nvSpPr>
        <p:spPr>
          <a:xfrm rot="16200000">
            <a:off x="5816425" y="2777901"/>
            <a:ext cx="10390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chemeClr val="tx1"/>
                </a:solidFill>
              </a:rPr>
              <a:t>Fragments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3DB7FE-2C45-014B-9994-FEB2F4A2A9D1}"/>
              </a:ext>
            </a:extLst>
          </p:cNvPr>
          <p:cNvSpPr/>
          <p:nvPr/>
        </p:nvSpPr>
        <p:spPr>
          <a:xfrm>
            <a:off x="2421870" y="2455998"/>
            <a:ext cx="648072" cy="1023591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358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Fragments</a:t>
            </a:r>
            <a:r>
              <a:rPr lang="es-ES" dirty="0"/>
              <a:t> e </a:t>
            </a:r>
            <a:r>
              <a:rPr lang="es-ES" dirty="0" err="1"/>
              <a:t>intents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1176C8-3BD8-5745-932E-DA632A5694FA}"/>
              </a:ext>
            </a:extLst>
          </p:cNvPr>
          <p:cNvSpPr/>
          <p:nvPr/>
        </p:nvSpPr>
        <p:spPr>
          <a:xfrm>
            <a:off x="3275856" y="2499742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1ECEF6-0D1E-524C-80A8-3905D0058C1B}"/>
              </a:ext>
            </a:extLst>
          </p:cNvPr>
          <p:cNvSpPr/>
          <p:nvPr/>
        </p:nvSpPr>
        <p:spPr>
          <a:xfrm>
            <a:off x="2411760" y="2499742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EBD7D5-646C-924B-871E-8FE51BE69495}"/>
              </a:ext>
            </a:extLst>
          </p:cNvPr>
          <p:cNvSpPr/>
          <p:nvPr/>
        </p:nvSpPr>
        <p:spPr>
          <a:xfrm>
            <a:off x="4139952" y="2499742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2DDB1B-C3FE-D74F-AFD3-F39726D2D6C5}"/>
              </a:ext>
            </a:extLst>
          </p:cNvPr>
          <p:cNvSpPr/>
          <p:nvPr/>
        </p:nvSpPr>
        <p:spPr>
          <a:xfrm>
            <a:off x="5004048" y="2499742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52B8AA-FC0C-464C-8DE6-427186967B1F}"/>
              </a:ext>
            </a:extLst>
          </p:cNvPr>
          <p:cNvSpPr/>
          <p:nvPr/>
        </p:nvSpPr>
        <p:spPr>
          <a:xfrm>
            <a:off x="5004048" y="1419622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4C79292-B003-3A4F-AEEA-4F554E2EABC5}"/>
              </a:ext>
            </a:extLst>
          </p:cNvPr>
          <p:cNvSpPr/>
          <p:nvPr/>
        </p:nvSpPr>
        <p:spPr>
          <a:xfrm>
            <a:off x="5004048" y="3579862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2F4D31-65F7-0141-823C-767B8B711600}"/>
              </a:ext>
            </a:extLst>
          </p:cNvPr>
          <p:cNvSpPr/>
          <p:nvPr/>
        </p:nvSpPr>
        <p:spPr>
          <a:xfrm>
            <a:off x="3275856" y="1419622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70D6E4-36C3-8F49-BAE6-118AC6494F69}"/>
              </a:ext>
            </a:extLst>
          </p:cNvPr>
          <p:cNvSpPr/>
          <p:nvPr/>
        </p:nvSpPr>
        <p:spPr>
          <a:xfrm>
            <a:off x="3275856" y="3579862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B5D8CF-92CA-9347-BF9E-DF651636AC44}"/>
              </a:ext>
            </a:extLst>
          </p:cNvPr>
          <p:cNvCxnSpPr/>
          <p:nvPr/>
        </p:nvCxnSpPr>
        <p:spPr>
          <a:xfrm>
            <a:off x="6516216" y="3723878"/>
            <a:ext cx="2160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E22A84-1014-114B-98C4-8939504A278D}"/>
              </a:ext>
            </a:extLst>
          </p:cNvPr>
          <p:cNvCxnSpPr>
            <a:cxnSpLocks/>
          </p:cNvCxnSpPr>
          <p:nvPr/>
        </p:nvCxnSpPr>
        <p:spPr>
          <a:xfrm flipV="1">
            <a:off x="6516216" y="2139702"/>
            <a:ext cx="0" cy="158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4A62A6A-B8A1-5248-BA08-8E92C8118219}"/>
              </a:ext>
            </a:extLst>
          </p:cNvPr>
          <p:cNvSpPr/>
          <p:nvPr/>
        </p:nvSpPr>
        <p:spPr>
          <a:xfrm>
            <a:off x="7149739" y="3742825"/>
            <a:ext cx="893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E6C378D-5571-5543-AD57-A73A9D56D830}"/>
              </a:ext>
            </a:extLst>
          </p:cNvPr>
          <p:cNvSpPr/>
          <p:nvPr/>
        </p:nvSpPr>
        <p:spPr>
          <a:xfrm rot="16200000">
            <a:off x="5816425" y="2777901"/>
            <a:ext cx="10390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chemeClr val="tx1"/>
                </a:solidFill>
              </a:rPr>
              <a:t>Fragments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BED23D7-329B-104D-BD21-832F8FAD8F41}"/>
              </a:ext>
            </a:extLst>
          </p:cNvPr>
          <p:cNvSpPr/>
          <p:nvPr/>
        </p:nvSpPr>
        <p:spPr>
          <a:xfrm>
            <a:off x="3279320" y="2472327"/>
            <a:ext cx="648072" cy="1023591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586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Fragments</a:t>
            </a:r>
            <a:r>
              <a:rPr lang="es-ES" dirty="0"/>
              <a:t> e </a:t>
            </a:r>
            <a:r>
              <a:rPr lang="es-ES" dirty="0" err="1"/>
              <a:t>intents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1176C8-3BD8-5745-932E-DA632A5694FA}"/>
              </a:ext>
            </a:extLst>
          </p:cNvPr>
          <p:cNvSpPr/>
          <p:nvPr/>
        </p:nvSpPr>
        <p:spPr>
          <a:xfrm>
            <a:off x="3275856" y="2983271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1ECEF6-0D1E-524C-80A8-3905D0058C1B}"/>
              </a:ext>
            </a:extLst>
          </p:cNvPr>
          <p:cNvSpPr/>
          <p:nvPr/>
        </p:nvSpPr>
        <p:spPr>
          <a:xfrm>
            <a:off x="2411760" y="2499742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EBD7D5-646C-924B-871E-8FE51BE69495}"/>
              </a:ext>
            </a:extLst>
          </p:cNvPr>
          <p:cNvSpPr/>
          <p:nvPr/>
        </p:nvSpPr>
        <p:spPr>
          <a:xfrm>
            <a:off x="4139952" y="2499742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2DDB1B-C3FE-D74F-AFD3-F39726D2D6C5}"/>
              </a:ext>
            </a:extLst>
          </p:cNvPr>
          <p:cNvSpPr/>
          <p:nvPr/>
        </p:nvSpPr>
        <p:spPr>
          <a:xfrm>
            <a:off x="5004048" y="2499742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52B8AA-FC0C-464C-8DE6-427186967B1F}"/>
              </a:ext>
            </a:extLst>
          </p:cNvPr>
          <p:cNvSpPr/>
          <p:nvPr/>
        </p:nvSpPr>
        <p:spPr>
          <a:xfrm>
            <a:off x="5004048" y="1419622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4C79292-B003-3A4F-AEEA-4F554E2EABC5}"/>
              </a:ext>
            </a:extLst>
          </p:cNvPr>
          <p:cNvSpPr/>
          <p:nvPr/>
        </p:nvSpPr>
        <p:spPr>
          <a:xfrm>
            <a:off x="5004048" y="3579862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2F4D31-65F7-0141-823C-767B8B711600}"/>
              </a:ext>
            </a:extLst>
          </p:cNvPr>
          <p:cNvSpPr/>
          <p:nvPr/>
        </p:nvSpPr>
        <p:spPr>
          <a:xfrm>
            <a:off x="3275856" y="1903151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70D6E4-36C3-8F49-BAE6-118AC6494F69}"/>
              </a:ext>
            </a:extLst>
          </p:cNvPr>
          <p:cNvSpPr/>
          <p:nvPr/>
        </p:nvSpPr>
        <p:spPr>
          <a:xfrm>
            <a:off x="3275856" y="4063391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B5D8CF-92CA-9347-BF9E-DF651636AC44}"/>
              </a:ext>
            </a:extLst>
          </p:cNvPr>
          <p:cNvCxnSpPr/>
          <p:nvPr/>
        </p:nvCxnSpPr>
        <p:spPr>
          <a:xfrm>
            <a:off x="6516216" y="3723878"/>
            <a:ext cx="2160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E22A84-1014-114B-98C4-8939504A278D}"/>
              </a:ext>
            </a:extLst>
          </p:cNvPr>
          <p:cNvCxnSpPr>
            <a:cxnSpLocks/>
          </p:cNvCxnSpPr>
          <p:nvPr/>
        </p:nvCxnSpPr>
        <p:spPr>
          <a:xfrm flipV="1">
            <a:off x="6516216" y="2139702"/>
            <a:ext cx="0" cy="158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4A62A6A-B8A1-5248-BA08-8E92C8118219}"/>
              </a:ext>
            </a:extLst>
          </p:cNvPr>
          <p:cNvSpPr/>
          <p:nvPr/>
        </p:nvSpPr>
        <p:spPr>
          <a:xfrm>
            <a:off x="7149739" y="3742825"/>
            <a:ext cx="893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E6C378D-5571-5543-AD57-A73A9D56D830}"/>
              </a:ext>
            </a:extLst>
          </p:cNvPr>
          <p:cNvSpPr/>
          <p:nvPr/>
        </p:nvSpPr>
        <p:spPr>
          <a:xfrm rot="16200000">
            <a:off x="5816425" y="2777901"/>
            <a:ext cx="10390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chemeClr val="tx1"/>
                </a:solidFill>
              </a:rPr>
              <a:t>Fragments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BED23D7-329B-104D-BD21-832F8FAD8F41}"/>
              </a:ext>
            </a:extLst>
          </p:cNvPr>
          <p:cNvSpPr/>
          <p:nvPr/>
        </p:nvSpPr>
        <p:spPr>
          <a:xfrm>
            <a:off x="3279320" y="2472327"/>
            <a:ext cx="648072" cy="1023591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365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Fragments</a:t>
            </a:r>
            <a:r>
              <a:rPr lang="es-ES" dirty="0"/>
              <a:t> e </a:t>
            </a:r>
            <a:r>
              <a:rPr lang="es-ES" dirty="0" err="1"/>
              <a:t>intents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1176C8-3BD8-5745-932E-DA632A5694FA}"/>
              </a:ext>
            </a:extLst>
          </p:cNvPr>
          <p:cNvSpPr/>
          <p:nvPr/>
        </p:nvSpPr>
        <p:spPr>
          <a:xfrm>
            <a:off x="3285966" y="3595339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1ECEF6-0D1E-524C-80A8-3905D0058C1B}"/>
              </a:ext>
            </a:extLst>
          </p:cNvPr>
          <p:cNvSpPr/>
          <p:nvPr/>
        </p:nvSpPr>
        <p:spPr>
          <a:xfrm>
            <a:off x="2411760" y="2499742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EBD7D5-646C-924B-871E-8FE51BE69495}"/>
              </a:ext>
            </a:extLst>
          </p:cNvPr>
          <p:cNvSpPr/>
          <p:nvPr/>
        </p:nvSpPr>
        <p:spPr>
          <a:xfrm>
            <a:off x="4139952" y="2499742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2DDB1B-C3FE-D74F-AFD3-F39726D2D6C5}"/>
              </a:ext>
            </a:extLst>
          </p:cNvPr>
          <p:cNvSpPr/>
          <p:nvPr/>
        </p:nvSpPr>
        <p:spPr>
          <a:xfrm>
            <a:off x="5004048" y="2499742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52B8AA-FC0C-464C-8DE6-427186967B1F}"/>
              </a:ext>
            </a:extLst>
          </p:cNvPr>
          <p:cNvSpPr/>
          <p:nvPr/>
        </p:nvSpPr>
        <p:spPr>
          <a:xfrm>
            <a:off x="5004048" y="1419622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4C79292-B003-3A4F-AEEA-4F554E2EABC5}"/>
              </a:ext>
            </a:extLst>
          </p:cNvPr>
          <p:cNvSpPr/>
          <p:nvPr/>
        </p:nvSpPr>
        <p:spPr>
          <a:xfrm>
            <a:off x="5004048" y="3579862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2F4D31-65F7-0141-823C-767B8B711600}"/>
              </a:ext>
            </a:extLst>
          </p:cNvPr>
          <p:cNvSpPr/>
          <p:nvPr/>
        </p:nvSpPr>
        <p:spPr>
          <a:xfrm>
            <a:off x="3285966" y="2515219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70D6E4-36C3-8F49-BAE6-118AC6494F69}"/>
              </a:ext>
            </a:extLst>
          </p:cNvPr>
          <p:cNvSpPr/>
          <p:nvPr/>
        </p:nvSpPr>
        <p:spPr>
          <a:xfrm>
            <a:off x="3285966" y="4675459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B5D8CF-92CA-9347-BF9E-DF651636AC44}"/>
              </a:ext>
            </a:extLst>
          </p:cNvPr>
          <p:cNvCxnSpPr/>
          <p:nvPr/>
        </p:nvCxnSpPr>
        <p:spPr>
          <a:xfrm>
            <a:off x="6516216" y="3723878"/>
            <a:ext cx="2160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E22A84-1014-114B-98C4-8939504A278D}"/>
              </a:ext>
            </a:extLst>
          </p:cNvPr>
          <p:cNvCxnSpPr>
            <a:cxnSpLocks/>
          </p:cNvCxnSpPr>
          <p:nvPr/>
        </p:nvCxnSpPr>
        <p:spPr>
          <a:xfrm flipV="1">
            <a:off x="6516216" y="2139702"/>
            <a:ext cx="0" cy="158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4A62A6A-B8A1-5248-BA08-8E92C8118219}"/>
              </a:ext>
            </a:extLst>
          </p:cNvPr>
          <p:cNvSpPr/>
          <p:nvPr/>
        </p:nvSpPr>
        <p:spPr>
          <a:xfrm>
            <a:off x="7149739" y="3742825"/>
            <a:ext cx="893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E6C378D-5571-5543-AD57-A73A9D56D830}"/>
              </a:ext>
            </a:extLst>
          </p:cNvPr>
          <p:cNvSpPr/>
          <p:nvPr/>
        </p:nvSpPr>
        <p:spPr>
          <a:xfrm rot="16200000">
            <a:off x="5816425" y="2777901"/>
            <a:ext cx="10390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chemeClr val="tx1"/>
                </a:solidFill>
              </a:rPr>
              <a:t>Fragments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BED23D7-329B-104D-BD21-832F8FAD8F41}"/>
              </a:ext>
            </a:extLst>
          </p:cNvPr>
          <p:cNvSpPr/>
          <p:nvPr/>
        </p:nvSpPr>
        <p:spPr>
          <a:xfrm>
            <a:off x="3279320" y="2472327"/>
            <a:ext cx="648072" cy="1023591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084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Fragments</a:t>
            </a:r>
            <a:r>
              <a:rPr lang="es-ES" dirty="0"/>
              <a:t> e </a:t>
            </a:r>
            <a:r>
              <a:rPr lang="es-ES" dirty="0" err="1"/>
              <a:t>intents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1176C8-3BD8-5745-932E-DA632A5694FA}"/>
              </a:ext>
            </a:extLst>
          </p:cNvPr>
          <p:cNvSpPr/>
          <p:nvPr/>
        </p:nvSpPr>
        <p:spPr>
          <a:xfrm>
            <a:off x="3285966" y="3027866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1ECEF6-0D1E-524C-80A8-3905D0058C1B}"/>
              </a:ext>
            </a:extLst>
          </p:cNvPr>
          <p:cNvSpPr/>
          <p:nvPr/>
        </p:nvSpPr>
        <p:spPr>
          <a:xfrm>
            <a:off x="2411760" y="2499742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EBD7D5-646C-924B-871E-8FE51BE69495}"/>
              </a:ext>
            </a:extLst>
          </p:cNvPr>
          <p:cNvSpPr/>
          <p:nvPr/>
        </p:nvSpPr>
        <p:spPr>
          <a:xfrm>
            <a:off x="4139952" y="2499742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2DDB1B-C3FE-D74F-AFD3-F39726D2D6C5}"/>
              </a:ext>
            </a:extLst>
          </p:cNvPr>
          <p:cNvSpPr/>
          <p:nvPr/>
        </p:nvSpPr>
        <p:spPr>
          <a:xfrm>
            <a:off x="5004048" y="2499742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52B8AA-FC0C-464C-8DE6-427186967B1F}"/>
              </a:ext>
            </a:extLst>
          </p:cNvPr>
          <p:cNvSpPr/>
          <p:nvPr/>
        </p:nvSpPr>
        <p:spPr>
          <a:xfrm>
            <a:off x="5004048" y="1419622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4C79292-B003-3A4F-AEEA-4F554E2EABC5}"/>
              </a:ext>
            </a:extLst>
          </p:cNvPr>
          <p:cNvSpPr/>
          <p:nvPr/>
        </p:nvSpPr>
        <p:spPr>
          <a:xfrm>
            <a:off x="5004048" y="3579862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2F4D31-65F7-0141-823C-767B8B711600}"/>
              </a:ext>
            </a:extLst>
          </p:cNvPr>
          <p:cNvSpPr/>
          <p:nvPr/>
        </p:nvSpPr>
        <p:spPr>
          <a:xfrm>
            <a:off x="3285966" y="1947746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70D6E4-36C3-8F49-BAE6-118AC6494F69}"/>
              </a:ext>
            </a:extLst>
          </p:cNvPr>
          <p:cNvSpPr/>
          <p:nvPr/>
        </p:nvSpPr>
        <p:spPr>
          <a:xfrm>
            <a:off x="3285966" y="4107986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B5D8CF-92CA-9347-BF9E-DF651636AC44}"/>
              </a:ext>
            </a:extLst>
          </p:cNvPr>
          <p:cNvCxnSpPr/>
          <p:nvPr/>
        </p:nvCxnSpPr>
        <p:spPr>
          <a:xfrm>
            <a:off x="6516216" y="3723878"/>
            <a:ext cx="2160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E22A84-1014-114B-98C4-8939504A278D}"/>
              </a:ext>
            </a:extLst>
          </p:cNvPr>
          <p:cNvCxnSpPr>
            <a:cxnSpLocks/>
          </p:cNvCxnSpPr>
          <p:nvPr/>
        </p:nvCxnSpPr>
        <p:spPr>
          <a:xfrm flipV="1">
            <a:off x="6516216" y="2139702"/>
            <a:ext cx="0" cy="158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4A62A6A-B8A1-5248-BA08-8E92C8118219}"/>
              </a:ext>
            </a:extLst>
          </p:cNvPr>
          <p:cNvSpPr/>
          <p:nvPr/>
        </p:nvSpPr>
        <p:spPr>
          <a:xfrm>
            <a:off x="7149739" y="3742825"/>
            <a:ext cx="893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E6C378D-5571-5543-AD57-A73A9D56D830}"/>
              </a:ext>
            </a:extLst>
          </p:cNvPr>
          <p:cNvSpPr/>
          <p:nvPr/>
        </p:nvSpPr>
        <p:spPr>
          <a:xfrm rot="16200000">
            <a:off x="5816425" y="2777901"/>
            <a:ext cx="10390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chemeClr val="tx1"/>
                </a:solidFill>
              </a:rPr>
              <a:t>Fragments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BED23D7-329B-104D-BD21-832F8FAD8F41}"/>
              </a:ext>
            </a:extLst>
          </p:cNvPr>
          <p:cNvSpPr/>
          <p:nvPr/>
        </p:nvSpPr>
        <p:spPr>
          <a:xfrm>
            <a:off x="3279320" y="2472327"/>
            <a:ext cx="648072" cy="1023591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727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Fragments</a:t>
            </a:r>
            <a:r>
              <a:rPr lang="es-ES" dirty="0"/>
              <a:t> e </a:t>
            </a:r>
            <a:r>
              <a:rPr lang="es-ES" dirty="0" err="1"/>
              <a:t>intents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1176C8-3BD8-5745-932E-DA632A5694FA}"/>
              </a:ext>
            </a:extLst>
          </p:cNvPr>
          <p:cNvSpPr/>
          <p:nvPr/>
        </p:nvSpPr>
        <p:spPr>
          <a:xfrm>
            <a:off x="3285966" y="2499742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1ECEF6-0D1E-524C-80A8-3905D0058C1B}"/>
              </a:ext>
            </a:extLst>
          </p:cNvPr>
          <p:cNvSpPr/>
          <p:nvPr/>
        </p:nvSpPr>
        <p:spPr>
          <a:xfrm>
            <a:off x="2411760" y="2499742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EBD7D5-646C-924B-871E-8FE51BE69495}"/>
              </a:ext>
            </a:extLst>
          </p:cNvPr>
          <p:cNvSpPr/>
          <p:nvPr/>
        </p:nvSpPr>
        <p:spPr>
          <a:xfrm>
            <a:off x="4139952" y="2499742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2DDB1B-C3FE-D74F-AFD3-F39726D2D6C5}"/>
              </a:ext>
            </a:extLst>
          </p:cNvPr>
          <p:cNvSpPr/>
          <p:nvPr/>
        </p:nvSpPr>
        <p:spPr>
          <a:xfrm>
            <a:off x="5004048" y="2499742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52B8AA-FC0C-464C-8DE6-427186967B1F}"/>
              </a:ext>
            </a:extLst>
          </p:cNvPr>
          <p:cNvSpPr/>
          <p:nvPr/>
        </p:nvSpPr>
        <p:spPr>
          <a:xfrm>
            <a:off x="5004048" y="1419622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4C79292-B003-3A4F-AEEA-4F554E2EABC5}"/>
              </a:ext>
            </a:extLst>
          </p:cNvPr>
          <p:cNvSpPr/>
          <p:nvPr/>
        </p:nvSpPr>
        <p:spPr>
          <a:xfrm>
            <a:off x="5004048" y="3579862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2F4D31-65F7-0141-823C-767B8B711600}"/>
              </a:ext>
            </a:extLst>
          </p:cNvPr>
          <p:cNvSpPr/>
          <p:nvPr/>
        </p:nvSpPr>
        <p:spPr>
          <a:xfrm>
            <a:off x="3285966" y="1419622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70D6E4-36C3-8F49-BAE6-118AC6494F69}"/>
              </a:ext>
            </a:extLst>
          </p:cNvPr>
          <p:cNvSpPr/>
          <p:nvPr/>
        </p:nvSpPr>
        <p:spPr>
          <a:xfrm>
            <a:off x="3285966" y="3579862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B5D8CF-92CA-9347-BF9E-DF651636AC44}"/>
              </a:ext>
            </a:extLst>
          </p:cNvPr>
          <p:cNvCxnSpPr/>
          <p:nvPr/>
        </p:nvCxnSpPr>
        <p:spPr>
          <a:xfrm>
            <a:off x="6516216" y="3723878"/>
            <a:ext cx="2160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E22A84-1014-114B-98C4-8939504A278D}"/>
              </a:ext>
            </a:extLst>
          </p:cNvPr>
          <p:cNvCxnSpPr>
            <a:cxnSpLocks/>
          </p:cNvCxnSpPr>
          <p:nvPr/>
        </p:nvCxnSpPr>
        <p:spPr>
          <a:xfrm flipV="1">
            <a:off x="6516216" y="2139702"/>
            <a:ext cx="0" cy="158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4A62A6A-B8A1-5248-BA08-8E92C8118219}"/>
              </a:ext>
            </a:extLst>
          </p:cNvPr>
          <p:cNvSpPr/>
          <p:nvPr/>
        </p:nvSpPr>
        <p:spPr>
          <a:xfrm>
            <a:off x="7149739" y="3742825"/>
            <a:ext cx="893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E6C378D-5571-5543-AD57-A73A9D56D830}"/>
              </a:ext>
            </a:extLst>
          </p:cNvPr>
          <p:cNvSpPr/>
          <p:nvPr/>
        </p:nvSpPr>
        <p:spPr>
          <a:xfrm rot="16200000">
            <a:off x="5816425" y="2777901"/>
            <a:ext cx="10390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chemeClr val="tx1"/>
                </a:solidFill>
              </a:rPr>
              <a:t>Fragments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BED23D7-329B-104D-BD21-832F8FAD8F41}"/>
              </a:ext>
            </a:extLst>
          </p:cNvPr>
          <p:cNvSpPr/>
          <p:nvPr/>
        </p:nvSpPr>
        <p:spPr>
          <a:xfrm>
            <a:off x="3279320" y="2472327"/>
            <a:ext cx="648072" cy="1023591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352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Fragments</a:t>
            </a:r>
            <a:r>
              <a:rPr lang="es-ES" dirty="0"/>
              <a:t> e </a:t>
            </a:r>
            <a:r>
              <a:rPr lang="es-ES" dirty="0" err="1"/>
              <a:t>intents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1176C8-3BD8-5745-932E-DA632A5694FA}"/>
              </a:ext>
            </a:extLst>
          </p:cNvPr>
          <p:cNvSpPr/>
          <p:nvPr/>
        </p:nvSpPr>
        <p:spPr>
          <a:xfrm>
            <a:off x="3292505" y="2004275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1ECEF6-0D1E-524C-80A8-3905D0058C1B}"/>
              </a:ext>
            </a:extLst>
          </p:cNvPr>
          <p:cNvSpPr/>
          <p:nvPr/>
        </p:nvSpPr>
        <p:spPr>
          <a:xfrm>
            <a:off x="2411760" y="2499742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EBD7D5-646C-924B-871E-8FE51BE69495}"/>
              </a:ext>
            </a:extLst>
          </p:cNvPr>
          <p:cNvSpPr/>
          <p:nvPr/>
        </p:nvSpPr>
        <p:spPr>
          <a:xfrm>
            <a:off x="4139952" y="2499742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2DDB1B-C3FE-D74F-AFD3-F39726D2D6C5}"/>
              </a:ext>
            </a:extLst>
          </p:cNvPr>
          <p:cNvSpPr/>
          <p:nvPr/>
        </p:nvSpPr>
        <p:spPr>
          <a:xfrm>
            <a:off x="5004048" y="2499742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52B8AA-FC0C-464C-8DE6-427186967B1F}"/>
              </a:ext>
            </a:extLst>
          </p:cNvPr>
          <p:cNvSpPr/>
          <p:nvPr/>
        </p:nvSpPr>
        <p:spPr>
          <a:xfrm>
            <a:off x="5004048" y="1419622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4C79292-B003-3A4F-AEEA-4F554E2EABC5}"/>
              </a:ext>
            </a:extLst>
          </p:cNvPr>
          <p:cNvSpPr/>
          <p:nvPr/>
        </p:nvSpPr>
        <p:spPr>
          <a:xfrm>
            <a:off x="5004048" y="3579862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2F4D31-65F7-0141-823C-767B8B711600}"/>
              </a:ext>
            </a:extLst>
          </p:cNvPr>
          <p:cNvSpPr/>
          <p:nvPr/>
        </p:nvSpPr>
        <p:spPr>
          <a:xfrm>
            <a:off x="3292505" y="924155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70D6E4-36C3-8F49-BAE6-118AC6494F69}"/>
              </a:ext>
            </a:extLst>
          </p:cNvPr>
          <p:cNvSpPr/>
          <p:nvPr/>
        </p:nvSpPr>
        <p:spPr>
          <a:xfrm>
            <a:off x="3292505" y="3084395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B5D8CF-92CA-9347-BF9E-DF651636AC44}"/>
              </a:ext>
            </a:extLst>
          </p:cNvPr>
          <p:cNvCxnSpPr/>
          <p:nvPr/>
        </p:nvCxnSpPr>
        <p:spPr>
          <a:xfrm>
            <a:off x="6516216" y="3723878"/>
            <a:ext cx="2160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E22A84-1014-114B-98C4-8939504A278D}"/>
              </a:ext>
            </a:extLst>
          </p:cNvPr>
          <p:cNvCxnSpPr>
            <a:cxnSpLocks/>
          </p:cNvCxnSpPr>
          <p:nvPr/>
        </p:nvCxnSpPr>
        <p:spPr>
          <a:xfrm flipV="1">
            <a:off x="6516216" y="2139702"/>
            <a:ext cx="0" cy="158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4A62A6A-B8A1-5248-BA08-8E92C8118219}"/>
              </a:ext>
            </a:extLst>
          </p:cNvPr>
          <p:cNvSpPr/>
          <p:nvPr/>
        </p:nvSpPr>
        <p:spPr>
          <a:xfrm>
            <a:off x="7149739" y="3742825"/>
            <a:ext cx="893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E6C378D-5571-5543-AD57-A73A9D56D830}"/>
              </a:ext>
            </a:extLst>
          </p:cNvPr>
          <p:cNvSpPr/>
          <p:nvPr/>
        </p:nvSpPr>
        <p:spPr>
          <a:xfrm rot="16200000">
            <a:off x="5816425" y="2777901"/>
            <a:ext cx="10390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chemeClr val="tx1"/>
                </a:solidFill>
              </a:rPr>
              <a:t>Fragments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BED23D7-329B-104D-BD21-832F8FAD8F41}"/>
              </a:ext>
            </a:extLst>
          </p:cNvPr>
          <p:cNvSpPr/>
          <p:nvPr/>
        </p:nvSpPr>
        <p:spPr>
          <a:xfrm>
            <a:off x="3279320" y="2472327"/>
            <a:ext cx="648072" cy="1023591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787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Fragments</a:t>
            </a:r>
            <a:r>
              <a:rPr lang="es-ES" dirty="0"/>
              <a:t> e </a:t>
            </a:r>
            <a:r>
              <a:rPr lang="es-ES" dirty="0" err="1"/>
              <a:t>intents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1176C8-3BD8-5745-932E-DA632A5694FA}"/>
              </a:ext>
            </a:extLst>
          </p:cNvPr>
          <p:cNvSpPr/>
          <p:nvPr/>
        </p:nvSpPr>
        <p:spPr>
          <a:xfrm>
            <a:off x="3292505" y="1419622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1ECEF6-0D1E-524C-80A8-3905D0058C1B}"/>
              </a:ext>
            </a:extLst>
          </p:cNvPr>
          <p:cNvSpPr/>
          <p:nvPr/>
        </p:nvSpPr>
        <p:spPr>
          <a:xfrm>
            <a:off x="2411760" y="2499742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EBD7D5-646C-924B-871E-8FE51BE69495}"/>
              </a:ext>
            </a:extLst>
          </p:cNvPr>
          <p:cNvSpPr/>
          <p:nvPr/>
        </p:nvSpPr>
        <p:spPr>
          <a:xfrm>
            <a:off x="4139952" y="2499742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2DDB1B-C3FE-D74F-AFD3-F39726D2D6C5}"/>
              </a:ext>
            </a:extLst>
          </p:cNvPr>
          <p:cNvSpPr/>
          <p:nvPr/>
        </p:nvSpPr>
        <p:spPr>
          <a:xfrm>
            <a:off x="5004048" y="2499742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52B8AA-FC0C-464C-8DE6-427186967B1F}"/>
              </a:ext>
            </a:extLst>
          </p:cNvPr>
          <p:cNvSpPr/>
          <p:nvPr/>
        </p:nvSpPr>
        <p:spPr>
          <a:xfrm>
            <a:off x="5004048" y="1419622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4C79292-B003-3A4F-AEEA-4F554E2EABC5}"/>
              </a:ext>
            </a:extLst>
          </p:cNvPr>
          <p:cNvSpPr/>
          <p:nvPr/>
        </p:nvSpPr>
        <p:spPr>
          <a:xfrm>
            <a:off x="5004048" y="3579862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2F4D31-65F7-0141-823C-767B8B711600}"/>
              </a:ext>
            </a:extLst>
          </p:cNvPr>
          <p:cNvSpPr/>
          <p:nvPr/>
        </p:nvSpPr>
        <p:spPr>
          <a:xfrm>
            <a:off x="3292505" y="339502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70D6E4-36C3-8F49-BAE6-118AC6494F69}"/>
              </a:ext>
            </a:extLst>
          </p:cNvPr>
          <p:cNvSpPr/>
          <p:nvPr/>
        </p:nvSpPr>
        <p:spPr>
          <a:xfrm>
            <a:off x="3292505" y="2499742"/>
            <a:ext cx="6480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B5D8CF-92CA-9347-BF9E-DF651636AC44}"/>
              </a:ext>
            </a:extLst>
          </p:cNvPr>
          <p:cNvCxnSpPr/>
          <p:nvPr/>
        </p:nvCxnSpPr>
        <p:spPr>
          <a:xfrm>
            <a:off x="6516216" y="3723878"/>
            <a:ext cx="2160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E22A84-1014-114B-98C4-8939504A278D}"/>
              </a:ext>
            </a:extLst>
          </p:cNvPr>
          <p:cNvCxnSpPr>
            <a:cxnSpLocks/>
          </p:cNvCxnSpPr>
          <p:nvPr/>
        </p:nvCxnSpPr>
        <p:spPr>
          <a:xfrm flipV="1">
            <a:off x="6516216" y="2139702"/>
            <a:ext cx="0" cy="158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4A62A6A-B8A1-5248-BA08-8E92C8118219}"/>
              </a:ext>
            </a:extLst>
          </p:cNvPr>
          <p:cNvSpPr/>
          <p:nvPr/>
        </p:nvSpPr>
        <p:spPr>
          <a:xfrm>
            <a:off x="7149739" y="3742825"/>
            <a:ext cx="893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E6C378D-5571-5543-AD57-A73A9D56D830}"/>
              </a:ext>
            </a:extLst>
          </p:cNvPr>
          <p:cNvSpPr/>
          <p:nvPr/>
        </p:nvSpPr>
        <p:spPr>
          <a:xfrm rot="16200000">
            <a:off x="5816425" y="2777901"/>
            <a:ext cx="10390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chemeClr val="tx1"/>
                </a:solidFill>
              </a:rPr>
              <a:t>Fragments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BED23D7-329B-104D-BD21-832F8FAD8F41}"/>
              </a:ext>
            </a:extLst>
          </p:cNvPr>
          <p:cNvSpPr/>
          <p:nvPr/>
        </p:nvSpPr>
        <p:spPr>
          <a:xfrm>
            <a:off x="3279320" y="2472327"/>
            <a:ext cx="648072" cy="1023591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219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Fragments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UML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5221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4205114" y="1059582"/>
            <a:ext cx="4746784" cy="461061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</a:t>
            </a:r>
            <a:r>
              <a:rPr lang="es-ES" dirty="0"/>
              <a:t>: UML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2956952" cy="3017520"/>
          </a:xfrm>
        </p:spPr>
        <p:txBody>
          <a:bodyPr/>
          <a:lstStyle/>
          <a:p>
            <a:r>
              <a:rPr lang="es-ES" dirty="0"/>
              <a:t>Para el ejemplo de WhatsApp, el UML se separa de la siguiente forma.</a:t>
            </a:r>
          </a:p>
          <a:p>
            <a:endParaRPr lang="es-ES" dirty="0"/>
          </a:p>
          <a:p>
            <a:r>
              <a:rPr lang="es-ES" dirty="0"/>
              <a:t>Donde la Actividad con el contenedor contiene cada uno de los fragmentos como variable global</a:t>
            </a:r>
            <a:endParaRPr lang="es-CO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6091528" y="517668"/>
            <a:ext cx="1296144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4578856" y="2886195"/>
            <a:ext cx="1008112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5727556" y="2893061"/>
            <a:ext cx="1008112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6876256" y="2893061"/>
            <a:ext cx="1008112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8024956" y="2896230"/>
            <a:ext cx="1008112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ombo 9"/>
          <p:cNvSpPr/>
          <p:nvPr/>
        </p:nvSpPr>
        <p:spPr>
          <a:xfrm>
            <a:off x="5718530" y="843558"/>
            <a:ext cx="373742" cy="216024"/>
          </a:xfrm>
          <a:prstGeom prst="diamond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ombo 10"/>
          <p:cNvSpPr/>
          <p:nvPr/>
        </p:nvSpPr>
        <p:spPr>
          <a:xfrm>
            <a:off x="5717786" y="1629478"/>
            <a:ext cx="373742" cy="216024"/>
          </a:xfrm>
          <a:prstGeom prst="diamond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ombo 11"/>
          <p:cNvSpPr/>
          <p:nvPr/>
        </p:nvSpPr>
        <p:spPr>
          <a:xfrm>
            <a:off x="7387672" y="848212"/>
            <a:ext cx="373742" cy="216024"/>
          </a:xfrm>
          <a:prstGeom prst="diamond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ombo 12"/>
          <p:cNvSpPr/>
          <p:nvPr/>
        </p:nvSpPr>
        <p:spPr>
          <a:xfrm>
            <a:off x="7386928" y="1634132"/>
            <a:ext cx="373742" cy="216024"/>
          </a:xfrm>
          <a:prstGeom prst="diamond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" name="Conector angular 14"/>
          <p:cNvCxnSpPr>
            <a:stCxn id="10" idx="1"/>
            <a:endCxn id="6" idx="0"/>
          </p:cNvCxnSpPr>
          <p:nvPr/>
        </p:nvCxnSpPr>
        <p:spPr>
          <a:xfrm rot="10800000" flipV="1">
            <a:off x="5082912" y="951569"/>
            <a:ext cx="635618" cy="19346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>
            <a:stCxn id="11" idx="1"/>
            <a:endCxn id="7" idx="0"/>
          </p:cNvCxnSpPr>
          <p:nvPr/>
        </p:nvCxnSpPr>
        <p:spPr>
          <a:xfrm rot="10800000" flipH="1" flipV="1">
            <a:off x="5717786" y="1737489"/>
            <a:ext cx="513826" cy="1155571"/>
          </a:xfrm>
          <a:prstGeom prst="bentConnector4">
            <a:avLst>
              <a:gd name="adj1" fmla="val -44490"/>
              <a:gd name="adj2" fmla="val 546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r 18"/>
          <p:cNvCxnSpPr>
            <a:stCxn id="13" idx="3"/>
            <a:endCxn id="8" idx="0"/>
          </p:cNvCxnSpPr>
          <p:nvPr/>
        </p:nvCxnSpPr>
        <p:spPr>
          <a:xfrm flipH="1">
            <a:off x="7380312" y="1742144"/>
            <a:ext cx="380358" cy="1150917"/>
          </a:xfrm>
          <a:prstGeom prst="bentConnector4">
            <a:avLst>
              <a:gd name="adj1" fmla="val -60101"/>
              <a:gd name="adj2" fmla="val 546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12" idx="3"/>
            <a:endCxn id="9" idx="0"/>
          </p:cNvCxnSpPr>
          <p:nvPr/>
        </p:nvCxnSpPr>
        <p:spPr>
          <a:xfrm>
            <a:off x="7761414" y="956224"/>
            <a:ext cx="767598" cy="19400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6098144" y="517668"/>
            <a:ext cx="1296144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>
                <a:solidFill>
                  <a:schemeClr val="bg1"/>
                </a:solidFill>
              </a:rPr>
              <a:t>MainActivity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6098144" y="844958"/>
            <a:ext cx="1296144" cy="124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700" dirty="0" err="1">
                <a:solidFill>
                  <a:schemeClr val="bg1"/>
                </a:solidFill>
              </a:rPr>
              <a:t>fragmentA</a:t>
            </a:r>
            <a:r>
              <a:rPr lang="es-ES" sz="700" dirty="0">
                <a:solidFill>
                  <a:schemeClr val="bg1"/>
                </a:solidFill>
              </a:rPr>
              <a:t>: </a:t>
            </a:r>
            <a:r>
              <a:rPr lang="es-ES" sz="700" dirty="0" err="1">
                <a:solidFill>
                  <a:schemeClr val="bg1"/>
                </a:solidFill>
              </a:rPr>
              <a:t>CameraFragment</a:t>
            </a:r>
            <a:endParaRPr lang="es-ES" sz="700" dirty="0">
              <a:solidFill>
                <a:schemeClr val="bg1"/>
              </a:solidFill>
            </a:endParaRPr>
          </a:p>
          <a:p>
            <a:r>
              <a:rPr lang="es-ES" sz="700" dirty="0" err="1">
                <a:solidFill>
                  <a:schemeClr val="bg1"/>
                </a:solidFill>
              </a:rPr>
              <a:t>fragmentB</a:t>
            </a:r>
            <a:r>
              <a:rPr lang="es-ES" sz="700" dirty="0">
                <a:solidFill>
                  <a:schemeClr val="bg1"/>
                </a:solidFill>
              </a:rPr>
              <a:t>: </a:t>
            </a:r>
            <a:r>
              <a:rPr lang="es-ES" sz="700" dirty="0" err="1">
                <a:solidFill>
                  <a:schemeClr val="bg1"/>
                </a:solidFill>
              </a:rPr>
              <a:t>ChatFragment</a:t>
            </a:r>
            <a:endParaRPr lang="es-CO" sz="700" dirty="0">
              <a:solidFill>
                <a:schemeClr val="bg1"/>
              </a:solidFill>
            </a:endParaRPr>
          </a:p>
          <a:p>
            <a:r>
              <a:rPr lang="es-ES" sz="700" dirty="0" err="1">
                <a:solidFill>
                  <a:schemeClr val="bg1"/>
                </a:solidFill>
              </a:rPr>
              <a:t>fragmentC</a:t>
            </a:r>
            <a:r>
              <a:rPr lang="es-ES" sz="700" dirty="0">
                <a:solidFill>
                  <a:schemeClr val="bg1"/>
                </a:solidFill>
              </a:rPr>
              <a:t>: </a:t>
            </a:r>
            <a:r>
              <a:rPr lang="es-ES" sz="700" dirty="0" err="1">
                <a:solidFill>
                  <a:schemeClr val="bg1"/>
                </a:solidFill>
              </a:rPr>
              <a:t>StatusFragment</a:t>
            </a:r>
            <a:endParaRPr lang="es-CO" sz="700" dirty="0">
              <a:solidFill>
                <a:schemeClr val="bg1"/>
              </a:solidFill>
            </a:endParaRPr>
          </a:p>
          <a:p>
            <a:r>
              <a:rPr lang="es-ES" sz="700" dirty="0" err="1">
                <a:solidFill>
                  <a:schemeClr val="bg1"/>
                </a:solidFill>
              </a:rPr>
              <a:t>fragmentD</a:t>
            </a:r>
            <a:r>
              <a:rPr lang="es-ES" sz="700" dirty="0">
                <a:solidFill>
                  <a:schemeClr val="bg1"/>
                </a:solidFill>
              </a:rPr>
              <a:t>: </a:t>
            </a:r>
            <a:r>
              <a:rPr lang="es-ES" sz="700" dirty="0" err="1">
                <a:solidFill>
                  <a:schemeClr val="bg1"/>
                </a:solidFill>
              </a:rPr>
              <a:t>CallsFragment</a:t>
            </a:r>
            <a:endParaRPr lang="es-CO" sz="700" dirty="0">
              <a:solidFill>
                <a:schemeClr val="bg1"/>
              </a:solidFill>
            </a:endParaRPr>
          </a:p>
          <a:p>
            <a:endParaRPr lang="es-CO" sz="700" dirty="0">
              <a:solidFill>
                <a:schemeClr val="bg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585021" y="2886194"/>
            <a:ext cx="1001947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err="1">
                <a:solidFill>
                  <a:schemeClr val="bg1"/>
                </a:solidFill>
              </a:rPr>
              <a:t>CameraFragment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5733721" y="2893060"/>
            <a:ext cx="1001947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err="1">
                <a:solidFill>
                  <a:schemeClr val="bg1"/>
                </a:solidFill>
              </a:rPr>
              <a:t>ChatFragment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6876256" y="2893060"/>
            <a:ext cx="1008112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err="1">
                <a:solidFill>
                  <a:schemeClr val="bg1"/>
                </a:solidFill>
              </a:rPr>
              <a:t>StatusFragment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8025102" y="2893060"/>
            <a:ext cx="1008112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err="1">
                <a:solidFill>
                  <a:schemeClr val="bg1"/>
                </a:solidFill>
              </a:rPr>
              <a:t>CallsFragment</a:t>
            </a:r>
            <a:endParaRPr lang="es-CO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42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84263" y="3321492"/>
            <a:ext cx="45798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Si se cierra la actividad 2, usando el método </a:t>
            </a:r>
            <a:r>
              <a:rPr lang="es-ES" b="1" dirty="0" err="1">
                <a:solidFill>
                  <a:schemeClr val="tx1"/>
                </a:solidFill>
                <a:latin typeface="+mj-lt"/>
              </a:rPr>
              <a:t>finish</a:t>
            </a:r>
            <a:r>
              <a:rPr lang="es-ES" b="1" dirty="0">
                <a:solidFill>
                  <a:schemeClr val="tx1"/>
                </a:solidFill>
                <a:latin typeface="+mj-lt"/>
              </a:rPr>
              <a:t>(), 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la actividad que queda es la que se muestra</a:t>
            </a:r>
          </a:p>
        </p:txBody>
      </p:sp>
      <p:sp>
        <p:nvSpPr>
          <p:cNvPr id="8" name="Rectangle 13"/>
          <p:cNvSpPr/>
          <p:nvPr/>
        </p:nvSpPr>
        <p:spPr>
          <a:xfrm>
            <a:off x="899592" y="1635646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15"/>
          <p:cNvSpPr/>
          <p:nvPr/>
        </p:nvSpPr>
        <p:spPr>
          <a:xfrm>
            <a:off x="3203848" y="1639212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732240" y="2791497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" name="Multiplicar 3"/>
          <p:cNvSpPr/>
          <p:nvPr/>
        </p:nvSpPr>
        <p:spPr>
          <a:xfrm>
            <a:off x="2777447" y="1037290"/>
            <a:ext cx="2252486" cy="2252486"/>
          </a:xfrm>
          <a:prstGeom prst="mathMultiply">
            <a:avLst>
              <a:gd name="adj1" fmla="val 28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Multiplicar 13"/>
          <p:cNvSpPr/>
          <p:nvPr/>
        </p:nvSpPr>
        <p:spPr>
          <a:xfrm>
            <a:off x="6769286" y="1037290"/>
            <a:ext cx="2252486" cy="2252486"/>
          </a:xfrm>
          <a:prstGeom prst="mathMultiply">
            <a:avLst>
              <a:gd name="adj1" fmla="val 28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22478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4205114" y="1059582"/>
            <a:ext cx="4746784" cy="461061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</a:t>
            </a:r>
            <a:r>
              <a:rPr lang="es-ES" dirty="0"/>
              <a:t>: UML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2956952" cy="3017520"/>
          </a:xfrm>
        </p:spPr>
        <p:txBody>
          <a:bodyPr/>
          <a:lstStyle/>
          <a:p>
            <a:r>
              <a:rPr lang="es-ES" dirty="0"/>
              <a:t>Cada uno de los </a:t>
            </a:r>
            <a:r>
              <a:rPr lang="es-ES" dirty="0" err="1"/>
              <a:t>Fragments</a:t>
            </a:r>
            <a:r>
              <a:rPr lang="es-ES" dirty="0"/>
              <a:t> puede necesitar comunicar datos a la actividad o a sus </a:t>
            </a:r>
            <a:r>
              <a:rPr lang="es-ES" dirty="0" err="1"/>
              <a:t>Fragments</a:t>
            </a:r>
            <a:r>
              <a:rPr lang="es-ES" dirty="0"/>
              <a:t> hermanos.</a:t>
            </a:r>
          </a:p>
          <a:p>
            <a:endParaRPr lang="es-ES" dirty="0"/>
          </a:p>
          <a:p>
            <a:r>
              <a:rPr lang="es-ES" sz="2800" dirty="0"/>
              <a:t>¿CÓMO SE PUEDEN COMUNICAR?</a:t>
            </a:r>
            <a:endParaRPr lang="es-CO" sz="2800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6091528" y="517668"/>
            <a:ext cx="1296144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4578856" y="2886195"/>
            <a:ext cx="1008112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5727556" y="2893061"/>
            <a:ext cx="1008112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6876256" y="2893061"/>
            <a:ext cx="1008112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8024956" y="2896230"/>
            <a:ext cx="1008112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ombo 9"/>
          <p:cNvSpPr/>
          <p:nvPr/>
        </p:nvSpPr>
        <p:spPr>
          <a:xfrm>
            <a:off x="5718530" y="843558"/>
            <a:ext cx="373742" cy="216024"/>
          </a:xfrm>
          <a:prstGeom prst="diamond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ombo 10"/>
          <p:cNvSpPr/>
          <p:nvPr/>
        </p:nvSpPr>
        <p:spPr>
          <a:xfrm>
            <a:off x="5717786" y="1629478"/>
            <a:ext cx="373742" cy="216024"/>
          </a:xfrm>
          <a:prstGeom prst="diamond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ombo 11"/>
          <p:cNvSpPr/>
          <p:nvPr/>
        </p:nvSpPr>
        <p:spPr>
          <a:xfrm>
            <a:off x="7387672" y="848212"/>
            <a:ext cx="373742" cy="216024"/>
          </a:xfrm>
          <a:prstGeom prst="diamond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ombo 12"/>
          <p:cNvSpPr/>
          <p:nvPr/>
        </p:nvSpPr>
        <p:spPr>
          <a:xfrm>
            <a:off x="7386928" y="1634132"/>
            <a:ext cx="373742" cy="216024"/>
          </a:xfrm>
          <a:prstGeom prst="diamond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" name="Conector angular 14"/>
          <p:cNvCxnSpPr>
            <a:stCxn id="10" idx="1"/>
            <a:endCxn id="6" idx="0"/>
          </p:cNvCxnSpPr>
          <p:nvPr/>
        </p:nvCxnSpPr>
        <p:spPr>
          <a:xfrm rot="10800000" flipV="1">
            <a:off x="5082912" y="951569"/>
            <a:ext cx="635618" cy="19346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>
            <a:stCxn id="11" idx="1"/>
            <a:endCxn id="7" idx="0"/>
          </p:cNvCxnSpPr>
          <p:nvPr/>
        </p:nvCxnSpPr>
        <p:spPr>
          <a:xfrm rot="10800000" flipH="1" flipV="1">
            <a:off x="5717786" y="1737489"/>
            <a:ext cx="513826" cy="1155571"/>
          </a:xfrm>
          <a:prstGeom prst="bentConnector4">
            <a:avLst>
              <a:gd name="adj1" fmla="val -44490"/>
              <a:gd name="adj2" fmla="val 546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r 18"/>
          <p:cNvCxnSpPr>
            <a:stCxn id="13" idx="3"/>
            <a:endCxn id="8" idx="0"/>
          </p:cNvCxnSpPr>
          <p:nvPr/>
        </p:nvCxnSpPr>
        <p:spPr>
          <a:xfrm flipH="1">
            <a:off x="7380312" y="1742144"/>
            <a:ext cx="380358" cy="1150917"/>
          </a:xfrm>
          <a:prstGeom prst="bentConnector4">
            <a:avLst>
              <a:gd name="adj1" fmla="val -60101"/>
              <a:gd name="adj2" fmla="val 546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12" idx="3"/>
            <a:endCxn id="9" idx="0"/>
          </p:cNvCxnSpPr>
          <p:nvPr/>
        </p:nvCxnSpPr>
        <p:spPr>
          <a:xfrm>
            <a:off x="7761414" y="956224"/>
            <a:ext cx="767598" cy="19400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6098144" y="517668"/>
            <a:ext cx="1296144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err="1">
                <a:solidFill>
                  <a:schemeClr val="bg1"/>
                </a:solidFill>
              </a:rPr>
              <a:t>MainActivity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6098144" y="844958"/>
            <a:ext cx="1296144" cy="124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700" dirty="0" err="1">
                <a:solidFill>
                  <a:schemeClr val="bg1"/>
                </a:solidFill>
              </a:rPr>
              <a:t>fragmentA</a:t>
            </a:r>
            <a:r>
              <a:rPr lang="es-ES" sz="700" dirty="0">
                <a:solidFill>
                  <a:schemeClr val="bg1"/>
                </a:solidFill>
              </a:rPr>
              <a:t>: </a:t>
            </a:r>
            <a:r>
              <a:rPr lang="es-ES" sz="700" dirty="0" err="1">
                <a:solidFill>
                  <a:schemeClr val="bg1"/>
                </a:solidFill>
              </a:rPr>
              <a:t>CameraFragment</a:t>
            </a:r>
            <a:endParaRPr lang="es-ES" sz="700" dirty="0">
              <a:solidFill>
                <a:schemeClr val="bg1"/>
              </a:solidFill>
            </a:endParaRPr>
          </a:p>
          <a:p>
            <a:r>
              <a:rPr lang="es-ES" sz="700" dirty="0" err="1">
                <a:solidFill>
                  <a:schemeClr val="bg1"/>
                </a:solidFill>
              </a:rPr>
              <a:t>fragmentB</a:t>
            </a:r>
            <a:r>
              <a:rPr lang="es-ES" sz="700" dirty="0">
                <a:solidFill>
                  <a:schemeClr val="bg1"/>
                </a:solidFill>
              </a:rPr>
              <a:t>: </a:t>
            </a:r>
            <a:r>
              <a:rPr lang="es-ES" sz="700" dirty="0" err="1">
                <a:solidFill>
                  <a:schemeClr val="bg1"/>
                </a:solidFill>
              </a:rPr>
              <a:t>ChatFragment</a:t>
            </a:r>
            <a:endParaRPr lang="es-CO" sz="700" dirty="0">
              <a:solidFill>
                <a:schemeClr val="bg1"/>
              </a:solidFill>
            </a:endParaRPr>
          </a:p>
          <a:p>
            <a:r>
              <a:rPr lang="es-ES" sz="700" dirty="0" err="1">
                <a:solidFill>
                  <a:schemeClr val="bg1"/>
                </a:solidFill>
              </a:rPr>
              <a:t>fragmentC</a:t>
            </a:r>
            <a:r>
              <a:rPr lang="es-ES" sz="700" dirty="0">
                <a:solidFill>
                  <a:schemeClr val="bg1"/>
                </a:solidFill>
              </a:rPr>
              <a:t>: </a:t>
            </a:r>
            <a:r>
              <a:rPr lang="es-ES" sz="700" dirty="0" err="1">
                <a:solidFill>
                  <a:schemeClr val="bg1"/>
                </a:solidFill>
              </a:rPr>
              <a:t>StatusFragment</a:t>
            </a:r>
            <a:endParaRPr lang="es-CO" sz="700" dirty="0">
              <a:solidFill>
                <a:schemeClr val="bg1"/>
              </a:solidFill>
            </a:endParaRPr>
          </a:p>
          <a:p>
            <a:r>
              <a:rPr lang="es-ES" sz="700" dirty="0" err="1">
                <a:solidFill>
                  <a:schemeClr val="bg1"/>
                </a:solidFill>
              </a:rPr>
              <a:t>fragmentD</a:t>
            </a:r>
            <a:r>
              <a:rPr lang="es-ES" sz="700" dirty="0">
                <a:solidFill>
                  <a:schemeClr val="bg1"/>
                </a:solidFill>
              </a:rPr>
              <a:t>: </a:t>
            </a:r>
            <a:r>
              <a:rPr lang="es-ES" sz="700" dirty="0" err="1">
                <a:solidFill>
                  <a:schemeClr val="bg1"/>
                </a:solidFill>
              </a:rPr>
              <a:t>CallsFragment</a:t>
            </a:r>
            <a:endParaRPr lang="es-CO" sz="700" dirty="0">
              <a:solidFill>
                <a:schemeClr val="bg1"/>
              </a:solidFill>
            </a:endParaRPr>
          </a:p>
          <a:p>
            <a:endParaRPr lang="es-CO" sz="700" dirty="0">
              <a:solidFill>
                <a:schemeClr val="bg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585021" y="2886194"/>
            <a:ext cx="1001947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err="1">
                <a:solidFill>
                  <a:schemeClr val="bg1"/>
                </a:solidFill>
              </a:rPr>
              <a:t>CameraFragment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5733721" y="2893060"/>
            <a:ext cx="1001947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err="1">
                <a:solidFill>
                  <a:schemeClr val="bg1"/>
                </a:solidFill>
              </a:rPr>
              <a:t>ChatFragment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6876256" y="2893060"/>
            <a:ext cx="1008112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err="1">
                <a:solidFill>
                  <a:schemeClr val="bg1"/>
                </a:solidFill>
              </a:rPr>
              <a:t>StatusFragment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8025102" y="2893060"/>
            <a:ext cx="1008112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err="1">
                <a:solidFill>
                  <a:schemeClr val="bg1"/>
                </a:solidFill>
              </a:rPr>
              <a:t>CallsFragment</a:t>
            </a:r>
            <a:endParaRPr lang="es-CO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2811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4205114" y="1059582"/>
            <a:ext cx="4746784" cy="461061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</a:t>
            </a:r>
            <a:r>
              <a:rPr lang="es-ES" dirty="0"/>
              <a:t>: UML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2956952" cy="3017520"/>
          </a:xfrm>
        </p:spPr>
        <p:txBody>
          <a:bodyPr/>
          <a:lstStyle/>
          <a:p>
            <a:r>
              <a:rPr lang="es-ES" dirty="0"/>
              <a:t>Cada uno de los </a:t>
            </a:r>
            <a:r>
              <a:rPr lang="es-ES" dirty="0" err="1"/>
              <a:t>Fragments</a:t>
            </a:r>
            <a:r>
              <a:rPr lang="es-ES" dirty="0"/>
              <a:t> puede necesitar comunicar datos a la actividad o a sus </a:t>
            </a:r>
            <a:r>
              <a:rPr lang="es-ES" dirty="0" err="1"/>
              <a:t>Fragments</a:t>
            </a:r>
            <a:r>
              <a:rPr lang="es-ES" dirty="0"/>
              <a:t> hermanos.</a:t>
            </a:r>
          </a:p>
          <a:p>
            <a:endParaRPr lang="es-ES" dirty="0"/>
          </a:p>
          <a:p>
            <a:r>
              <a:rPr lang="es-ES" sz="2800" dirty="0"/>
              <a:t>PATRÓN OBSERVER</a:t>
            </a:r>
            <a:endParaRPr lang="es-CO" sz="2800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6091528" y="517668"/>
            <a:ext cx="1296144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4578856" y="2886195"/>
            <a:ext cx="1008112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5727556" y="2893061"/>
            <a:ext cx="1008112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6876256" y="2893061"/>
            <a:ext cx="1008112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8024956" y="2896230"/>
            <a:ext cx="1008112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ombo 9"/>
          <p:cNvSpPr/>
          <p:nvPr/>
        </p:nvSpPr>
        <p:spPr>
          <a:xfrm>
            <a:off x="5718530" y="843558"/>
            <a:ext cx="373742" cy="216024"/>
          </a:xfrm>
          <a:prstGeom prst="diamond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ombo 10"/>
          <p:cNvSpPr/>
          <p:nvPr/>
        </p:nvSpPr>
        <p:spPr>
          <a:xfrm>
            <a:off x="5717786" y="1629478"/>
            <a:ext cx="373742" cy="216024"/>
          </a:xfrm>
          <a:prstGeom prst="diamond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ombo 11"/>
          <p:cNvSpPr/>
          <p:nvPr/>
        </p:nvSpPr>
        <p:spPr>
          <a:xfrm>
            <a:off x="7387672" y="848212"/>
            <a:ext cx="373742" cy="216024"/>
          </a:xfrm>
          <a:prstGeom prst="diamond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ombo 12"/>
          <p:cNvSpPr/>
          <p:nvPr/>
        </p:nvSpPr>
        <p:spPr>
          <a:xfrm>
            <a:off x="7386928" y="1634132"/>
            <a:ext cx="373742" cy="216024"/>
          </a:xfrm>
          <a:prstGeom prst="diamond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" name="Conector angular 14"/>
          <p:cNvCxnSpPr>
            <a:stCxn id="10" idx="1"/>
            <a:endCxn id="6" idx="0"/>
          </p:cNvCxnSpPr>
          <p:nvPr/>
        </p:nvCxnSpPr>
        <p:spPr>
          <a:xfrm rot="10800000" flipV="1">
            <a:off x="5082912" y="951569"/>
            <a:ext cx="635618" cy="19346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>
            <a:stCxn id="11" idx="1"/>
            <a:endCxn id="7" idx="0"/>
          </p:cNvCxnSpPr>
          <p:nvPr/>
        </p:nvCxnSpPr>
        <p:spPr>
          <a:xfrm rot="10800000" flipH="1" flipV="1">
            <a:off x="5717786" y="1737489"/>
            <a:ext cx="513826" cy="1155571"/>
          </a:xfrm>
          <a:prstGeom prst="bentConnector4">
            <a:avLst>
              <a:gd name="adj1" fmla="val -44490"/>
              <a:gd name="adj2" fmla="val 546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r 18"/>
          <p:cNvCxnSpPr>
            <a:stCxn id="13" idx="3"/>
            <a:endCxn id="8" idx="0"/>
          </p:cNvCxnSpPr>
          <p:nvPr/>
        </p:nvCxnSpPr>
        <p:spPr>
          <a:xfrm flipH="1">
            <a:off x="7380312" y="1742144"/>
            <a:ext cx="380358" cy="1150917"/>
          </a:xfrm>
          <a:prstGeom prst="bentConnector4">
            <a:avLst>
              <a:gd name="adj1" fmla="val -60101"/>
              <a:gd name="adj2" fmla="val 546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12" idx="3"/>
            <a:endCxn id="9" idx="0"/>
          </p:cNvCxnSpPr>
          <p:nvPr/>
        </p:nvCxnSpPr>
        <p:spPr>
          <a:xfrm>
            <a:off x="7761414" y="956224"/>
            <a:ext cx="767598" cy="19400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6098144" y="517668"/>
            <a:ext cx="1296144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err="1">
                <a:solidFill>
                  <a:schemeClr val="bg1"/>
                </a:solidFill>
              </a:rPr>
              <a:t>MainActivity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6098144" y="844958"/>
            <a:ext cx="1296144" cy="124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700" dirty="0" err="1">
                <a:solidFill>
                  <a:schemeClr val="bg1"/>
                </a:solidFill>
              </a:rPr>
              <a:t>fragmentA</a:t>
            </a:r>
            <a:r>
              <a:rPr lang="es-ES" sz="700" dirty="0">
                <a:solidFill>
                  <a:schemeClr val="bg1"/>
                </a:solidFill>
              </a:rPr>
              <a:t>: </a:t>
            </a:r>
            <a:r>
              <a:rPr lang="es-ES" sz="700" dirty="0" err="1">
                <a:solidFill>
                  <a:schemeClr val="bg1"/>
                </a:solidFill>
              </a:rPr>
              <a:t>CameraFragment</a:t>
            </a:r>
            <a:endParaRPr lang="es-ES" sz="700" dirty="0">
              <a:solidFill>
                <a:schemeClr val="bg1"/>
              </a:solidFill>
            </a:endParaRPr>
          </a:p>
          <a:p>
            <a:r>
              <a:rPr lang="es-ES" sz="700" dirty="0" err="1">
                <a:solidFill>
                  <a:schemeClr val="bg1"/>
                </a:solidFill>
              </a:rPr>
              <a:t>fragmentB</a:t>
            </a:r>
            <a:r>
              <a:rPr lang="es-ES" sz="700" dirty="0">
                <a:solidFill>
                  <a:schemeClr val="bg1"/>
                </a:solidFill>
              </a:rPr>
              <a:t>: </a:t>
            </a:r>
            <a:r>
              <a:rPr lang="es-ES" sz="700" dirty="0" err="1">
                <a:solidFill>
                  <a:schemeClr val="bg1"/>
                </a:solidFill>
              </a:rPr>
              <a:t>ChatFragment</a:t>
            </a:r>
            <a:endParaRPr lang="es-CO" sz="700" dirty="0">
              <a:solidFill>
                <a:schemeClr val="bg1"/>
              </a:solidFill>
            </a:endParaRPr>
          </a:p>
          <a:p>
            <a:r>
              <a:rPr lang="es-ES" sz="700" dirty="0" err="1">
                <a:solidFill>
                  <a:schemeClr val="bg1"/>
                </a:solidFill>
              </a:rPr>
              <a:t>fragmentC</a:t>
            </a:r>
            <a:r>
              <a:rPr lang="es-ES" sz="700" dirty="0">
                <a:solidFill>
                  <a:schemeClr val="bg1"/>
                </a:solidFill>
              </a:rPr>
              <a:t>: </a:t>
            </a:r>
            <a:r>
              <a:rPr lang="es-ES" sz="700" dirty="0" err="1">
                <a:solidFill>
                  <a:schemeClr val="bg1"/>
                </a:solidFill>
              </a:rPr>
              <a:t>StatusFragment</a:t>
            </a:r>
            <a:endParaRPr lang="es-CO" sz="700" dirty="0">
              <a:solidFill>
                <a:schemeClr val="bg1"/>
              </a:solidFill>
            </a:endParaRPr>
          </a:p>
          <a:p>
            <a:r>
              <a:rPr lang="es-ES" sz="700" dirty="0" err="1">
                <a:solidFill>
                  <a:schemeClr val="bg1"/>
                </a:solidFill>
              </a:rPr>
              <a:t>fragmentD</a:t>
            </a:r>
            <a:r>
              <a:rPr lang="es-ES" sz="700" dirty="0">
                <a:solidFill>
                  <a:schemeClr val="bg1"/>
                </a:solidFill>
              </a:rPr>
              <a:t>: </a:t>
            </a:r>
            <a:r>
              <a:rPr lang="es-ES" sz="700" dirty="0" err="1">
                <a:solidFill>
                  <a:schemeClr val="bg1"/>
                </a:solidFill>
              </a:rPr>
              <a:t>CallsFragment</a:t>
            </a:r>
            <a:endParaRPr lang="es-CO" sz="700" dirty="0">
              <a:solidFill>
                <a:schemeClr val="bg1"/>
              </a:solidFill>
            </a:endParaRPr>
          </a:p>
          <a:p>
            <a:endParaRPr lang="es-CO" sz="700" dirty="0">
              <a:solidFill>
                <a:schemeClr val="bg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585021" y="2886194"/>
            <a:ext cx="1001947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err="1">
                <a:solidFill>
                  <a:schemeClr val="bg1"/>
                </a:solidFill>
              </a:rPr>
              <a:t>CameraFragment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5733721" y="2893060"/>
            <a:ext cx="1001947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err="1">
                <a:solidFill>
                  <a:schemeClr val="bg1"/>
                </a:solidFill>
              </a:rPr>
              <a:t>ChatFragment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6876256" y="2893060"/>
            <a:ext cx="1008112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err="1">
                <a:solidFill>
                  <a:schemeClr val="bg1"/>
                </a:solidFill>
              </a:rPr>
              <a:t>StatusFragment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8025102" y="2893060"/>
            <a:ext cx="1008112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err="1">
                <a:solidFill>
                  <a:schemeClr val="bg1"/>
                </a:solidFill>
              </a:rPr>
              <a:t>CallsFragment</a:t>
            </a:r>
            <a:endParaRPr lang="es-CO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6764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Fragments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CICLO DE VIDA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5704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</a:t>
            </a:r>
            <a:r>
              <a:rPr lang="es-ES" dirty="0"/>
              <a:t>: ciclo de vida (Completo)</a:t>
            </a:r>
            <a:endParaRPr lang="es-CO" dirty="0"/>
          </a:p>
        </p:txBody>
      </p:sp>
      <p:sp>
        <p:nvSpPr>
          <p:cNvPr id="4" name="Rectángulo redondeado 3"/>
          <p:cNvSpPr/>
          <p:nvPr/>
        </p:nvSpPr>
        <p:spPr>
          <a:xfrm>
            <a:off x="2552576" y="1388127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onAttach</a:t>
            </a:r>
            <a:r>
              <a:rPr lang="es-ES" sz="1000" dirty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2552576" y="1870943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onCreate</a:t>
            </a:r>
            <a:r>
              <a:rPr lang="es-ES" sz="1000" dirty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2552576" y="2353622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onCreateView</a:t>
            </a:r>
            <a:r>
              <a:rPr lang="es-ES" sz="1000" dirty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2552576" y="2836438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onActiviyCreated</a:t>
            </a:r>
            <a:r>
              <a:rPr lang="es-ES" sz="1000" dirty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2552576" y="3319254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onStart</a:t>
            </a:r>
            <a:r>
              <a:rPr lang="es-ES" sz="1000" dirty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2555776" y="3802070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onResume</a:t>
            </a:r>
            <a:r>
              <a:rPr lang="es-ES" sz="1000" dirty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2552576" y="4283724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Fragment</a:t>
            </a:r>
            <a:r>
              <a:rPr lang="es-ES" sz="1000" dirty="0">
                <a:solidFill>
                  <a:schemeClr val="bg1"/>
                </a:solidFill>
              </a:rPr>
              <a:t> Activo</a:t>
            </a:r>
            <a:endParaRPr lang="es-CO" sz="1000" dirty="0">
              <a:solidFill>
                <a:schemeClr val="bg1"/>
              </a:solidFill>
            </a:endParaRPr>
          </a:p>
        </p:txBody>
      </p:sp>
      <p:cxnSp>
        <p:nvCxnSpPr>
          <p:cNvPr id="11" name="Conector recto de flecha 10"/>
          <p:cNvCxnSpPr>
            <a:stCxn id="4" idx="2"/>
            <a:endCxn id="5" idx="0"/>
          </p:cNvCxnSpPr>
          <p:nvPr/>
        </p:nvCxnSpPr>
        <p:spPr>
          <a:xfrm>
            <a:off x="3236652" y="1764385"/>
            <a:ext cx="0" cy="106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3236652" y="2247201"/>
            <a:ext cx="0" cy="106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3236652" y="2729880"/>
            <a:ext cx="0" cy="106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3236652" y="3212696"/>
            <a:ext cx="0" cy="106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3236652" y="3695512"/>
            <a:ext cx="0" cy="106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3230613" y="4178328"/>
            <a:ext cx="0" cy="106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redondeado 22"/>
          <p:cNvSpPr/>
          <p:nvPr/>
        </p:nvSpPr>
        <p:spPr>
          <a:xfrm>
            <a:off x="683568" y="1895350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Se crea la instancia del </a:t>
            </a:r>
            <a:r>
              <a:rPr lang="es-ES" sz="1000" dirty="0" err="1">
                <a:solidFill>
                  <a:schemeClr val="bg1"/>
                </a:solidFill>
              </a:rPr>
              <a:t>Fragment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24" name="Rectángulo redondeado 23"/>
          <p:cNvSpPr/>
          <p:nvPr/>
        </p:nvSpPr>
        <p:spPr>
          <a:xfrm>
            <a:off x="683568" y="1388127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Se hace la transacción</a:t>
            </a:r>
            <a:endParaRPr lang="es-CO" sz="1000" dirty="0">
              <a:solidFill>
                <a:schemeClr val="bg1"/>
              </a:solidFill>
            </a:endParaRPr>
          </a:p>
        </p:txBody>
      </p:sp>
      <p:cxnSp>
        <p:nvCxnSpPr>
          <p:cNvPr id="26" name="Conector recto de flecha 25"/>
          <p:cNvCxnSpPr>
            <a:stCxn id="23" idx="0"/>
            <a:endCxn id="24" idx="2"/>
          </p:cNvCxnSpPr>
          <p:nvPr/>
        </p:nvCxnSpPr>
        <p:spPr>
          <a:xfrm flipV="1">
            <a:off x="1367644" y="1764385"/>
            <a:ext cx="0" cy="130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24" idx="3"/>
            <a:endCxn id="4" idx="1"/>
          </p:cNvCxnSpPr>
          <p:nvPr/>
        </p:nvCxnSpPr>
        <p:spPr>
          <a:xfrm>
            <a:off x="2051720" y="1576256"/>
            <a:ext cx="500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redondeado 29"/>
          <p:cNvSpPr/>
          <p:nvPr/>
        </p:nvSpPr>
        <p:spPr>
          <a:xfrm>
            <a:off x="4716016" y="1390191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Fragment</a:t>
            </a:r>
            <a:r>
              <a:rPr lang="es-ES" sz="1000" dirty="0">
                <a:solidFill>
                  <a:schemeClr val="bg1"/>
                </a:solidFill>
              </a:rPr>
              <a:t> Reemplazado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1" name="Rectángulo redondeado 30"/>
          <p:cNvSpPr/>
          <p:nvPr/>
        </p:nvSpPr>
        <p:spPr>
          <a:xfrm>
            <a:off x="4716016" y="1870943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onPause</a:t>
            </a:r>
            <a:r>
              <a:rPr lang="es-ES" sz="1000" dirty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2" name="Rectángulo redondeado 31"/>
          <p:cNvSpPr/>
          <p:nvPr/>
        </p:nvSpPr>
        <p:spPr>
          <a:xfrm>
            <a:off x="4716016" y="2353622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onStop</a:t>
            </a:r>
            <a:r>
              <a:rPr lang="es-ES" sz="1000" dirty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3" name="Rectángulo redondeado 32"/>
          <p:cNvSpPr/>
          <p:nvPr/>
        </p:nvSpPr>
        <p:spPr>
          <a:xfrm>
            <a:off x="4716016" y="2836438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onDestroyView</a:t>
            </a:r>
            <a:r>
              <a:rPr lang="es-ES" sz="1000" dirty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4" name="Rectángulo redondeado 33"/>
          <p:cNvSpPr/>
          <p:nvPr/>
        </p:nvSpPr>
        <p:spPr>
          <a:xfrm>
            <a:off x="4716016" y="3319254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onDestroy</a:t>
            </a:r>
            <a:r>
              <a:rPr lang="es-ES" sz="1000" dirty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4719216" y="3802070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onDettach</a:t>
            </a:r>
            <a:r>
              <a:rPr lang="es-ES" sz="1000" dirty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4716016" y="4283724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Fragment</a:t>
            </a:r>
            <a:r>
              <a:rPr lang="es-ES" sz="1000" dirty="0">
                <a:solidFill>
                  <a:schemeClr val="bg1"/>
                </a:solidFill>
              </a:rPr>
              <a:t> Muere</a:t>
            </a:r>
            <a:endParaRPr lang="es-CO" sz="1000" dirty="0">
              <a:solidFill>
                <a:schemeClr val="bg1"/>
              </a:solidFill>
            </a:endParaRPr>
          </a:p>
        </p:txBody>
      </p:sp>
      <p:cxnSp>
        <p:nvCxnSpPr>
          <p:cNvPr id="37" name="Conector recto de flecha 36"/>
          <p:cNvCxnSpPr>
            <a:endCxn id="31" idx="0"/>
          </p:cNvCxnSpPr>
          <p:nvPr/>
        </p:nvCxnSpPr>
        <p:spPr>
          <a:xfrm>
            <a:off x="5400092" y="1764385"/>
            <a:ext cx="0" cy="106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5400092" y="2247201"/>
            <a:ext cx="0" cy="106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>
            <a:off x="5400092" y="2729880"/>
            <a:ext cx="0" cy="106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>
            <a:off x="5400092" y="3212696"/>
            <a:ext cx="0" cy="106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>
            <a:off x="5400092" y="3695512"/>
            <a:ext cx="0" cy="106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>
            <a:off x="5394053" y="4178328"/>
            <a:ext cx="0" cy="106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1770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</a:t>
            </a:r>
            <a:r>
              <a:rPr lang="es-ES" dirty="0"/>
              <a:t>: ciclo de vida (Simplificado)</a:t>
            </a:r>
            <a:endParaRPr lang="es-CO" dirty="0"/>
          </a:p>
        </p:txBody>
      </p:sp>
      <p:sp>
        <p:nvSpPr>
          <p:cNvPr id="4" name="Rectángulo redondeado 3"/>
          <p:cNvSpPr/>
          <p:nvPr/>
        </p:nvSpPr>
        <p:spPr>
          <a:xfrm>
            <a:off x="2552576" y="2635607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onAttach</a:t>
            </a:r>
            <a:r>
              <a:rPr lang="es-ES" sz="1000" dirty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2552576" y="3457086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onCreateView</a:t>
            </a:r>
            <a:r>
              <a:rPr lang="es-ES" sz="1000" dirty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2552576" y="4283724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Fragment</a:t>
            </a:r>
            <a:r>
              <a:rPr lang="es-ES" sz="1000" dirty="0">
                <a:solidFill>
                  <a:schemeClr val="bg1"/>
                </a:solidFill>
              </a:rPr>
              <a:t> Activo</a:t>
            </a:r>
            <a:endParaRPr lang="es-CO" sz="1000" dirty="0">
              <a:solidFill>
                <a:schemeClr val="bg1"/>
              </a:solidFill>
            </a:endParaRPr>
          </a:p>
        </p:txBody>
      </p:sp>
      <p:cxnSp>
        <p:nvCxnSpPr>
          <p:cNvPr id="12" name="Conector recto de flecha 11"/>
          <p:cNvCxnSpPr>
            <a:stCxn id="4" idx="2"/>
          </p:cNvCxnSpPr>
          <p:nvPr/>
        </p:nvCxnSpPr>
        <p:spPr>
          <a:xfrm>
            <a:off x="3236652" y="3011865"/>
            <a:ext cx="0" cy="445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endCxn id="10" idx="0"/>
          </p:cNvCxnSpPr>
          <p:nvPr/>
        </p:nvCxnSpPr>
        <p:spPr>
          <a:xfrm>
            <a:off x="3236652" y="3833344"/>
            <a:ext cx="0" cy="450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redondeado 22"/>
          <p:cNvSpPr/>
          <p:nvPr/>
        </p:nvSpPr>
        <p:spPr>
          <a:xfrm>
            <a:off x="683568" y="1895350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Se crea la instancia del </a:t>
            </a:r>
            <a:r>
              <a:rPr lang="es-ES" sz="1000" dirty="0" err="1">
                <a:solidFill>
                  <a:schemeClr val="bg1"/>
                </a:solidFill>
              </a:rPr>
              <a:t>Fragment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24" name="Rectángulo redondeado 23"/>
          <p:cNvSpPr/>
          <p:nvPr/>
        </p:nvSpPr>
        <p:spPr>
          <a:xfrm>
            <a:off x="683568" y="1388127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Se hace la transacción</a:t>
            </a:r>
            <a:endParaRPr lang="es-CO" sz="1000" dirty="0">
              <a:solidFill>
                <a:schemeClr val="bg1"/>
              </a:solidFill>
            </a:endParaRPr>
          </a:p>
        </p:txBody>
      </p:sp>
      <p:cxnSp>
        <p:nvCxnSpPr>
          <p:cNvPr id="26" name="Conector recto de flecha 25"/>
          <p:cNvCxnSpPr>
            <a:stCxn id="23" idx="0"/>
            <a:endCxn id="24" idx="2"/>
          </p:cNvCxnSpPr>
          <p:nvPr/>
        </p:nvCxnSpPr>
        <p:spPr>
          <a:xfrm flipV="1">
            <a:off x="1367644" y="1764385"/>
            <a:ext cx="0" cy="130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redondeado 29"/>
          <p:cNvSpPr/>
          <p:nvPr/>
        </p:nvSpPr>
        <p:spPr>
          <a:xfrm>
            <a:off x="4716016" y="1390191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Fragment</a:t>
            </a:r>
            <a:r>
              <a:rPr lang="es-ES" sz="1000" dirty="0">
                <a:solidFill>
                  <a:schemeClr val="bg1"/>
                </a:solidFill>
              </a:rPr>
              <a:t> Reemplazado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4" name="Rectángulo redondeado 33"/>
          <p:cNvSpPr/>
          <p:nvPr/>
        </p:nvSpPr>
        <p:spPr>
          <a:xfrm>
            <a:off x="4716016" y="2648828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onDestroy</a:t>
            </a:r>
            <a:r>
              <a:rPr lang="es-ES" sz="1000" dirty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4716801" y="3457086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onDettach</a:t>
            </a:r>
            <a:r>
              <a:rPr lang="es-ES" sz="1000" dirty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4716016" y="4283724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Fragment</a:t>
            </a:r>
            <a:r>
              <a:rPr lang="es-ES" sz="1000" dirty="0">
                <a:solidFill>
                  <a:schemeClr val="bg1"/>
                </a:solidFill>
              </a:rPr>
              <a:t> Muere</a:t>
            </a:r>
            <a:endParaRPr lang="es-CO" sz="1000" dirty="0">
              <a:solidFill>
                <a:schemeClr val="bg1"/>
              </a:solidFill>
            </a:endParaRPr>
          </a:p>
        </p:txBody>
      </p:sp>
      <p:cxnSp>
        <p:nvCxnSpPr>
          <p:cNvPr id="40" name="Conector recto de flecha 39"/>
          <p:cNvCxnSpPr>
            <a:stCxn id="30" idx="2"/>
          </p:cNvCxnSpPr>
          <p:nvPr/>
        </p:nvCxnSpPr>
        <p:spPr>
          <a:xfrm>
            <a:off x="5400092" y="1766449"/>
            <a:ext cx="0" cy="882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>
            <a:stCxn id="34" idx="2"/>
            <a:endCxn id="35" idx="0"/>
          </p:cNvCxnSpPr>
          <p:nvPr/>
        </p:nvCxnSpPr>
        <p:spPr>
          <a:xfrm>
            <a:off x="5400092" y="3025086"/>
            <a:ext cx="785" cy="43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stCxn id="35" idx="2"/>
            <a:endCxn id="36" idx="0"/>
          </p:cNvCxnSpPr>
          <p:nvPr/>
        </p:nvCxnSpPr>
        <p:spPr>
          <a:xfrm flipH="1">
            <a:off x="5400092" y="3833344"/>
            <a:ext cx="785" cy="450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r 16"/>
          <p:cNvCxnSpPr>
            <a:stCxn id="24" idx="3"/>
            <a:endCxn id="4" idx="0"/>
          </p:cNvCxnSpPr>
          <p:nvPr/>
        </p:nvCxnSpPr>
        <p:spPr>
          <a:xfrm>
            <a:off x="2051720" y="1576256"/>
            <a:ext cx="1184932" cy="10593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1675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</a:t>
            </a:r>
            <a:r>
              <a:rPr lang="es-ES" dirty="0"/>
              <a:t>: ciclo de vida (Simplificado)</a:t>
            </a:r>
            <a:endParaRPr lang="es-CO" dirty="0"/>
          </a:p>
        </p:txBody>
      </p:sp>
      <p:sp>
        <p:nvSpPr>
          <p:cNvPr id="4" name="Rectángulo redondeado 3"/>
          <p:cNvSpPr/>
          <p:nvPr/>
        </p:nvSpPr>
        <p:spPr>
          <a:xfrm>
            <a:off x="2552576" y="2635607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onAttach</a:t>
            </a:r>
            <a:r>
              <a:rPr lang="es-ES" sz="1000" dirty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2552576" y="3457086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onCreateView</a:t>
            </a:r>
            <a:r>
              <a:rPr lang="es-ES" sz="1000" dirty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2552576" y="4283724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Fragment</a:t>
            </a:r>
            <a:r>
              <a:rPr lang="es-ES" sz="1000" dirty="0">
                <a:solidFill>
                  <a:schemeClr val="bg1"/>
                </a:solidFill>
              </a:rPr>
              <a:t> Activo</a:t>
            </a:r>
            <a:endParaRPr lang="es-CO" sz="1000" dirty="0">
              <a:solidFill>
                <a:schemeClr val="bg1"/>
              </a:solidFill>
            </a:endParaRPr>
          </a:p>
        </p:txBody>
      </p:sp>
      <p:cxnSp>
        <p:nvCxnSpPr>
          <p:cNvPr id="12" name="Conector recto de flecha 11"/>
          <p:cNvCxnSpPr>
            <a:stCxn id="4" idx="2"/>
          </p:cNvCxnSpPr>
          <p:nvPr/>
        </p:nvCxnSpPr>
        <p:spPr>
          <a:xfrm>
            <a:off x="3236652" y="3011865"/>
            <a:ext cx="0" cy="445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endCxn id="10" idx="0"/>
          </p:cNvCxnSpPr>
          <p:nvPr/>
        </p:nvCxnSpPr>
        <p:spPr>
          <a:xfrm>
            <a:off x="3236652" y="3833344"/>
            <a:ext cx="0" cy="450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redondeado 22"/>
          <p:cNvSpPr/>
          <p:nvPr/>
        </p:nvSpPr>
        <p:spPr>
          <a:xfrm>
            <a:off x="683568" y="1895350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Se crea la instancia del </a:t>
            </a:r>
            <a:r>
              <a:rPr lang="es-ES" sz="1000" dirty="0" err="1">
                <a:solidFill>
                  <a:schemeClr val="bg1"/>
                </a:solidFill>
              </a:rPr>
              <a:t>Fragment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24" name="Rectángulo redondeado 23"/>
          <p:cNvSpPr/>
          <p:nvPr/>
        </p:nvSpPr>
        <p:spPr>
          <a:xfrm>
            <a:off x="683568" y="1388127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Se hace la transacción</a:t>
            </a:r>
            <a:endParaRPr lang="es-CO" sz="1000" dirty="0">
              <a:solidFill>
                <a:schemeClr val="bg1"/>
              </a:solidFill>
            </a:endParaRPr>
          </a:p>
        </p:txBody>
      </p:sp>
      <p:cxnSp>
        <p:nvCxnSpPr>
          <p:cNvPr id="26" name="Conector recto de flecha 25"/>
          <p:cNvCxnSpPr>
            <a:stCxn id="23" idx="0"/>
            <a:endCxn id="24" idx="2"/>
          </p:cNvCxnSpPr>
          <p:nvPr/>
        </p:nvCxnSpPr>
        <p:spPr>
          <a:xfrm flipV="1">
            <a:off x="1367644" y="1764385"/>
            <a:ext cx="0" cy="130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redondeado 29"/>
          <p:cNvSpPr/>
          <p:nvPr/>
        </p:nvSpPr>
        <p:spPr>
          <a:xfrm>
            <a:off x="4716016" y="1390191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Fragment</a:t>
            </a:r>
            <a:r>
              <a:rPr lang="es-ES" sz="1000" dirty="0">
                <a:solidFill>
                  <a:schemeClr val="bg1"/>
                </a:solidFill>
              </a:rPr>
              <a:t> Reemplazado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4" name="Rectángulo redondeado 33"/>
          <p:cNvSpPr/>
          <p:nvPr/>
        </p:nvSpPr>
        <p:spPr>
          <a:xfrm>
            <a:off x="4716016" y="2648828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onDestroy</a:t>
            </a:r>
            <a:r>
              <a:rPr lang="es-ES" sz="1000" dirty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4716801" y="3457086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onDettach</a:t>
            </a:r>
            <a:r>
              <a:rPr lang="es-ES" sz="1000" dirty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4716016" y="4283724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Fragment</a:t>
            </a:r>
            <a:r>
              <a:rPr lang="es-ES" sz="1000" dirty="0">
                <a:solidFill>
                  <a:schemeClr val="bg1"/>
                </a:solidFill>
              </a:rPr>
              <a:t> Muere</a:t>
            </a:r>
            <a:endParaRPr lang="es-CO" sz="1000" dirty="0">
              <a:solidFill>
                <a:schemeClr val="bg1"/>
              </a:solidFill>
            </a:endParaRPr>
          </a:p>
        </p:txBody>
      </p:sp>
      <p:cxnSp>
        <p:nvCxnSpPr>
          <p:cNvPr id="40" name="Conector recto de flecha 39"/>
          <p:cNvCxnSpPr>
            <a:stCxn id="30" idx="2"/>
          </p:cNvCxnSpPr>
          <p:nvPr/>
        </p:nvCxnSpPr>
        <p:spPr>
          <a:xfrm>
            <a:off x="5400092" y="1766449"/>
            <a:ext cx="0" cy="882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>
            <a:stCxn id="34" idx="2"/>
            <a:endCxn id="35" idx="0"/>
          </p:cNvCxnSpPr>
          <p:nvPr/>
        </p:nvCxnSpPr>
        <p:spPr>
          <a:xfrm>
            <a:off x="5400092" y="3025086"/>
            <a:ext cx="785" cy="43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stCxn id="35" idx="2"/>
            <a:endCxn id="36" idx="0"/>
          </p:cNvCxnSpPr>
          <p:nvPr/>
        </p:nvCxnSpPr>
        <p:spPr>
          <a:xfrm flipH="1">
            <a:off x="5400092" y="3833344"/>
            <a:ext cx="785" cy="450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r 16"/>
          <p:cNvCxnSpPr>
            <a:stCxn id="24" idx="3"/>
            <a:endCxn id="4" idx="0"/>
          </p:cNvCxnSpPr>
          <p:nvPr/>
        </p:nvCxnSpPr>
        <p:spPr>
          <a:xfrm>
            <a:off x="2051720" y="1576256"/>
            <a:ext cx="1184932" cy="10593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1367644" y="2592903"/>
            <a:ext cx="106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>
                <a:solidFill>
                  <a:schemeClr val="tx1"/>
                </a:solidFill>
              </a:rPr>
              <a:t>Se agrega al </a:t>
            </a:r>
            <a:r>
              <a:rPr lang="es-ES" sz="1200" dirty="0" err="1">
                <a:solidFill>
                  <a:schemeClr val="tx1"/>
                </a:solidFill>
              </a:rPr>
              <a:t>container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367644" y="3414285"/>
            <a:ext cx="106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>
                <a:solidFill>
                  <a:schemeClr val="tx1"/>
                </a:solidFill>
              </a:rPr>
              <a:t>Se infla el XML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389137" y="4241020"/>
            <a:ext cx="2042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>
                <a:solidFill>
                  <a:schemeClr val="tx1"/>
                </a:solidFill>
              </a:rPr>
              <a:t>El </a:t>
            </a:r>
            <a:r>
              <a:rPr lang="es-ES" sz="1200" dirty="0" err="1">
                <a:solidFill>
                  <a:schemeClr val="tx1"/>
                </a:solidFill>
              </a:rPr>
              <a:t>fragment</a:t>
            </a:r>
            <a:r>
              <a:rPr lang="es-ES" sz="1200" dirty="0">
                <a:solidFill>
                  <a:schemeClr val="tx1"/>
                </a:solidFill>
              </a:rPr>
              <a:t> espera por las interacciones programadas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6235600" y="2592903"/>
            <a:ext cx="106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tx1"/>
                </a:solidFill>
              </a:rPr>
              <a:t>Se destruye el </a:t>
            </a:r>
            <a:r>
              <a:rPr lang="es-ES" sz="1200" dirty="0" err="1">
                <a:solidFill>
                  <a:schemeClr val="tx1"/>
                </a:solidFill>
              </a:rPr>
              <a:t>fragment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6235600" y="3414284"/>
            <a:ext cx="106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tx1"/>
                </a:solidFill>
              </a:rPr>
              <a:t>Se retira del contenedor</a:t>
            </a:r>
            <a:endParaRPr lang="es-CO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2699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</a:t>
            </a:r>
            <a:r>
              <a:rPr lang="es-ES" dirty="0"/>
              <a:t>: ciclo de vida (Simplificado)</a:t>
            </a:r>
            <a:endParaRPr lang="es-CO" dirty="0"/>
          </a:p>
        </p:txBody>
      </p:sp>
      <p:sp>
        <p:nvSpPr>
          <p:cNvPr id="4" name="Rectángulo redondeado 3"/>
          <p:cNvSpPr/>
          <p:nvPr/>
        </p:nvSpPr>
        <p:spPr>
          <a:xfrm>
            <a:off x="2552576" y="2635607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onAttach</a:t>
            </a:r>
            <a:r>
              <a:rPr lang="es-ES" sz="1000" dirty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2552576" y="3457086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onCreateView</a:t>
            </a:r>
            <a:r>
              <a:rPr lang="es-ES" sz="1000" dirty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2552576" y="4283724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Fragment</a:t>
            </a:r>
            <a:r>
              <a:rPr lang="es-ES" sz="1000" dirty="0">
                <a:solidFill>
                  <a:schemeClr val="bg1"/>
                </a:solidFill>
              </a:rPr>
              <a:t> Activo</a:t>
            </a:r>
            <a:endParaRPr lang="es-CO" sz="1000" dirty="0">
              <a:solidFill>
                <a:schemeClr val="bg1"/>
              </a:solidFill>
            </a:endParaRPr>
          </a:p>
        </p:txBody>
      </p:sp>
      <p:cxnSp>
        <p:nvCxnSpPr>
          <p:cNvPr id="12" name="Conector recto de flecha 11"/>
          <p:cNvCxnSpPr>
            <a:stCxn id="4" idx="2"/>
          </p:cNvCxnSpPr>
          <p:nvPr/>
        </p:nvCxnSpPr>
        <p:spPr>
          <a:xfrm>
            <a:off x="3236652" y="3011865"/>
            <a:ext cx="0" cy="445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endCxn id="10" idx="0"/>
          </p:cNvCxnSpPr>
          <p:nvPr/>
        </p:nvCxnSpPr>
        <p:spPr>
          <a:xfrm>
            <a:off x="3236652" y="3833344"/>
            <a:ext cx="0" cy="450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redondeado 22"/>
          <p:cNvSpPr/>
          <p:nvPr/>
        </p:nvSpPr>
        <p:spPr>
          <a:xfrm>
            <a:off x="683568" y="1895350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Se crea la instancia del </a:t>
            </a:r>
            <a:r>
              <a:rPr lang="es-ES" sz="1000" dirty="0" err="1">
                <a:solidFill>
                  <a:schemeClr val="bg1"/>
                </a:solidFill>
              </a:rPr>
              <a:t>Fragment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24" name="Rectángulo redondeado 23"/>
          <p:cNvSpPr/>
          <p:nvPr/>
        </p:nvSpPr>
        <p:spPr>
          <a:xfrm>
            <a:off x="683568" y="1388127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Se hace la transacción</a:t>
            </a:r>
            <a:endParaRPr lang="es-CO" sz="1000" dirty="0">
              <a:solidFill>
                <a:schemeClr val="bg1"/>
              </a:solidFill>
            </a:endParaRPr>
          </a:p>
        </p:txBody>
      </p:sp>
      <p:cxnSp>
        <p:nvCxnSpPr>
          <p:cNvPr id="26" name="Conector recto de flecha 25"/>
          <p:cNvCxnSpPr>
            <a:stCxn id="23" idx="0"/>
            <a:endCxn id="24" idx="2"/>
          </p:cNvCxnSpPr>
          <p:nvPr/>
        </p:nvCxnSpPr>
        <p:spPr>
          <a:xfrm flipV="1">
            <a:off x="1367644" y="1764385"/>
            <a:ext cx="0" cy="130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redondeado 29"/>
          <p:cNvSpPr/>
          <p:nvPr/>
        </p:nvSpPr>
        <p:spPr>
          <a:xfrm>
            <a:off x="4716016" y="1390191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Fragment</a:t>
            </a:r>
            <a:r>
              <a:rPr lang="es-ES" sz="1000" dirty="0">
                <a:solidFill>
                  <a:schemeClr val="bg1"/>
                </a:solidFill>
              </a:rPr>
              <a:t> Reemplazado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4" name="Rectángulo redondeado 33"/>
          <p:cNvSpPr/>
          <p:nvPr/>
        </p:nvSpPr>
        <p:spPr>
          <a:xfrm>
            <a:off x="4716016" y="2648828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onDestroy</a:t>
            </a:r>
            <a:r>
              <a:rPr lang="es-ES" sz="1000" dirty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4716801" y="3457086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onDettach</a:t>
            </a:r>
            <a:r>
              <a:rPr lang="es-ES" sz="1000" dirty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4716016" y="4283724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Fragment</a:t>
            </a:r>
            <a:r>
              <a:rPr lang="es-ES" sz="1000" dirty="0">
                <a:solidFill>
                  <a:schemeClr val="bg1"/>
                </a:solidFill>
              </a:rPr>
              <a:t> Muere</a:t>
            </a:r>
            <a:endParaRPr lang="es-CO" sz="1000" dirty="0">
              <a:solidFill>
                <a:schemeClr val="bg1"/>
              </a:solidFill>
            </a:endParaRPr>
          </a:p>
        </p:txBody>
      </p:sp>
      <p:cxnSp>
        <p:nvCxnSpPr>
          <p:cNvPr id="41" name="Conector recto de flecha 40"/>
          <p:cNvCxnSpPr/>
          <p:nvPr/>
        </p:nvCxnSpPr>
        <p:spPr>
          <a:xfrm>
            <a:off x="4739149" y="3758379"/>
            <a:ext cx="785" cy="43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stCxn id="35" idx="2"/>
            <a:endCxn id="36" idx="0"/>
          </p:cNvCxnSpPr>
          <p:nvPr/>
        </p:nvCxnSpPr>
        <p:spPr>
          <a:xfrm flipH="1">
            <a:off x="5400092" y="3833344"/>
            <a:ext cx="785" cy="450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r 16"/>
          <p:cNvCxnSpPr>
            <a:stCxn id="24" idx="3"/>
            <a:endCxn id="4" idx="0"/>
          </p:cNvCxnSpPr>
          <p:nvPr/>
        </p:nvCxnSpPr>
        <p:spPr>
          <a:xfrm>
            <a:off x="2051720" y="1576256"/>
            <a:ext cx="1184932" cy="10593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1367644" y="2592903"/>
            <a:ext cx="106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>
                <a:solidFill>
                  <a:schemeClr val="tx1"/>
                </a:solidFill>
              </a:rPr>
              <a:t>Se agrega al </a:t>
            </a:r>
            <a:r>
              <a:rPr lang="es-ES" sz="1200" dirty="0" err="1">
                <a:solidFill>
                  <a:schemeClr val="tx1"/>
                </a:solidFill>
              </a:rPr>
              <a:t>container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539552" y="1375029"/>
            <a:ext cx="6912768" cy="1844793"/>
          </a:xfrm>
          <a:prstGeom prst="rect">
            <a:avLst/>
          </a:prstGeom>
          <a:solidFill>
            <a:srgbClr val="073042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uadroTexto 19"/>
          <p:cNvSpPr txBox="1"/>
          <p:nvPr/>
        </p:nvSpPr>
        <p:spPr>
          <a:xfrm>
            <a:off x="1367644" y="3414285"/>
            <a:ext cx="106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>
                <a:solidFill>
                  <a:schemeClr val="tx1"/>
                </a:solidFill>
              </a:rPr>
              <a:t>Se infla el XML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389137" y="4241020"/>
            <a:ext cx="2042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>
                <a:solidFill>
                  <a:schemeClr val="tx1"/>
                </a:solidFill>
              </a:rPr>
              <a:t>El </a:t>
            </a:r>
            <a:r>
              <a:rPr lang="es-ES" sz="1200" dirty="0" err="1">
                <a:solidFill>
                  <a:schemeClr val="tx1"/>
                </a:solidFill>
              </a:rPr>
              <a:t>fragment</a:t>
            </a:r>
            <a:r>
              <a:rPr lang="es-ES" sz="1200" dirty="0">
                <a:solidFill>
                  <a:schemeClr val="tx1"/>
                </a:solidFill>
              </a:rPr>
              <a:t> espera por las interacciones programadas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5574657" y="3326196"/>
            <a:ext cx="106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tx1"/>
                </a:solidFill>
              </a:rPr>
              <a:t>Se destruye el </a:t>
            </a:r>
            <a:r>
              <a:rPr lang="es-ES" sz="1200" dirty="0" err="1">
                <a:solidFill>
                  <a:schemeClr val="tx1"/>
                </a:solidFill>
              </a:rPr>
              <a:t>fragment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5574657" y="4147577"/>
            <a:ext cx="106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tx1"/>
                </a:solidFill>
              </a:rPr>
              <a:t>Se retira del contenedor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464344" y="4279173"/>
            <a:ext cx="6912768" cy="392443"/>
          </a:xfrm>
          <a:prstGeom prst="rect">
            <a:avLst/>
          </a:prstGeom>
          <a:solidFill>
            <a:srgbClr val="073042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/>
          <p:cNvSpPr/>
          <p:nvPr/>
        </p:nvSpPr>
        <p:spPr>
          <a:xfrm>
            <a:off x="4000872" y="2984323"/>
            <a:ext cx="3960440" cy="1340312"/>
          </a:xfrm>
          <a:prstGeom prst="rect">
            <a:avLst/>
          </a:prstGeom>
          <a:solidFill>
            <a:srgbClr val="073042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4 Rectángulo"/>
          <p:cNvSpPr/>
          <p:nvPr/>
        </p:nvSpPr>
        <p:spPr>
          <a:xfrm>
            <a:off x="4509665" y="2720771"/>
            <a:ext cx="1128159" cy="1623305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>
              <a:solidFill>
                <a:schemeClr val="tx1"/>
              </a:solidFill>
            </a:endParaRPr>
          </a:p>
          <a:p>
            <a:r>
              <a:rPr lang="es-ES" sz="600" b="1" dirty="0">
                <a:solidFill>
                  <a:srgbClr val="9E5ECE"/>
                </a:solidFill>
              </a:rPr>
              <a:t>&lt;</a:t>
            </a:r>
            <a:r>
              <a:rPr lang="es-ES" sz="600" b="1" dirty="0" err="1">
                <a:solidFill>
                  <a:srgbClr val="9E5ECE"/>
                </a:solidFill>
              </a:rPr>
              <a:t>Button</a:t>
            </a:r>
            <a:r>
              <a:rPr lang="es-ES" sz="600" b="1" dirty="0">
                <a:solidFill>
                  <a:srgbClr val="9E5ECE"/>
                </a:solidFill>
              </a:rPr>
              <a:t>   </a:t>
            </a:r>
            <a:r>
              <a:rPr lang="es-ES" sz="600" b="1" dirty="0" err="1">
                <a:solidFill>
                  <a:schemeClr val="tx1"/>
                </a:solidFill>
              </a:rPr>
              <a:t>android:id</a:t>
            </a:r>
            <a:r>
              <a:rPr lang="es-ES" sz="600" b="1" dirty="0">
                <a:solidFill>
                  <a:schemeClr val="tx1"/>
                </a:solidFill>
              </a:rPr>
              <a:t>="@+id/</a:t>
            </a:r>
            <a:r>
              <a:rPr lang="es-ES" sz="600" b="1" dirty="0" err="1">
                <a:solidFill>
                  <a:schemeClr val="tx1"/>
                </a:solidFill>
              </a:rPr>
              <a:t>myBtn</a:t>
            </a:r>
            <a:r>
              <a:rPr lang="es-ES" sz="600" b="1" dirty="0">
                <a:solidFill>
                  <a:schemeClr val="tx1"/>
                </a:solidFill>
              </a:rPr>
              <a:t>“</a:t>
            </a:r>
          </a:p>
          <a:p>
            <a:r>
              <a:rPr lang="es-ES" sz="600" b="1" dirty="0" err="1">
                <a:solidFill>
                  <a:schemeClr val="tx1"/>
                </a:solidFill>
              </a:rPr>
              <a:t>android:text</a:t>
            </a:r>
            <a:r>
              <a:rPr lang="es-ES" sz="600" b="1" dirty="0">
                <a:solidFill>
                  <a:schemeClr val="tx1"/>
                </a:solidFill>
              </a:rPr>
              <a:t>=“</a:t>
            </a:r>
            <a:r>
              <a:rPr lang="es-ES" sz="600" b="1" dirty="0" err="1">
                <a:solidFill>
                  <a:schemeClr val="tx1"/>
                </a:solidFill>
              </a:rPr>
              <a:t>Click</a:t>
            </a:r>
            <a:r>
              <a:rPr lang="es-ES" sz="600" b="1" dirty="0">
                <a:solidFill>
                  <a:schemeClr val="tx1"/>
                </a:solidFill>
              </a:rPr>
              <a:t> me"</a:t>
            </a:r>
            <a:endParaRPr lang="es-ES" sz="600" b="1" dirty="0">
              <a:solidFill>
                <a:srgbClr val="9E5ECE"/>
              </a:solidFill>
            </a:endParaRPr>
          </a:p>
          <a:p>
            <a:r>
              <a:rPr lang="es-ES" sz="600" b="1" dirty="0">
                <a:solidFill>
                  <a:srgbClr val="9E5ECE"/>
                </a:solidFill>
              </a:rPr>
              <a:t>&gt;</a:t>
            </a:r>
          </a:p>
          <a:p>
            <a:r>
              <a:rPr lang="es-ES" sz="600" b="1" dirty="0">
                <a:solidFill>
                  <a:srgbClr val="9E5ECE"/>
                </a:solidFill>
              </a:rPr>
              <a:t>&lt;/</a:t>
            </a:r>
            <a:r>
              <a:rPr lang="es-ES" sz="600" b="1" dirty="0" err="1">
                <a:solidFill>
                  <a:srgbClr val="9E5ECE"/>
                </a:solidFill>
              </a:rPr>
              <a:t>Button</a:t>
            </a:r>
            <a:r>
              <a:rPr lang="es-ES" sz="600" b="1" dirty="0">
                <a:solidFill>
                  <a:srgbClr val="9E5ECE"/>
                </a:solidFill>
              </a:rPr>
              <a:t>&gt;</a:t>
            </a:r>
            <a:endParaRPr lang="es-ES" sz="600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4427984" y="4403783"/>
            <a:ext cx="129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XML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7286760" y="4363679"/>
            <a:ext cx="886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View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8" name="4 Rectángulo"/>
          <p:cNvSpPr/>
          <p:nvPr/>
        </p:nvSpPr>
        <p:spPr>
          <a:xfrm>
            <a:off x="7192201" y="2732086"/>
            <a:ext cx="1076079" cy="1611991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7303299" y="2951835"/>
            <a:ext cx="853882" cy="67402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Click</a:t>
            </a:r>
            <a:r>
              <a:rPr lang="es-ES" dirty="0"/>
              <a:t> me</a:t>
            </a:r>
            <a:endParaRPr lang="es-CO" dirty="0"/>
          </a:p>
        </p:txBody>
      </p:sp>
      <p:sp>
        <p:nvSpPr>
          <p:cNvPr id="50" name="Cubo 49"/>
          <p:cNvSpPr/>
          <p:nvPr/>
        </p:nvSpPr>
        <p:spPr>
          <a:xfrm>
            <a:off x="6110084" y="3208596"/>
            <a:ext cx="758444" cy="7584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CuadroTexto 50"/>
          <p:cNvSpPr txBox="1"/>
          <p:nvPr/>
        </p:nvSpPr>
        <p:spPr>
          <a:xfrm>
            <a:off x="5820537" y="4048673"/>
            <a:ext cx="129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Inflater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5639249" y="3628634"/>
            <a:ext cx="470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/>
          <p:nvPr/>
        </p:nvCxnSpPr>
        <p:spPr>
          <a:xfrm>
            <a:off x="6791377" y="3607244"/>
            <a:ext cx="400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7859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</a:t>
            </a:r>
            <a:r>
              <a:rPr lang="es-ES" dirty="0"/>
              <a:t>: Aclaración sobre ciclos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</a:t>
            </a:r>
            <a:r>
              <a:rPr lang="es-ES" dirty="0" err="1"/>
              <a:t>fragment</a:t>
            </a:r>
            <a:r>
              <a:rPr lang="es-ES" dirty="0"/>
              <a:t> es un objeto global de la actividad, eso significa que nace durante la creación de la instancia y muere hasta que se asigne </a:t>
            </a:r>
            <a:r>
              <a:rPr lang="es-ES" b="1" dirty="0" err="1"/>
              <a:t>null</a:t>
            </a:r>
            <a:r>
              <a:rPr lang="es-ES" dirty="0"/>
              <a:t> al atributo tipo </a:t>
            </a:r>
            <a:r>
              <a:rPr lang="es-ES" dirty="0" err="1"/>
              <a:t>fragment</a:t>
            </a:r>
            <a:r>
              <a:rPr lang="es-ES" dirty="0"/>
              <a:t> o cuando muera la actividad.</a:t>
            </a:r>
          </a:p>
          <a:p>
            <a:endParaRPr lang="es-ES" dirty="0"/>
          </a:p>
          <a:p>
            <a:r>
              <a:rPr lang="es-ES" dirty="0"/>
              <a:t>Sin embargo, ese comportamiento de objeto NO es el mismo que el comportamiento visual del </a:t>
            </a:r>
            <a:r>
              <a:rPr lang="es-ES" dirty="0" err="1"/>
              <a:t>fragment</a:t>
            </a:r>
            <a:r>
              <a:rPr lang="es-ES" dirty="0"/>
              <a:t>. El </a:t>
            </a:r>
            <a:r>
              <a:rPr lang="es-ES" dirty="0" err="1"/>
              <a:t>fragment</a:t>
            </a:r>
            <a:r>
              <a:rPr lang="es-ES" dirty="0"/>
              <a:t> se crea para ser mostrado en el </a:t>
            </a:r>
            <a:r>
              <a:rPr lang="es-ES" dirty="0" err="1"/>
              <a:t>onCreateView</a:t>
            </a:r>
            <a:r>
              <a:rPr lang="es-ES" dirty="0"/>
              <a:t>() y se destruye en el </a:t>
            </a:r>
            <a:r>
              <a:rPr lang="es-ES" dirty="0" err="1"/>
              <a:t>onDestroy</a:t>
            </a:r>
            <a:r>
              <a:rPr lang="es-ES" dirty="0"/>
              <a:t>() al usar una transacción de reemplazo.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94149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Fragments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USOS COMUNES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9764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Fragments</a:t>
            </a:r>
            <a:endParaRPr lang="en-US" dirty="0"/>
          </a:p>
        </p:txBody>
      </p:sp>
      <p:sp>
        <p:nvSpPr>
          <p:cNvPr id="4" name="26 Rectángulo"/>
          <p:cNvSpPr/>
          <p:nvPr/>
        </p:nvSpPr>
        <p:spPr>
          <a:xfrm>
            <a:off x="1147149" y="1635646"/>
            <a:ext cx="1665125" cy="24976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2915817" y="1707654"/>
            <a:ext cx="2952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forma los </a:t>
            </a:r>
            <a:r>
              <a:rPr lang="es-E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fragments</a:t>
            </a:r>
            <a:r>
              <a:rPr lang="es-E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más usuales es con barra inferior de navegación</a:t>
            </a:r>
          </a:p>
          <a:p>
            <a:pPr algn="ctr"/>
            <a:endParaRPr lang="es-E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con Menú estilo hamburguesa</a:t>
            </a:r>
          </a:p>
          <a:p>
            <a:pPr algn="ctr"/>
            <a:endParaRPr lang="es-E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26 Rectángulo"/>
          <p:cNvSpPr/>
          <p:nvPr/>
        </p:nvSpPr>
        <p:spPr>
          <a:xfrm>
            <a:off x="6228184" y="1635646"/>
            <a:ext cx="1665125" cy="249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angle 5"/>
          <p:cNvSpPr/>
          <p:nvPr/>
        </p:nvSpPr>
        <p:spPr>
          <a:xfrm>
            <a:off x="6228184" y="1635646"/>
            <a:ext cx="1665125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Conector recto 17"/>
          <p:cNvCxnSpPr/>
          <p:nvPr/>
        </p:nvCxnSpPr>
        <p:spPr>
          <a:xfrm>
            <a:off x="6268659" y="1707654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6268659" y="1779662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6268659" y="1851670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6 Rectángulo"/>
          <p:cNvSpPr/>
          <p:nvPr/>
        </p:nvSpPr>
        <p:spPr>
          <a:xfrm>
            <a:off x="6227411" y="1635646"/>
            <a:ext cx="1665125" cy="24976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angle 5"/>
          <p:cNvSpPr/>
          <p:nvPr/>
        </p:nvSpPr>
        <p:spPr>
          <a:xfrm>
            <a:off x="6227411" y="1635646"/>
            <a:ext cx="1665125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Conector recto 22"/>
          <p:cNvCxnSpPr/>
          <p:nvPr/>
        </p:nvCxnSpPr>
        <p:spPr>
          <a:xfrm>
            <a:off x="6267886" y="1707654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6267886" y="1779662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6267886" y="1851670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0"/>
          <p:cNvSpPr/>
          <p:nvPr/>
        </p:nvSpPr>
        <p:spPr>
          <a:xfrm>
            <a:off x="1147148" y="3867894"/>
            <a:ext cx="1665125" cy="265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ángulo 27"/>
          <p:cNvSpPr/>
          <p:nvPr/>
        </p:nvSpPr>
        <p:spPr>
          <a:xfrm>
            <a:off x="1187624" y="3867894"/>
            <a:ext cx="360000" cy="2654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29" name="Rectángulo 28"/>
          <p:cNvSpPr/>
          <p:nvPr/>
        </p:nvSpPr>
        <p:spPr>
          <a:xfrm>
            <a:off x="1804164" y="3867894"/>
            <a:ext cx="360000" cy="2654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2380228" y="3867894"/>
            <a:ext cx="360000" cy="2654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4542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84263" y="3321492"/>
            <a:ext cx="45798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Si se cierra la actividad 2, usando el método </a:t>
            </a:r>
            <a:r>
              <a:rPr lang="es-ES" b="1" dirty="0" err="1">
                <a:solidFill>
                  <a:schemeClr val="tx1"/>
                </a:solidFill>
                <a:latin typeface="+mj-lt"/>
              </a:rPr>
              <a:t>finish</a:t>
            </a:r>
            <a:r>
              <a:rPr lang="es-ES" b="1" dirty="0">
                <a:solidFill>
                  <a:schemeClr val="tx1"/>
                </a:solidFill>
                <a:latin typeface="+mj-lt"/>
              </a:rPr>
              <a:t>(), 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la actividad que queda es la que se muestra</a:t>
            </a:r>
          </a:p>
        </p:txBody>
      </p:sp>
      <p:sp>
        <p:nvSpPr>
          <p:cNvPr id="8" name="Rectangle 13"/>
          <p:cNvSpPr/>
          <p:nvPr/>
        </p:nvSpPr>
        <p:spPr>
          <a:xfrm>
            <a:off x="2092195" y="1635646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5"/>
          <p:cNvSpPr/>
          <p:nvPr/>
        </p:nvSpPr>
        <p:spPr>
          <a:xfrm>
            <a:off x="7308304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732240" y="2791497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8566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Fragments</a:t>
            </a:r>
            <a:endParaRPr lang="en-US" dirty="0"/>
          </a:p>
        </p:txBody>
      </p:sp>
      <p:sp>
        <p:nvSpPr>
          <p:cNvPr id="4" name="26 Rectángulo"/>
          <p:cNvSpPr/>
          <p:nvPr/>
        </p:nvSpPr>
        <p:spPr>
          <a:xfrm>
            <a:off x="1147149" y="1635646"/>
            <a:ext cx="1665125" cy="24976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angle 10"/>
          <p:cNvSpPr/>
          <p:nvPr/>
        </p:nvSpPr>
        <p:spPr>
          <a:xfrm>
            <a:off x="1147148" y="3867894"/>
            <a:ext cx="1665125" cy="265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1187624" y="3867894"/>
            <a:ext cx="360000" cy="2654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1804164" y="3867894"/>
            <a:ext cx="360000" cy="2654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2380228" y="3867894"/>
            <a:ext cx="360000" cy="2654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</a:t>
            </a:r>
            <a:endParaRPr lang="es-CO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26 Rectángulo"/>
          <p:cNvSpPr/>
          <p:nvPr/>
        </p:nvSpPr>
        <p:spPr>
          <a:xfrm>
            <a:off x="6228184" y="1635646"/>
            <a:ext cx="1665125" cy="249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angle 5"/>
          <p:cNvSpPr/>
          <p:nvPr/>
        </p:nvSpPr>
        <p:spPr>
          <a:xfrm>
            <a:off x="6228184" y="1635646"/>
            <a:ext cx="1665125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Conector recto 17"/>
          <p:cNvCxnSpPr/>
          <p:nvPr/>
        </p:nvCxnSpPr>
        <p:spPr>
          <a:xfrm>
            <a:off x="6268659" y="1707654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6268659" y="1779662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6268659" y="1851670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6 Rectángulo"/>
          <p:cNvSpPr/>
          <p:nvPr/>
        </p:nvSpPr>
        <p:spPr>
          <a:xfrm>
            <a:off x="6227411" y="1635646"/>
            <a:ext cx="1665125" cy="24976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angle 5"/>
          <p:cNvSpPr/>
          <p:nvPr/>
        </p:nvSpPr>
        <p:spPr>
          <a:xfrm>
            <a:off x="6227411" y="1635646"/>
            <a:ext cx="1665125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Conector recto 22"/>
          <p:cNvCxnSpPr/>
          <p:nvPr/>
        </p:nvCxnSpPr>
        <p:spPr>
          <a:xfrm>
            <a:off x="6267886" y="1707654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6267886" y="1779662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6267886" y="1851670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5"/>
          <p:cNvSpPr/>
          <p:nvPr/>
        </p:nvSpPr>
        <p:spPr>
          <a:xfrm>
            <a:off x="6227411" y="1936311"/>
            <a:ext cx="832564" cy="21970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Menu</a:t>
            </a:r>
          </a:p>
          <a:p>
            <a:endParaRPr lang="en-US" sz="800" dirty="0"/>
          </a:p>
          <a:p>
            <a:r>
              <a:rPr lang="en-US" sz="800" dirty="0" err="1"/>
              <a:t>Notificaciones</a:t>
            </a:r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Feed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</p:txBody>
      </p:sp>
      <p:sp>
        <p:nvSpPr>
          <p:cNvPr id="28" name="TextBox 16"/>
          <p:cNvSpPr txBox="1"/>
          <p:nvPr/>
        </p:nvSpPr>
        <p:spPr>
          <a:xfrm>
            <a:off x="2915817" y="1707654"/>
            <a:ext cx="2952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forma los </a:t>
            </a:r>
            <a:r>
              <a:rPr lang="es-E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fragments</a:t>
            </a:r>
            <a:r>
              <a:rPr lang="es-E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más usuales es con barra inferior de navegación</a:t>
            </a:r>
          </a:p>
          <a:p>
            <a:pPr algn="ctr"/>
            <a:endParaRPr lang="es-E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con Menú estilo hamburguesa</a:t>
            </a:r>
          </a:p>
          <a:p>
            <a:pPr algn="ctr"/>
            <a:endParaRPr lang="es-E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2869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Ejercicio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4084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CLASE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3995936" y="1560913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7020272" y="1560913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n para engran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44035" y="1635646"/>
            <a:ext cx="341263" cy="34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>
            <a:stCxn id="1026" idx="1"/>
          </p:cNvCxnSpPr>
          <p:nvPr/>
        </p:nvCxnSpPr>
        <p:spPr>
          <a:xfrm>
            <a:off x="5585298" y="1806278"/>
            <a:ext cx="1418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5652120" y="386789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7183388" y="2283718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Black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164288" y="274986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White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164288" y="3216001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Blue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15"/>
          <p:cNvSpPr/>
          <p:nvPr/>
        </p:nvSpPr>
        <p:spPr>
          <a:xfrm>
            <a:off x="1481631" y="2415782"/>
            <a:ext cx="139974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ACTIVIDAD</a:t>
            </a:r>
          </a:p>
          <a:p>
            <a:pPr algn="ctr"/>
            <a:r>
              <a:rPr lang="es-ES" sz="3200" b="1" dirty="0">
                <a:solidFill>
                  <a:schemeClr val="accent2"/>
                </a:solidFill>
                <a:latin typeface="Arial Narrow" panose="020B0606020202030204" pitchFamily="34" charset="0"/>
              </a:rPr>
              <a:t>INTENT</a:t>
            </a:r>
            <a:endParaRPr lang="es-CO" b="1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815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CLASE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018569" cy="3017520"/>
          </a:xfrm>
        </p:spPr>
        <p:txBody>
          <a:bodyPr/>
          <a:lstStyle/>
          <a:p>
            <a:r>
              <a:rPr lang="es-ES" dirty="0"/>
              <a:t>Agrúpense en parejas</a:t>
            </a:r>
          </a:p>
          <a:p>
            <a:endParaRPr lang="es-ES" dirty="0"/>
          </a:p>
          <a:p>
            <a:r>
              <a:rPr lang="es-ES" dirty="0"/>
              <a:t>Cree una actividad principal que tenga un botón de configuración.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995936" y="1560913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7020272" y="1560913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n para engran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44035" y="1635646"/>
            <a:ext cx="341263" cy="34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>
            <a:stCxn id="1026" idx="1"/>
          </p:cNvCxnSpPr>
          <p:nvPr/>
        </p:nvCxnSpPr>
        <p:spPr>
          <a:xfrm>
            <a:off x="5585298" y="1806278"/>
            <a:ext cx="1418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5652120" y="386789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7183388" y="2283718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Black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164288" y="274986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White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164288" y="3216001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Blue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1700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CLASE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018569" cy="3017520"/>
          </a:xfrm>
        </p:spPr>
        <p:txBody>
          <a:bodyPr/>
          <a:lstStyle/>
          <a:p>
            <a:r>
              <a:rPr lang="es-ES" dirty="0"/>
              <a:t>La actividad se compone de dos actividades: la principal y la configuración </a:t>
            </a:r>
          </a:p>
          <a:p>
            <a:endParaRPr lang="es-ES" dirty="0"/>
          </a:p>
          <a:p>
            <a:r>
              <a:rPr lang="es-ES" dirty="0"/>
              <a:t>El botón de configuración me permite cambiar el color de TODA LA APLICACIÓN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995936" y="1560913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7020272" y="1560913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n para engran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44035" y="1635646"/>
            <a:ext cx="341263" cy="34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>
            <a:stCxn id="1026" idx="1"/>
          </p:cNvCxnSpPr>
          <p:nvPr/>
        </p:nvCxnSpPr>
        <p:spPr>
          <a:xfrm>
            <a:off x="5585298" y="1806278"/>
            <a:ext cx="1418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5652120" y="386789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7183388" y="2283718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Black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164288" y="274986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White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164288" y="3216001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Blue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3416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CLASE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018569" cy="3017520"/>
          </a:xfrm>
        </p:spPr>
        <p:txBody>
          <a:bodyPr/>
          <a:lstStyle/>
          <a:p>
            <a:r>
              <a:rPr lang="es-ES" dirty="0"/>
              <a:t>La actividad de configuración tendrá tres botones.</a:t>
            </a:r>
          </a:p>
          <a:p>
            <a:endParaRPr lang="es-ES" dirty="0"/>
          </a:p>
          <a:p>
            <a:r>
              <a:rPr lang="es-ES" dirty="0"/>
              <a:t>Cuando el usuario selecciona un color, la actividad de configuración se cierra y ambas actividades deben cambiar al color seleccionado.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995936" y="1560913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7020272" y="1560913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n para engran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44035" y="1635646"/>
            <a:ext cx="341263" cy="34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>
            <a:stCxn id="1026" idx="1"/>
          </p:cNvCxnSpPr>
          <p:nvPr/>
        </p:nvCxnSpPr>
        <p:spPr>
          <a:xfrm>
            <a:off x="5585298" y="1806278"/>
            <a:ext cx="1418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5652120" y="386789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7183388" y="2283718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Black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164288" y="274986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White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164288" y="3216001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Blue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15027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CLASE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018569" cy="3017520"/>
          </a:xfrm>
        </p:spPr>
        <p:txBody>
          <a:bodyPr/>
          <a:lstStyle/>
          <a:p>
            <a:r>
              <a:rPr lang="es-ES" dirty="0"/>
              <a:t>La actividad de configuración tendrá tres botones.</a:t>
            </a:r>
          </a:p>
          <a:p>
            <a:endParaRPr lang="es-ES" dirty="0"/>
          </a:p>
          <a:p>
            <a:r>
              <a:rPr lang="es-ES" dirty="0"/>
              <a:t>Cuando el usuario selecciona un color, la actividad de configuración se cierra y ambas actividades deben cambiar al color seleccionado.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995936" y="1560913"/>
            <a:ext cx="1656184" cy="2664296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7020272" y="1560913"/>
            <a:ext cx="1656184" cy="2664296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n para engran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44035" y="1635646"/>
            <a:ext cx="341263" cy="34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>
            <a:stCxn id="1026" idx="1"/>
          </p:cNvCxnSpPr>
          <p:nvPr/>
        </p:nvCxnSpPr>
        <p:spPr>
          <a:xfrm>
            <a:off x="5585298" y="1806278"/>
            <a:ext cx="1418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5652120" y="386789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7183388" y="2283718"/>
            <a:ext cx="13681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Black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164288" y="2749860"/>
            <a:ext cx="13681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White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164288" y="3216001"/>
            <a:ext cx="13681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Blue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6861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CLASE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018569" cy="3017520"/>
          </a:xfrm>
        </p:spPr>
        <p:txBody>
          <a:bodyPr/>
          <a:lstStyle/>
          <a:p>
            <a:r>
              <a:rPr lang="es-ES" dirty="0"/>
              <a:t>La actividad de configuración tendrá tres botones.</a:t>
            </a:r>
          </a:p>
          <a:p>
            <a:endParaRPr lang="es-ES" dirty="0"/>
          </a:p>
          <a:p>
            <a:r>
              <a:rPr lang="es-ES" dirty="0"/>
              <a:t>Cuando el usuario selecciona un color, la actividad de configuración se cierra y ambas actividades deben cambiar al color seleccionado.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995936" y="1560913"/>
            <a:ext cx="1656184" cy="2664296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7020272" y="1560913"/>
            <a:ext cx="1656184" cy="2664296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n para engran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44035" y="1635646"/>
            <a:ext cx="341263" cy="34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>
            <a:stCxn id="1026" idx="1"/>
          </p:cNvCxnSpPr>
          <p:nvPr/>
        </p:nvCxnSpPr>
        <p:spPr>
          <a:xfrm>
            <a:off x="5585298" y="1806278"/>
            <a:ext cx="1418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5652120" y="386789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7183388" y="2283718"/>
            <a:ext cx="1368152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Black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164288" y="2749860"/>
            <a:ext cx="1368152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White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164288" y="3216001"/>
            <a:ext cx="1368152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Blue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0916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Tarea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4384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aplicaciones</a:t>
            </a:r>
            <a:endParaRPr lang="en-US" dirty="0"/>
          </a:p>
        </p:txBody>
      </p:sp>
      <p:pic>
        <p:nvPicPr>
          <p:cNvPr id="2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26 Rectángulo"/>
          <p:cNvSpPr/>
          <p:nvPr/>
        </p:nvSpPr>
        <p:spPr>
          <a:xfrm>
            <a:off x="6688937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23" name="Rectangle 5"/>
          <p:cNvSpPr/>
          <p:nvPr/>
        </p:nvSpPr>
        <p:spPr>
          <a:xfrm>
            <a:off x="6688937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5"/>
          <p:cNvSpPr/>
          <p:nvPr/>
        </p:nvSpPr>
        <p:spPr>
          <a:xfrm>
            <a:off x="6688935" y="1779662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6 Rectángulo"/>
          <p:cNvSpPr/>
          <p:nvPr/>
        </p:nvSpPr>
        <p:spPr>
          <a:xfrm>
            <a:off x="6688935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31" name="Rectangle 5"/>
          <p:cNvSpPr/>
          <p:nvPr/>
        </p:nvSpPr>
        <p:spPr>
          <a:xfrm>
            <a:off x="6688933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5"/>
          <p:cNvSpPr/>
          <p:nvPr/>
        </p:nvSpPr>
        <p:spPr>
          <a:xfrm>
            <a:off x="6688931" y="1796419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1135384" y="2415782"/>
            <a:ext cx="2092239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COMPETENCIA</a:t>
            </a:r>
          </a:p>
          <a:p>
            <a:pPr algn="ctr"/>
            <a:r>
              <a:rPr lang="es-ES" sz="3200" b="1" dirty="0">
                <a:solidFill>
                  <a:srgbClr val="9C5BCD"/>
                </a:solidFill>
                <a:latin typeface="Arial Narrow" panose="020B0606020202030204" pitchFamily="34" charset="0"/>
              </a:rPr>
              <a:t>FRAGMENT</a:t>
            </a:r>
            <a:endParaRPr lang="es-CO" b="1" dirty="0">
              <a:solidFill>
                <a:srgbClr val="9C5BCD"/>
              </a:solidFill>
              <a:latin typeface="Arial Narrow" panose="020B0606020202030204" pitchFamily="34" charset="0"/>
            </a:endParaRPr>
          </a:p>
        </p:txBody>
      </p:sp>
      <p:sp>
        <p:nvSpPr>
          <p:cNvPr id="34" name="26 Rectángulo"/>
          <p:cNvSpPr/>
          <p:nvPr/>
        </p:nvSpPr>
        <p:spPr>
          <a:xfrm>
            <a:off x="4860034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35" name="Rectangle 5"/>
          <p:cNvSpPr/>
          <p:nvPr/>
        </p:nvSpPr>
        <p:spPr>
          <a:xfrm>
            <a:off x="4860034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26 Rectángulo"/>
          <p:cNvSpPr/>
          <p:nvPr/>
        </p:nvSpPr>
        <p:spPr>
          <a:xfrm>
            <a:off x="4860032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38" name="Rectangle 5"/>
          <p:cNvSpPr/>
          <p:nvPr/>
        </p:nvSpPr>
        <p:spPr>
          <a:xfrm>
            <a:off x="4860030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5"/>
          <p:cNvSpPr/>
          <p:nvPr/>
        </p:nvSpPr>
        <p:spPr>
          <a:xfrm>
            <a:off x="4860030" y="4021066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860027" y="4021066"/>
            <a:ext cx="547359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Perfil</a:t>
            </a:r>
            <a:endParaRPr lang="es-CO" sz="1800" dirty="0"/>
          </a:p>
        </p:txBody>
      </p:sp>
      <p:sp>
        <p:nvSpPr>
          <p:cNvPr id="41" name="Rectángulo 40"/>
          <p:cNvSpPr/>
          <p:nvPr/>
        </p:nvSpPr>
        <p:spPr>
          <a:xfrm>
            <a:off x="5421742" y="4026062"/>
            <a:ext cx="504056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Editar</a:t>
            </a:r>
            <a:endParaRPr lang="es-CO" sz="700" dirty="0"/>
          </a:p>
        </p:txBody>
      </p:sp>
      <p:sp>
        <p:nvSpPr>
          <p:cNvPr id="42" name="Rectángulo 41"/>
          <p:cNvSpPr/>
          <p:nvPr/>
        </p:nvSpPr>
        <p:spPr>
          <a:xfrm>
            <a:off x="5940153" y="4026062"/>
            <a:ext cx="547358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Opciones</a:t>
            </a:r>
            <a:endParaRPr lang="es-CO" sz="700" dirty="0"/>
          </a:p>
        </p:txBody>
      </p:sp>
    </p:spTree>
    <p:extLst>
      <p:ext uri="{BB962C8B-B14F-4D97-AF65-F5344CB8AC3E}">
        <p14:creationId xmlns:p14="http://schemas.microsoft.com/office/powerpoint/2010/main" val="2333021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2960" y="3363838"/>
            <a:ext cx="551592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Igualmente pasa con una tercera actividad: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s-ES" dirty="0">
                <a:solidFill>
                  <a:schemeClr val="tx1"/>
                </a:solidFill>
                <a:latin typeface="+mj-lt"/>
              </a:rPr>
              <a:t>1. Desde la actividad 1, se llama a la actividad 2:</a:t>
            </a: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i = new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this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, Activity2.class);</a:t>
            </a: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startActivity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(i);</a:t>
            </a:r>
            <a:endParaRPr lang="es-E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13"/>
          <p:cNvSpPr/>
          <p:nvPr/>
        </p:nvSpPr>
        <p:spPr>
          <a:xfrm>
            <a:off x="2092195" y="1635646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5"/>
          <p:cNvSpPr/>
          <p:nvPr/>
        </p:nvSpPr>
        <p:spPr>
          <a:xfrm>
            <a:off x="7308304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732240" y="2791497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4033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aplicaciones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1779662"/>
            <a:ext cx="259228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Elija uno de los dos estilo de Actividad dividida por </a:t>
            </a:r>
            <a:r>
              <a:rPr lang="es-ES" dirty="0" err="1">
                <a:solidFill>
                  <a:schemeClr val="tx1"/>
                </a:solidFill>
              </a:rPr>
              <a:t>Fragments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Deberá hacerse en parejas para terminar la competencia. 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Están en juego 5 decimas para el RETO 1 y el preciado respeto de quienes están en el salón.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26 Rectángulo"/>
          <p:cNvSpPr/>
          <p:nvPr/>
        </p:nvSpPr>
        <p:spPr>
          <a:xfrm>
            <a:off x="6688937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23" name="Rectangle 5"/>
          <p:cNvSpPr/>
          <p:nvPr/>
        </p:nvSpPr>
        <p:spPr>
          <a:xfrm>
            <a:off x="6688937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5"/>
          <p:cNvSpPr/>
          <p:nvPr/>
        </p:nvSpPr>
        <p:spPr>
          <a:xfrm>
            <a:off x="6688935" y="1779662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6 Rectángulo"/>
          <p:cNvSpPr/>
          <p:nvPr/>
        </p:nvSpPr>
        <p:spPr>
          <a:xfrm>
            <a:off x="6688935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31" name="Rectangle 5"/>
          <p:cNvSpPr/>
          <p:nvPr/>
        </p:nvSpPr>
        <p:spPr>
          <a:xfrm>
            <a:off x="6688933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5"/>
          <p:cNvSpPr/>
          <p:nvPr/>
        </p:nvSpPr>
        <p:spPr>
          <a:xfrm>
            <a:off x="6688931" y="1796419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26 Rectángulo"/>
          <p:cNvSpPr/>
          <p:nvPr/>
        </p:nvSpPr>
        <p:spPr>
          <a:xfrm>
            <a:off x="4860034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16" name="Rectangle 5"/>
          <p:cNvSpPr/>
          <p:nvPr/>
        </p:nvSpPr>
        <p:spPr>
          <a:xfrm>
            <a:off x="4860034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26 Rectángulo"/>
          <p:cNvSpPr/>
          <p:nvPr/>
        </p:nvSpPr>
        <p:spPr>
          <a:xfrm>
            <a:off x="4860032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18" name="Rectangle 5"/>
          <p:cNvSpPr/>
          <p:nvPr/>
        </p:nvSpPr>
        <p:spPr>
          <a:xfrm>
            <a:off x="4860030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4860030" y="4021066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860027" y="4021066"/>
            <a:ext cx="547359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Perfil</a:t>
            </a:r>
            <a:endParaRPr lang="es-CO" sz="1800" dirty="0"/>
          </a:p>
        </p:txBody>
      </p:sp>
      <p:sp>
        <p:nvSpPr>
          <p:cNvPr id="25" name="Rectángulo 24"/>
          <p:cNvSpPr/>
          <p:nvPr/>
        </p:nvSpPr>
        <p:spPr>
          <a:xfrm>
            <a:off x="5421742" y="4026062"/>
            <a:ext cx="504056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Editar</a:t>
            </a:r>
            <a:endParaRPr lang="es-CO" sz="700" dirty="0"/>
          </a:p>
        </p:txBody>
      </p:sp>
      <p:sp>
        <p:nvSpPr>
          <p:cNvPr id="27" name="Rectángulo 26"/>
          <p:cNvSpPr/>
          <p:nvPr/>
        </p:nvSpPr>
        <p:spPr>
          <a:xfrm>
            <a:off x="5940153" y="4026062"/>
            <a:ext cx="547358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Opciones</a:t>
            </a:r>
            <a:endParaRPr lang="es-CO" sz="700" dirty="0"/>
          </a:p>
        </p:txBody>
      </p:sp>
    </p:spTree>
    <p:extLst>
      <p:ext uri="{BB962C8B-B14F-4D97-AF65-F5344CB8AC3E}">
        <p14:creationId xmlns:p14="http://schemas.microsoft.com/office/powerpoint/2010/main" val="114853125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aplicaciones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1779662"/>
            <a:ext cx="25922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A partir de una aplicación de tres fragmentos, realice un menú estilo hamburguesa.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Cada elemento del menú debe hacer que pueda ir hasta el siguiente </a:t>
            </a:r>
            <a:r>
              <a:rPr lang="es-ES" dirty="0" err="1">
                <a:solidFill>
                  <a:schemeClr val="tx1"/>
                </a:solidFill>
              </a:rPr>
              <a:t>fragment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26 Rectángulo"/>
          <p:cNvSpPr/>
          <p:nvPr/>
        </p:nvSpPr>
        <p:spPr>
          <a:xfrm>
            <a:off x="6688937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23" name="Rectangle 5"/>
          <p:cNvSpPr/>
          <p:nvPr/>
        </p:nvSpPr>
        <p:spPr>
          <a:xfrm>
            <a:off x="6688937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5"/>
          <p:cNvSpPr/>
          <p:nvPr/>
        </p:nvSpPr>
        <p:spPr>
          <a:xfrm>
            <a:off x="6688935" y="1779662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6 Rectángulo"/>
          <p:cNvSpPr/>
          <p:nvPr/>
        </p:nvSpPr>
        <p:spPr>
          <a:xfrm>
            <a:off x="6688935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31" name="Rectangle 5"/>
          <p:cNvSpPr/>
          <p:nvPr/>
        </p:nvSpPr>
        <p:spPr>
          <a:xfrm>
            <a:off x="6688933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5"/>
          <p:cNvSpPr/>
          <p:nvPr/>
        </p:nvSpPr>
        <p:spPr>
          <a:xfrm>
            <a:off x="6688931" y="1796419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26 Rectángulo"/>
          <p:cNvSpPr/>
          <p:nvPr/>
        </p:nvSpPr>
        <p:spPr>
          <a:xfrm>
            <a:off x="4860034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16" name="Rectangle 5"/>
          <p:cNvSpPr/>
          <p:nvPr/>
        </p:nvSpPr>
        <p:spPr>
          <a:xfrm>
            <a:off x="4860034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26 Rectángulo"/>
          <p:cNvSpPr/>
          <p:nvPr/>
        </p:nvSpPr>
        <p:spPr>
          <a:xfrm>
            <a:off x="4860032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18" name="Rectangle 5"/>
          <p:cNvSpPr/>
          <p:nvPr/>
        </p:nvSpPr>
        <p:spPr>
          <a:xfrm>
            <a:off x="4860030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4860030" y="4021066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860027" y="4021066"/>
            <a:ext cx="547359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Perfil</a:t>
            </a:r>
            <a:endParaRPr lang="es-CO" sz="1800" dirty="0"/>
          </a:p>
        </p:txBody>
      </p:sp>
      <p:sp>
        <p:nvSpPr>
          <p:cNvPr id="25" name="Rectángulo 24"/>
          <p:cNvSpPr/>
          <p:nvPr/>
        </p:nvSpPr>
        <p:spPr>
          <a:xfrm>
            <a:off x="5421742" y="4026062"/>
            <a:ext cx="504056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Editar</a:t>
            </a:r>
            <a:endParaRPr lang="es-CO" sz="700" dirty="0"/>
          </a:p>
        </p:txBody>
      </p:sp>
      <p:sp>
        <p:nvSpPr>
          <p:cNvPr id="27" name="Rectángulo 26"/>
          <p:cNvSpPr/>
          <p:nvPr/>
        </p:nvSpPr>
        <p:spPr>
          <a:xfrm>
            <a:off x="5940153" y="4026062"/>
            <a:ext cx="547358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Opciones</a:t>
            </a:r>
            <a:endParaRPr lang="es-CO" sz="700" dirty="0"/>
          </a:p>
        </p:txBody>
      </p:sp>
    </p:spTree>
    <p:extLst>
      <p:ext uri="{BB962C8B-B14F-4D97-AF65-F5344CB8AC3E}">
        <p14:creationId xmlns:p14="http://schemas.microsoft.com/office/powerpoint/2010/main" val="843639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aplicaciones</a:t>
            </a:r>
            <a:endParaRPr lang="en-US" dirty="0"/>
          </a:p>
        </p:txBody>
      </p:sp>
      <p:sp>
        <p:nvSpPr>
          <p:cNvPr id="25" name="26 Rectángulo"/>
          <p:cNvSpPr/>
          <p:nvPr/>
        </p:nvSpPr>
        <p:spPr>
          <a:xfrm>
            <a:off x="6688937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1779662"/>
            <a:ext cx="2592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Haga mínimo tres (3) fragmentos: Perfil, Editar y Opciones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5"/>
          <p:cNvSpPr/>
          <p:nvPr/>
        </p:nvSpPr>
        <p:spPr>
          <a:xfrm>
            <a:off x="6688937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5"/>
          <p:cNvSpPr/>
          <p:nvPr/>
        </p:nvSpPr>
        <p:spPr>
          <a:xfrm>
            <a:off x="6688935" y="1779662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6 Rectángulo"/>
          <p:cNvSpPr/>
          <p:nvPr/>
        </p:nvSpPr>
        <p:spPr>
          <a:xfrm>
            <a:off x="6688935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88934" y="2089314"/>
            <a:ext cx="880151" cy="220836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91247" y="2163484"/>
            <a:ext cx="877838" cy="35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21"/>
          <p:cNvSpPr/>
          <p:nvPr/>
        </p:nvSpPr>
        <p:spPr>
          <a:xfrm>
            <a:off x="6686622" y="2496449"/>
            <a:ext cx="877838" cy="35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Editar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21"/>
          <p:cNvSpPr/>
          <p:nvPr/>
        </p:nvSpPr>
        <p:spPr>
          <a:xfrm>
            <a:off x="6681997" y="2817778"/>
            <a:ext cx="877838" cy="35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Opciones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5"/>
          <p:cNvSpPr/>
          <p:nvPr/>
        </p:nvSpPr>
        <p:spPr>
          <a:xfrm>
            <a:off x="6688933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6688931" y="1796419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26 Rectángulo"/>
          <p:cNvSpPr/>
          <p:nvPr/>
        </p:nvSpPr>
        <p:spPr>
          <a:xfrm>
            <a:off x="4860034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23" name="Rectangle 5"/>
          <p:cNvSpPr/>
          <p:nvPr/>
        </p:nvSpPr>
        <p:spPr>
          <a:xfrm>
            <a:off x="4860034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26 Rectángulo"/>
          <p:cNvSpPr/>
          <p:nvPr/>
        </p:nvSpPr>
        <p:spPr>
          <a:xfrm>
            <a:off x="4860032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26" name="Rectangle 5"/>
          <p:cNvSpPr/>
          <p:nvPr/>
        </p:nvSpPr>
        <p:spPr>
          <a:xfrm>
            <a:off x="4860030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5"/>
          <p:cNvSpPr/>
          <p:nvPr/>
        </p:nvSpPr>
        <p:spPr>
          <a:xfrm>
            <a:off x="4860030" y="4021066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860027" y="4021066"/>
            <a:ext cx="547359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Perfil</a:t>
            </a:r>
            <a:endParaRPr lang="es-CO" sz="1800" dirty="0"/>
          </a:p>
        </p:txBody>
      </p:sp>
      <p:sp>
        <p:nvSpPr>
          <p:cNvPr id="29" name="Rectángulo 28"/>
          <p:cNvSpPr/>
          <p:nvPr/>
        </p:nvSpPr>
        <p:spPr>
          <a:xfrm>
            <a:off x="5421742" y="4026062"/>
            <a:ext cx="504056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Editar</a:t>
            </a:r>
            <a:endParaRPr lang="es-CO" sz="700" dirty="0"/>
          </a:p>
        </p:txBody>
      </p:sp>
      <p:sp>
        <p:nvSpPr>
          <p:cNvPr id="30" name="Rectángulo 29"/>
          <p:cNvSpPr/>
          <p:nvPr/>
        </p:nvSpPr>
        <p:spPr>
          <a:xfrm>
            <a:off x="5940153" y="4026062"/>
            <a:ext cx="547358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Opciones</a:t>
            </a:r>
            <a:endParaRPr lang="es-CO" sz="700" dirty="0"/>
          </a:p>
        </p:txBody>
      </p:sp>
    </p:spTree>
    <p:extLst>
      <p:ext uri="{BB962C8B-B14F-4D97-AF65-F5344CB8AC3E}">
        <p14:creationId xmlns:p14="http://schemas.microsoft.com/office/powerpoint/2010/main" val="317094218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aplicaciones</a:t>
            </a:r>
            <a:endParaRPr lang="en-US" dirty="0"/>
          </a:p>
        </p:txBody>
      </p:sp>
      <p:sp>
        <p:nvSpPr>
          <p:cNvPr id="25" name="26 Rectángulo"/>
          <p:cNvSpPr/>
          <p:nvPr/>
        </p:nvSpPr>
        <p:spPr>
          <a:xfrm>
            <a:off x="6688937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1796419"/>
            <a:ext cx="3011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En el caso del menú hamburguesa, puede usar un botón para mostrar el menú de forma rápida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5"/>
          <p:cNvSpPr/>
          <p:nvPr/>
        </p:nvSpPr>
        <p:spPr>
          <a:xfrm>
            <a:off x="6688937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5"/>
          <p:cNvSpPr/>
          <p:nvPr/>
        </p:nvSpPr>
        <p:spPr>
          <a:xfrm>
            <a:off x="6688935" y="1779662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6 Rectángulo"/>
          <p:cNvSpPr/>
          <p:nvPr/>
        </p:nvSpPr>
        <p:spPr>
          <a:xfrm>
            <a:off x="6688935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88934" y="2089314"/>
            <a:ext cx="880151" cy="220836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91247" y="2163484"/>
            <a:ext cx="877838" cy="35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21"/>
          <p:cNvSpPr/>
          <p:nvPr/>
        </p:nvSpPr>
        <p:spPr>
          <a:xfrm>
            <a:off x="6686622" y="2496449"/>
            <a:ext cx="877838" cy="35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Editar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21"/>
          <p:cNvSpPr/>
          <p:nvPr/>
        </p:nvSpPr>
        <p:spPr>
          <a:xfrm>
            <a:off x="6681997" y="2817778"/>
            <a:ext cx="877838" cy="35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Opciones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5"/>
          <p:cNvSpPr/>
          <p:nvPr/>
        </p:nvSpPr>
        <p:spPr>
          <a:xfrm>
            <a:off x="6688933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6688931" y="1796419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26 Rectángulo"/>
          <p:cNvSpPr/>
          <p:nvPr/>
        </p:nvSpPr>
        <p:spPr>
          <a:xfrm>
            <a:off x="4860034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23" name="Rectangle 5"/>
          <p:cNvSpPr/>
          <p:nvPr/>
        </p:nvSpPr>
        <p:spPr>
          <a:xfrm>
            <a:off x="4860034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26 Rectángulo"/>
          <p:cNvSpPr/>
          <p:nvPr/>
        </p:nvSpPr>
        <p:spPr>
          <a:xfrm>
            <a:off x="4860032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26" name="Rectangle 5"/>
          <p:cNvSpPr/>
          <p:nvPr/>
        </p:nvSpPr>
        <p:spPr>
          <a:xfrm>
            <a:off x="4860030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5"/>
          <p:cNvSpPr/>
          <p:nvPr/>
        </p:nvSpPr>
        <p:spPr>
          <a:xfrm>
            <a:off x="4860030" y="4021066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860027" y="4021066"/>
            <a:ext cx="547359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Perfil</a:t>
            </a:r>
            <a:endParaRPr lang="es-CO" sz="1800" dirty="0"/>
          </a:p>
        </p:txBody>
      </p:sp>
      <p:sp>
        <p:nvSpPr>
          <p:cNvPr id="29" name="Rectángulo 28"/>
          <p:cNvSpPr/>
          <p:nvPr/>
        </p:nvSpPr>
        <p:spPr>
          <a:xfrm>
            <a:off x="5421742" y="4026062"/>
            <a:ext cx="504056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Editar</a:t>
            </a:r>
            <a:endParaRPr lang="es-CO" sz="700" dirty="0"/>
          </a:p>
        </p:txBody>
      </p:sp>
      <p:sp>
        <p:nvSpPr>
          <p:cNvPr id="30" name="Rectángulo 29"/>
          <p:cNvSpPr/>
          <p:nvPr/>
        </p:nvSpPr>
        <p:spPr>
          <a:xfrm>
            <a:off x="5940153" y="4026062"/>
            <a:ext cx="547358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Opciones</a:t>
            </a:r>
            <a:endParaRPr lang="es-CO" sz="700" dirty="0"/>
          </a:p>
        </p:txBody>
      </p:sp>
      <p:cxnSp>
        <p:nvCxnSpPr>
          <p:cNvPr id="10" name="Conector angular 9"/>
          <p:cNvCxnSpPr>
            <a:stCxn id="9" idx="0"/>
            <a:endCxn id="19" idx="0"/>
          </p:cNvCxnSpPr>
          <p:nvPr/>
        </p:nvCxnSpPr>
        <p:spPr>
          <a:xfrm rot="5400000" flipH="1" flipV="1">
            <a:off x="4620999" y="-419113"/>
            <a:ext cx="12700" cy="443106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91267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aplicaciones</a:t>
            </a:r>
            <a:endParaRPr lang="en-US" dirty="0"/>
          </a:p>
        </p:txBody>
      </p:sp>
      <p:sp>
        <p:nvSpPr>
          <p:cNvPr id="25" name="26 Rectángulo"/>
          <p:cNvSpPr/>
          <p:nvPr/>
        </p:nvSpPr>
        <p:spPr>
          <a:xfrm>
            <a:off x="6688937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1549118"/>
            <a:ext cx="24765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Si está en el fragmento de editar, haga que pueda cambiar el nombre usando un sencillo </a:t>
            </a:r>
            <a:r>
              <a:rPr lang="es-ES" dirty="0" err="1">
                <a:solidFill>
                  <a:schemeClr val="tx1"/>
                </a:solidFill>
              </a:rPr>
              <a:t>EditText</a:t>
            </a:r>
            <a:r>
              <a:rPr lang="es-ES" dirty="0">
                <a:solidFill>
                  <a:schemeClr val="tx1"/>
                </a:solidFill>
              </a:rPr>
              <a:t> y </a:t>
            </a:r>
            <a:r>
              <a:rPr lang="es-ES" dirty="0" err="1">
                <a:solidFill>
                  <a:schemeClr val="tx1"/>
                </a:solidFill>
              </a:rPr>
              <a:t>Button</a:t>
            </a:r>
            <a:r>
              <a:rPr lang="es-E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5"/>
          <p:cNvSpPr/>
          <p:nvPr/>
        </p:nvSpPr>
        <p:spPr>
          <a:xfrm>
            <a:off x="6688937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5"/>
          <p:cNvSpPr/>
          <p:nvPr/>
        </p:nvSpPr>
        <p:spPr>
          <a:xfrm>
            <a:off x="6688935" y="1779662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6 Rectángulo"/>
          <p:cNvSpPr/>
          <p:nvPr/>
        </p:nvSpPr>
        <p:spPr>
          <a:xfrm>
            <a:off x="6688935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16" name="Rectangle 5"/>
          <p:cNvSpPr/>
          <p:nvPr/>
        </p:nvSpPr>
        <p:spPr>
          <a:xfrm>
            <a:off x="6688933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Editar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6688931" y="1796419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3376186" y="1923678"/>
            <a:ext cx="1483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7034621" y="2612622"/>
            <a:ext cx="936104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i="1" dirty="0">
                <a:solidFill>
                  <a:schemeClr val="tx1">
                    <a:lumMod val="50000"/>
                  </a:schemeClr>
                </a:solidFill>
              </a:rPr>
              <a:t>Nombre</a:t>
            </a:r>
            <a:endParaRPr lang="es-CO" i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7031360" y="3137220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CAMBIAR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1" name="Conector recto 10"/>
          <p:cNvCxnSpPr/>
          <p:nvPr/>
        </p:nvCxnSpPr>
        <p:spPr>
          <a:xfrm>
            <a:off x="1835695" y="2499742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6 Rectángulo"/>
          <p:cNvSpPr/>
          <p:nvPr/>
        </p:nvSpPr>
        <p:spPr>
          <a:xfrm>
            <a:off x="4860034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27" name="Rectangle 5"/>
          <p:cNvSpPr/>
          <p:nvPr/>
        </p:nvSpPr>
        <p:spPr>
          <a:xfrm>
            <a:off x="4860034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26 Rectángulo"/>
          <p:cNvSpPr/>
          <p:nvPr/>
        </p:nvSpPr>
        <p:spPr>
          <a:xfrm>
            <a:off x="4860032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29" name="Rectangle 5"/>
          <p:cNvSpPr/>
          <p:nvPr/>
        </p:nvSpPr>
        <p:spPr>
          <a:xfrm>
            <a:off x="4860030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Editar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5"/>
          <p:cNvSpPr/>
          <p:nvPr/>
        </p:nvSpPr>
        <p:spPr>
          <a:xfrm>
            <a:off x="4860030" y="4021066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4860027" y="4021066"/>
            <a:ext cx="547359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Perfil</a:t>
            </a:r>
            <a:endParaRPr lang="es-CO" sz="1800" dirty="0"/>
          </a:p>
        </p:txBody>
      </p:sp>
      <p:sp>
        <p:nvSpPr>
          <p:cNvPr id="32" name="Rectángulo 31"/>
          <p:cNvSpPr/>
          <p:nvPr/>
        </p:nvSpPr>
        <p:spPr>
          <a:xfrm>
            <a:off x="5421742" y="4026062"/>
            <a:ext cx="504056" cy="2779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Editar</a:t>
            </a:r>
            <a:endParaRPr lang="es-CO" sz="700" dirty="0"/>
          </a:p>
        </p:txBody>
      </p:sp>
      <p:sp>
        <p:nvSpPr>
          <p:cNvPr id="33" name="Rectángulo 32"/>
          <p:cNvSpPr/>
          <p:nvPr/>
        </p:nvSpPr>
        <p:spPr>
          <a:xfrm>
            <a:off x="5940153" y="4026062"/>
            <a:ext cx="547358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Opciones</a:t>
            </a:r>
            <a:endParaRPr lang="es-CO" sz="700" dirty="0"/>
          </a:p>
        </p:txBody>
      </p:sp>
      <p:sp>
        <p:nvSpPr>
          <p:cNvPr id="37" name="Rectángulo 36"/>
          <p:cNvSpPr/>
          <p:nvPr/>
        </p:nvSpPr>
        <p:spPr>
          <a:xfrm>
            <a:off x="5257830" y="2613242"/>
            <a:ext cx="936104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i="1" dirty="0">
                <a:solidFill>
                  <a:schemeClr val="tx1">
                    <a:lumMod val="50000"/>
                  </a:schemeClr>
                </a:solidFill>
              </a:rPr>
              <a:t>Nombre</a:t>
            </a:r>
            <a:endParaRPr lang="es-CO" i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5254569" y="3137840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CAMBIAR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08287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aplicaciones</a:t>
            </a:r>
            <a:endParaRPr lang="en-US" dirty="0"/>
          </a:p>
        </p:txBody>
      </p:sp>
      <p:sp>
        <p:nvSpPr>
          <p:cNvPr id="25" name="26 Rectángulo"/>
          <p:cNvSpPr/>
          <p:nvPr/>
        </p:nvSpPr>
        <p:spPr>
          <a:xfrm>
            <a:off x="6688937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9672" y="2612622"/>
            <a:ext cx="24765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Al pulsar CAMBIAR, debe poder ver el nombre escrito en el fragmento de 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5"/>
          <p:cNvSpPr/>
          <p:nvPr/>
        </p:nvSpPr>
        <p:spPr>
          <a:xfrm>
            <a:off x="6688937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5"/>
          <p:cNvSpPr/>
          <p:nvPr/>
        </p:nvSpPr>
        <p:spPr>
          <a:xfrm>
            <a:off x="6688935" y="1779662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6 Rectángulo"/>
          <p:cNvSpPr/>
          <p:nvPr/>
        </p:nvSpPr>
        <p:spPr>
          <a:xfrm>
            <a:off x="6688935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16" name="Rectangle 5"/>
          <p:cNvSpPr/>
          <p:nvPr/>
        </p:nvSpPr>
        <p:spPr>
          <a:xfrm>
            <a:off x="6688933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Editar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6688931" y="1796419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034621" y="2612622"/>
            <a:ext cx="936104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i="1" dirty="0" err="1">
                <a:solidFill>
                  <a:schemeClr val="tx1">
                    <a:lumMod val="50000"/>
                  </a:schemeClr>
                </a:solidFill>
              </a:rPr>
              <a:t>Petronilo</a:t>
            </a:r>
            <a:endParaRPr lang="es-CO" i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7031360" y="3137220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CAMBIAR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26 Rectángulo"/>
          <p:cNvSpPr/>
          <p:nvPr/>
        </p:nvSpPr>
        <p:spPr>
          <a:xfrm>
            <a:off x="4860034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24" name="Rectangle 5"/>
          <p:cNvSpPr/>
          <p:nvPr/>
        </p:nvSpPr>
        <p:spPr>
          <a:xfrm>
            <a:off x="4860034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6 Rectángulo"/>
          <p:cNvSpPr/>
          <p:nvPr/>
        </p:nvSpPr>
        <p:spPr>
          <a:xfrm>
            <a:off x="4860032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27" name="Rectangle 5"/>
          <p:cNvSpPr/>
          <p:nvPr/>
        </p:nvSpPr>
        <p:spPr>
          <a:xfrm>
            <a:off x="4860030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Editar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5"/>
          <p:cNvSpPr/>
          <p:nvPr/>
        </p:nvSpPr>
        <p:spPr>
          <a:xfrm>
            <a:off x="4860030" y="4021066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4860027" y="4021066"/>
            <a:ext cx="547359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Perfil</a:t>
            </a:r>
            <a:endParaRPr lang="es-CO" sz="1800" dirty="0"/>
          </a:p>
        </p:txBody>
      </p:sp>
      <p:sp>
        <p:nvSpPr>
          <p:cNvPr id="30" name="Rectángulo 29"/>
          <p:cNvSpPr/>
          <p:nvPr/>
        </p:nvSpPr>
        <p:spPr>
          <a:xfrm>
            <a:off x="5421742" y="4026062"/>
            <a:ext cx="504056" cy="2779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Editar</a:t>
            </a:r>
            <a:endParaRPr lang="es-CO" sz="700" dirty="0"/>
          </a:p>
        </p:txBody>
      </p:sp>
      <p:sp>
        <p:nvSpPr>
          <p:cNvPr id="31" name="Rectángulo 30"/>
          <p:cNvSpPr/>
          <p:nvPr/>
        </p:nvSpPr>
        <p:spPr>
          <a:xfrm>
            <a:off x="5940153" y="4026062"/>
            <a:ext cx="547358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Opciones</a:t>
            </a:r>
            <a:endParaRPr lang="es-CO" sz="700" dirty="0"/>
          </a:p>
        </p:txBody>
      </p:sp>
      <p:sp>
        <p:nvSpPr>
          <p:cNvPr id="32" name="Rectángulo 31"/>
          <p:cNvSpPr/>
          <p:nvPr/>
        </p:nvSpPr>
        <p:spPr>
          <a:xfrm>
            <a:off x="5257830" y="2613242"/>
            <a:ext cx="936104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i="1" dirty="0">
                <a:solidFill>
                  <a:schemeClr val="tx1">
                    <a:lumMod val="50000"/>
                  </a:schemeClr>
                </a:solidFill>
              </a:rPr>
              <a:t>Nombre</a:t>
            </a:r>
            <a:endParaRPr lang="es-CO" i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5254569" y="3137840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CAMBIAR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86781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aplicaciones</a:t>
            </a:r>
            <a:endParaRPr lang="en-US" dirty="0"/>
          </a:p>
        </p:txBody>
      </p:sp>
      <p:sp>
        <p:nvSpPr>
          <p:cNvPr id="25" name="26 Rectángulo"/>
          <p:cNvSpPr/>
          <p:nvPr/>
        </p:nvSpPr>
        <p:spPr>
          <a:xfrm>
            <a:off x="6688937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17" name="Rectangle 5"/>
          <p:cNvSpPr/>
          <p:nvPr/>
        </p:nvSpPr>
        <p:spPr>
          <a:xfrm>
            <a:off x="6688937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5"/>
          <p:cNvSpPr/>
          <p:nvPr/>
        </p:nvSpPr>
        <p:spPr>
          <a:xfrm>
            <a:off x="6688935" y="1779662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6 Rectángulo"/>
          <p:cNvSpPr/>
          <p:nvPr/>
        </p:nvSpPr>
        <p:spPr>
          <a:xfrm>
            <a:off x="6688935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16" name="Rectangle 5"/>
          <p:cNvSpPr/>
          <p:nvPr/>
        </p:nvSpPr>
        <p:spPr>
          <a:xfrm>
            <a:off x="6688933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Editar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6688931" y="1796419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034621" y="2612622"/>
            <a:ext cx="936104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i="1" dirty="0" err="1">
                <a:solidFill>
                  <a:schemeClr val="tx1">
                    <a:lumMod val="50000"/>
                  </a:schemeClr>
                </a:solidFill>
              </a:rPr>
              <a:t>Petronilo</a:t>
            </a:r>
            <a:endParaRPr lang="es-CO" i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7031360" y="3137220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CAMBIAR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Rectangle 5"/>
          <p:cNvSpPr/>
          <p:nvPr/>
        </p:nvSpPr>
        <p:spPr>
          <a:xfrm>
            <a:off x="6688934" y="2089314"/>
            <a:ext cx="880151" cy="220836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21"/>
          <p:cNvSpPr/>
          <p:nvPr/>
        </p:nvSpPr>
        <p:spPr>
          <a:xfrm>
            <a:off x="6691247" y="2163484"/>
            <a:ext cx="877838" cy="35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86622" y="2496449"/>
            <a:ext cx="877838" cy="35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Editar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1"/>
          <p:cNvSpPr/>
          <p:nvPr/>
        </p:nvSpPr>
        <p:spPr>
          <a:xfrm>
            <a:off x="6681997" y="2817778"/>
            <a:ext cx="877838" cy="35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Opciones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8"/>
          <p:cNvSpPr txBox="1"/>
          <p:nvPr/>
        </p:nvSpPr>
        <p:spPr>
          <a:xfrm>
            <a:off x="1619672" y="2612622"/>
            <a:ext cx="24765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Al pulsar CAMBIAR, debe poder ver el nombre escrito en el fragmento de 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6 Rectángulo"/>
          <p:cNvSpPr/>
          <p:nvPr/>
        </p:nvSpPr>
        <p:spPr>
          <a:xfrm>
            <a:off x="4860034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27" name="Rectangle 5"/>
          <p:cNvSpPr/>
          <p:nvPr/>
        </p:nvSpPr>
        <p:spPr>
          <a:xfrm>
            <a:off x="4860034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26 Rectángulo"/>
          <p:cNvSpPr/>
          <p:nvPr/>
        </p:nvSpPr>
        <p:spPr>
          <a:xfrm>
            <a:off x="4860032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29" name="Rectangle 5"/>
          <p:cNvSpPr/>
          <p:nvPr/>
        </p:nvSpPr>
        <p:spPr>
          <a:xfrm>
            <a:off x="4860030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Editar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5"/>
          <p:cNvSpPr/>
          <p:nvPr/>
        </p:nvSpPr>
        <p:spPr>
          <a:xfrm>
            <a:off x="4860030" y="4021066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4860027" y="4021066"/>
            <a:ext cx="547359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Perfil</a:t>
            </a:r>
            <a:endParaRPr lang="es-CO" sz="1800" dirty="0"/>
          </a:p>
        </p:txBody>
      </p:sp>
      <p:sp>
        <p:nvSpPr>
          <p:cNvPr id="32" name="Rectángulo 31"/>
          <p:cNvSpPr/>
          <p:nvPr/>
        </p:nvSpPr>
        <p:spPr>
          <a:xfrm>
            <a:off x="5421742" y="4026062"/>
            <a:ext cx="504056" cy="2779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Editar</a:t>
            </a:r>
            <a:endParaRPr lang="es-CO" sz="700" dirty="0"/>
          </a:p>
        </p:txBody>
      </p:sp>
      <p:sp>
        <p:nvSpPr>
          <p:cNvPr id="33" name="Rectángulo 32"/>
          <p:cNvSpPr/>
          <p:nvPr/>
        </p:nvSpPr>
        <p:spPr>
          <a:xfrm>
            <a:off x="5940153" y="4026062"/>
            <a:ext cx="547358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Opciones</a:t>
            </a:r>
            <a:endParaRPr lang="es-CO" sz="700" dirty="0"/>
          </a:p>
        </p:txBody>
      </p:sp>
      <p:sp>
        <p:nvSpPr>
          <p:cNvPr id="34" name="Rectángulo 33"/>
          <p:cNvSpPr/>
          <p:nvPr/>
        </p:nvSpPr>
        <p:spPr>
          <a:xfrm>
            <a:off x="5257830" y="2613242"/>
            <a:ext cx="936104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i="1" dirty="0">
                <a:solidFill>
                  <a:schemeClr val="tx1">
                    <a:lumMod val="50000"/>
                  </a:schemeClr>
                </a:solidFill>
              </a:rPr>
              <a:t>Nombre</a:t>
            </a:r>
            <a:endParaRPr lang="es-CO" i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5254569" y="3137840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CAMBIAR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1489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aplicaciones</a:t>
            </a:r>
            <a:endParaRPr lang="en-US" dirty="0"/>
          </a:p>
        </p:txBody>
      </p:sp>
      <p:sp>
        <p:nvSpPr>
          <p:cNvPr id="25" name="26 Rectángulo"/>
          <p:cNvSpPr/>
          <p:nvPr/>
        </p:nvSpPr>
        <p:spPr>
          <a:xfrm>
            <a:off x="6688937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17" name="Rectangle 5"/>
          <p:cNvSpPr/>
          <p:nvPr/>
        </p:nvSpPr>
        <p:spPr>
          <a:xfrm>
            <a:off x="6688937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5"/>
          <p:cNvSpPr/>
          <p:nvPr/>
        </p:nvSpPr>
        <p:spPr>
          <a:xfrm>
            <a:off x="6688935" y="1779662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6 Rectángulo"/>
          <p:cNvSpPr/>
          <p:nvPr/>
        </p:nvSpPr>
        <p:spPr>
          <a:xfrm>
            <a:off x="6688935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16" name="Rectangle 5"/>
          <p:cNvSpPr/>
          <p:nvPr/>
        </p:nvSpPr>
        <p:spPr>
          <a:xfrm>
            <a:off x="6688933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Editar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6688931" y="1796419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034621" y="2612622"/>
            <a:ext cx="936104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i="1" dirty="0" err="1">
                <a:solidFill>
                  <a:schemeClr val="tx1">
                    <a:lumMod val="50000"/>
                  </a:schemeClr>
                </a:solidFill>
              </a:rPr>
              <a:t>Petronilo</a:t>
            </a:r>
            <a:endParaRPr lang="es-CO" i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7031360" y="3137220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CAMBIAR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Rectangle 5"/>
          <p:cNvSpPr/>
          <p:nvPr/>
        </p:nvSpPr>
        <p:spPr>
          <a:xfrm>
            <a:off x="6688934" y="2089314"/>
            <a:ext cx="880151" cy="220836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21"/>
          <p:cNvSpPr/>
          <p:nvPr/>
        </p:nvSpPr>
        <p:spPr>
          <a:xfrm>
            <a:off x="6691247" y="2163484"/>
            <a:ext cx="877838" cy="351656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86622" y="2496449"/>
            <a:ext cx="877838" cy="35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Editar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1"/>
          <p:cNvSpPr/>
          <p:nvPr/>
        </p:nvSpPr>
        <p:spPr>
          <a:xfrm>
            <a:off x="6681997" y="2817778"/>
            <a:ext cx="877838" cy="35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Opciones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8"/>
          <p:cNvSpPr txBox="1"/>
          <p:nvPr/>
        </p:nvSpPr>
        <p:spPr>
          <a:xfrm>
            <a:off x="1619672" y="2612622"/>
            <a:ext cx="24765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Al pulsar CAMBIAR, debe poder ver el nombre escrito en el fragmento de 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6 Rectángulo"/>
          <p:cNvSpPr/>
          <p:nvPr/>
        </p:nvSpPr>
        <p:spPr>
          <a:xfrm>
            <a:off x="4860034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27" name="Rectangle 5"/>
          <p:cNvSpPr/>
          <p:nvPr/>
        </p:nvSpPr>
        <p:spPr>
          <a:xfrm>
            <a:off x="4860034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26 Rectángulo"/>
          <p:cNvSpPr/>
          <p:nvPr/>
        </p:nvSpPr>
        <p:spPr>
          <a:xfrm>
            <a:off x="4860032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29" name="Rectangle 5"/>
          <p:cNvSpPr/>
          <p:nvPr/>
        </p:nvSpPr>
        <p:spPr>
          <a:xfrm>
            <a:off x="4860030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Editar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5"/>
          <p:cNvSpPr/>
          <p:nvPr/>
        </p:nvSpPr>
        <p:spPr>
          <a:xfrm>
            <a:off x="4860030" y="4021066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4860027" y="4021066"/>
            <a:ext cx="547359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Perfil</a:t>
            </a:r>
            <a:endParaRPr lang="es-CO" sz="1800" dirty="0"/>
          </a:p>
        </p:txBody>
      </p:sp>
      <p:sp>
        <p:nvSpPr>
          <p:cNvPr id="32" name="Rectángulo 31"/>
          <p:cNvSpPr/>
          <p:nvPr/>
        </p:nvSpPr>
        <p:spPr>
          <a:xfrm>
            <a:off x="5421742" y="4026062"/>
            <a:ext cx="504056" cy="2779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Editar</a:t>
            </a:r>
            <a:endParaRPr lang="es-CO" sz="700" dirty="0"/>
          </a:p>
        </p:txBody>
      </p:sp>
      <p:sp>
        <p:nvSpPr>
          <p:cNvPr id="33" name="Rectángulo 32"/>
          <p:cNvSpPr/>
          <p:nvPr/>
        </p:nvSpPr>
        <p:spPr>
          <a:xfrm>
            <a:off x="5940153" y="4026062"/>
            <a:ext cx="547358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Opciones</a:t>
            </a:r>
            <a:endParaRPr lang="es-CO" sz="700" dirty="0"/>
          </a:p>
        </p:txBody>
      </p:sp>
      <p:sp>
        <p:nvSpPr>
          <p:cNvPr id="34" name="Rectángulo 33"/>
          <p:cNvSpPr/>
          <p:nvPr/>
        </p:nvSpPr>
        <p:spPr>
          <a:xfrm>
            <a:off x="5257830" y="2613242"/>
            <a:ext cx="936104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i="1" dirty="0">
                <a:solidFill>
                  <a:schemeClr val="tx1">
                    <a:lumMod val="50000"/>
                  </a:schemeClr>
                </a:solidFill>
              </a:rPr>
              <a:t>Nombre</a:t>
            </a:r>
            <a:endParaRPr lang="es-CO" i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5254569" y="3137840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CAMBIAR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6882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aplicaciones</a:t>
            </a:r>
            <a:endParaRPr lang="en-US" dirty="0"/>
          </a:p>
        </p:txBody>
      </p:sp>
      <p:sp>
        <p:nvSpPr>
          <p:cNvPr id="25" name="26 Rectángulo"/>
          <p:cNvSpPr/>
          <p:nvPr/>
        </p:nvSpPr>
        <p:spPr>
          <a:xfrm>
            <a:off x="6688937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17" name="Rectangle 5"/>
          <p:cNvSpPr/>
          <p:nvPr/>
        </p:nvSpPr>
        <p:spPr>
          <a:xfrm>
            <a:off x="6688937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5"/>
          <p:cNvSpPr/>
          <p:nvPr/>
        </p:nvSpPr>
        <p:spPr>
          <a:xfrm>
            <a:off x="6688935" y="1779662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6 Rectángulo"/>
          <p:cNvSpPr/>
          <p:nvPr/>
        </p:nvSpPr>
        <p:spPr>
          <a:xfrm>
            <a:off x="6688935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16" name="Rectangle 5"/>
          <p:cNvSpPr/>
          <p:nvPr/>
        </p:nvSpPr>
        <p:spPr>
          <a:xfrm>
            <a:off x="6688933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6688931" y="1796419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855531" y="2613319"/>
            <a:ext cx="128179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Bienvenido,</a:t>
            </a:r>
          </a:p>
          <a:p>
            <a:pPr algn="ctr"/>
            <a:r>
              <a:rPr lang="es-ES" dirty="0" err="1">
                <a:solidFill>
                  <a:schemeClr val="bg1"/>
                </a:solidFill>
              </a:rPr>
              <a:t>Petronilo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4" name="TextBox 8"/>
          <p:cNvSpPr txBox="1"/>
          <p:nvPr/>
        </p:nvSpPr>
        <p:spPr>
          <a:xfrm>
            <a:off x="1619672" y="2612622"/>
            <a:ext cx="24765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Al pulsar CAMBIAR, debe poder ver el nombre escrito en el fragmento de 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6 Rectángulo"/>
          <p:cNvSpPr/>
          <p:nvPr/>
        </p:nvSpPr>
        <p:spPr>
          <a:xfrm>
            <a:off x="4860034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27" name="Rectangle 5"/>
          <p:cNvSpPr/>
          <p:nvPr/>
        </p:nvSpPr>
        <p:spPr>
          <a:xfrm>
            <a:off x="4860034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26 Rectángulo"/>
          <p:cNvSpPr/>
          <p:nvPr/>
        </p:nvSpPr>
        <p:spPr>
          <a:xfrm>
            <a:off x="4860032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29" name="Rectangle 5"/>
          <p:cNvSpPr/>
          <p:nvPr/>
        </p:nvSpPr>
        <p:spPr>
          <a:xfrm>
            <a:off x="4860030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Editar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5"/>
          <p:cNvSpPr/>
          <p:nvPr/>
        </p:nvSpPr>
        <p:spPr>
          <a:xfrm>
            <a:off x="4860030" y="4021066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4860027" y="4021066"/>
            <a:ext cx="547359" cy="2779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Perfil</a:t>
            </a:r>
            <a:endParaRPr lang="es-CO" sz="1800" dirty="0"/>
          </a:p>
        </p:txBody>
      </p:sp>
      <p:sp>
        <p:nvSpPr>
          <p:cNvPr id="32" name="Rectángulo 31"/>
          <p:cNvSpPr/>
          <p:nvPr/>
        </p:nvSpPr>
        <p:spPr>
          <a:xfrm>
            <a:off x="5421742" y="4026062"/>
            <a:ext cx="504056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Editar</a:t>
            </a:r>
            <a:endParaRPr lang="es-CO" sz="700" dirty="0"/>
          </a:p>
        </p:txBody>
      </p:sp>
      <p:sp>
        <p:nvSpPr>
          <p:cNvPr id="33" name="Rectángulo 32"/>
          <p:cNvSpPr/>
          <p:nvPr/>
        </p:nvSpPr>
        <p:spPr>
          <a:xfrm>
            <a:off x="5940153" y="4026062"/>
            <a:ext cx="547358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Opciones</a:t>
            </a:r>
            <a:endParaRPr lang="es-CO" sz="700" dirty="0"/>
          </a:p>
        </p:txBody>
      </p:sp>
      <p:sp>
        <p:nvSpPr>
          <p:cNvPr id="36" name="Rectángulo 35"/>
          <p:cNvSpPr/>
          <p:nvPr/>
        </p:nvSpPr>
        <p:spPr>
          <a:xfrm>
            <a:off x="5032873" y="2621914"/>
            <a:ext cx="128179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Bienvenido,</a:t>
            </a:r>
          </a:p>
          <a:p>
            <a:pPr algn="ctr"/>
            <a:r>
              <a:rPr lang="es-ES" dirty="0" err="1">
                <a:solidFill>
                  <a:schemeClr val="bg1"/>
                </a:solidFill>
              </a:rPr>
              <a:t>Petronilo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39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2960" y="3363838"/>
            <a:ext cx="55159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2. Ya en la actividad2, podemos invocar una tercera actividad</a:t>
            </a: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i = new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this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, Activity3.class);</a:t>
            </a: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startActivity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(i);</a:t>
            </a:r>
            <a:endParaRPr lang="es-E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13"/>
          <p:cNvSpPr/>
          <p:nvPr/>
        </p:nvSpPr>
        <p:spPr>
          <a:xfrm>
            <a:off x="611560" y="1635646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5"/>
          <p:cNvSpPr/>
          <p:nvPr/>
        </p:nvSpPr>
        <p:spPr>
          <a:xfrm>
            <a:off x="7092280" y="1584110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732240" y="3272085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angle 13"/>
          <p:cNvSpPr/>
          <p:nvPr/>
        </p:nvSpPr>
        <p:spPr>
          <a:xfrm>
            <a:off x="2339752" y="1635646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Conector recto de flecha 4"/>
          <p:cNvCxnSpPr>
            <a:stCxn id="8" idx="3"/>
            <a:endCxn id="9" idx="1"/>
          </p:cNvCxnSpPr>
          <p:nvPr/>
        </p:nvCxnSpPr>
        <p:spPr>
          <a:xfrm>
            <a:off x="2011245" y="2173923"/>
            <a:ext cx="328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5"/>
          <p:cNvSpPr/>
          <p:nvPr/>
        </p:nvSpPr>
        <p:spPr>
          <a:xfrm>
            <a:off x="7308962" y="1827685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3739437" y="2173923"/>
            <a:ext cx="328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3"/>
          <p:cNvSpPr/>
          <p:nvPr/>
        </p:nvSpPr>
        <p:spPr>
          <a:xfrm>
            <a:off x="4067944" y="1635646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63185" y="2071260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06704018"/>
      </p:ext>
    </p:extLst>
  </p:cSld>
  <p:clrMapOvr>
    <a:masterClrMapping/>
  </p:clrMapOvr>
</p:sld>
</file>

<file path=ppt/theme/theme1.xml><?xml version="1.0" encoding="utf-8"?>
<a:theme xmlns:a="http://schemas.openxmlformats.org/drawingml/2006/main" name="UAO-Theme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O-Theme" id="{20182190-A49B-4539-8B8D-99DAED61407D}" vid="{177BBD3A-124E-465B-8A36-CCB2FD2F6C2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UAO-Theme</Template>
  <TotalTime>6810</TotalTime>
  <Words>3828</Words>
  <Application>Microsoft Macintosh PowerPoint</Application>
  <PresentationFormat>On-screen Show (16:9)</PresentationFormat>
  <Paragraphs>1122</Paragraphs>
  <Slides>88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4" baseType="lpstr">
      <vt:lpstr>Arial</vt:lpstr>
      <vt:lpstr>Arial Narrow</vt:lpstr>
      <vt:lpstr>Calibri</vt:lpstr>
      <vt:lpstr>Calibri Light</vt:lpstr>
      <vt:lpstr>Consolas</vt:lpstr>
      <vt:lpstr>UAO-Theme</vt:lpstr>
      <vt:lpstr>Aplicaciones Móviles</vt:lpstr>
      <vt:lpstr>Intents</vt:lpstr>
      <vt:lpstr>Intent</vt:lpstr>
      <vt:lpstr>Intent</vt:lpstr>
      <vt:lpstr>Intent</vt:lpstr>
      <vt:lpstr>Intent</vt:lpstr>
      <vt:lpstr>Intent</vt:lpstr>
      <vt:lpstr>Intent</vt:lpstr>
      <vt:lpstr>Intent</vt:lpstr>
      <vt:lpstr>Intents + data + callbacks</vt:lpstr>
      <vt:lpstr>Intent</vt:lpstr>
      <vt:lpstr>Intent</vt:lpstr>
      <vt:lpstr>Intent</vt:lpstr>
      <vt:lpstr>Intent</vt:lpstr>
      <vt:lpstr>Intent</vt:lpstr>
      <vt:lpstr>Intent</vt:lpstr>
      <vt:lpstr>Intent</vt:lpstr>
      <vt:lpstr>Intent</vt:lpstr>
      <vt:lpstr>Intent</vt:lpstr>
      <vt:lpstr>Intent</vt:lpstr>
      <vt:lpstr>Intent</vt:lpstr>
      <vt:lpstr>Intent</vt:lpstr>
      <vt:lpstr>Intent</vt:lpstr>
      <vt:lpstr>Intent</vt:lpstr>
      <vt:lpstr>Intent</vt:lpstr>
      <vt:lpstr>Inflater</vt:lpstr>
      <vt:lpstr>Inflater</vt:lpstr>
      <vt:lpstr>Inflater</vt:lpstr>
      <vt:lpstr>Inflater</vt:lpstr>
      <vt:lpstr>Inflater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 e intents</vt:lpstr>
      <vt:lpstr>Fragments e intents</vt:lpstr>
      <vt:lpstr>Fragments e intents</vt:lpstr>
      <vt:lpstr>Fragments e intents</vt:lpstr>
      <vt:lpstr>Fragments e intents</vt:lpstr>
      <vt:lpstr>Fragments e intents</vt:lpstr>
      <vt:lpstr>Fragments e intents</vt:lpstr>
      <vt:lpstr>Fragments e intents</vt:lpstr>
      <vt:lpstr>Fragments e intents</vt:lpstr>
      <vt:lpstr>Fragments</vt:lpstr>
      <vt:lpstr>Fragment: UML</vt:lpstr>
      <vt:lpstr>Fragment: UML</vt:lpstr>
      <vt:lpstr>Fragment: UML</vt:lpstr>
      <vt:lpstr>Fragments</vt:lpstr>
      <vt:lpstr>Fragment: ciclo de vida (Completo)</vt:lpstr>
      <vt:lpstr>Fragment: ciclo de vida (Simplificado)</vt:lpstr>
      <vt:lpstr>Fragment: ciclo de vida (Simplificado)</vt:lpstr>
      <vt:lpstr>Fragment: ciclo de vida (Simplificado)</vt:lpstr>
      <vt:lpstr>Fragment: Aclaración sobre ciclos</vt:lpstr>
      <vt:lpstr>Fragments</vt:lpstr>
      <vt:lpstr>Fragments</vt:lpstr>
      <vt:lpstr>Fragments</vt:lpstr>
      <vt:lpstr>Ejercicio</vt:lpstr>
      <vt:lpstr>ACTIVIDAD EN CLASE</vt:lpstr>
      <vt:lpstr>ACTIVIDAD EN CLASE</vt:lpstr>
      <vt:lpstr>ACTIVIDAD EN CLASE</vt:lpstr>
      <vt:lpstr>ACTIVIDAD EN CLASE</vt:lpstr>
      <vt:lpstr>ACTIVIDAD EN CLASE</vt:lpstr>
      <vt:lpstr>ACTIVIDAD EN CLASE</vt:lpstr>
      <vt:lpstr>Tarea</vt:lpstr>
      <vt:lpstr>Ejercicio aplicaciones</vt:lpstr>
      <vt:lpstr>Ejercicio aplicaciones</vt:lpstr>
      <vt:lpstr>Ejercicio aplicaciones</vt:lpstr>
      <vt:lpstr>Ejercicio aplicaciones</vt:lpstr>
      <vt:lpstr>Ejercicio aplicaciones</vt:lpstr>
      <vt:lpstr>Ejercicio aplicaciones</vt:lpstr>
      <vt:lpstr>Ejercicio aplicaciones</vt:lpstr>
      <vt:lpstr>Ejercicio aplicaciones</vt:lpstr>
      <vt:lpstr>Ejercicio aplicaciones</vt:lpstr>
      <vt:lpstr>Ejercicio aplicaciones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Rﭑηcφη</cp:lastModifiedBy>
  <cp:revision>136</cp:revision>
  <dcterms:modified xsi:type="dcterms:W3CDTF">2020-08-27T22:53:14Z</dcterms:modified>
</cp:coreProperties>
</file>