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62"/>
  </p:notesMasterIdLst>
  <p:sldIdLst>
    <p:sldId id="256" r:id="rId2"/>
    <p:sldId id="291" r:id="rId3"/>
    <p:sldId id="292" r:id="rId4"/>
    <p:sldId id="293" r:id="rId5"/>
    <p:sldId id="294" r:id="rId6"/>
    <p:sldId id="295" r:id="rId7"/>
    <p:sldId id="298" r:id="rId8"/>
    <p:sldId id="357" r:id="rId9"/>
    <p:sldId id="358" r:id="rId10"/>
    <p:sldId id="356" r:id="rId11"/>
    <p:sldId id="324" r:id="rId12"/>
    <p:sldId id="325" r:id="rId13"/>
    <p:sldId id="296" r:id="rId14"/>
    <p:sldId id="301" r:id="rId15"/>
    <p:sldId id="284" r:id="rId16"/>
    <p:sldId id="285" r:id="rId17"/>
    <p:sldId id="286" r:id="rId18"/>
    <p:sldId id="287" r:id="rId19"/>
    <p:sldId id="289" r:id="rId20"/>
    <p:sldId id="359" r:id="rId21"/>
    <p:sldId id="257" r:id="rId22"/>
    <p:sldId id="258" r:id="rId23"/>
    <p:sldId id="260" r:id="rId24"/>
    <p:sldId id="288" r:id="rId25"/>
    <p:sldId id="300" r:id="rId26"/>
    <p:sldId id="328" r:id="rId27"/>
    <p:sldId id="329" r:id="rId28"/>
    <p:sldId id="327" r:id="rId29"/>
    <p:sldId id="262" r:id="rId30"/>
    <p:sldId id="302" r:id="rId31"/>
    <p:sldId id="263" r:id="rId32"/>
    <p:sldId id="264" r:id="rId33"/>
    <p:sldId id="265" r:id="rId34"/>
    <p:sldId id="266" r:id="rId35"/>
    <p:sldId id="267" r:id="rId36"/>
    <p:sldId id="303" r:id="rId37"/>
    <p:sldId id="304" r:id="rId38"/>
    <p:sldId id="283" r:id="rId39"/>
    <p:sldId id="274" r:id="rId40"/>
    <p:sldId id="307" r:id="rId41"/>
    <p:sldId id="333" r:id="rId42"/>
    <p:sldId id="334" r:id="rId43"/>
    <p:sldId id="335" r:id="rId44"/>
    <p:sldId id="336" r:id="rId45"/>
    <p:sldId id="317" r:id="rId46"/>
    <p:sldId id="318" r:id="rId47"/>
    <p:sldId id="322" r:id="rId48"/>
    <p:sldId id="337" r:id="rId49"/>
    <p:sldId id="338" r:id="rId50"/>
    <p:sldId id="339" r:id="rId51"/>
    <p:sldId id="323" r:id="rId52"/>
    <p:sldId id="340" r:id="rId53"/>
    <p:sldId id="341" r:id="rId54"/>
    <p:sldId id="342" r:id="rId55"/>
    <p:sldId id="343" r:id="rId56"/>
    <p:sldId id="344" r:id="rId57"/>
    <p:sldId id="345" r:id="rId58"/>
    <p:sldId id="346" r:id="rId59"/>
    <p:sldId id="347" r:id="rId60"/>
    <p:sldId id="348"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5" autoAdjust="0"/>
    <p:restoredTop sz="94631"/>
  </p:normalViewPr>
  <p:slideViewPr>
    <p:cSldViewPr>
      <p:cViewPr varScale="1">
        <p:scale>
          <a:sx n="129" d="100"/>
          <a:sy n="129" d="100"/>
        </p:scale>
        <p:origin x="78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05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77799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380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506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699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306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061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8/13/20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8/13/20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8/13/20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8/13/20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8/13/20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marL="0" lvl="0" indent="0">
              <a:spcBef>
                <a:spcPts val="0"/>
              </a:spcBef>
              <a:spcAft>
                <a:spcPts val="0"/>
              </a:spcAft>
              <a:buNone/>
            </a:pPr>
            <a:r>
              <a:rPr lang="es" dirty="0"/>
              <a:t>Ingeniería Telemática</a:t>
            </a:r>
          </a:p>
          <a:p>
            <a:pPr marL="0" lvl="0" indent="0">
              <a:spcBef>
                <a:spcPts val="0"/>
              </a:spcBef>
              <a:spcAft>
                <a:spcPts val="0"/>
              </a:spcAft>
              <a:buNone/>
            </a:pPr>
            <a:r>
              <a:rPr lang="en-US" dirty="0"/>
              <a:t>D</a:t>
            </a:r>
            <a:r>
              <a:rPr lang="es" dirty="0"/>
              <a:t>iseño de medios interactivos</a:t>
            </a:r>
          </a:p>
          <a:p>
            <a:pPr marL="0" lvl="0" indent="0">
              <a:spcBef>
                <a:spcPts val="0"/>
              </a:spcBef>
              <a:spcAft>
                <a:spcPts val="0"/>
              </a:spcAft>
              <a:buNone/>
            </a:pPr>
            <a:r>
              <a:rPr lang="es-CO" dirty="0"/>
              <a:t>I</a:t>
            </a:r>
            <a:r>
              <a:rPr lang="es" dirty="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Comunicación</a:t>
            </a:r>
            <a:endParaRPr lang="en-US" dirty="0"/>
          </a:p>
        </p:txBody>
      </p:sp>
      <p:pic>
        <p:nvPicPr>
          <p:cNvPr id="4" name="Picture 6" descr="File:Slack Technologies Logo.svg - Wikimedia Commons">
            <a:extLst>
              <a:ext uri="{FF2B5EF4-FFF2-40B4-BE49-F238E27FC236}">
                <a16:creationId xmlns:a16="http://schemas.microsoft.com/office/drawing/2014/main" id="{A5B4AB94-3F67-AD4F-BF33-D0BC50585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097" y="2283718"/>
            <a:ext cx="3678763" cy="9382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oodle Mobile Icesi | Portal de Servicios">
            <a:extLst>
              <a:ext uri="{FF2B5EF4-FFF2-40B4-BE49-F238E27FC236}">
                <a16:creationId xmlns:a16="http://schemas.microsoft.com/office/drawing/2014/main" id="{7A5553EA-78A0-D44F-93BE-2C98257C1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295023"/>
            <a:ext cx="3381807" cy="321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54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Fechas importantes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Entregas</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8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Fechas importantes</a:t>
            </a:r>
            <a:endParaRPr lang="es-CO" dirty="0"/>
          </a:p>
        </p:txBody>
      </p:sp>
      <p:sp>
        <p:nvSpPr>
          <p:cNvPr id="3" name="Marcador de contenido 2"/>
          <p:cNvSpPr>
            <a:spLocks noGrp="1"/>
          </p:cNvSpPr>
          <p:nvPr>
            <p:ph idx="1"/>
          </p:nvPr>
        </p:nvSpPr>
        <p:spPr/>
        <p:txBody>
          <a:bodyPr>
            <a:normAutofit fontScale="85000" lnSpcReduction="20000"/>
          </a:bodyPr>
          <a:lstStyle/>
          <a:p>
            <a:r>
              <a:rPr lang="es-ES" b="1" dirty="0"/>
              <a:t>*Pitch </a:t>
            </a:r>
            <a:r>
              <a:rPr lang="es-ES" b="1" dirty="0" err="1"/>
              <a:t>Elevator</a:t>
            </a:r>
            <a:r>
              <a:rPr lang="es-ES" b="1" dirty="0"/>
              <a:t> (Semana 4)</a:t>
            </a:r>
          </a:p>
          <a:p>
            <a:pPr marL="150876" lvl="1" indent="0">
              <a:buNone/>
            </a:pPr>
            <a:r>
              <a:rPr lang="es-ES" sz="1500" dirty="0"/>
              <a:t>	3 de septiembre 2020</a:t>
            </a:r>
          </a:p>
          <a:p>
            <a:pPr marL="150876" lvl="1" indent="0">
              <a:buNone/>
            </a:pPr>
            <a:endParaRPr lang="es-ES" sz="1500" dirty="0"/>
          </a:p>
          <a:p>
            <a:r>
              <a:rPr lang="es-ES" b="1" dirty="0"/>
              <a:t>*Entrega 1 – Prototipo de la App (Semana 8)</a:t>
            </a:r>
          </a:p>
          <a:p>
            <a:pPr marL="150876" lvl="1" indent="0">
              <a:buNone/>
            </a:pPr>
            <a:r>
              <a:rPr lang="es-ES" sz="1500" dirty="0"/>
              <a:t>	25 de septiembre de 2020</a:t>
            </a:r>
            <a:endParaRPr lang="es-CO" sz="1500" dirty="0"/>
          </a:p>
          <a:p>
            <a:pPr marL="150876" lvl="1" indent="0">
              <a:buNone/>
            </a:pPr>
            <a:endParaRPr lang="es-ES" sz="1500" dirty="0"/>
          </a:p>
          <a:p>
            <a:r>
              <a:rPr lang="es-ES" b="1" dirty="0"/>
              <a:t>*Entrega 2 – Función principal (Semana 16)</a:t>
            </a:r>
          </a:p>
          <a:p>
            <a:pPr marL="150876" lvl="1" indent="0">
              <a:buNone/>
            </a:pPr>
            <a:r>
              <a:rPr lang="es-ES" sz="1500" dirty="0"/>
              <a:t>	20 de noviembre de 2020</a:t>
            </a:r>
          </a:p>
          <a:p>
            <a:pPr marL="150876" lvl="1" indent="0">
              <a:buNone/>
            </a:pPr>
            <a:endParaRPr lang="es-ES" sz="1500" dirty="0"/>
          </a:p>
          <a:p>
            <a:r>
              <a:rPr lang="es-ES" b="1" dirty="0"/>
              <a:t>*Entrega final – Producto final (Semana 18)</a:t>
            </a:r>
          </a:p>
          <a:p>
            <a:pPr marL="150876" lvl="1" indent="0">
              <a:buNone/>
            </a:pPr>
            <a:r>
              <a:rPr lang="es-ES" sz="1500" dirty="0"/>
              <a:t>	4 de diciembre de 2020</a:t>
            </a:r>
          </a:p>
          <a:p>
            <a:pPr marL="150876" lvl="1" indent="0">
              <a:buNone/>
            </a:pPr>
            <a:endParaRPr lang="es-ES" sz="1500" dirty="0"/>
          </a:p>
          <a:p>
            <a:pPr marL="150876" lvl="1" indent="0">
              <a:buNone/>
            </a:pPr>
            <a:r>
              <a:rPr lang="es-ES" sz="1500" dirty="0"/>
              <a:t>*Sujeta a cambios</a:t>
            </a:r>
            <a:endParaRPr lang="es-CO" sz="1500" dirty="0"/>
          </a:p>
          <a:p>
            <a:pPr marL="150876" lvl="1" indent="0">
              <a:buNone/>
            </a:pPr>
            <a:endParaRPr lang="es-ES" sz="1500"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2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Conceptos iniciales</a:t>
            </a:r>
          </a:p>
          <a:p>
            <a:pPr marL="0" lvl="0" indent="0">
              <a:spcBef>
                <a:spcPts val="0"/>
              </a:spcBef>
              <a:spcAft>
                <a:spcPts val="0"/>
              </a:spcAft>
              <a:buNone/>
            </a:pPr>
            <a:r>
              <a:rPr lang="es-ES" dirty="0"/>
              <a:t>Familiarización con el sistema</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7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1. Introducción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3008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296614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a:solidFill>
                  <a:schemeClr val="tx1"/>
                </a:solidFill>
              </a:rPr>
              <a:t>Gracias al uso masivo de teléfonos inteligentes y a la amplia cobertura de internet, ha surgido el mercado de las aplicaciones móviles.</a:t>
            </a:r>
          </a:p>
          <a:p>
            <a:endParaRPr lang="es-ES" sz="1800" dirty="0">
              <a:solidFill>
                <a:schemeClr val="tx1"/>
              </a:solidFill>
            </a:endParaRPr>
          </a:p>
          <a:p>
            <a:r>
              <a:rPr lang="es-ES" sz="1800" dirty="0">
                <a:solidFill>
                  <a:schemeClr val="tx1"/>
                </a:solidFill>
              </a:rPr>
              <a:t>La portabilidad del Smartphone es un aspecto clave.</a:t>
            </a:r>
            <a:endParaRPr lang="en-US" sz="1800"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4 Rectángulo">
            <a:extLst>
              <a:ext uri="{FF2B5EF4-FFF2-40B4-BE49-F238E27FC236}">
                <a16:creationId xmlns:a16="http://schemas.microsoft.com/office/drawing/2014/main" id="{CA6612F4-ABBC-FC41-BC49-130B64722639}"/>
              </a:ext>
            </a:extLst>
          </p:cNvPr>
          <p:cNvSpPr/>
          <p:nvPr/>
        </p:nvSpPr>
        <p:spPr>
          <a:xfrm>
            <a:off x="899592" y="36313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Publicar un servicio</a:t>
            </a:r>
          </a:p>
        </p:txBody>
      </p:sp>
    </p:spTree>
    <p:extLst>
      <p:ext uri="{BB962C8B-B14F-4D97-AF65-F5344CB8AC3E}">
        <p14:creationId xmlns:p14="http://schemas.microsoft.com/office/powerpoint/2010/main" val="311120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a:solidFill>
                  <a:schemeClr val="tx1"/>
                </a:solidFill>
              </a:rPr>
              <a:t>Las empresas querrán tener una base de datos de sus clientes y información relacionada con ellos para plantear estrategias de mercado.</a:t>
            </a:r>
            <a:endParaRPr lang="en-US" sz="1800" dirty="0">
              <a:solidFill>
                <a:schemeClr val="tx1"/>
              </a:solidFill>
            </a:endParaRPr>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0" name="4 Rectángulo">
            <a:extLst>
              <a:ext uri="{FF2B5EF4-FFF2-40B4-BE49-F238E27FC236}">
                <a16:creationId xmlns:a16="http://schemas.microsoft.com/office/drawing/2014/main" id="{98D131E8-8C80-3941-96CD-DFB3A17A1C28}"/>
              </a:ext>
            </a:extLst>
          </p:cNvPr>
          <p:cNvSpPr/>
          <p:nvPr/>
        </p:nvSpPr>
        <p:spPr>
          <a:xfrm>
            <a:off x="899592" y="23008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11" name="4 Rectángulo">
            <a:extLst>
              <a:ext uri="{FF2B5EF4-FFF2-40B4-BE49-F238E27FC236}">
                <a16:creationId xmlns:a16="http://schemas.microsoft.com/office/drawing/2014/main" id="{4F7D0E1F-8C1E-5349-8C68-30122F5A56B0}"/>
              </a:ext>
            </a:extLst>
          </p:cNvPr>
          <p:cNvSpPr/>
          <p:nvPr/>
        </p:nvSpPr>
        <p:spPr>
          <a:xfrm>
            <a:off x="899592" y="1635646"/>
            <a:ext cx="176727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Reunir información</a:t>
            </a:r>
          </a:p>
        </p:txBody>
      </p:sp>
      <p:sp>
        <p:nvSpPr>
          <p:cNvPr id="13" name="4 Rectángulo">
            <a:extLst>
              <a:ext uri="{FF2B5EF4-FFF2-40B4-BE49-F238E27FC236}">
                <a16:creationId xmlns:a16="http://schemas.microsoft.com/office/drawing/2014/main" id="{6E0AA17A-EA8D-6240-9D2B-815A0E2B5521}"/>
              </a:ext>
            </a:extLst>
          </p:cNvPr>
          <p:cNvSpPr/>
          <p:nvPr/>
        </p:nvSpPr>
        <p:spPr>
          <a:xfrm>
            <a:off x="899592" y="296614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14" name="4 Rectángulo">
            <a:extLst>
              <a:ext uri="{FF2B5EF4-FFF2-40B4-BE49-F238E27FC236}">
                <a16:creationId xmlns:a16="http://schemas.microsoft.com/office/drawing/2014/main" id="{ED9FEB2D-5539-924E-82B1-73A7CB4D5F66}"/>
              </a:ext>
            </a:extLst>
          </p:cNvPr>
          <p:cNvSpPr/>
          <p:nvPr/>
        </p:nvSpPr>
        <p:spPr>
          <a:xfrm>
            <a:off x="899592" y="36313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Publicar un servicio</a:t>
            </a:r>
          </a:p>
        </p:txBody>
      </p:sp>
    </p:spTree>
    <p:extLst>
      <p:ext uri="{BB962C8B-B14F-4D97-AF65-F5344CB8AC3E}">
        <p14:creationId xmlns:p14="http://schemas.microsoft.com/office/powerpoint/2010/main" val="312337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a:solidFill>
                  <a:schemeClr val="tx1"/>
                </a:solidFill>
              </a:rPr>
              <a:t>Mediante una aplicación se puede popularizar una marca. Usando como vitrina la tienda de aplicaciones y atrapando clientes con los servicios ofrecidos.</a:t>
            </a:r>
            <a:endParaRPr lang="en-US" sz="1800" dirty="0">
              <a:solidFill>
                <a:schemeClr val="tx1"/>
              </a:solidFill>
            </a:endParaRPr>
          </a:p>
        </p:txBody>
      </p:sp>
      <p:cxnSp>
        <p:nvCxnSpPr>
          <p:cNvPr id="12" name="Straight Arrow Connector 11"/>
          <p:cNvCxnSpPr/>
          <p:nvPr/>
        </p:nvCxnSpPr>
        <p:spPr>
          <a:xfrm>
            <a:off x="2666864" y="2571750"/>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0" name="4 Rectángulo">
            <a:extLst>
              <a:ext uri="{FF2B5EF4-FFF2-40B4-BE49-F238E27FC236}">
                <a16:creationId xmlns:a16="http://schemas.microsoft.com/office/drawing/2014/main" id="{671A9EED-6184-C44D-819D-2F3648F7E16A}"/>
              </a:ext>
            </a:extLst>
          </p:cNvPr>
          <p:cNvSpPr/>
          <p:nvPr/>
        </p:nvSpPr>
        <p:spPr>
          <a:xfrm>
            <a:off x="899592" y="2300896"/>
            <a:ext cx="176727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Posicionamiento de marca</a:t>
            </a:r>
          </a:p>
        </p:txBody>
      </p:sp>
      <p:sp>
        <p:nvSpPr>
          <p:cNvPr id="11" name="4 Rectángulo">
            <a:extLst>
              <a:ext uri="{FF2B5EF4-FFF2-40B4-BE49-F238E27FC236}">
                <a16:creationId xmlns:a16="http://schemas.microsoft.com/office/drawing/2014/main" id="{FC796966-E13A-424E-8F40-D8F77C6D9D21}"/>
              </a:ext>
            </a:extLst>
          </p:cNvPr>
          <p:cNvSpPr/>
          <p:nvPr/>
        </p:nvSpPr>
        <p:spPr>
          <a:xfrm>
            <a:off x="899592" y="163564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13" name="4 Rectángulo">
            <a:extLst>
              <a:ext uri="{FF2B5EF4-FFF2-40B4-BE49-F238E27FC236}">
                <a16:creationId xmlns:a16="http://schemas.microsoft.com/office/drawing/2014/main" id="{381CC37C-E08F-B048-900C-6EFAC9067675}"/>
              </a:ext>
            </a:extLst>
          </p:cNvPr>
          <p:cNvSpPr/>
          <p:nvPr/>
        </p:nvSpPr>
        <p:spPr>
          <a:xfrm>
            <a:off x="899592" y="296614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14" name="4 Rectángulo">
            <a:extLst>
              <a:ext uri="{FF2B5EF4-FFF2-40B4-BE49-F238E27FC236}">
                <a16:creationId xmlns:a16="http://schemas.microsoft.com/office/drawing/2014/main" id="{050A7C7B-8193-9D48-9CF6-68E4E664854D}"/>
              </a:ext>
            </a:extLst>
          </p:cNvPr>
          <p:cNvSpPr/>
          <p:nvPr/>
        </p:nvSpPr>
        <p:spPr>
          <a:xfrm>
            <a:off x="899592" y="36313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Publicar un servicio</a:t>
            </a:r>
          </a:p>
        </p:txBody>
      </p:sp>
    </p:spTree>
    <p:extLst>
      <p:ext uri="{BB962C8B-B14F-4D97-AF65-F5344CB8AC3E}">
        <p14:creationId xmlns:p14="http://schemas.microsoft.com/office/powerpoint/2010/main" val="161971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7" name="TextBox 6"/>
          <p:cNvSpPr txBox="1"/>
          <p:nvPr/>
        </p:nvSpPr>
        <p:spPr>
          <a:xfrm>
            <a:off x="3367168" y="2931790"/>
            <a:ext cx="5162912" cy="1477328"/>
          </a:xfrm>
          <a:prstGeom prst="rect">
            <a:avLst/>
          </a:prstGeom>
          <a:noFill/>
        </p:spPr>
        <p:txBody>
          <a:bodyPr wrap="square" rtlCol="0">
            <a:spAutoFit/>
          </a:bodyPr>
          <a:lstStyle/>
          <a:p>
            <a:r>
              <a:rPr lang="es-ES" sz="1800" dirty="0">
                <a:solidFill>
                  <a:schemeClr val="tx1"/>
                </a:solidFill>
              </a:rPr>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21982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9" name="4 Rectángulo">
            <a:extLst>
              <a:ext uri="{FF2B5EF4-FFF2-40B4-BE49-F238E27FC236}">
                <a16:creationId xmlns:a16="http://schemas.microsoft.com/office/drawing/2014/main" id="{EEC26619-CC15-964A-862C-8297AF93C741}"/>
              </a:ext>
            </a:extLst>
          </p:cNvPr>
          <p:cNvSpPr/>
          <p:nvPr/>
        </p:nvSpPr>
        <p:spPr>
          <a:xfrm>
            <a:off x="899592" y="23008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11" name="4 Rectángulo">
            <a:extLst>
              <a:ext uri="{FF2B5EF4-FFF2-40B4-BE49-F238E27FC236}">
                <a16:creationId xmlns:a16="http://schemas.microsoft.com/office/drawing/2014/main" id="{6B13EADF-7AE5-5344-A0EC-E2740E225F90}"/>
              </a:ext>
            </a:extLst>
          </p:cNvPr>
          <p:cNvSpPr/>
          <p:nvPr/>
        </p:nvSpPr>
        <p:spPr>
          <a:xfrm>
            <a:off x="899592" y="163564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12" name="4 Rectángulo">
            <a:extLst>
              <a:ext uri="{FF2B5EF4-FFF2-40B4-BE49-F238E27FC236}">
                <a16:creationId xmlns:a16="http://schemas.microsoft.com/office/drawing/2014/main" id="{5C5D18CE-26E7-724D-91CE-4AA34BFBC716}"/>
              </a:ext>
            </a:extLst>
          </p:cNvPr>
          <p:cNvSpPr/>
          <p:nvPr/>
        </p:nvSpPr>
        <p:spPr>
          <a:xfrm>
            <a:off x="899592" y="2966146"/>
            <a:ext cx="176727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Canal de comunicación</a:t>
            </a:r>
          </a:p>
        </p:txBody>
      </p:sp>
      <p:sp>
        <p:nvSpPr>
          <p:cNvPr id="13" name="4 Rectángulo">
            <a:extLst>
              <a:ext uri="{FF2B5EF4-FFF2-40B4-BE49-F238E27FC236}">
                <a16:creationId xmlns:a16="http://schemas.microsoft.com/office/drawing/2014/main" id="{E1ED6EF6-7814-A14A-B74D-E52A2B86C823}"/>
              </a:ext>
            </a:extLst>
          </p:cNvPr>
          <p:cNvSpPr/>
          <p:nvPr/>
        </p:nvSpPr>
        <p:spPr>
          <a:xfrm>
            <a:off x="899592" y="36313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Publicar un servicio</a:t>
            </a:r>
          </a:p>
        </p:txBody>
      </p:sp>
    </p:spTree>
    <p:extLst>
      <p:ext uri="{BB962C8B-B14F-4D97-AF65-F5344CB8AC3E}">
        <p14:creationId xmlns:p14="http://schemas.microsoft.com/office/powerpoint/2010/main" val="1191274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7" name="TextBox 6"/>
          <p:cNvSpPr txBox="1"/>
          <p:nvPr/>
        </p:nvSpPr>
        <p:spPr>
          <a:xfrm>
            <a:off x="3369746" y="2933531"/>
            <a:ext cx="5162912" cy="646331"/>
          </a:xfrm>
          <a:prstGeom prst="rect">
            <a:avLst/>
          </a:prstGeom>
          <a:noFill/>
        </p:spPr>
        <p:txBody>
          <a:bodyPr wrap="square" rtlCol="0">
            <a:spAutoFit/>
          </a:bodyPr>
          <a:lstStyle/>
          <a:p>
            <a:r>
              <a:rPr lang="es-ES" sz="1800" dirty="0">
                <a:solidFill>
                  <a:schemeClr val="tx1"/>
                </a:solidFill>
              </a:rPr>
              <a:t>El accionamiento remoto es muy usado a nivel industrial.</a:t>
            </a:r>
          </a:p>
        </p:txBody>
      </p:sp>
      <p:cxnSp>
        <p:nvCxnSpPr>
          <p:cNvPr id="8" name="Straight Arrow Connector 7"/>
          <p:cNvCxnSpPr/>
          <p:nvPr/>
        </p:nvCxnSpPr>
        <p:spPr>
          <a:xfrm>
            <a:off x="2666864" y="321982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9" name="4 Rectángulo">
            <a:extLst>
              <a:ext uri="{FF2B5EF4-FFF2-40B4-BE49-F238E27FC236}">
                <a16:creationId xmlns:a16="http://schemas.microsoft.com/office/drawing/2014/main" id="{5B19609B-CAD6-D94A-8D1A-55705072C432}"/>
              </a:ext>
            </a:extLst>
          </p:cNvPr>
          <p:cNvSpPr/>
          <p:nvPr/>
        </p:nvSpPr>
        <p:spPr>
          <a:xfrm>
            <a:off x="899592" y="23008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11" name="4 Rectángulo">
            <a:extLst>
              <a:ext uri="{FF2B5EF4-FFF2-40B4-BE49-F238E27FC236}">
                <a16:creationId xmlns:a16="http://schemas.microsoft.com/office/drawing/2014/main" id="{3E854298-525C-BF47-B266-19A91503956F}"/>
              </a:ext>
            </a:extLst>
          </p:cNvPr>
          <p:cNvSpPr/>
          <p:nvPr/>
        </p:nvSpPr>
        <p:spPr>
          <a:xfrm>
            <a:off x="899592" y="163564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12" name="4 Rectángulo">
            <a:extLst>
              <a:ext uri="{FF2B5EF4-FFF2-40B4-BE49-F238E27FC236}">
                <a16:creationId xmlns:a16="http://schemas.microsoft.com/office/drawing/2014/main" id="{F250C144-1222-9541-8E3A-1D4B3E3F2D11}"/>
              </a:ext>
            </a:extLst>
          </p:cNvPr>
          <p:cNvSpPr/>
          <p:nvPr/>
        </p:nvSpPr>
        <p:spPr>
          <a:xfrm>
            <a:off x="899592" y="2966146"/>
            <a:ext cx="176727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Canal de comunicación</a:t>
            </a:r>
          </a:p>
        </p:txBody>
      </p:sp>
      <p:sp>
        <p:nvSpPr>
          <p:cNvPr id="13" name="4 Rectángulo">
            <a:extLst>
              <a:ext uri="{FF2B5EF4-FFF2-40B4-BE49-F238E27FC236}">
                <a16:creationId xmlns:a16="http://schemas.microsoft.com/office/drawing/2014/main" id="{FF9E6754-02EC-9F42-9806-A0744CB5B2E6}"/>
              </a:ext>
            </a:extLst>
          </p:cNvPr>
          <p:cNvSpPr/>
          <p:nvPr/>
        </p:nvSpPr>
        <p:spPr>
          <a:xfrm>
            <a:off x="899592" y="36313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Publicar un servicio</a:t>
            </a:r>
          </a:p>
        </p:txBody>
      </p:sp>
    </p:spTree>
    <p:extLst>
      <p:ext uri="{BB962C8B-B14F-4D97-AF65-F5344CB8AC3E}">
        <p14:creationId xmlns:p14="http://schemas.microsoft.com/office/powerpoint/2010/main" val="294844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835696" y="1769789"/>
            <a:ext cx="4248472" cy="2462213"/>
          </a:xfrm>
          <a:prstGeom prst="rect">
            <a:avLst/>
          </a:prstGeom>
          <a:noFill/>
        </p:spPr>
        <p:txBody>
          <a:bodyPr wrap="square" rtlCol="0">
            <a:spAutoFit/>
          </a:bodyPr>
          <a:lstStyle/>
          <a:p>
            <a:r>
              <a:rPr lang="es-ES" b="1" dirty="0">
                <a:solidFill>
                  <a:schemeClr val="tx2"/>
                </a:solidFill>
              </a:rPr>
              <a:t>UNIDAD 1</a:t>
            </a:r>
          </a:p>
          <a:p>
            <a:r>
              <a:rPr lang="es-ES" dirty="0">
                <a:solidFill>
                  <a:schemeClr val="tx2"/>
                </a:solidFill>
              </a:rPr>
              <a:t>Fundamentos de programación en Android</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Diseño, ideación y </a:t>
            </a:r>
            <a:r>
              <a:rPr lang="es-ES" dirty="0" err="1">
                <a:solidFill>
                  <a:schemeClr val="tx2"/>
                </a:solidFill>
              </a:rPr>
              <a:t>prototipado</a:t>
            </a:r>
            <a:endParaRPr lang="es-ES" dirty="0">
              <a:solidFill>
                <a:schemeClr val="tx2"/>
              </a:solidFill>
            </a:endParaRP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Arquitecturas y </a:t>
            </a:r>
            <a:r>
              <a:rPr lang="es-ES" dirty="0" err="1">
                <a:solidFill>
                  <a:schemeClr val="tx2"/>
                </a:solidFill>
              </a:rPr>
              <a:t>cloud</a:t>
            </a:r>
            <a:endParaRPr lang="es-ES" dirty="0">
              <a:solidFill>
                <a:schemeClr val="tx2"/>
              </a:solidFill>
            </a:endParaRPr>
          </a:p>
          <a:p>
            <a:endParaRPr lang="es-ES" dirty="0">
              <a:solidFill>
                <a:schemeClr val="tx2"/>
              </a:solidFill>
            </a:endParaRPr>
          </a:p>
          <a:p>
            <a:r>
              <a:rPr lang="es-ES" b="1" dirty="0">
                <a:solidFill>
                  <a:schemeClr val="tx2"/>
                </a:solidFill>
              </a:rPr>
              <a:t>UNIDAD 4</a:t>
            </a:r>
            <a:endParaRPr lang="es-ES" dirty="0">
              <a:solidFill>
                <a:schemeClr val="tx2"/>
              </a:solidFill>
            </a:endParaRPr>
          </a:p>
          <a:p>
            <a:r>
              <a:rPr lang="es-ES" dirty="0">
                <a:solidFill>
                  <a:schemeClr val="tx2"/>
                </a:solidFill>
              </a:rPr>
              <a:t>Construcción y despliegue</a:t>
            </a:r>
            <a:endParaRPr lang="es-CO"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4" name="Elipse 13"/>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6" name="Elipse 15"/>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7" name="TextBox 6"/>
          <p:cNvSpPr txBox="1"/>
          <p:nvPr/>
        </p:nvSpPr>
        <p:spPr>
          <a:xfrm>
            <a:off x="3369746" y="3581603"/>
            <a:ext cx="5162912" cy="369332"/>
          </a:xfrm>
          <a:prstGeom prst="rect">
            <a:avLst/>
          </a:prstGeom>
          <a:noFill/>
        </p:spPr>
        <p:txBody>
          <a:bodyPr wrap="square" rtlCol="0">
            <a:spAutoFit/>
          </a:bodyPr>
          <a:lstStyle/>
          <a:p>
            <a:r>
              <a:rPr lang="es-ES" sz="1800" dirty="0">
                <a:solidFill>
                  <a:schemeClr val="tx1"/>
                </a:solidFill>
              </a:rPr>
              <a:t>Proveer un servicio a un público objetivo</a:t>
            </a:r>
          </a:p>
        </p:txBody>
      </p:sp>
      <p:cxnSp>
        <p:nvCxnSpPr>
          <p:cNvPr id="8" name="Straight Arrow Connector 7"/>
          <p:cNvCxnSpPr/>
          <p:nvPr/>
        </p:nvCxnSpPr>
        <p:spPr>
          <a:xfrm>
            <a:off x="2666864" y="3867894"/>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9" name="4 Rectángulo">
            <a:extLst>
              <a:ext uri="{FF2B5EF4-FFF2-40B4-BE49-F238E27FC236}">
                <a16:creationId xmlns:a16="http://schemas.microsoft.com/office/drawing/2014/main" id="{5B19609B-CAD6-D94A-8D1A-55705072C432}"/>
              </a:ext>
            </a:extLst>
          </p:cNvPr>
          <p:cNvSpPr/>
          <p:nvPr/>
        </p:nvSpPr>
        <p:spPr>
          <a:xfrm>
            <a:off x="899592" y="230089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11" name="4 Rectángulo">
            <a:extLst>
              <a:ext uri="{FF2B5EF4-FFF2-40B4-BE49-F238E27FC236}">
                <a16:creationId xmlns:a16="http://schemas.microsoft.com/office/drawing/2014/main" id="{3E854298-525C-BF47-B266-19A91503956F}"/>
              </a:ext>
            </a:extLst>
          </p:cNvPr>
          <p:cNvSpPr/>
          <p:nvPr/>
        </p:nvSpPr>
        <p:spPr>
          <a:xfrm>
            <a:off x="899592" y="163564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12" name="4 Rectángulo">
            <a:extLst>
              <a:ext uri="{FF2B5EF4-FFF2-40B4-BE49-F238E27FC236}">
                <a16:creationId xmlns:a16="http://schemas.microsoft.com/office/drawing/2014/main" id="{F250C144-1222-9541-8E3A-1D4B3E3F2D11}"/>
              </a:ext>
            </a:extLst>
          </p:cNvPr>
          <p:cNvSpPr/>
          <p:nvPr/>
        </p:nvSpPr>
        <p:spPr>
          <a:xfrm>
            <a:off x="899592" y="2966146"/>
            <a:ext cx="1767272" cy="486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13" name="4 Rectángulo">
            <a:extLst>
              <a:ext uri="{FF2B5EF4-FFF2-40B4-BE49-F238E27FC236}">
                <a16:creationId xmlns:a16="http://schemas.microsoft.com/office/drawing/2014/main" id="{FF9E6754-02EC-9F42-9806-A0744CB5B2E6}"/>
              </a:ext>
            </a:extLst>
          </p:cNvPr>
          <p:cNvSpPr/>
          <p:nvPr/>
        </p:nvSpPr>
        <p:spPr>
          <a:xfrm>
            <a:off x="899592" y="3631396"/>
            <a:ext cx="1767272" cy="48687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Publicar un servicio</a:t>
            </a:r>
          </a:p>
        </p:txBody>
      </p:sp>
    </p:spTree>
    <p:extLst>
      <p:ext uri="{BB962C8B-B14F-4D97-AF65-F5344CB8AC3E}">
        <p14:creationId xmlns:p14="http://schemas.microsoft.com/office/powerpoint/2010/main" val="57318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solidFill>
                  <a:schemeClr val="tx1"/>
                </a:solidFill>
              </a:rPr>
              <a:t>Es un sistema operativo diseñado para ser ejecutado por dispositivos móviles con pantalla táctil.</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Tiene licencia Apache y GNU GPL que da libertad a cualquiera de usarlo y modificarlo.</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En los últimos años debido a su diseño basado en aplicaciones y su licencia libre, ha sido adoptado por numerosas compañías de electrónica de consumo como el sistema operativo de sus teléfonos</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lenguaje de desarrollo para aplicaciones en Android es JAVA.</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6588224" y="1995686"/>
            <a:ext cx="1813344" cy="1598201"/>
          </a:xfrm>
          <a:prstGeom prst="rect">
            <a:avLst/>
          </a:prstGeom>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Sistema Operativo</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4" name="TextBox 3"/>
          <p:cNvSpPr txBox="1"/>
          <p:nvPr/>
        </p:nvSpPr>
        <p:spPr>
          <a:xfrm>
            <a:off x="3995936" y="1713129"/>
            <a:ext cx="4392488" cy="2677656"/>
          </a:xfrm>
          <a:prstGeom prst="rect">
            <a:avLst/>
          </a:prstGeom>
          <a:noFill/>
        </p:spPr>
        <p:txBody>
          <a:bodyPr wrap="square" rtlCol="0">
            <a:spAutoFit/>
          </a:bodyPr>
          <a:lstStyle/>
          <a:p>
            <a:pPr marL="457200" lvl="0" indent="-342900">
              <a:buSzPts val="1800"/>
              <a:buChar char="●"/>
            </a:pPr>
            <a:r>
              <a:rPr lang="es-CO" dirty="0">
                <a:solidFill>
                  <a:schemeClr val="tx1"/>
                </a:solidFill>
              </a:rPr>
              <a:t>Android es un proyecto financiado por Google. Todos los dispositivos Android van asociados a una cuenta en google.</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gestor de aplicaciones es Google Play Store aunque se pueden instalar aplicaciones sin esta herramienta.</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Android ha sido tan versátil que incluso se usa para videoconsolas, televisores, relojes y hasta automóviles</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descr="Resultado de imagen de google androi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713129"/>
            <a:ext cx="3684236" cy="24561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Android y Google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 name="Imagen 1"/>
          <p:cNvPicPr>
            <a:picLocks noChangeAspect="1"/>
          </p:cNvPicPr>
          <p:nvPr/>
        </p:nvPicPr>
        <p:blipFill rotWithShape="1">
          <a:blip r:embed="rId3"/>
          <a:srcRect l="15362" t="11599" r="38969" b="18101"/>
          <a:stretch/>
        </p:blipFill>
        <p:spPr>
          <a:xfrm>
            <a:off x="2682044" y="1344733"/>
            <a:ext cx="3779912" cy="3272940"/>
          </a:xfrm>
          <a:prstGeom prst="rect">
            <a:avLst/>
          </a:prstGeom>
        </p:spPr>
      </p:pic>
      <p:pic>
        <p:nvPicPr>
          <p:cNvPr id="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API </a:t>
            </a:r>
            <a:r>
              <a:rPr lang="es-ES" dirty="0" err="1"/>
              <a:t>Level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a:solidFill>
                  <a:schemeClr val="tx1"/>
                </a:solidFill>
              </a:rPr>
              <a:t>BASE DE DATOS</a:t>
            </a:r>
            <a:endParaRPr lang="en-US" b="1" dirty="0">
              <a:solidFill>
                <a:schemeClr val="tx1"/>
              </a:solidFill>
            </a:endParaRPr>
          </a:p>
        </p:txBody>
      </p:sp>
      <p:sp>
        <p:nvSpPr>
          <p:cNvPr id="9" name="TextBox 8"/>
          <p:cNvSpPr txBox="1"/>
          <p:nvPr/>
        </p:nvSpPr>
        <p:spPr>
          <a:xfrm>
            <a:off x="5055586" y="3308654"/>
            <a:ext cx="1129130" cy="307777"/>
          </a:xfrm>
          <a:prstGeom prst="rect">
            <a:avLst/>
          </a:prstGeom>
          <a:noFill/>
        </p:spPr>
        <p:txBody>
          <a:bodyPr wrap="square" rtlCol="0">
            <a:spAutoFit/>
          </a:bodyPr>
          <a:lstStyle/>
          <a:p>
            <a:pPr algn="ctr"/>
            <a:r>
              <a:rPr lang="es-ES" b="1" dirty="0">
                <a:solidFill>
                  <a:schemeClr val="tx1"/>
                </a:solidFill>
              </a:rPr>
              <a:t>SERVIDOR</a:t>
            </a:r>
            <a:endParaRPr lang="en-US" b="1" dirty="0">
              <a:solidFill>
                <a:schemeClr val="tx1"/>
              </a:solidFill>
            </a:endParaRPr>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a:solidFill>
                  <a:schemeClr val="tx1"/>
                </a:solidFill>
              </a:rPr>
              <a:t>ALMACENAMIENTO</a:t>
            </a:r>
            <a:endParaRPr lang="en-US" b="1" dirty="0">
              <a:solidFill>
                <a:schemeClr val="tx1"/>
              </a:solidFill>
            </a:endParaRPr>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235474" y="3125442"/>
            <a:ext cx="1182590"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JS</a:t>
            </a: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a:solidFill>
                  <a:schemeClr val="tx1"/>
                </a:solidFill>
              </a:rPr>
              <a:t>APP WEB</a:t>
            </a:r>
            <a:endParaRPr lang="en-US" b="1" dirty="0">
              <a:solidFill>
                <a:schemeClr val="tx1"/>
              </a:solidFill>
            </a:endParaRPr>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a:solidFill>
                  <a:schemeClr val="tx1"/>
                </a:solidFill>
              </a:rPr>
              <a:t>APP MÓVIL</a:t>
            </a:r>
            <a:endParaRPr lang="en-US" b="1" dirty="0">
              <a:solidFill>
                <a:schemeClr val="tx1"/>
              </a:solidFill>
            </a:endParaRPr>
          </a:p>
        </p:txBody>
      </p:sp>
      <p:cxnSp>
        <p:nvCxnSpPr>
          <p:cNvPr id="22" name="Straight Arrow Connector 21"/>
          <p:cNvCxnSpPr>
            <a:cxnSpLocks/>
          </p:cNvCxnSpPr>
          <p:nvPr/>
        </p:nvCxnSpPr>
        <p:spPr>
          <a:xfrm flipV="1">
            <a:off x="6012160" y="2025099"/>
            <a:ext cx="864096" cy="2345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6084168" y="3178884"/>
            <a:ext cx="792088" cy="2360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2547991" y="2044557"/>
            <a:ext cx="788948" cy="38317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V="1">
            <a:off x="2554443" y="3178884"/>
            <a:ext cx="759373" cy="4665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Topología actual</a:t>
            </a:r>
            <a:endParaRPr lang="en-US" dirty="0"/>
          </a:p>
        </p:txBody>
      </p:sp>
      <p:pic>
        <p:nvPicPr>
          <p:cNvPr id="1026" name="Picture 2" descr="Resultado de imagen para server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62" y="2186204"/>
            <a:ext cx="1099578" cy="1099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400" y="1554223"/>
            <a:ext cx="758635" cy="8893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399" y="2824239"/>
            <a:ext cx="758635" cy="8893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Services as Code: Selling through vs. Selling to Developers | by ...">
            <a:extLst>
              <a:ext uri="{FF2B5EF4-FFF2-40B4-BE49-F238E27FC236}">
                <a16:creationId xmlns:a16="http://schemas.microsoft.com/office/drawing/2014/main" id="{7F86C286-A0E2-7F4B-A88D-06D2F63527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6415" y="2024239"/>
            <a:ext cx="1527069" cy="152706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A447C8FE-5529-6E42-A5DD-FD250B374480}"/>
              </a:ext>
            </a:extLst>
          </p:cNvPr>
          <p:cNvCxnSpPr>
            <a:cxnSpLocks/>
          </p:cNvCxnSpPr>
          <p:nvPr/>
        </p:nvCxnSpPr>
        <p:spPr>
          <a:xfrm flipV="1">
            <a:off x="4467581" y="2735993"/>
            <a:ext cx="56458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332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Tendencias del desarrollo móvil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2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Tendencia de desarrollo</a:t>
            </a:r>
            <a:endParaRPr lang="en-US" dirty="0"/>
          </a:p>
        </p:txBody>
      </p:sp>
      <p:sp>
        <p:nvSpPr>
          <p:cNvPr id="2" name="TextBox 1">
            <a:extLst>
              <a:ext uri="{FF2B5EF4-FFF2-40B4-BE49-F238E27FC236}">
                <a16:creationId xmlns:a16="http://schemas.microsoft.com/office/drawing/2014/main" id="{C41B4C6E-EBC5-8C40-B9BA-4B5670FFE209}"/>
              </a:ext>
            </a:extLst>
          </p:cNvPr>
          <p:cNvSpPr txBox="1"/>
          <p:nvPr/>
        </p:nvSpPr>
        <p:spPr>
          <a:xfrm>
            <a:off x="822960" y="1419333"/>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Nativo</a:t>
            </a:r>
            <a:endParaRPr lang="en-US" dirty="0">
              <a:solidFill>
                <a:schemeClr val="tx1"/>
              </a:solidFill>
            </a:endParaRPr>
          </a:p>
        </p:txBody>
      </p:sp>
      <p:sp>
        <p:nvSpPr>
          <p:cNvPr id="30" name="TextBox 29">
            <a:extLst>
              <a:ext uri="{FF2B5EF4-FFF2-40B4-BE49-F238E27FC236}">
                <a16:creationId xmlns:a16="http://schemas.microsoft.com/office/drawing/2014/main" id="{EC2062E3-DDD0-9C40-9F0F-4183E3CB48B1}"/>
              </a:ext>
            </a:extLst>
          </p:cNvPr>
          <p:cNvSpPr txBox="1"/>
          <p:nvPr/>
        </p:nvSpPr>
        <p:spPr>
          <a:xfrm>
            <a:off x="4694352" y="1386315"/>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Híbrido</a:t>
            </a:r>
            <a:endParaRPr lang="en-US" dirty="0">
              <a:solidFill>
                <a:schemeClr val="tx1"/>
              </a:solidFill>
            </a:endParaRPr>
          </a:p>
        </p:txBody>
      </p:sp>
      <p:sp>
        <p:nvSpPr>
          <p:cNvPr id="3" name="Rectangle 2">
            <a:extLst>
              <a:ext uri="{FF2B5EF4-FFF2-40B4-BE49-F238E27FC236}">
                <a16:creationId xmlns:a16="http://schemas.microsoft.com/office/drawing/2014/main" id="{F370B8A1-EAD6-F947-ADAD-22FE60D13AB8}"/>
              </a:ext>
            </a:extLst>
          </p:cNvPr>
          <p:cNvSpPr/>
          <p:nvPr/>
        </p:nvSpPr>
        <p:spPr>
          <a:xfrm>
            <a:off x="2253110" y="1843422"/>
            <a:ext cx="2102865"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C01256-8EA1-FC46-AF64-99FDDC4FC3E8}"/>
              </a:ext>
            </a:extLst>
          </p:cNvPr>
          <p:cNvSpPr/>
          <p:nvPr/>
        </p:nvSpPr>
        <p:spPr>
          <a:xfrm>
            <a:off x="4860032" y="1843422"/>
            <a:ext cx="2102865"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&lt;View&gt;</a:t>
            </a:r>
          </a:p>
          <a:p>
            <a:r>
              <a:rPr lang="en-US" dirty="0"/>
              <a:t>   &lt;Image style={…}/&gt;</a:t>
            </a:r>
          </a:p>
          <a:p>
            <a:r>
              <a:rPr lang="en-US" dirty="0"/>
              <a:t>   &lt;Image style={…}/&gt;</a:t>
            </a:r>
          </a:p>
          <a:p>
            <a:r>
              <a:rPr lang="en-US" dirty="0"/>
              <a:t>&lt;/View&gt;</a:t>
            </a:r>
          </a:p>
          <a:p>
            <a:pPr algn="ctr"/>
            <a:endParaRPr lang="en-US" dirty="0"/>
          </a:p>
        </p:txBody>
      </p:sp>
      <p:sp>
        <p:nvSpPr>
          <p:cNvPr id="32" name="Rectangle 31">
            <a:extLst>
              <a:ext uri="{FF2B5EF4-FFF2-40B4-BE49-F238E27FC236}">
                <a16:creationId xmlns:a16="http://schemas.microsoft.com/office/drawing/2014/main" id="{C5901CDA-E312-684E-B913-A1D1D830804A}"/>
              </a:ext>
            </a:extLst>
          </p:cNvPr>
          <p:cNvSpPr/>
          <p:nvPr/>
        </p:nvSpPr>
        <p:spPr>
          <a:xfrm>
            <a:off x="2553083" y="2139702"/>
            <a:ext cx="795645" cy="86396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E0B7B0-C26F-6B4F-90DD-DD9C4B24D4AC}"/>
              </a:ext>
            </a:extLst>
          </p:cNvPr>
          <p:cNvSpPr/>
          <p:nvPr/>
        </p:nvSpPr>
        <p:spPr>
          <a:xfrm>
            <a:off x="3303841" y="3402674"/>
            <a:ext cx="795645" cy="86396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53F3D7-3317-0D49-80B4-A25ACF6FE0A2}"/>
              </a:ext>
            </a:extLst>
          </p:cNvPr>
          <p:cNvCxnSpPr/>
          <p:nvPr/>
        </p:nvCxnSpPr>
        <p:spPr>
          <a:xfrm flipH="1">
            <a:off x="2253110" y="2571750"/>
            <a:ext cx="299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40ED23C-613D-5F41-88ED-56632AF581D4}"/>
              </a:ext>
            </a:extLst>
          </p:cNvPr>
          <p:cNvCxnSpPr>
            <a:cxnSpLocks/>
            <a:endCxn id="32" idx="0"/>
          </p:cNvCxnSpPr>
          <p:nvPr/>
        </p:nvCxnSpPr>
        <p:spPr>
          <a:xfrm>
            <a:off x="2950905" y="1843422"/>
            <a:ext cx="1" cy="29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9EEDB3-B6DD-2443-A8E8-28011D5BC5DE}"/>
              </a:ext>
            </a:extLst>
          </p:cNvPr>
          <p:cNvCxnSpPr>
            <a:cxnSpLocks/>
          </p:cNvCxnSpPr>
          <p:nvPr/>
        </p:nvCxnSpPr>
        <p:spPr>
          <a:xfrm>
            <a:off x="3701664" y="4283446"/>
            <a:ext cx="1" cy="29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B5745B-EDE0-1941-A21B-9B7F8ADB5409}"/>
              </a:ext>
            </a:extLst>
          </p:cNvPr>
          <p:cNvCxnSpPr>
            <a:cxnSpLocks/>
          </p:cNvCxnSpPr>
          <p:nvPr/>
        </p:nvCxnSpPr>
        <p:spPr>
          <a:xfrm flipH="1">
            <a:off x="4099486" y="3834654"/>
            <a:ext cx="256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D8A5EF-E680-D242-9822-E48EFE384885}"/>
              </a:ext>
            </a:extLst>
          </p:cNvPr>
          <p:cNvCxnSpPr>
            <a:cxnSpLocks/>
          </p:cNvCxnSpPr>
          <p:nvPr/>
        </p:nvCxnSpPr>
        <p:spPr>
          <a:xfrm flipH="1">
            <a:off x="2253110" y="3834654"/>
            <a:ext cx="105073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8ECF2FB-D3F7-5E4F-A890-A9A655D78D83}"/>
              </a:ext>
            </a:extLst>
          </p:cNvPr>
          <p:cNvSpPr txBox="1"/>
          <p:nvPr/>
        </p:nvSpPr>
        <p:spPr>
          <a:xfrm>
            <a:off x="107504" y="2599506"/>
            <a:ext cx="1995620" cy="738664"/>
          </a:xfrm>
          <a:prstGeom prst="rect">
            <a:avLst/>
          </a:prstGeom>
          <a:noFill/>
        </p:spPr>
        <p:txBody>
          <a:bodyPr wrap="square" rtlCol="0">
            <a:spAutoFit/>
          </a:bodyPr>
          <a:lstStyle/>
          <a:p>
            <a:r>
              <a:rPr lang="en-US" dirty="0" err="1">
                <a:solidFill>
                  <a:schemeClr val="tx1"/>
                </a:solidFill>
              </a:rPr>
              <a:t>Diseño</a:t>
            </a:r>
            <a:r>
              <a:rPr lang="en-US" dirty="0">
                <a:solidFill>
                  <a:schemeClr val="tx1"/>
                </a:solidFill>
              </a:rPr>
              <a:t> visual + </a:t>
            </a:r>
            <a:r>
              <a:rPr lang="en-US" dirty="0" err="1">
                <a:solidFill>
                  <a:schemeClr val="tx1"/>
                </a:solidFill>
              </a:rPr>
              <a:t>lenguaje</a:t>
            </a:r>
            <a:r>
              <a:rPr lang="en-US" dirty="0">
                <a:solidFill>
                  <a:schemeClr val="tx1"/>
                </a:solidFill>
              </a:rPr>
              <a:t> de </a:t>
            </a:r>
            <a:r>
              <a:rPr lang="en-US" dirty="0" err="1">
                <a:solidFill>
                  <a:schemeClr val="tx1"/>
                </a:solidFill>
              </a:rPr>
              <a:t>enmaquetado</a:t>
            </a:r>
            <a:endParaRPr lang="en-US" dirty="0">
              <a:solidFill>
                <a:schemeClr val="tx1"/>
              </a:solidFill>
            </a:endParaRPr>
          </a:p>
        </p:txBody>
      </p:sp>
      <p:sp>
        <p:nvSpPr>
          <p:cNvPr id="39" name="TextBox 38">
            <a:extLst>
              <a:ext uri="{FF2B5EF4-FFF2-40B4-BE49-F238E27FC236}">
                <a16:creationId xmlns:a16="http://schemas.microsoft.com/office/drawing/2014/main" id="{904E8B50-2704-0E4E-AAB2-7485F3D0B83F}"/>
              </a:ext>
            </a:extLst>
          </p:cNvPr>
          <p:cNvSpPr txBox="1"/>
          <p:nvPr/>
        </p:nvSpPr>
        <p:spPr>
          <a:xfrm>
            <a:off x="6997289" y="2707228"/>
            <a:ext cx="1965587" cy="523220"/>
          </a:xfrm>
          <a:prstGeom prst="rect">
            <a:avLst/>
          </a:prstGeom>
          <a:noFill/>
        </p:spPr>
        <p:txBody>
          <a:bodyPr wrap="square" rtlCol="0">
            <a:spAutoFit/>
          </a:bodyPr>
          <a:lstStyle/>
          <a:p>
            <a:r>
              <a:rPr lang="en-US" dirty="0" err="1">
                <a:solidFill>
                  <a:schemeClr val="tx1"/>
                </a:solidFill>
              </a:rPr>
              <a:t>Lenguaje</a:t>
            </a:r>
            <a:r>
              <a:rPr lang="en-US" dirty="0">
                <a:solidFill>
                  <a:schemeClr val="tx1"/>
                </a:solidFill>
              </a:rPr>
              <a:t> de </a:t>
            </a:r>
            <a:r>
              <a:rPr lang="en-US" dirty="0" err="1">
                <a:solidFill>
                  <a:schemeClr val="tx1"/>
                </a:solidFill>
              </a:rPr>
              <a:t>enmaquetado</a:t>
            </a:r>
            <a:endParaRPr lang="en-US" dirty="0">
              <a:solidFill>
                <a:schemeClr val="tx1"/>
              </a:solidFill>
            </a:endParaRPr>
          </a:p>
        </p:txBody>
      </p:sp>
    </p:spTree>
    <p:extLst>
      <p:ext uri="{BB962C8B-B14F-4D97-AF65-F5344CB8AC3E}">
        <p14:creationId xmlns:p14="http://schemas.microsoft.com/office/powerpoint/2010/main" val="4218807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Tendencia de desarrollo</a:t>
            </a:r>
            <a:endParaRPr lang="en-US" dirty="0"/>
          </a:p>
        </p:txBody>
      </p:sp>
      <p:sp>
        <p:nvSpPr>
          <p:cNvPr id="2" name="TextBox 1">
            <a:extLst>
              <a:ext uri="{FF2B5EF4-FFF2-40B4-BE49-F238E27FC236}">
                <a16:creationId xmlns:a16="http://schemas.microsoft.com/office/drawing/2014/main" id="{C41B4C6E-EBC5-8C40-B9BA-4B5670FFE209}"/>
              </a:ext>
            </a:extLst>
          </p:cNvPr>
          <p:cNvSpPr txBox="1"/>
          <p:nvPr/>
        </p:nvSpPr>
        <p:spPr>
          <a:xfrm>
            <a:off x="822960" y="1419333"/>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Nativo</a:t>
            </a:r>
            <a:endParaRPr lang="en-US" dirty="0">
              <a:solidFill>
                <a:schemeClr val="tx1"/>
              </a:solidFill>
            </a:endParaRPr>
          </a:p>
        </p:txBody>
      </p:sp>
      <p:sp>
        <p:nvSpPr>
          <p:cNvPr id="30" name="TextBox 29">
            <a:extLst>
              <a:ext uri="{FF2B5EF4-FFF2-40B4-BE49-F238E27FC236}">
                <a16:creationId xmlns:a16="http://schemas.microsoft.com/office/drawing/2014/main" id="{EC2062E3-DDD0-9C40-9F0F-4183E3CB48B1}"/>
              </a:ext>
            </a:extLst>
          </p:cNvPr>
          <p:cNvSpPr txBox="1"/>
          <p:nvPr/>
        </p:nvSpPr>
        <p:spPr>
          <a:xfrm>
            <a:off x="4694352" y="1386315"/>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Híbrido</a:t>
            </a:r>
            <a:endParaRPr lang="en-US" dirty="0">
              <a:solidFill>
                <a:schemeClr val="tx1"/>
              </a:solidFill>
            </a:endParaRPr>
          </a:p>
        </p:txBody>
      </p:sp>
      <p:sp>
        <p:nvSpPr>
          <p:cNvPr id="39" name="TextBox 38">
            <a:extLst>
              <a:ext uri="{FF2B5EF4-FFF2-40B4-BE49-F238E27FC236}">
                <a16:creationId xmlns:a16="http://schemas.microsoft.com/office/drawing/2014/main" id="{904E8B50-2704-0E4E-AAB2-7485F3D0B83F}"/>
              </a:ext>
            </a:extLst>
          </p:cNvPr>
          <p:cNvSpPr txBox="1"/>
          <p:nvPr/>
        </p:nvSpPr>
        <p:spPr>
          <a:xfrm>
            <a:off x="4800525" y="4244141"/>
            <a:ext cx="743063" cy="307777"/>
          </a:xfrm>
          <a:prstGeom prst="rect">
            <a:avLst/>
          </a:prstGeom>
          <a:noFill/>
        </p:spPr>
        <p:txBody>
          <a:bodyPr wrap="square" rtlCol="0">
            <a:spAutoFit/>
          </a:bodyPr>
          <a:lstStyle/>
          <a:p>
            <a:pPr algn="ctr"/>
            <a:r>
              <a:rPr lang="en-US" dirty="0">
                <a:solidFill>
                  <a:schemeClr val="tx1"/>
                </a:solidFill>
              </a:rPr>
              <a:t>Bridge</a:t>
            </a:r>
          </a:p>
        </p:txBody>
      </p:sp>
      <p:sp>
        <p:nvSpPr>
          <p:cNvPr id="17" name="TextBox 16">
            <a:extLst>
              <a:ext uri="{FF2B5EF4-FFF2-40B4-BE49-F238E27FC236}">
                <a16:creationId xmlns:a16="http://schemas.microsoft.com/office/drawing/2014/main" id="{E23922A8-96F8-104A-B13E-E18322819420}"/>
              </a:ext>
            </a:extLst>
          </p:cNvPr>
          <p:cNvSpPr txBox="1"/>
          <p:nvPr/>
        </p:nvSpPr>
        <p:spPr>
          <a:xfrm>
            <a:off x="7008821" y="4245136"/>
            <a:ext cx="1368152" cy="307777"/>
          </a:xfrm>
          <a:prstGeom prst="rect">
            <a:avLst/>
          </a:prstGeom>
          <a:noFill/>
        </p:spPr>
        <p:txBody>
          <a:bodyPr wrap="square" rtlCol="0">
            <a:spAutoFit/>
          </a:bodyPr>
          <a:lstStyle/>
          <a:p>
            <a:pPr algn="ctr"/>
            <a:r>
              <a:rPr lang="en-US" dirty="0">
                <a:solidFill>
                  <a:schemeClr val="tx1"/>
                </a:solidFill>
              </a:rPr>
              <a:t>App platform</a:t>
            </a:r>
          </a:p>
        </p:txBody>
      </p:sp>
      <p:sp>
        <p:nvSpPr>
          <p:cNvPr id="18" name="Rectangle 17">
            <a:extLst>
              <a:ext uri="{FF2B5EF4-FFF2-40B4-BE49-F238E27FC236}">
                <a16:creationId xmlns:a16="http://schemas.microsoft.com/office/drawing/2014/main" id="{3E5FA545-C602-C948-9030-60630BE4D589}"/>
              </a:ext>
            </a:extLst>
          </p:cNvPr>
          <p:cNvSpPr/>
          <p:nvPr/>
        </p:nvSpPr>
        <p:spPr>
          <a:xfrm>
            <a:off x="323529" y="3776107"/>
            <a:ext cx="7975338" cy="3443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Sistema </a:t>
            </a:r>
            <a:r>
              <a:rPr lang="en-US" dirty="0" err="1"/>
              <a:t>operativo</a:t>
            </a:r>
            <a:endParaRPr lang="en-US" dirty="0"/>
          </a:p>
        </p:txBody>
      </p:sp>
      <p:sp>
        <p:nvSpPr>
          <p:cNvPr id="20" name="Rectangle 19">
            <a:extLst>
              <a:ext uri="{FF2B5EF4-FFF2-40B4-BE49-F238E27FC236}">
                <a16:creationId xmlns:a16="http://schemas.microsoft.com/office/drawing/2014/main" id="{815D75D4-A5E6-644C-9B89-D3D4F4753FFF}"/>
              </a:ext>
            </a:extLst>
          </p:cNvPr>
          <p:cNvSpPr/>
          <p:nvPr/>
        </p:nvSpPr>
        <p:spPr>
          <a:xfrm>
            <a:off x="7308304" y="3133351"/>
            <a:ext cx="990562" cy="518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platform</a:t>
            </a:r>
          </a:p>
        </p:txBody>
      </p:sp>
      <p:sp>
        <p:nvSpPr>
          <p:cNvPr id="22" name="Rectangle 21">
            <a:extLst>
              <a:ext uri="{FF2B5EF4-FFF2-40B4-BE49-F238E27FC236}">
                <a16:creationId xmlns:a16="http://schemas.microsoft.com/office/drawing/2014/main" id="{0E8FEB1C-B202-D14A-83A8-DF2E4EA241B0}"/>
              </a:ext>
            </a:extLst>
          </p:cNvPr>
          <p:cNvSpPr/>
          <p:nvPr/>
        </p:nvSpPr>
        <p:spPr>
          <a:xfrm>
            <a:off x="7308304" y="1873136"/>
            <a:ext cx="1008112" cy="11422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26" name="Rectangle 25">
            <a:extLst>
              <a:ext uri="{FF2B5EF4-FFF2-40B4-BE49-F238E27FC236}">
                <a16:creationId xmlns:a16="http://schemas.microsoft.com/office/drawing/2014/main" id="{5CFEDD49-5B55-C34E-93B8-1E1EE717B2F7}"/>
              </a:ext>
            </a:extLst>
          </p:cNvPr>
          <p:cNvSpPr/>
          <p:nvPr/>
        </p:nvSpPr>
        <p:spPr>
          <a:xfrm>
            <a:off x="4139952" y="3138895"/>
            <a:ext cx="890420" cy="512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Bridge </a:t>
            </a:r>
          </a:p>
          <a:p>
            <a:pPr algn="ctr"/>
            <a:r>
              <a:rPr lang="en-US" dirty="0"/>
              <a:t>Compiler</a:t>
            </a:r>
          </a:p>
        </p:txBody>
      </p:sp>
      <p:sp>
        <p:nvSpPr>
          <p:cNvPr id="28" name="Rectangle 27">
            <a:extLst>
              <a:ext uri="{FF2B5EF4-FFF2-40B4-BE49-F238E27FC236}">
                <a16:creationId xmlns:a16="http://schemas.microsoft.com/office/drawing/2014/main" id="{3B9F1C55-722F-084C-BF83-F9E9F065742C}"/>
              </a:ext>
            </a:extLst>
          </p:cNvPr>
          <p:cNvSpPr/>
          <p:nvPr/>
        </p:nvSpPr>
        <p:spPr>
          <a:xfrm>
            <a:off x="4139952" y="1873014"/>
            <a:ext cx="890420" cy="512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9" name="Rectangle 28">
            <a:extLst>
              <a:ext uri="{FF2B5EF4-FFF2-40B4-BE49-F238E27FC236}">
                <a16:creationId xmlns:a16="http://schemas.microsoft.com/office/drawing/2014/main" id="{169FC6C5-8466-984F-B473-E1ECFFDA859D}"/>
              </a:ext>
            </a:extLst>
          </p:cNvPr>
          <p:cNvSpPr/>
          <p:nvPr/>
        </p:nvSpPr>
        <p:spPr>
          <a:xfrm>
            <a:off x="5313744" y="1867345"/>
            <a:ext cx="1008112" cy="17777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cxnSp>
        <p:nvCxnSpPr>
          <p:cNvPr id="5" name="Straight Arrow Connector 4">
            <a:extLst>
              <a:ext uri="{FF2B5EF4-FFF2-40B4-BE49-F238E27FC236}">
                <a16:creationId xmlns:a16="http://schemas.microsoft.com/office/drawing/2014/main" id="{53B3EA16-3B8E-094A-A472-1F19D0D1CF42}"/>
              </a:ext>
            </a:extLst>
          </p:cNvPr>
          <p:cNvCxnSpPr>
            <a:stCxn id="28" idx="2"/>
            <a:endCxn id="26" idx="0"/>
          </p:cNvCxnSpPr>
          <p:nvPr/>
        </p:nvCxnSpPr>
        <p:spPr>
          <a:xfrm>
            <a:off x="4585162" y="2385989"/>
            <a:ext cx="0" cy="752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BFC9C-29E3-2148-BC6D-71CA5D336A7E}"/>
              </a:ext>
            </a:extLst>
          </p:cNvPr>
          <p:cNvCxnSpPr>
            <a:cxnSpLocks/>
            <a:stCxn id="26" idx="3"/>
          </p:cNvCxnSpPr>
          <p:nvPr/>
        </p:nvCxnSpPr>
        <p:spPr>
          <a:xfrm>
            <a:off x="5030372" y="3395383"/>
            <a:ext cx="283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6D0BB85-CF12-EC4D-AB13-D697F0F11E1F}"/>
              </a:ext>
            </a:extLst>
          </p:cNvPr>
          <p:cNvSpPr/>
          <p:nvPr/>
        </p:nvSpPr>
        <p:spPr>
          <a:xfrm>
            <a:off x="380903" y="1887250"/>
            <a:ext cx="2160240" cy="17777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 App</a:t>
            </a:r>
          </a:p>
        </p:txBody>
      </p:sp>
      <p:sp>
        <p:nvSpPr>
          <p:cNvPr id="43" name="TextBox 42">
            <a:extLst>
              <a:ext uri="{FF2B5EF4-FFF2-40B4-BE49-F238E27FC236}">
                <a16:creationId xmlns:a16="http://schemas.microsoft.com/office/drawing/2014/main" id="{E5B51B7F-3B6C-6442-A39E-B8D0D72E6CF3}"/>
              </a:ext>
            </a:extLst>
          </p:cNvPr>
          <p:cNvSpPr txBox="1"/>
          <p:nvPr/>
        </p:nvSpPr>
        <p:spPr>
          <a:xfrm>
            <a:off x="776947" y="4244729"/>
            <a:ext cx="1368152" cy="307777"/>
          </a:xfrm>
          <a:prstGeom prst="rect">
            <a:avLst/>
          </a:prstGeom>
          <a:noFill/>
        </p:spPr>
        <p:txBody>
          <a:bodyPr wrap="square" rtlCol="0">
            <a:spAutoFit/>
          </a:bodyPr>
          <a:lstStyle/>
          <a:p>
            <a:pPr algn="ctr"/>
            <a:r>
              <a:rPr lang="en-US" dirty="0">
                <a:solidFill>
                  <a:schemeClr val="tx1"/>
                </a:solidFill>
              </a:rPr>
              <a:t>Native</a:t>
            </a:r>
          </a:p>
        </p:txBody>
      </p:sp>
    </p:spTree>
    <p:extLst>
      <p:ext uri="{BB962C8B-B14F-4D97-AF65-F5344CB8AC3E}">
        <p14:creationId xmlns:p14="http://schemas.microsoft.com/office/powerpoint/2010/main" val="9270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42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a:solidFill>
                  <a:schemeClr val="tx1"/>
                </a:solidFill>
              </a:rPr>
              <a:t>APK</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30176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763688" y="1779662"/>
            <a:ext cx="4536504" cy="1384995"/>
          </a:xfrm>
          <a:prstGeom prst="rect">
            <a:avLst/>
          </a:prstGeom>
          <a:noFill/>
        </p:spPr>
        <p:txBody>
          <a:bodyPr wrap="square" rtlCol="0">
            <a:spAutoFit/>
          </a:bodyPr>
          <a:lstStyle/>
          <a:p>
            <a:r>
              <a:rPr lang="es-ES" b="1" dirty="0">
                <a:solidFill>
                  <a:schemeClr val="tx2"/>
                </a:solidFill>
              </a:rPr>
              <a:t>UNIDAD 1</a:t>
            </a:r>
            <a:endParaRPr lang="es-ES" b="1" dirty="0">
              <a:solidFill>
                <a:schemeClr val="tx1"/>
              </a:solidFill>
            </a:endParaRPr>
          </a:p>
          <a:p>
            <a:r>
              <a:rPr lang="es-ES" b="1" dirty="0">
                <a:solidFill>
                  <a:schemeClr val="tx1"/>
                </a:solidFill>
              </a:rPr>
              <a:t>Fundamentos de programación en Android</a:t>
            </a:r>
          </a:p>
          <a:p>
            <a:r>
              <a:rPr lang="es-ES" dirty="0">
                <a:solidFill>
                  <a:schemeClr val="tx1"/>
                </a:solidFill>
              </a:rPr>
              <a:t>	Android Studio</a:t>
            </a:r>
          </a:p>
          <a:p>
            <a:r>
              <a:rPr lang="es-ES" dirty="0">
                <a:solidFill>
                  <a:schemeClr val="tx1"/>
                </a:solidFill>
              </a:rPr>
              <a:t>	Estructura</a:t>
            </a:r>
          </a:p>
          <a:p>
            <a:r>
              <a:rPr lang="es-ES" dirty="0">
                <a:solidFill>
                  <a:schemeClr val="tx1"/>
                </a:solidFill>
              </a:rPr>
              <a:t>	Componentes de una app</a:t>
            </a:r>
          </a:p>
          <a:p>
            <a:r>
              <a:rPr lang="es-ES" dirty="0">
                <a:solidFill>
                  <a:schemeClr val="tx1"/>
                </a:solidFill>
              </a:rPr>
              <a:t>	Elementos de interfaz</a:t>
            </a:r>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p:cNvSpPr/>
          <p:nvPr/>
        </p:nvSpPr>
        <p:spPr>
          <a:xfrm>
            <a:off x="1259632" y="185167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2" name="Elipse 11"/>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3" name="Elipse 12"/>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4" name="Elipse 13"/>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289044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3448368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aplicación.</a:t>
            </a: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640435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encuentran las vistas de la aplicación, imágenes, iconos, colores, texto y constantes que se podrán usar en la parte JAVA</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782106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Un archivo XML que presenta la configuración de la aplicación, donde se define el nombre, el icono y la clase de JAVA a ejecutar al accionar la aplicación, los permisos concedidos a la </a:t>
            </a:r>
            <a:r>
              <a:rPr lang="es-CO" dirty="0" err="1">
                <a:solidFill>
                  <a:schemeClr val="tx1"/>
                </a:solidFill>
              </a:rPr>
              <a:t>app</a:t>
            </a:r>
            <a:r>
              <a:rPr lang="es-CO" dirty="0">
                <a:solidFill>
                  <a:schemeClr val="tx1"/>
                </a:solidFill>
              </a:rPr>
              <a:t>, los servicios que ejecuta, canales de comunicación con otras aplicaciones entre otros.</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994349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Tree>
    <p:extLst>
      <p:ext uri="{BB962C8B-B14F-4D97-AF65-F5344CB8AC3E}">
        <p14:creationId xmlns:p14="http://schemas.microsoft.com/office/powerpoint/2010/main" val="2983518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a:solidFill>
                  <a:schemeClr val="tx1"/>
                </a:solidFill>
              </a:rPr>
              <a:t>Código de programa</a:t>
            </a:r>
          </a:p>
          <a:p>
            <a:pPr algn="ctr"/>
            <a:r>
              <a:rPr lang="es-ES" dirty="0">
                <a:solidFill>
                  <a:schemeClr val="tx1"/>
                </a:solidFill>
              </a:rPr>
              <a:t>Java/</a:t>
            </a:r>
            <a:r>
              <a:rPr lang="es-ES" dirty="0" err="1">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r>
              <a:rPr lang="es-ES" dirty="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onCreate</a:t>
            </a:r>
            <a:r>
              <a:rPr lang="es-ES" sz="1000" dirty="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onStart</a:t>
            </a:r>
            <a:r>
              <a:rPr lang="es-ES" sz="1000" dirty="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1"/>
                </a:solidFill>
              </a:rPr>
              <a:t>* </a:t>
            </a:r>
            <a:r>
              <a:rPr lang="es-ES" sz="1000" dirty="0" err="1">
                <a:solidFill>
                  <a:schemeClr val="bg1"/>
                </a:solidFill>
              </a:rPr>
              <a:t>Activity</a:t>
            </a:r>
            <a:r>
              <a:rPr lang="es-ES" sz="1000" dirty="0">
                <a:solidFill>
                  <a:schemeClr val="bg1"/>
                </a:solidFill>
              </a:rPr>
              <a:t> </a:t>
            </a:r>
            <a:r>
              <a:rPr lang="es-ES" sz="1000" dirty="0" err="1">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onPause</a:t>
            </a:r>
            <a:r>
              <a:rPr lang="es-ES" sz="1000" dirty="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onStop</a:t>
            </a:r>
            <a:r>
              <a:rPr lang="es-ES" sz="1000" dirty="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onDestroy</a:t>
            </a:r>
            <a:r>
              <a:rPr lang="es-ES" sz="1000" dirty="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onRestart</a:t>
            </a:r>
            <a:r>
              <a:rPr lang="es-ES" sz="1000" dirty="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p>
          <a:p>
            <a:pPr algn="r"/>
            <a:r>
              <a:rPr lang="es-ES" sz="1000" dirty="0" err="1">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r>
              <a:rPr lang="es-ES" sz="1000" dirty="0" err="1">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p>
          <a:p>
            <a:pPr algn="r"/>
            <a:r>
              <a:rPr lang="es-ES" sz="1000" dirty="0" err="1">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a:solidFill>
                  <a:schemeClr val="tx1"/>
                </a:solidFill>
              </a:rPr>
              <a:t>Activity</a:t>
            </a:r>
            <a:r>
              <a:rPr lang="es-ES" sz="1000" dirty="0">
                <a:solidFill>
                  <a:schemeClr val="tx1"/>
                </a:solidFill>
              </a:rPr>
              <a:t> </a:t>
            </a:r>
            <a:r>
              <a:rPr lang="es-ES" sz="1000" dirty="0" err="1">
                <a:solidFill>
                  <a:schemeClr val="tx1"/>
                </a:solidFill>
              </a:rPr>
              <a:t>returns</a:t>
            </a:r>
            <a:r>
              <a:rPr lang="es-ES" sz="1000" dirty="0">
                <a:solidFill>
                  <a:schemeClr val="tx1"/>
                </a:solidFill>
              </a:rPr>
              <a:t> </a:t>
            </a:r>
            <a:r>
              <a:rPr lang="es-ES" sz="1000" dirty="0" err="1">
                <a:solidFill>
                  <a:schemeClr val="tx1"/>
                </a:solidFill>
              </a:rPr>
              <a:t>from</a:t>
            </a:r>
            <a:r>
              <a:rPr lang="es-ES" sz="1000" dirty="0">
                <a:solidFill>
                  <a:schemeClr val="tx1"/>
                </a:solidFill>
              </a:rPr>
              <a:t> </a:t>
            </a:r>
            <a:r>
              <a:rPr lang="es-ES" sz="1000" dirty="0" err="1">
                <a:solidFill>
                  <a:schemeClr val="tx1"/>
                </a:solidFill>
              </a:rPr>
              <a:t>background</a:t>
            </a:r>
            <a:r>
              <a:rPr lang="es-ES" sz="1000" dirty="0">
                <a:solidFill>
                  <a:schemeClr val="tx1"/>
                </a:solidFill>
              </a:rPr>
              <a:t> to </a:t>
            </a:r>
            <a:r>
              <a:rPr lang="es-ES" sz="1000" dirty="0" err="1">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a:solidFill>
                  <a:schemeClr val="tx1"/>
                </a:solidFill>
              </a:rPr>
              <a:t>*</a:t>
            </a:r>
            <a:r>
              <a:rPr lang="es-ES" dirty="0" err="1">
                <a:solidFill>
                  <a:schemeClr val="tx1"/>
                </a:solidFill>
              </a:rPr>
              <a:t>Activity</a:t>
            </a:r>
            <a:r>
              <a:rPr lang="es-ES" dirty="0">
                <a:solidFill>
                  <a:schemeClr val="tx1"/>
                </a:solidFill>
              </a:rPr>
              <a:t> </a:t>
            </a:r>
            <a:r>
              <a:rPr lang="es-ES" dirty="0" err="1">
                <a:solidFill>
                  <a:schemeClr val="tx1"/>
                </a:solidFill>
              </a:rPr>
              <a:t>waits</a:t>
            </a:r>
            <a:r>
              <a:rPr lang="es-ES" dirty="0">
                <a:solidFill>
                  <a:schemeClr val="tx1"/>
                </a:solidFill>
              </a:rPr>
              <a:t> </a:t>
            </a:r>
            <a:r>
              <a:rPr lang="es-ES" dirty="0" err="1">
                <a:solidFill>
                  <a:schemeClr val="tx1"/>
                </a:solidFill>
              </a:rPr>
              <a:t>for</a:t>
            </a:r>
            <a:r>
              <a:rPr lang="es-ES" dirty="0">
                <a:solidFill>
                  <a:schemeClr val="tx1"/>
                </a:solidFill>
              </a:rPr>
              <a:t> </a:t>
            </a:r>
            <a:r>
              <a:rPr lang="es-ES" dirty="0" err="1">
                <a:solidFill>
                  <a:schemeClr val="tx1"/>
                </a:solidFill>
              </a:rPr>
              <a:t>user</a:t>
            </a:r>
            <a:r>
              <a:rPr lang="es-ES" dirty="0">
                <a:solidFill>
                  <a:schemeClr val="tx1"/>
                </a:solidFill>
              </a:rPr>
              <a:t> </a:t>
            </a:r>
            <a:r>
              <a:rPr lang="es-ES" dirty="0" err="1">
                <a:solidFill>
                  <a:schemeClr val="tx1"/>
                </a:solidFill>
              </a:rPr>
              <a:t>interactions</a:t>
            </a:r>
            <a:r>
              <a:rPr lang="es-ES" dirty="0">
                <a:solidFill>
                  <a:schemeClr val="tx1"/>
                </a:solidFill>
              </a:rPr>
              <a:t> </a:t>
            </a:r>
            <a:r>
              <a:rPr lang="es-ES" dirty="0" err="1">
                <a:solidFill>
                  <a:schemeClr val="tx1"/>
                </a:solidFill>
              </a:rPr>
              <a:t>or</a:t>
            </a:r>
            <a:r>
              <a:rPr lang="es-ES" dirty="0">
                <a:solidFill>
                  <a:schemeClr val="tx1"/>
                </a:solidFill>
              </a:rPr>
              <a:t> </a:t>
            </a:r>
            <a:r>
              <a:rPr lang="es-ES" dirty="0" err="1">
                <a:solidFill>
                  <a:schemeClr val="tx1"/>
                </a:solidFill>
              </a:rPr>
              <a:t>automatic</a:t>
            </a:r>
            <a:r>
              <a:rPr lang="es-ES" dirty="0">
                <a:solidFill>
                  <a:schemeClr val="tx1"/>
                </a:solidFill>
              </a:rPr>
              <a:t> </a:t>
            </a:r>
            <a:r>
              <a:rPr lang="es-ES" dirty="0" err="1">
                <a:solidFill>
                  <a:schemeClr val="tx1"/>
                </a:solidFill>
              </a:rPr>
              <a:t>behaviour</a:t>
            </a:r>
            <a:r>
              <a:rPr lang="es-ES" dirty="0">
                <a:solidFill>
                  <a:schemeClr val="tx1"/>
                </a:solidFill>
              </a:rPr>
              <a:t> </a:t>
            </a:r>
            <a:r>
              <a:rPr lang="es-ES" dirty="0" err="1">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Diseño de 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56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6" name="Elipse 15"/>
          <p:cNvSpPr/>
          <p:nvPr/>
        </p:nvSpPr>
        <p:spPr>
          <a:xfrm>
            <a:off x="1259632" y="2498458"/>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7" name="Elipse 16"/>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8" name="Elipse 17"/>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21" name="CuadroTexto 20"/>
          <p:cNvSpPr txBox="1"/>
          <p:nvPr/>
        </p:nvSpPr>
        <p:spPr>
          <a:xfrm>
            <a:off x="1763688" y="1779662"/>
            <a:ext cx="4536504" cy="1815882"/>
          </a:xfrm>
          <a:prstGeom prst="rect">
            <a:avLst/>
          </a:prstGeom>
          <a:noFill/>
        </p:spPr>
        <p:txBody>
          <a:bodyPr wrap="square" rtlCol="0">
            <a:spAutoFit/>
          </a:bodyPr>
          <a:lstStyle/>
          <a:p>
            <a:endParaRPr lang="es-ES" b="1" dirty="0">
              <a:solidFill>
                <a:schemeClr val="tx2"/>
              </a:solidFill>
            </a:endParaRPr>
          </a:p>
          <a:p>
            <a:endParaRPr lang="es-ES" b="1" dirty="0">
              <a:solidFill>
                <a:schemeClr val="tx2"/>
              </a:solidFill>
            </a:endParaRPr>
          </a:p>
          <a:p>
            <a:endParaRPr lang="es-ES" b="1" dirty="0">
              <a:solidFill>
                <a:schemeClr val="tx2"/>
              </a:solidFill>
            </a:endParaRPr>
          </a:p>
          <a:p>
            <a:r>
              <a:rPr lang="es-ES" b="1" dirty="0">
                <a:solidFill>
                  <a:schemeClr val="tx2"/>
                </a:solidFill>
              </a:rPr>
              <a:t>UNIDAD 2</a:t>
            </a:r>
            <a:endParaRPr lang="es-ES" b="1" dirty="0">
              <a:solidFill>
                <a:schemeClr val="tx1"/>
              </a:solidFill>
            </a:endParaRPr>
          </a:p>
          <a:p>
            <a:r>
              <a:rPr lang="es-ES" b="1" dirty="0">
                <a:solidFill>
                  <a:schemeClr val="tx1"/>
                </a:solidFill>
              </a:rPr>
              <a:t>Diseño, Ideación y </a:t>
            </a:r>
            <a:r>
              <a:rPr lang="es-ES" b="1" dirty="0" err="1">
                <a:solidFill>
                  <a:schemeClr val="tx1"/>
                </a:solidFill>
              </a:rPr>
              <a:t>prototipado</a:t>
            </a:r>
            <a:endParaRPr lang="es-ES" b="1" dirty="0">
              <a:solidFill>
                <a:schemeClr val="tx1"/>
              </a:solidFill>
            </a:endParaRPr>
          </a:p>
          <a:p>
            <a:r>
              <a:rPr lang="es-ES" dirty="0">
                <a:solidFill>
                  <a:schemeClr val="tx1"/>
                </a:solidFill>
              </a:rPr>
              <a:t>	Sketch</a:t>
            </a:r>
          </a:p>
          <a:p>
            <a:r>
              <a:rPr lang="es-ES" dirty="0">
                <a:solidFill>
                  <a:schemeClr val="tx1"/>
                </a:solidFill>
              </a:rPr>
              <a:t>	</a:t>
            </a:r>
            <a:r>
              <a:rPr lang="es-ES" dirty="0" err="1">
                <a:solidFill>
                  <a:schemeClr val="tx1"/>
                </a:solidFill>
              </a:rPr>
              <a:t>Wireframe</a:t>
            </a:r>
            <a:r>
              <a:rPr lang="es-ES" dirty="0">
                <a:solidFill>
                  <a:schemeClr val="tx1"/>
                </a:solidFill>
              </a:rPr>
              <a:t> </a:t>
            </a:r>
          </a:p>
          <a:p>
            <a:r>
              <a:rPr lang="es-ES" dirty="0">
                <a:solidFill>
                  <a:schemeClr val="tx1"/>
                </a:solidFill>
              </a:rPr>
              <a:t>	</a:t>
            </a:r>
            <a:r>
              <a:rPr lang="es-ES" dirty="0" err="1">
                <a:solidFill>
                  <a:schemeClr val="tx1"/>
                </a:solidFill>
              </a:rPr>
              <a:t>Mockup</a:t>
            </a:r>
            <a:endParaRPr lang="es-ES" dirty="0">
              <a:solidFill>
                <a:schemeClr val="tx1"/>
              </a:solidFill>
            </a:endParaRPr>
          </a:p>
        </p:txBody>
      </p:sp>
    </p:spTree>
    <p:extLst>
      <p:ext uri="{BB962C8B-B14F-4D97-AF65-F5344CB8AC3E}">
        <p14:creationId xmlns:p14="http://schemas.microsoft.com/office/powerpoint/2010/main" val="2984569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La organización de los elementos en Android tiene unas reglas básicas:</a:t>
            </a:r>
          </a:p>
          <a:p>
            <a:endParaRPr lang="es-ES" b="1" dirty="0"/>
          </a:p>
          <a:p>
            <a:r>
              <a:rPr lang="es-ES" b="1" dirty="0"/>
              <a:t>Se define al menos una margen horizontal </a:t>
            </a:r>
          </a:p>
          <a:p>
            <a:r>
              <a:rPr lang="es-ES" b="1" dirty="0"/>
              <a:t>Se define al menos una margen vertical</a:t>
            </a:r>
          </a:p>
          <a:p>
            <a:endParaRPr lang="es-ES" b="1" dirty="0"/>
          </a:p>
          <a:p>
            <a:r>
              <a:rPr lang="es-ES" b="1" dirty="0"/>
              <a:t>Se define el ancho del elemento</a:t>
            </a:r>
          </a:p>
          <a:p>
            <a:r>
              <a:rPr lang="es-ES" b="1" dirty="0"/>
              <a:t>Se define el alto del elemento</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43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854083" y="236953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948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2997130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9535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cxnSp>
        <p:nvCxnSpPr>
          <p:cNvPr id="7" name="Straight Connector 6">
            <a:extLst>
              <a:ext uri="{FF2B5EF4-FFF2-40B4-BE49-F238E27FC236}">
                <a16:creationId xmlns:a16="http://schemas.microsoft.com/office/drawing/2014/main" id="{4A0CD146-5735-EA4C-9029-E66CCC57FB63}"/>
              </a:ext>
            </a:extLst>
          </p:cNvPr>
          <p:cNvCxnSpPr/>
          <p:nvPr/>
        </p:nvCxnSpPr>
        <p:spPr>
          <a:xfrm>
            <a:off x="1918686" y="3363838"/>
            <a:ext cx="786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D7A531-121E-684B-AA75-96EEF676369D}"/>
              </a:ext>
            </a:extLst>
          </p:cNvPr>
          <p:cNvCxnSpPr>
            <a:cxnSpLocks/>
          </p:cNvCxnSpPr>
          <p:nvPr/>
        </p:nvCxnSpPr>
        <p:spPr>
          <a:xfrm>
            <a:off x="2771800" y="2320789"/>
            <a:ext cx="0" cy="9922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62169C-EDA0-C542-99D2-AA1DE3340395}"/>
              </a:ext>
            </a:extLst>
          </p:cNvPr>
          <p:cNvSpPr txBox="1"/>
          <p:nvPr/>
        </p:nvSpPr>
        <p:spPr>
          <a:xfrm>
            <a:off x="1979710" y="3337770"/>
            <a:ext cx="792090" cy="307777"/>
          </a:xfrm>
          <a:prstGeom prst="rect">
            <a:avLst/>
          </a:prstGeom>
          <a:noFill/>
        </p:spPr>
        <p:txBody>
          <a:bodyPr wrap="square" rtlCol="0">
            <a:spAutoFit/>
          </a:bodyPr>
          <a:lstStyle/>
          <a:p>
            <a:r>
              <a:rPr lang="en-US" dirty="0"/>
              <a:t>100dp</a:t>
            </a:r>
          </a:p>
        </p:txBody>
      </p:sp>
      <p:sp>
        <p:nvSpPr>
          <p:cNvPr id="20" name="TextBox 19">
            <a:extLst>
              <a:ext uri="{FF2B5EF4-FFF2-40B4-BE49-F238E27FC236}">
                <a16:creationId xmlns:a16="http://schemas.microsoft.com/office/drawing/2014/main" id="{374E9129-0C44-A44C-8119-541690911ACA}"/>
              </a:ext>
            </a:extLst>
          </p:cNvPr>
          <p:cNvSpPr txBox="1"/>
          <p:nvPr/>
        </p:nvSpPr>
        <p:spPr>
          <a:xfrm rot="5400000">
            <a:off x="2491701" y="2712310"/>
            <a:ext cx="792090" cy="307777"/>
          </a:xfrm>
          <a:prstGeom prst="rect">
            <a:avLst/>
          </a:prstGeom>
          <a:noFill/>
        </p:spPr>
        <p:txBody>
          <a:bodyPr wrap="square" rtlCol="0">
            <a:spAutoFit/>
          </a:bodyPr>
          <a:lstStyle/>
          <a:p>
            <a:r>
              <a:rPr lang="en-US" dirty="0"/>
              <a:t>150dp</a:t>
            </a:r>
          </a:p>
        </p:txBody>
      </p:sp>
    </p:spTree>
    <p:extLst>
      <p:ext uri="{BB962C8B-B14F-4D97-AF65-F5344CB8AC3E}">
        <p14:creationId xmlns:p14="http://schemas.microsoft.com/office/powerpoint/2010/main" val="2065430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508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Hola</a:t>
            </a:r>
            <a:r>
              <a:rPr lang="en-US" dirty="0"/>
              <a:t> </a:t>
            </a:r>
            <a:r>
              <a:rPr lang="en-US" dirty="0" err="1"/>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a:solidFill>
                  <a:schemeClr val="tx1"/>
                </a:solidFill>
              </a:rPr>
              <a:t>Width</a:t>
            </a:r>
          </a:p>
          <a:p>
            <a:r>
              <a:rPr lang="es-ES">
                <a:solidFill>
                  <a:schemeClr val="tx1"/>
                </a:solidFill>
              </a:rPr>
              <a:t>El ancho del view</a:t>
            </a:r>
          </a:p>
          <a:p>
            <a:r>
              <a:rPr lang="es-ES">
                <a:solidFill>
                  <a:schemeClr val="tx1"/>
                </a:solidFill>
              </a:rPr>
              <a:t>w="wrap_content"</a:t>
            </a:r>
          </a:p>
          <a:p>
            <a:endParaRPr lang="es-ES">
              <a:solidFill>
                <a:schemeClr val="tx1"/>
              </a:solidFill>
            </a:endParaRPr>
          </a:p>
          <a:p>
            <a:r>
              <a:rPr lang="es-ES" b="1" i="1">
                <a:solidFill>
                  <a:schemeClr val="tx1"/>
                </a:solidFill>
              </a:rPr>
              <a:t>Height</a:t>
            </a:r>
          </a:p>
          <a:p>
            <a:r>
              <a:rPr lang="es-ES">
                <a:solidFill>
                  <a:schemeClr val="tx1"/>
                </a:solidFill>
              </a:rPr>
              <a:t>El alto del view</a:t>
            </a:r>
          </a:p>
          <a:p>
            <a:r>
              <a:rPr lang="es-ES">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a:solidFill>
                  <a:schemeClr val="tx1"/>
                </a:solidFill>
              </a:rPr>
              <a:t>El contenido del </a:t>
            </a:r>
            <a:r>
              <a:rPr lang="es-ES" dirty="0" err="1">
                <a:solidFill>
                  <a:schemeClr val="tx1"/>
                </a:solidFill>
              </a:rPr>
              <a:t>view</a:t>
            </a:r>
            <a:r>
              <a:rPr lang="es-ES" dirty="0">
                <a:solidFill>
                  <a:schemeClr val="tx1"/>
                </a:solidFill>
              </a:rPr>
              <a:t> es el texto. Para los </a:t>
            </a:r>
            <a:r>
              <a:rPr lang="es-ES" dirty="0" err="1">
                <a:solidFill>
                  <a:schemeClr val="tx1"/>
                </a:solidFill>
              </a:rPr>
              <a:t>Layouts</a:t>
            </a:r>
            <a:r>
              <a:rPr lang="es-ES" dirty="0">
                <a:solidFill>
                  <a:schemeClr val="tx1"/>
                </a:solidFill>
              </a:rPr>
              <a:t>, el contenido son los </a:t>
            </a:r>
            <a:r>
              <a:rPr lang="es-ES" dirty="0" err="1">
                <a:solidFill>
                  <a:schemeClr val="tx1"/>
                </a:solidFill>
              </a:rPr>
              <a:t>views</a:t>
            </a:r>
            <a:r>
              <a:rPr lang="es-ES" dirty="0">
                <a:solidFill>
                  <a:schemeClr val="tx1"/>
                </a:solidFill>
              </a:rPr>
              <a:t> que contiene</a:t>
            </a:r>
          </a:p>
        </p:txBody>
      </p:sp>
    </p:spTree>
    <p:extLst>
      <p:ext uri="{BB962C8B-B14F-4D97-AF65-F5344CB8AC3E}">
        <p14:creationId xmlns:p14="http://schemas.microsoft.com/office/powerpoint/2010/main" val="3683199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spTree>
    <p:extLst>
      <p:ext uri="{BB962C8B-B14F-4D97-AF65-F5344CB8AC3E}">
        <p14:creationId xmlns:p14="http://schemas.microsoft.com/office/powerpoint/2010/main" val="764790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152128"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90B783E6-6D17-1D48-91E7-E7F9CD5B4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195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2" name="Picture 6" descr="D:\Usuarios\1143848922\Downloads\kisspng-feature-phone-smartphone-mobile-phone-accessories-black-border-mobile-phone-5a71a4107c60b5.3323878415173970085095.png">
            <a:extLst>
              <a:ext uri="{FF2B5EF4-FFF2-40B4-BE49-F238E27FC236}">
                <a16:creationId xmlns:a16="http://schemas.microsoft.com/office/drawing/2014/main" id="{D4040C91-CF59-6B4E-AA2E-3E620A291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9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677656"/>
          </a:xfrm>
          <a:prstGeom prst="rect">
            <a:avLst/>
          </a:prstGeom>
          <a:noFill/>
        </p:spPr>
        <p:txBody>
          <a:bodyPr wrap="square" rtlCol="0">
            <a:spAutoFit/>
          </a:bodyPr>
          <a:lstStyle/>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r>
              <a:rPr lang="es-ES" b="1" dirty="0">
                <a:solidFill>
                  <a:schemeClr val="tx2"/>
                </a:solidFill>
              </a:rPr>
              <a:t>UNIDAD 3</a:t>
            </a:r>
            <a:endParaRPr lang="es-ES" b="1" dirty="0">
              <a:solidFill>
                <a:schemeClr val="tx1"/>
              </a:solidFill>
            </a:endParaRPr>
          </a:p>
          <a:p>
            <a:r>
              <a:rPr lang="es-ES" b="1" dirty="0">
                <a:solidFill>
                  <a:schemeClr val="tx1"/>
                </a:solidFill>
              </a:rPr>
              <a:t>Cloud </a:t>
            </a:r>
            <a:r>
              <a:rPr lang="es-ES" b="1" dirty="0" err="1">
                <a:solidFill>
                  <a:schemeClr val="tx1"/>
                </a:solidFill>
              </a:rPr>
              <a:t>integration</a:t>
            </a:r>
            <a:r>
              <a:rPr lang="es-ES" b="1" dirty="0">
                <a:solidFill>
                  <a:schemeClr val="tx1"/>
                </a:solidFill>
              </a:rPr>
              <a:t> y servicios</a:t>
            </a:r>
          </a:p>
          <a:p>
            <a:r>
              <a:rPr lang="es-ES" dirty="0">
                <a:solidFill>
                  <a:schemeClr val="tx1"/>
                </a:solidFill>
              </a:rPr>
              <a:t>	Persistencia</a:t>
            </a:r>
            <a:endParaRPr lang="es-CO" dirty="0">
              <a:solidFill>
                <a:schemeClr val="tx1"/>
              </a:solidFill>
            </a:endParaRPr>
          </a:p>
          <a:p>
            <a:r>
              <a:rPr lang="es-ES" dirty="0">
                <a:solidFill>
                  <a:schemeClr val="tx1"/>
                </a:solidFill>
              </a:rPr>
              <a:t>	Georreferenciación</a:t>
            </a:r>
          </a:p>
          <a:p>
            <a:r>
              <a:rPr lang="es-ES" dirty="0">
                <a:solidFill>
                  <a:schemeClr val="tx1"/>
                </a:solidFill>
              </a:rPr>
              <a:t>	Conexión con Cloud (</a:t>
            </a:r>
            <a:r>
              <a:rPr lang="es-ES" dirty="0" err="1">
                <a:solidFill>
                  <a:schemeClr val="tx1"/>
                </a:solidFill>
              </a:rPr>
              <a:t>Firebase</a:t>
            </a:r>
            <a:r>
              <a:rPr lang="es-ES" dirty="0">
                <a:solidFill>
                  <a:schemeClr val="tx1"/>
                </a:solidFill>
              </a:rPr>
              <a:t> SDK)</a:t>
            </a:r>
          </a:p>
          <a:p>
            <a:r>
              <a:rPr lang="es-ES" dirty="0">
                <a:solidFill>
                  <a:schemeClr val="tx1"/>
                </a:solidFill>
              </a:rPr>
              <a:t>	SaaS: Consumo de servicios REST</a:t>
            </a:r>
          </a:p>
        </p:txBody>
      </p:sp>
    </p:spTree>
    <p:extLst>
      <p:ext uri="{BB962C8B-B14F-4D97-AF65-F5344CB8AC3E}">
        <p14:creationId xmlns:p14="http://schemas.microsoft.com/office/powerpoint/2010/main" val="2554032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7510AE9-7776-D841-BBAC-AB9B72FED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623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spTree>
    <p:extLst>
      <p:ext uri="{BB962C8B-B14F-4D97-AF65-F5344CB8AC3E}">
        <p14:creationId xmlns:p14="http://schemas.microsoft.com/office/powerpoint/2010/main" val="365185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648073"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200dp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0"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D8E203A-3DA0-DD45-AD92-1B6D32447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14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8002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200dp</a:t>
            </a: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62FD7A95-5A29-7B4D-8ED2-23D3E34DF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99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4584135" y="3774208"/>
            <a:ext cx="4452361" cy="523220"/>
          </a:xfrm>
          <a:prstGeom prst="rect">
            <a:avLst/>
          </a:prstGeom>
          <a:noFill/>
        </p:spPr>
        <p:txBody>
          <a:bodyPr wrap="square" rtlCol="0">
            <a:spAutoFit/>
          </a:bodyPr>
          <a:lstStyle/>
          <a:p>
            <a:r>
              <a:rPr lang="es-ES" b="1" i="1" dirty="0">
                <a:solidFill>
                  <a:schemeClr val="tx1"/>
                </a:solidFill>
              </a:rPr>
              <a:t>Es un </a:t>
            </a:r>
            <a:r>
              <a:rPr lang="es-ES" b="1" i="1" dirty="0" err="1">
                <a:solidFill>
                  <a:schemeClr val="tx1"/>
                </a:solidFill>
              </a:rPr>
              <a:t>view</a:t>
            </a:r>
            <a:r>
              <a:rPr lang="es-ES" b="1" i="1" dirty="0">
                <a:solidFill>
                  <a:schemeClr val="tx1"/>
                </a:solidFill>
              </a:rPr>
              <a:t> que se usa sobre todo para el padre de todos los elementos o </a:t>
            </a:r>
            <a:r>
              <a:rPr lang="es-ES" b="1" i="1" dirty="0" err="1">
                <a:solidFill>
                  <a:schemeClr val="tx1"/>
                </a:solidFill>
              </a:rPr>
              <a:t>root</a:t>
            </a:r>
            <a:r>
              <a:rPr lang="es-ES" b="1" i="1" dirty="0">
                <a:solidFill>
                  <a:schemeClr val="tx1"/>
                </a:solidFill>
              </a:rPr>
              <a:t> </a:t>
            </a:r>
            <a:r>
              <a:rPr lang="es-ES" b="1" i="1" dirty="0" err="1">
                <a:solidFill>
                  <a:schemeClr val="tx1"/>
                </a:solidFill>
              </a:rPr>
              <a:t>layout</a:t>
            </a:r>
            <a:endParaRPr lang="es-ES" dirty="0">
              <a:solidFill>
                <a:schemeClr val="tx1"/>
              </a:solidFill>
            </a:endParaRPr>
          </a:p>
        </p:txBody>
      </p:sp>
      <p:pic>
        <p:nvPicPr>
          <p:cNvPr id="14" name="Picture 6" descr="D:\Usuarios\1143848922\Downloads\kisspng-feature-phone-smartphone-mobile-phone-accessories-black-border-mobile-phone-5a71a4107c60b5.3323878415173970085095.png">
            <a:extLst>
              <a:ext uri="{FF2B5EF4-FFF2-40B4-BE49-F238E27FC236}">
                <a16:creationId xmlns:a16="http://schemas.microsoft.com/office/drawing/2014/main" id="{5C04B26D-0C05-3E40-80B2-957D53FAB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924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796144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249974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match_constraint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57175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4020481"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726245"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235812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982936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1923678"/>
            <a:ext cx="432048"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03198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1968324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1923678"/>
            <a:ext cx="1080120"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match_contraints</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03198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995936"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654237"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94839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893100"/>
          </a:xfrm>
          <a:prstGeom prst="rect">
            <a:avLst/>
          </a:prstGeom>
          <a:noFill/>
        </p:spPr>
        <p:txBody>
          <a:bodyPr wrap="square" rtlCol="0">
            <a:spAutoFit/>
          </a:bodyPr>
          <a:lstStyle/>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r>
              <a:rPr lang="es-ES" b="1" dirty="0">
                <a:solidFill>
                  <a:schemeClr val="tx2"/>
                </a:solidFill>
              </a:rPr>
              <a:t>UNIDAD 4</a:t>
            </a:r>
            <a:endParaRPr lang="es-ES" b="1" dirty="0">
              <a:solidFill>
                <a:schemeClr val="tx1"/>
              </a:solidFill>
            </a:endParaRPr>
          </a:p>
          <a:p>
            <a:r>
              <a:rPr lang="es-ES" b="1" dirty="0">
                <a:solidFill>
                  <a:schemeClr val="tx1"/>
                </a:solidFill>
              </a:rPr>
              <a:t>Construcción y despliegue</a:t>
            </a:r>
            <a:endParaRPr lang="es-ES" dirty="0">
              <a:solidFill>
                <a:schemeClr val="tx1"/>
              </a:solidFill>
            </a:endParaRPr>
          </a:p>
          <a:p>
            <a:r>
              <a:rPr lang="es-ES" dirty="0">
                <a:solidFill>
                  <a:schemeClr val="tx1"/>
                </a:solidFill>
              </a:rPr>
              <a:t>	Producto mínimo viable</a:t>
            </a:r>
          </a:p>
          <a:p>
            <a:r>
              <a:rPr lang="es-ES" dirty="0">
                <a:solidFill>
                  <a:schemeClr val="tx1"/>
                </a:solidFill>
              </a:rPr>
              <a:t>	Despliegue en Google Play</a:t>
            </a:r>
          </a:p>
        </p:txBody>
      </p:sp>
    </p:spTree>
    <p:extLst>
      <p:ext uri="{BB962C8B-B14F-4D97-AF65-F5344CB8AC3E}">
        <p14:creationId xmlns:p14="http://schemas.microsoft.com/office/powerpoint/2010/main" val="20069633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203886" y="2835455"/>
            <a:ext cx="789606" cy="193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a:t>
            </a:r>
          </a:p>
        </p:txBody>
      </p:sp>
      <p:sp>
        <p:nvSpPr>
          <p:cNvPr id="9" name="CuadroTexto 8"/>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Si por ejemplo, el elemento tiene un contenido, también puede ajustar las dimensiones verticales y horizontales a </a:t>
            </a:r>
            <a:r>
              <a:rPr lang="es-ES" dirty="0" err="1">
                <a:solidFill>
                  <a:schemeClr val="tx1"/>
                </a:solidFill>
              </a:rPr>
              <a:t>wrap_content</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20" name="Straight Connector 19">
            <a:extLst>
              <a:ext uri="{FF2B5EF4-FFF2-40B4-BE49-F238E27FC236}">
                <a16:creationId xmlns:a16="http://schemas.microsoft.com/office/drawing/2014/main" id="{EED70519-09BB-684B-8E73-3290CEFE0A76}"/>
              </a:ext>
            </a:extLst>
          </p:cNvPr>
          <p:cNvCxnSpPr>
            <a:cxnSpLocks/>
          </p:cNvCxnSpPr>
          <p:nvPr/>
        </p:nvCxnSpPr>
        <p:spPr>
          <a:xfrm>
            <a:off x="3059832" y="2931790"/>
            <a:ext cx="144054"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05AF38-709D-D74A-B7D9-3447F7A735D2}"/>
              </a:ext>
            </a:extLst>
          </p:cNvPr>
          <p:cNvCxnSpPr>
            <a:cxnSpLocks/>
          </p:cNvCxnSpPr>
          <p:nvPr/>
        </p:nvCxnSpPr>
        <p:spPr>
          <a:xfrm>
            <a:off x="3993492" y="2934113"/>
            <a:ext cx="141650"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D74719-7C51-8C4D-B641-6444D76A4E7C}"/>
              </a:ext>
            </a:extLst>
          </p:cNvPr>
          <p:cNvCxnSpPr>
            <a:cxnSpLocks/>
            <a:endCxn id="18" idx="0"/>
          </p:cNvCxnSpPr>
          <p:nvPr/>
        </p:nvCxnSpPr>
        <p:spPr>
          <a:xfrm>
            <a:off x="3597487" y="1923678"/>
            <a:ext cx="1202" cy="911777"/>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7EA39B-9443-AB42-A6D1-CD316A8ACC07}"/>
              </a:ext>
            </a:extLst>
          </p:cNvPr>
          <p:cNvCxnSpPr>
            <a:cxnSpLocks/>
            <a:stCxn id="18" idx="2"/>
          </p:cNvCxnSpPr>
          <p:nvPr/>
        </p:nvCxnSpPr>
        <p:spPr>
          <a:xfrm flipH="1">
            <a:off x="3597487" y="3028506"/>
            <a:ext cx="1202" cy="112742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8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6" y="1481758"/>
            <a:ext cx="1296144" cy="307777"/>
          </a:xfrm>
          <a:prstGeom prst="rect">
            <a:avLst/>
          </a:prstGeom>
          <a:noFill/>
        </p:spPr>
        <p:txBody>
          <a:bodyPr wrap="square" rtlCol="0">
            <a:spAutoFit/>
          </a:bodyPr>
          <a:lstStyle/>
          <a:p>
            <a:r>
              <a:rPr lang="es-ES" dirty="0">
                <a:solidFill>
                  <a:schemeClr val="tx1"/>
                </a:solidFill>
              </a:rPr>
              <a:t>ÉXITO</a:t>
            </a:r>
            <a:endParaRPr lang="es-CO" dirty="0">
              <a:solidFill>
                <a:schemeClr val="tx1"/>
              </a:solidFill>
            </a:endParaRPr>
          </a:p>
        </p:txBody>
      </p:sp>
      <p:sp>
        <p:nvSpPr>
          <p:cNvPr id="12" name="CuadroTexto 11"/>
          <p:cNvSpPr txBox="1"/>
          <p:nvPr/>
        </p:nvSpPr>
        <p:spPr>
          <a:xfrm rot="16200000">
            <a:off x="1871664" y="3425973"/>
            <a:ext cx="1296144" cy="307777"/>
          </a:xfrm>
          <a:prstGeom prst="rect">
            <a:avLst/>
          </a:prstGeom>
          <a:noFill/>
        </p:spPr>
        <p:txBody>
          <a:bodyPr wrap="square" rtlCol="0">
            <a:spAutoFit/>
          </a:bodyPr>
          <a:lstStyle/>
          <a:p>
            <a:r>
              <a:rPr lang="es-ES" dirty="0">
                <a:solidFill>
                  <a:schemeClr val="tx1"/>
                </a:solidFill>
              </a:rPr>
              <a:t>FRACASO</a:t>
            </a:r>
            <a:endParaRPr lang="es-CO" dirty="0">
              <a:solidFill>
                <a:schemeClr val="tx1"/>
              </a:solidFill>
            </a:endParaRPr>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a:solidFill>
                  <a:schemeClr val="tx1"/>
                </a:solidFill>
              </a:rPr>
              <a:t>TIEMPO</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3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Comunicación</a:t>
            </a:r>
            <a:endParaRPr lang="en-US" dirty="0"/>
          </a:p>
        </p:txBody>
      </p:sp>
      <p:sp>
        <p:nvSpPr>
          <p:cNvPr id="5" name="TextBox 4">
            <a:extLst>
              <a:ext uri="{FF2B5EF4-FFF2-40B4-BE49-F238E27FC236}">
                <a16:creationId xmlns:a16="http://schemas.microsoft.com/office/drawing/2014/main" id="{69EF96BD-BE1B-3649-9D95-E65FCBE0D062}"/>
              </a:ext>
            </a:extLst>
          </p:cNvPr>
          <p:cNvSpPr txBox="1"/>
          <p:nvPr/>
        </p:nvSpPr>
        <p:spPr>
          <a:xfrm>
            <a:off x="762000" y="1443395"/>
            <a:ext cx="2209800" cy="307777"/>
          </a:xfrm>
          <a:prstGeom prst="rect">
            <a:avLst/>
          </a:prstGeom>
          <a:noFill/>
        </p:spPr>
        <p:txBody>
          <a:bodyPr wrap="square" rtlCol="0">
            <a:spAutoFit/>
          </a:bodyPr>
          <a:lstStyle/>
          <a:p>
            <a:pPr algn="ctr"/>
            <a:r>
              <a:rPr lang="en-US" dirty="0" err="1">
                <a:solidFill>
                  <a:schemeClr val="tx1"/>
                </a:solidFill>
              </a:rPr>
              <a:t>Síncrono</a:t>
            </a:r>
            <a:endParaRPr lang="en-US" dirty="0">
              <a:solidFill>
                <a:schemeClr val="tx1"/>
              </a:solidFill>
            </a:endParaRPr>
          </a:p>
        </p:txBody>
      </p:sp>
      <p:sp>
        <p:nvSpPr>
          <p:cNvPr id="6" name="TextBox 5">
            <a:extLst>
              <a:ext uri="{FF2B5EF4-FFF2-40B4-BE49-F238E27FC236}">
                <a16:creationId xmlns:a16="http://schemas.microsoft.com/office/drawing/2014/main" id="{1DBAAC13-48BE-AF47-9021-AD542F87BED9}"/>
              </a:ext>
            </a:extLst>
          </p:cNvPr>
          <p:cNvSpPr txBox="1"/>
          <p:nvPr/>
        </p:nvSpPr>
        <p:spPr>
          <a:xfrm>
            <a:off x="6096000" y="1443395"/>
            <a:ext cx="2209800" cy="307777"/>
          </a:xfrm>
          <a:prstGeom prst="rect">
            <a:avLst/>
          </a:prstGeom>
          <a:noFill/>
        </p:spPr>
        <p:txBody>
          <a:bodyPr wrap="square" rtlCol="0">
            <a:spAutoFit/>
          </a:bodyPr>
          <a:lstStyle/>
          <a:p>
            <a:pPr algn="ctr"/>
            <a:r>
              <a:rPr lang="en-US" dirty="0" err="1">
                <a:solidFill>
                  <a:schemeClr val="tx1"/>
                </a:solidFill>
              </a:rPr>
              <a:t>Asíncrono</a:t>
            </a:r>
            <a:endParaRPr lang="en-US" dirty="0">
              <a:solidFill>
                <a:schemeClr val="tx1"/>
              </a:solidFill>
            </a:endParaRPr>
          </a:p>
        </p:txBody>
      </p:sp>
      <p:sp>
        <p:nvSpPr>
          <p:cNvPr id="7" name="Rectangle 6">
            <a:extLst>
              <a:ext uri="{FF2B5EF4-FFF2-40B4-BE49-F238E27FC236}">
                <a16:creationId xmlns:a16="http://schemas.microsoft.com/office/drawing/2014/main" id="{89FFB919-B4EC-3648-B226-47C0494CE5D6}"/>
              </a:ext>
            </a:extLst>
          </p:cNvPr>
          <p:cNvSpPr/>
          <p:nvPr/>
        </p:nvSpPr>
        <p:spPr>
          <a:xfrm>
            <a:off x="3413760" y="26814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Conceptual</a:t>
            </a:r>
          </a:p>
        </p:txBody>
      </p:sp>
      <p:sp>
        <p:nvSpPr>
          <p:cNvPr id="8" name="Rectangle 7">
            <a:extLst>
              <a:ext uri="{FF2B5EF4-FFF2-40B4-BE49-F238E27FC236}">
                <a16:creationId xmlns:a16="http://schemas.microsoft.com/office/drawing/2014/main" id="{E20424ED-376D-BC48-BD34-E940BD828807}"/>
              </a:ext>
            </a:extLst>
          </p:cNvPr>
          <p:cNvSpPr/>
          <p:nvPr/>
        </p:nvSpPr>
        <p:spPr>
          <a:xfrm>
            <a:off x="3413760" y="33672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Implementación</a:t>
            </a:r>
            <a:endParaRPr lang="en-US" dirty="0">
              <a:solidFill>
                <a:schemeClr val="bg1"/>
              </a:solidFill>
            </a:endParaRPr>
          </a:p>
        </p:txBody>
      </p:sp>
      <p:sp>
        <p:nvSpPr>
          <p:cNvPr id="10" name="Rectangle 9">
            <a:extLst>
              <a:ext uri="{FF2B5EF4-FFF2-40B4-BE49-F238E27FC236}">
                <a16:creationId xmlns:a16="http://schemas.microsoft.com/office/drawing/2014/main" id="{B6B4BFBE-6470-B84E-86A5-3970D644FF69}"/>
              </a:ext>
            </a:extLst>
          </p:cNvPr>
          <p:cNvSpPr/>
          <p:nvPr/>
        </p:nvSpPr>
        <p:spPr>
          <a:xfrm>
            <a:off x="3413760" y="40530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Prácticas</a:t>
            </a:r>
            <a:endParaRPr lang="en-US" dirty="0">
              <a:solidFill>
                <a:schemeClr val="bg1"/>
              </a:solidFill>
            </a:endParaRPr>
          </a:p>
        </p:txBody>
      </p:sp>
      <p:sp>
        <p:nvSpPr>
          <p:cNvPr id="11" name="Rectangle 10">
            <a:extLst>
              <a:ext uri="{FF2B5EF4-FFF2-40B4-BE49-F238E27FC236}">
                <a16:creationId xmlns:a16="http://schemas.microsoft.com/office/drawing/2014/main" id="{2D0660D1-D67C-E749-9FB9-87AB85170E5A}"/>
              </a:ext>
            </a:extLst>
          </p:cNvPr>
          <p:cNvSpPr/>
          <p:nvPr/>
        </p:nvSpPr>
        <p:spPr>
          <a:xfrm>
            <a:off x="3413760" y="19956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Solución</a:t>
            </a:r>
            <a:r>
              <a:rPr lang="en-US" dirty="0">
                <a:solidFill>
                  <a:schemeClr val="bg1"/>
                </a:solidFill>
              </a:rPr>
              <a:t> de </a:t>
            </a:r>
            <a:r>
              <a:rPr lang="en-US" dirty="0" err="1">
                <a:solidFill>
                  <a:schemeClr val="bg1"/>
                </a:solidFill>
              </a:rPr>
              <a:t>dudas</a:t>
            </a:r>
            <a:endParaRPr lang="en-US" dirty="0">
              <a:solidFill>
                <a:schemeClr val="bg1"/>
              </a:solidFill>
            </a:endParaRPr>
          </a:p>
        </p:txBody>
      </p:sp>
    </p:spTree>
    <p:extLst>
      <p:ext uri="{BB962C8B-B14F-4D97-AF65-F5344CB8AC3E}">
        <p14:creationId xmlns:p14="http://schemas.microsoft.com/office/powerpoint/2010/main" val="79560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Comunicación</a:t>
            </a:r>
            <a:endParaRPr lang="en-US" dirty="0"/>
          </a:p>
        </p:txBody>
      </p:sp>
      <p:sp>
        <p:nvSpPr>
          <p:cNvPr id="5" name="TextBox 4">
            <a:extLst>
              <a:ext uri="{FF2B5EF4-FFF2-40B4-BE49-F238E27FC236}">
                <a16:creationId xmlns:a16="http://schemas.microsoft.com/office/drawing/2014/main" id="{69EF96BD-BE1B-3649-9D95-E65FCBE0D062}"/>
              </a:ext>
            </a:extLst>
          </p:cNvPr>
          <p:cNvSpPr txBox="1"/>
          <p:nvPr/>
        </p:nvSpPr>
        <p:spPr>
          <a:xfrm>
            <a:off x="762000" y="1443395"/>
            <a:ext cx="2209800" cy="307777"/>
          </a:xfrm>
          <a:prstGeom prst="rect">
            <a:avLst/>
          </a:prstGeom>
          <a:noFill/>
        </p:spPr>
        <p:txBody>
          <a:bodyPr wrap="square" rtlCol="0">
            <a:spAutoFit/>
          </a:bodyPr>
          <a:lstStyle/>
          <a:p>
            <a:pPr algn="ctr"/>
            <a:r>
              <a:rPr lang="en-US" dirty="0" err="1">
                <a:solidFill>
                  <a:schemeClr val="tx1"/>
                </a:solidFill>
              </a:rPr>
              <a:t>Síncrono</a:t>
            </a:r>
            <a:endParaRPr lang="en-US" dirty="0">
              <a:solidFill>
                <a:schemeClr val="tx1"/>
              </a:solidFill>
            </a:endParaRPr>
          </a:p>
        </p:txBody>
      </p:sp>
      <p:sp>
        <p:nvSpPr>
          <p:cNvPr id="6" name="TextBox 5">
            <a:extLst>
              <a:ext uri="{FF2B5EF4-FFF2-40B4-BE49-F238E27FC236}">
                <a16:creationId xmlns:a16="http://schemas.microsoft.com/office/drawing/2014/main" id="{1DBAAC13-48BE-AF47-9021-AD542F87BED9}"/>
              </a:ext>
            </a:extLst>
          </p:cNvPr>
          <p:cNvSpPr txBox="1"/>
          <p:nvPr/>
        </p:nvSpPr>
        <p:spPr>
          <a:xfrm>
            <a:off x="6096000" y="1443395"/>
            <a:ext cx="2209800" cy="307777"/>
          </a:xfrm>
          <a:prstGeom prst="rect">
            <a:avLst/>
          </a:prstGeom>
          <a:noFill/>
        </p:spPr>
        <p:txBody>
          <a:bodyPr wrap="square" rtlCol="0">
            <a:spAutoFit/>
          </a:bodyPr>
          <a:lstStyle/>
          <a:p>
            <a:pPr algn="ctr"/>
            <a:r>
              <a:rPr lang="en-US" dirty="0" err="1">
                <a:solidFill>
                  <a:schemeClr val="tx1"/>
                </a:solidFill>
              </a:rPr>
              <a:t>Asíncrono</a:t>
            </a:r>
            <a:endParaRPr lang="en-US" dirty="0">
              <a:solidFill>
                <a:schemeClr val="tx1"/>
              </a:solidFill>
            </a:endParaRPr>
          </a:p>
        </p:txBody>
      </p:sp>
      <p:sp>
        <p:nvSpPr>
          <p:cNvPr id="7" name="Rectangle 6">
            <a:extLst>
              <a:ext uri="{FF2B5EF4-FFF2-40B4-BE49-F238E27FC236}">
                <a16:creationId xmlns:a16="http://schemas.microsoft.com/office/drawing/2014/main" id="{89FFB919-B4EC-3648-B226-47C0494CE5D6}"/>
              </a:ext>
            </a:extLst>
          </p:cNvPr>
          <p:cNvSpPr/>
          <p:nvPr/>
        </p:nvSpPr>
        <p:spPr>
          <a:xfrm>
            <a:off x="685800" y="26814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Conceptual</a:t>
            </a:r>
          </a:p>
        </p:txBody>
      </p:sp>
      <p:sp>
        <p:nvSpPr>
          <p:cNvPr id="8" name="Rectangle 7">
            <a:extLst>
              <a:ext uri="{FF2B5EF4-FFF2-40B4-BE49-F238E27FC236}">
                <a16:creationId xmlns:a16="http://schemas.microsoft.com/office/drawing/2014/main" id="{E20424ED-376D-BC48-BD34-E940BD828807}"/>
              </a:ext>
            </a:extLst>
          </p:cNvPr>
          <p:cNvSpPr/>
          <p:nvPr/>
        </p:nvSpPr>
        <p:spPr>
          <a:xfrm>
            <a:off x="6019800" y="33672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Implementación</a:t>
            </a:r>
            <a:endParaRPr lang="en-US" dirty="0">
              <a:solidFill>
                <a:schemeClr val="bg1"/>
              </a:solidFill>
            </a:endParaRPr>
          </a:p>
        </p:txBody>
      </p:sp>
      <p:sp>
        <p:nvSpPr>
          <p:cNvPr id="10" name="Rectangle 9">
            <a:extLst>
              <a:ext uri="{FF2B5EF4-FFF2-40B4-BE49-F238E27FC236}">
                <a16:creationId xmlns:a16="http://schemas.microsoft.com/office/drawing/2014/main" id="{B6B4BFBE-6470-B84E-86A5-3970D644FF69}"/>
              </a:ext>
            </a:extLst>
          </p:cNvPr>
          <p:cNvSpPr/>
          <p:nvPr/>
        </p:nvSpPr>
        <p:spPr>
          <a:xfrm>
            <a:off x="685800" y="40530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Prácticas</a:t>
            </a:r>
            <a:endParaRPr lang="en-US" dirty="0">
              <a:solidFill>
                <a:schemeClr val="bg1"/>
              </a:solidFill>
            </a:endParaRPr>
          </a:p>
        </p:txBody>
      </p:sp>
      <p:sp>
        <p:nvSpPr>
          <p:cNvPr id="11" name="Rectangle 10">
            <a:extLst>
              <a:ext uri="{FF2B5EF4-FFF2-40B4-BE49-F238E27FC236}">
                <a16:creationId xmlns:a16="http://schemas.microsoft.com/office/drawing/2014/main" id="{2D0660D1-D67C-E749-9FB9-87AB85170E5A}"/>
              </a:ext>
            </a:extLst>
          </p:cNvPr>
          <p:cNvSpPr/>
          <p:nvPr/>
        </p:nvSpPr>
        <p:spPr>
          <a:xfrm>
            <a:off x="685800" y="19956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Solución</a:t>
            </a:r>
            <a:r>
              <a:rPr lang="en-US" dirty="0">
                <a:solidFill>
                  <a:schemeClr val="bg1"/>
                </a:solidFill>
              </a:rPr>
              <a:t> de </a:t>
            </a:r>
            <a:r>
              <a:rPr lang="en-US" dirty="0" err="1">
                <a:solidFill>
                  <a:schemeClr val="bg1"/>
                </a:solidFill>
              </a:rPr>
              <a:t>dudas</a:t>
            </a:r>
            <a:endParaRPr lang="en-US" dirty="0">
              <a:solidFill>
                <a:schemeClr val="bg1"/>
              </a:solidFill>
            </a:endParaRPr>
          </a:p>
        </p:txBody>
      </p:sp>
      <p:sp>
        <p:nvSpPr>
          <p:cNvPr id="12" name="Rectangle 11">
            <a:extLst>
              <a:ext uri="{FF2B5EF4-FFF2-40B4-BE49-F238E27FC236}">
                <a16:creationId xmlns:a16="http://schemas.microsoft.com/office/drawing/2014/main" id="{EBA56DA1-C466-434A-A4BD-1E1EBE95D1CB}"/>
              </a:ext>
            </a:extLst>
          </p:cNvPr>
          <p:cNvSpPr/>
          <p:nvPr/>
        </p:nvSpPr>
        <p:spPr>
          <a:xfrm>
            <a:off x="6019800" y="40530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Prácticas</a:t>
            </a:r>
            <a:endParaRPr lang="en-US" dirty="0">
              <a:solidFill>
                <a:schemeClr val="bg1"/>
              </a:solidFill>
            </a:endParaRPr>
          </a:p>
        </p:txBody>
      </p:sp>
    </p:spTree>
    <p:extLst>
      <p:ext uri="{BB962C8B-B14F-4D97-AF65-F5344CB8AC3E}">
        <p14:creationId xmlns:p14="http://schemas.microsoft.com/office/powerpoint/2010/main" val="1821375959"/>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6265</TotalTime>
  <Words>1810</Words>
  <Application>Microsoft Macintosh PowerPoint</Application>
  <PresentationFormat>On-screen Show (16:9)</PresentationFormat>
  <Paragraphs>531</Paragraphs>
  <Slides>60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Retrospección</vt:lpstr>
      <vt:lpstr>Aplicaciones Móviles</vt:lpstr>
      <vt:lpstr>Composición del curso</vt:lpstr>
      <vt:lpstr>Composición del curso</vt:lpstr>
      <vt:lpstr>Composición del curso</vt:lpstr>
      <vt:lpstr>Composición del curso</vt:lpstr>
      <vt:lpstr>Composición del curso</vt:lpstr>
      <vt:lpstr>Curva de aprendizaje</vt:lpstr>
      <vt:lpstr>Comunicación</vt:lpstr>
      <vt:lpstr>Comunicación</vt:lpstr>
      <vt:lpstr>Comunicación</vt:lpstr>
      <vt:lpstr>Fechas importantes</vt:lpstr>
      <vt:lpstr>Fechas importantes</vt:lpstr>
      <vt:lpstr>Clase 1</vt:lpstr>
      <vt:lpstr>1. Introducción</vt:lpstr>
      <vt:lpstr>Relevancia</vt:lpstr>
      <vt:lpstr>Relevancia</vt:lpstr>
      <vt:lpstr>Relevancia</vt:lpstr>
      <vt:lpstr>Relevancia</vt:lpstr>
      <vt:lpstr>Relevancia</vt:lpstr>
      <vt:lpstr>Relevancia</vt:lpstr>
      <vt:lpstr>PowerPoint Presentation</vt:lpstr>
      <vt:lpstr>PowerPoint Presentation</vt:lpstr>
      <vt:lpstr>PowerPoint Presentation</vt:lpstr>
      <vt:lpstr>PowerPoint Presentation</vt:lpstr>
      <vt:lpstr>Tendencias del desarrollo móvil</vt:lpstr>
      <vt:lpstr>PowerPoint Presentation</vt:lpstr>
      <vt:lpstr>PowerPoint Presentation</vt:lpstr>
      <vt:lpstr>Estructura de una App</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PowerPoint Presentation</vt:lpstr>
      <vt:lpstr>Diseño de views</vt:lpstr>
      <vt:lpstr>Views</vt:lpstr>
      <vt:lpstr>Views</vt:lpstr>
      <vt:lpstr>Views</vt:lpstr>
      <vt:lpstr>Views</vt:lpstr>
      <vt:lpstr>Views</vt:lpstr>
      <vt:lpstr>Dimensiones</vt:lpstr>
      <vt:lpstr>Dimensiones</vt:lpstr>
      <vt:lpstr>Dimensiones – Wrap Content</vt:lpstr>
      <vt:lpstr>Dimensiones – Wrap Content</vt:lpstr>
      <vt:lpstr>Dimensiones – Wrap Content</vt:lpstr>
      <vt:lpstr>Dimensiones – Wrap Content</vt:lpstr>
      <vt:lpstr>Dimensiones – Match Parent</vt:lpstr>
      <vt:lpstr>Dimensiones – Match Parent</vt:lpstr>
      <vt:lpstr>Dimensiones – Match Parent</vt:lpstr>
      <vt:lpstr>Dimensiones – Match Parent</vt:lpstr>
      <vt:lpstr>Dimensiones – Match Constraint</vt:lpstr>
      <vt:lpstr>Dimensiones – Match Constraint</vt:lpstr>
      <vt:lpstr>Dimensiones – Match Constraint</vt:lpstr>
      <vt:lpstr>Dimensiones – Match Constraint</vt:lpstr>
      <vt:lpstr>Dimensiones – Match Constraint</vt:lpstr>
      <vt:lpstr>Dimensiones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116</cp:revision>
  <dcterms:modified xsi:type="dcterms:W3CDTF">2020-08-13T22:57:03Z</dcterms:modified>
</cp:coreProperties>
</file>