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2" r:id="rId1"/>
  </p:sldMasterIdLst>
  <p:notesMasterIdLst>
    <p:notesMasterId r:id="rId57"/>
  </p:notesMasterIdLst>
  <p:sldIdLst>
    <p:sldId id="256" r:id="rId2"/>
    <p:sldId id="291" r:id="rId3"/>
    <p:sldId id="292" r:id="rId4"/>
    <p:sldId id="293" r:id="rId5"/>
    <p:sldId id="294" r:id="rId6"/>
    <p:sldId id="295" r:id="rId7"/>
    <p:sldId id="298" r:id="rId8"/>
    <p:sldId id="324" r:id="rId9"/>
    <p:sldId id="325" r:id="rId10"/>
    <p:sldId id="296" r:id="rId11"/>
    <p:sldId id="301" r:id="rId12"/>
    <p:sldId id="284" r:id="rId13"/>
    <p:sldId id="285" r:id="rId14"/>
    <p:sldId id="286" r:id="rId15"/>
    <p:sldId id="287" r:id="rId16"/>
    <p:sldId id="289" r:id="rId17"/>
    <p:sldId id="257" r:id="rId18"/>
    <p:sldId id="258" r:id="rId19"/>
    <p:sldId id="260" r:id="rId20"/>
    <p:sldId id="288" r:id="rId21"/>
    <p:sldId id="300" r:id="rId22"/>
    <p:sldId id="328" r:id="rId23"/>
    <p:sldId id="329" r:id="rId24"/>
    <p:sldId id="327" r:id="rId25"/>
    <p:sldId id="262" r:id="rId26"/>
    <p:sldId id="302" r:id="rId27"/>
    <p:sldId id="263" r:id="rId28"/>
    <p:sldId id="264" r:id="rId29"/>
    <p:sldId id="265" r:id="rId30"/>
    <p:sldId id="266" r:id="rId31"/>
    <p:sldId id="267" r:id="rId32"/>
    <p:sldId id="303" r:id="rId33"/>
    <p:sldId id="304" r:id="rId34"/>
    <p:sldId id="283" r:id="rId35"/>
    <p:sldId id="274" r:id="rId36"/>
    <p:sldId id="307" r:id="rId37"/>
    <p:sldId id="319" r:id="rId38"/>
    <p:sldId id="309" r:id="rId39"/>
    <p:sldId id="310" r:id="rId40"/>
    <p:sldId id="311" r:id="rId41"/>
    <p:sldId id="312" r:id="rId42"/>
    <p:sldId id="308" r:id="rId43"/>
    <p:sldId id="275" r:id="rId44"/>
    <p:sldId id="313" r:id="rId45"/>
    <p:sldId id="314" r:id="rId46"/>
    <p:sldId id="282" r:id="rId47"/>
    <p:sldId id="316" r:id="rId48"/>
    <p:sldId id="299" r:id="rId49"/>
    <p:sldId id="317" r:id="rId50"/>
    <p:sldId id="318" r:id="rId51"/>
    <p:sldId id="322" r:id="rId52"/>
    <p:sldId id="321" r:id="rId53"/>
    <p:sldId id="323" r:id="rId54"/>
    <p:sldId id="306" r:id="rId55"/>
    <p:sldId id="305" r:id="rId5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a:srgbClr val="9E5ECE"/>
    <a:srgbClr val="FCF6B3"/>
    <a:srgbClr val="FFFFFF"/>
    <a:srgbClr val="000000"/>
    <a:srgbClr val="002060"/>
    <a:srgbClr val="FE9900"/>
    <a:srgbClr val="232F3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5" autoAdjust="0"/>
    <p:restoredTop sz="94631"/>
  </p:normalViewPr>
  <p:slideViewPr>
    <p:cSldViewPr>
      <p:cViewPr>
        <p:scale>
          <a:sx n="152" d="100"/>
          <a:sy n="152" d="100"/>
        </p:scale>
        <p:origin x="144" y="-5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32920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83542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22056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77799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3806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14349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65423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0669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59548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68288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86230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0397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63067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92005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70611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49130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87642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750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78380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7049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8/5/20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33399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8/5/20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2988111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8/5/20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5841238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s"/>
              <a:t>‹#›</a:t>
            </a:fld>
            <a:endParaRPr/>
          </a:p>
        </p:txBody>
      </p:sp>
    </p:spTree>
    <p:extLst>
      <p:ext uri="{BB962C8B-B14F-4D97-AF65-F5344CB8AC3E}">
        <p14:creationId xmlns:p14="http://schemas.microsoft.com/office/powerpoint/2010/main" val="3958732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8/5/20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3403097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7F8E3347-EFDA-483A-9E95-BDA4F3B6010F}" type="datetimeFigureOut">
              <a:rPr lang="en-US" smtClean="0"/>
              <a:t>8/5/20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50697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F8E3347-EFDA-483A-9E95-BDA4F3B6010F}" type="datetimeFigureOut">
              <a:rPr lang="en-US" smtClean="0"/>
              <a:t>8/5/20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163498135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Content Placeholder 3"/>
          <p:cNvSpPr>
            <a:spLocks noGrp="1"/>
          </p:cNvSpPr>
          <p:nvPr>
            <p:ph sz="half" idx="2"/>
          </p:nvPr>
        </p:nvSpPr>
        <p:spPr>
          <a:xfrm>
            <a:off x="822960" y="1936751"/>
            <a:ext cx="3703320" cy="25336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Content Placeholder 5"/>
          <p:cNvSpPr>
            <a:spLocks noGrp="1"/>
          </p:cNvSpPr>
          <p:nvPr>
            <p:ph sz="quarter" idx="4"/>
          </p:nvPr>
        </p:nvSpPr>
        <p:spPr>
          <a:xfrm>
            <a:off x="4663440" y="1936751"/>
            <a:ext cx="3703320" cy="25336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F8E3347-EFDA-483A-9E95-BDA4F3B6010F}" type="datetimeFigureOut">
              <a:rPr lang="en-US" smtClean="0"/>
              <a:t>8/5/20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10302045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F8E3347-EFDA-483A-9E95-BDA4F3B6010F}" type="datetimeFigureOut">
              <a:rPr lang="en-US" smtClean="0"/>
              <a:t>8/5/20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2731602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E3347-EFDA-483A-9E95-BDA4F3B6010F}" type="datetimeFigureOut">
              <a:rPr lang="en-US" smtClean="0"/>
              <a:t>8/5/20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0734489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7F8E3347-EFDA-483A-9E95-BDA4F3B6010F}" type="datetimeFigureOut">
              <a:rPr lang="en-US" smtClean="0"/>
              <a:t>8/5/20</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17267558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5" name="Date Placeholder 4"/>
          <p:cNvSpPr>
            <a:spLocks noGrp="1"/>
          </p:cNvSpPr>
          <p:nvPr>
            <p:ph type="dt" sz="half" idx="10"/>
          </p:nvPr>
        </p:nvSpPr>
        <p:spPr/>
        <p:txBody>
          <a:bodyPr/>
          <a:lstStyle/>
          <a:p>
            <a:fld id="{7F8E3347-EFDA-483A-9E95-BDA4F3B6010F}" type="datetimeFigureOut">
              <a:rPr lang="en-US" smtClean="0"/>
              <a:t>8/5/20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3482477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7F8E3347-EFDA-483A-9E95-BDA4F3B6010F}" type="datetimeFigureOut">
              <a:rPr lang="en-US" smtClean="0"/>
              <a:t>8/5/20</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783932"/>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Aplicaciones Móviles</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Domiciano RIncón</a:t>
            </a:r>
          </a:p>
          <a:p>
            <a:pPr marL="0" lvl="0" indent="0">
              <a:spcBef>
                <a:spcPts val="0"/>
              </a:spcBef>
              <a:spcAft>
                <a:spcPts val="0"/>
              </a:spcAft>
              <a:buNone/>
            </a:pPr>
            <a:endParaRPr lang="es" dirty="0"/>
          </a:p>
          <a:p>
            <a:pPr marL="0" lvl="0" indent="0">
              <a:spcBef>
                <a:spcPts val="0"/>
              </a:spcBef>
              <a:spcAft>
                <a:spcPts val="0"/>
              </a:spcAft>
              <a:buNone/>
            </a:pPr>
            <a:r>
              <a:rPr lang="es" dirty="0"/>
              <a:t>Ingeniería Telemática</a:t>
            </a:r>
          </a:p>
          <a:p>
            <a:pPr marL="0" lvl="0" indent="0">
              <a:spcBef>
                <a:spcPts val="0"/>
              </a:spcBef>
              <a:spcAft>
                <a:spcPts val="0"/>
              </a:spcAft>
              <a:buNone/>
            </a:pPr>
            <a:r>
              <a:rPr lang="en-US" dirty="0"/>
              <a:t>D</a:t>
            </a:r>
            <a:r>
              <a:rPr lang="es" dirty="0"/>
              <a:t>iseño de medios interactivos</a:t>
            </a:r>
          </a:p>
          <a:p>
            <a:pPr marL="0" lvl="0" indent="0">
              <a:spcBef>
                <a:spcPts val="0"/>
              </a:spcBef>
              <a:spcAft>
                <a:spcPts val="0"/>
              </a:spcAft>
              <a:buNone/>
            </a:pPr>
            <a:r>
              <a:rPr lang="es-CO" dirty="0"/>
              <a:t>I</a:t>
            </a:r>
            <a:r>
              <a:rPr lang="es" dirty="0"/>
              <a:t>ngeniría de sistemas</a:t>
            </a:r>
            <a:endParaRPr dirty="0"/>
          </a:p>
        </p:txBody>
      </p:sp>
      <p:pic>
        <p:nvPicPr>
          <p:cNvPr id="4" name="Imagen 3"/>
          <p:cNvPicPr>
            <a:picLocks noChangeAspect="1"/>
          </p:cNvPicPr>
          <p:nvPr/>
        </p:nvPicPr>
        <p:blipFill rotWithShape="1">
          <a:blip r:embed="rId3"/>
          <a:srcRect l="27162" t="15700" r="26375" b="11501"/>
          <a:stretch/>
        </p:blipFill>
        <p:spPr>
          <a:xfrm>
            <a:off x="3688188" y="101176"/>
            <a:ext cx="1813344" cy="1598201"/>
          </a:xfrm>
          <a:prstGeom prst="rect">
            <a:avLst/>
          </a:prstGeom>
        </p:spPr>
      </p:pic>
      <p:pic>
        <p:nvPicPr>
          <p:cNvPr id="1030"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8631" y="3639469"/>
            <a:ext cx="2752725" cy="8667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Clase 1</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dirty="0"/>
              <a:t>Conceptos iniciales</a:t>
            </a:r>
          </a:p>
          <a:p>
            <a:pPr marL="0" lvl="0" indent="0">
              <a:spcBef>
                <a:spcPts val="0"/>
              </a:spcBef>
              <a:spcAft>
                <a:spcPts val="0"/>
              </a:spcAft>
              <a:buNone/>
            </a:pPr>
            <a:r>
              <a:rPr lang="es-ES" dirty="0"/>
              <a:t>Familiarización con el sistema</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675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1. Introducción</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70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Relevancia</a:t>
            </a:r>
            <a:endParaRPr lang="en-US" dirty="0"/>
          </a:p>
        </p:txBody>
      </p:sp>
      <p:sp>
        <p:nvSpPr>
          <p:cNvPr id="4" name="4 Rectángulo"/>
          <p:cNvSpPr/>
          <p:nvPr/>
        </p:nvSpPr>
        <p:spPr>
          <a:xfrm>
            <a:off x="899592" y="2544335"/>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Posicionamiento de marca</a:t>
            </a:r>
          </a:p>
        </p:txBody>
      </p:sp>
      <p:sp>
        <p:nvSpPr>
          <p:cNvPr id="5" name="4 Rectángulo"/>
          <p:cNvSpPr/>
          <p:nvPr/>
        </p:nvSpPr>
        <p:spPr>
          <a:xfrm>
            <a:off x="899592" y="1635646"/>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Reunir información</a:t>
            </a:r>
          </a:p>
        </p:txBody>
      </p:sp>
      <p:sp>
        <p:nvSpPr>
          <p:cNvPr id="6" name="4 Rectángulo"/>
          <p:cNvSpPr/>
          <p:nvPr/>
        </p:nvSpPr>
        <p:spPr>
          <a:xfrm>
            <a:off x="899592" y="3453024"/>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Canal de comunicación</a:t>
            </a:r>
          </a:p>
        </p:txBody>
      </p:sp>
      <p:sp>
        <p:nvSpPr>
          <p:cNvPr id="7" name="TextBox 6"/>
          <p:cNvSpPr txBox="1"/>
          <p:nvPr/>
        </p:nvSpPr>
        <p:spPr>
          <a:xfrm>
            <a:off x="3194730" y="1760254"/>
            <a:ext cx="5162912" cy="1754326"/>
          </a:xfrm>
          <a:prstGeom prst="rect">
            <a:avLst/>
          </a:prstGeom>
          <a:noFill/>
        </p:spPr>
        <p:txBody>
          <a:bodyPr wrap="square" rtlCol="0">
            <a:spAutoFit/>
          </a:bodyPr>
          <a:lstStyle/>
          <a:p>
            <a:r>
              <a:rPr lang="es-ES" sz="1800" dirty="0">
                <a:solidFill>
                  <a:schemeClr val="tx1"/>
                </a:solidFill>
              </a:rPr>
              <a:t>Gracias al uso masivo de teléfonos inteligentes y a la amplia cobertura de internet, ha surgido el mercado de las aplicaciones móviles.</a:t>
            </a:r>
          </a:p>
          <a:p>
            <a:endParaRPr lang="es-ES" sz="1800" dirty="0">
              <a:solidFill>
                <a:schemeClr val="tx1"/>
              </a:solidFill>
            </a:endParaRPr>
          </a:p>
          <a:p>
            <a:r>
              <a:rPr lang="es-ES" sz="1800" dirty="0">
                <a:solidFill>
                  <a:schemeClr val="tx1"/>
                </a:solidFill>
              </a:rPr>
              <a:t>La portabilidad del Smartphone es un aspecto clave.</a:t>
            </a:r>
            <a:endParaRPr lang="en-US" sz="1800" dirty="0">
              <a:solidFill>
                <a:schemeClr val="tx1"/>
              </a:solidFill>
            </a:endParaRPr>
          </a:p>
        </p:txBody>
      </p: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202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Relevancia</a:t>
            </a:r>
            <a:endParaRPr lang="en-US" dirty="0"/>
          </a:p>
        </p:txBody>
      </p:sp>
      <p:sp>
        <p:nvSpPr>
          <p:cNvPr id="4" name="4 Rectángulo"/>
          <p:cNvSpPr/>
          <p:nvPr/>
        </p:nvSpPr>
        <p:spPr>
          <a:xfrm>
            <a:off x="899592" y="2544335"/>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Posicionamiento de marca</a:t>
            </a:r>
          </a:p>
        </p:txBody>
      </p:sp>
      <p:sp>
        <p:nvSpPr>
          <p:cNvPr id="5" name="4 Rectángulo"/>
          <p:cNvSpPr/>
          <p:nvPr/>
        </p:nvSpPr>
        <p:spPr>
          <a:xfrm>
            <a:off x="899592" y="1635646"/>
            <a:ext cx="1767272"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bg1"/>
                </a:solidFill>
              </a:rPr>
              <a:t>Reunir información</a:t>
            </a:r>
          </a:p>
        </p:txBody>
      </p:sp>
      <p:sp>
        <p:nvSpPr>
          <p:cNvPr id="6" name="4 Rectángulo"/>
          <p:cNvSpPr/>
          <p:nvPr/>
        </p:nvSpPr>
        <p:spPr>
          <a:xfrm>
            <a:off x="899592" y="3453024"/>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Canal de comunicación</a:t>
            </a:r>
          </a:p>
        </p:txBody>
      </p:sp>
      <p:sp>
        <p:nvSpPr>
          <p:cNvPr id="7" name="TextBox 6"/>
          <p:cNvSpPr txBox="1"/>
          <p:nvPr/>
        </p:nvSpPr>
        <p:spPr>
          <a:xfrm>
            <a:off x="3419872" y="1515437"/>
            <a:ext cx="4946888" cy="1200329"/>
          </a:xfrm>
          <a:prstGeom prst="rect">
            <a:avLst/>
          </a:prstGeom>
          <a:noFill/>
        </p:spPr>
        <p:txBody>
          <a:bodyPr wrap="square" rtlCol="0">
            <a:spAutoFit/>
          </a:bodyPr>
          <a:lstStyle/>
          <a:p>
            <a:r>
              <a:rPr lang="es-ES" sz="1800" dirty="0">
                <a:solidFill>
                  <a:schemeClr val="tx1"/>
                </a:solidFill>
              </a:rPr>
              <a:t>Las empresas querrán tener una base de datos de sus clientes y información relacionada con ellos para plantear estrategias de mercado.</a:t>
            </a:r>
            <a:endParaRPr lang="en-US" sz="1800" dirty="0">
              <a:solidFill>
                <a:schemeClr val="tx1"/>
              </a:solidFill>
            </a:endParaRPr>
          </a:p>
        </p:txBody>
      </p:sp>
      <p:cxnSp>
        <p:nvCxnSpPr>
          <p:cNvPr id="12" name="Straight Arrow Connector 11"/>
          <p:cNvCxnSpPr/>
          <p:nvPr/>
        </p:nvCxnSpPr>
        <p:spPr>
          <a:xfrm>
            <a:off x="2666864" y="19236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379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Relevancia</a:t>
            </a:r>
            <a:endParaRPr lang="en-US" dirty="0"/>
          </a:p>
        </p:txBody>
      </p:sp>
      <p:sp>
        <p:nvSpPr>
          <p:cNvPr id="4" name="4 Rectángulo"/>
          <p:cNvSpPr/>
          <p:nvPr/>
        </p:nvSpPr>
        <p:spPr>
          <a:xfrm>
            <a:off x="899592" y="2544335"/>
            <a:ext cx="1767272"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bg1"/>
                </a:solidFill>
              </a:rPr>
              <a:t>Posicionamiento de marca</a:t>
            </a:r>
          </a:p>
        </p:txBody>
      </p:sp>
      <p:sp>
        <p:nvSpPr>
          <p:cNvPr id="5" name="4 Rectángulo"/>
          <p:cNvSpPr/>
          <p:nvPr/>
        </p:nvSpPr>
        <p:spPr>
          <a:xfrm>
            <a:off x="899592" y="1635646"/>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Reunir información</a:t>
            </a:r>
          </a:p>
        </p:txBody>
      </p:sp>
      <p:sp>
        <p:nvSpPr>
          <p:cNvPr id="6" name="4 Rectángulo"/>
          <p:cNvSpPr/>
          <p:nvPr/>
        </p:nvSpPr>
        <p:spPr>
          <a:xfrm>
            <a:off x="899592" y="3453024"/>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Canal de comunicación</a:t>
            </a:r>
          </a:p>
        </p:txBody>
      </p:sp>
      <p:sp>
        <p:nvSpPr>
          <p:cNvPr id="7" name="TextBox 6"/>
          <p:cNvSpPr txBox="1"/>
          <p:nvPr/>
        </p:nvSpPr>
        <p:spPr>
          <a:xfrm>
            <a:off x="3419872" y="2307525"/>
            <a:ext cx="4946888" cy="1200329"/>
          </a:xfrm>
          <a:prstGeom prst="rect">
            <a:avLst/>
          </a:prstGeom>
          <a:noFill/>
        </p:spPr>
        <p:txBody>
          <a:bodyPr wrap="square" rtlCol="0">
            <a:spAutoFit/>
          </a:bodyPr>
          <a:lstStyle/>
          <a:p>
            <a:r>
              <a:rPr lang="es-ES" sz="1800" dirty="0">
                <a:solidFill>
                  <a:schemeClr val="tx1"/>
                </a:solidFill>
              </a:rPr>
              <a:t>Mediante una aplicación se puede popularizar una marca. Usando como vitrina la tienda de aplicaciones y atrapando clientes con los servicios ofrecidos.</a:t>
            </a:r>
            <a:endParaRPr lang="en-US" sz="1800" dirty="0">
              <a:solidFill>
                <a:schemeClr val="tx1"/>
              </a:solidFill>
            </a:endParaRPr>
          </a:p>
        </p:txBody>
      </p:sp>
      <p:cxnSp>
        <p:nvCxnSpPr>
          <p:cNvPr id="12" name="Straight Arrow Connector 11"/>
          <p:cNvCxnSpPr/>
          <p:nvPr/>
        </p:nvCxnSpPr>
        <p:spPr>
          <a:xfrm>
            <a:off x="2666864" y="2859782"/>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719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Relevancia</a:t>
            </a:r>
            <a:endParaRPr lang="en-US" dirty="0"/>
          </a:p>
        </p:txBody>
      </p:sp>
      <p:sp>
        <p:nvSpPr>
          <p:cNvPr id="4" name="4 Rectángulo"/>
          <p:cNvSpPr/>
          <p:nvPr/>
        </p:nvSpPr>
        <p:spPr>
          <a:xfrm>
            <a:off x="899592" y="2544335"/>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Posicionamiento de marca</a:t>
            </a:r>
          </a:p>
        </p:txBody>
      </p:sp>
      <p:sp>
        <p:nvSpPr>
          <p:cNvPr id="5" name="4 Rectángulo"/>
          <p:cNvSpPr/>
          <p:nvPr/>
        </p:nvSpPr>
        <p:spPr>
          <a:xfrm>
            <a:off x="899592" y="1635646"/>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Reunir información</a:t>
            </a:r>
          </a:p>
        </p:txBody>
      </p:sp>
      <p:sp>
        <p:nvSpPr>
          <p:cNvPr id="6" name="4 Rectángulo"/>
          <p:cNvSpPr/>
          <p:nvPr/>
        </p:nvSpPr>
        <p:spPr>
          <a:xfrm>
            <a:off x="899592" y="3453024"/>
            <a:ext cx="1767272"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bg1"/>
                </a:solidFill>
              </a:rPr>
              <a:t>Canal de comunicación</a:t>
            </a:r>
          </a:p>
        </p:txBody>
      </p:sp>
      <p:sp>
        <p:nvSpPr>
          <p:cNvPr id="7" name="TextBox 6"/>
          <p:cNvSpPr txBox="1"/>
          <p:nvPr/>
        </p:nvSpPr>
        <p:spPr>
          <a:xfrm>
            <a:off x="3367168" y="3262213"/>
            <a:ext cx="5162912" cy="1477328"/>
          </a:xfrm>
          <a:prstGeom prst="rect">
            <a:avLst/>
          </a:prstGeom>
          <a:noFill/>
        </p:spPr>
        <p:txBody>
          <a:bodyPr wrap="square" rtlCol="0">
            <a:spAutoFit/>
          </a:bodyPr>
          <a:lstStyle/>
          <a:p>
            <a:r>
              <a:rPr lang="es-ES" sz="1800" dirty="0">
                <a:solidFill>
                  <a:schemeClr val="tx1"/>
                </a:solidFill>
              </a:rPr>
              <a:t>Una aplicación crea un canal de comunicación entre la empresa y el cliente donde se puede intercambiar información relevante como solicitudes, noticias, cambios o notificaciones entre otros.</a:t>
            </a:r>
          </a:p>
        </p:txBody>
      </p:sp>
      <p:cxnSp>
        <p:nvCxnSpPr>
          <p:cNvPr id="8" name="Straight Arrow Connector 7"/>
          <p:cNvCxnSpPr/>
          <p:nvPr/>
        </p:nvCxnSpPr>
        <p:spPr>
          <a:xfrm>
            <a:off x="2666864" y="37238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274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Relevancia</a:t>
            </a:r>
            <a:endParaRPr lang="en-US" dirty="0"/>
          </a:p>
        </p:txBody>
      </p:sp>
      <p:sp>
        <p:nvSpPr>
          <p:cNvPr id="4" name="4 Rectángulo"/>
          <p:cNvSpPr/>
          <p:nvPr/>
        </p:nvSpPr>
        <p:spPr>
          <a:xfrm>
            <a:off x="899592" y="2544335"/>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Posicionamiento de marca</a:t>
            </a:r>
          </a:p>
        </p:txBody>
      </p:sp>
      <p:sp>
        <p:nvSpPr>
          <p:cNvPr id="5" name="4 Rectángulo"/>
          <p:cNvSpPr/>
          <p:nvPr/>
        </p:nvSpPr>
        <p:spPr>
          <a:xfrm>
            <a:off x="899592" y="1635646"/>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Reunir información</a:t>
            </a:r>
          </a:p>
        </p:txBody>
      </p:sp>
      <p:sp>
        <p:nvSpPr>
          <p:cNvPr id="6" name="4 Rectángulo"/>
          <p:cNvSpPr/>
          <p:nvPr/>
        </p:nvSpPr>
        <p:spPr>
          <a:xfrm>
            <a:off x="899592" y="3453024"/>
            <a:ext cx="1767272"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bg1"/>
                </a:solidFill>
              </a:rPr>
              <a:t>Canal de comunicación</a:t>
            </a:r>
          </a:p>
        </p:txBody>
      </p:sp>
      <p:sp>
        <p:nvSpPr>
          <p:cNvPr id="7" name="TextBox 6"/>
          <p:cNvSpPr txBox="1"/>
          <p:nvPr/>
        </p:nvSpPr>
        <p:spPr>
          <a:xfrm>
            <a:off x="3369746" y="3367020"/>
            <a:ext cx="5162912" cy="646331"/>
          </a:xfrm>
          <a:prstGeom prst="rect">
            <a:avLst/>
          </a:prstGeom>
          <a:noFill/>
        </p:spPr>
        <p:txBody>
          <a:bodyPr wrap="square" rtlCol="0">
            <a:spAutoFit/>
          </a:bodyPr>
          <a:lstStyle/>
          <a:p>
            <a:r>
              <a:rPr lang="es-ES" sz="1800" dirty="0">
                <a:solidFill>
                  <a:schemeClr val="tx1"/>
                </a:solidFill>
              </a:rPr>
              <a:t>El accionamiento remoto es muy usado a nivel industrial.</a:t>
            </a:r>
          </a:p>
        </p:txBody>
      </p:sp>
      <p:cxnSp>
        <p:nvCxnSpPr>
          <p:cNvPr id="8" name="Straight Arrow Connector 7"/>
          <p:cNvCxnSpPr/>
          <p:nvPr/>
        </p:nvCxnSpPr>
        <p:spPr>
          <a:xfrm>
            <a:off x="2666864" y="37238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447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p:cNvSpPr txBox="1"/>
          <p:nvPr/>
        </p:nvSpPr>
        <p:spPr>
          <a:xfrm>
            <a:off x="899592" y="1491630"/>
            <a:ext cx="4896544" cy="3108543"/>
          </a:xfrm>
          <a:prstGeom prst="rect">
            <a:avLst/>
          </a:prstGeom>
          <a:noFill/>
        </p:spPr>
        <p:txBody>
          <a:bodyPr wrap="square" rtlCol="0">
            <a:spAutoFit/>
          </a:bodyPr>
          <a:lstStyle/>
          <a:p>
            <a:pPr marL="457200" lvl="0" indent="-342900">
              <a:buSzPts val="1800"/>
              <a:buChar char="●"/>
            </a:pPr>
            <a:r>
              <a:rPr lang="es-CO" dirty="0">
                <a:solidFill>
                  <a:schemeClr val="tx1"/>
                </a:solidFill>
              </a:rPr>
              <a:t>Es un sistema operativo diseñado para ser ejecutado por dispositivos móviles con pantalla táctil.</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Tiene licencia Apache y GNU GPL que da libertad a cualquiera de usarlo y modificarlo.</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En los últimos años debido a su diseño basado en aplicaciones y su licencia libre, ha sido adoptado por numerosas compañías de electrónica de consumo como el sistema operativo de sus teléfonos</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El lenguaje de desarrollo para aplicaciones en Android es JAVA.</a:t>
            </a:r>
          </a:p>
          <a:p>
            <a:endParaRPr lang="en-US" dirty="0">
              <a:solidFill>
                <a:schemeClr val="tx1"/>
              </a:solidFill>
            </a:endParaRPr>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rotWithShape="1">
          <a:blip r:embed="rId4"/>
          <a:srcRect l="27162" t="15700" r="26375" b="11501"/>
          <a:stretch/>
        </p:blipFill>
        <p:spPr>
          <a:xfrm>
            <a:off x="6588224" y="1995686"/>
            <a:ext cx="1813344" cy="1598201"/>
          </a:xfrm>
          <a:prstGeom prst="rect">
            <a:avLst/>
          </a:prstGeom>
        </p:spPr>
      </p:pic>
      <p:sp>
        <p:nvSpPr>
          <p:cNvPr id="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Sistema Operativo</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4" name="TextBox 3"/>
          <p:cNvSpPr txBox="1"/>
          <p:nvPr/>
        </p:nvSpPr>
        <p:spPr>
          <a:xfrm>
            <a:off x="3995936" y="1713129"/>
            <a:ext cx="4392488" cy="2677656"/>
          </a:xfrm>
          <a:prstGeom prst="rect">
            <a:avLst/>
          </a:prstGeom>
          <a:noFill/>
        </p:spPr>
        <p:txBody>
          <a:bodyPr wrap="square" rtlCol="0">
            <a:spAutoFit/>
          </a:bodyPr>
          <a:lstStyle/>
          <a:p>
            <a:pPr marL="457200" lvl="0" indent="-342900">
              <a:buSzPts val="1800"/>
              <a:buChar char="●"/>
            </a:pPr>
            <a:r>
              <a:rPr lang="es-CO" dirty="0">
                <a:solidFill>
                  <a:schemeClr val="tx1"/>
                </a:solidFill>
              </a:rPr>
              <a:t>Android es un proyecto financiado por Google. Todos los dispositivos Android van asociados a una cuenta en google.</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El gestor de aplicaciones es Google Play Store aunque se pueden instalar aplicaciones sin esta herramienta.</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Android ha sido tan versátil que incluso se usa para videoconsolas, televisores, relojes y hasta automóviles</a:t>
            </a:r>
          </a:p>
          <a:p>
            <a:endParaRPr lang="en-US" dirty="0">
              <a:solidFill>
                <a:schemeClr val="tx1"/>
              </a:solidFill>
            </a:endParaRPr>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27650" name="Picture 2" descr="Resultado de imagen de google android&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1713129"/>
            <a:ext cx="3684236" cy="245615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Android y Google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2" name="Imagen 1"/>
          <p:cNvPicPr>
            <a:picLocks noChangeAspect="1"/>
          </p:cNvPicPr>
          <p:nvPr/>
        </p:nvPicPr>
        <p:blipFill rotWithShape="1">
          <a:blip r:embed="rId3"/>
          <a:srcRect l="15362" t="11599" r="38969" b="18101"/>
          <a:stretch/>
        </p:blipFill>
        <p:spPr>
          <a:xfrm>
            <a:off x="2682044" y="1344733"/>
            <a:ext cx="3779912" cy="3272940"/>
          </a:xfrm>
          <a:prstGeom prst="rect">
            <a:avLst/>
          </a:prstGeom>
        </p:spPr>
      </p:pic>
      <p:pic>
        <p:nvPicPr>
          <p:cNvPr id="6"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API </a:t>
            </a:r>
            <a:r>
              <a:rPr lang="es-ES" dirty="0" err="1"/>
              <a:t>Level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sp>
        <p:nvSpPr>
          <p:cNvPr id="8" name="CuadroTexto 7"/>
          <p:cNvSpPr txBox="1"/>
          <p:nvPr/>
        </p:nvSpPr>
        <p:spPr>
          <a:xfrm>
            <a:off x="1835696" y="1769789"/>
            <a:ext cx="4248472" cy="2462213"/>
          </a:xfrm>
          <a:prstGeom prst="rect">
            <a:avLst/>
          </a:prstGeom>
          <a:noFill/>
        </p:spPr>
        <p:txBody>
          <a:bodyPr wrap="square" rtlCol="0">
            <a:spAutoFit/>
          </a:bodyPr>
          <a:lstStyle/>
          <a:p>
            <a:r>
              <a:rPr lang="es-ES" b="1" dirty="0">
                <a:solidFill>
                  <a:schemeClr val="tx2"/>
                </a:solidFill>
              </a:rPr>
              <a:t>UNIDAD 1</a:t>
            </a:r>
          </a:p>
          <a:p>
            <a:r>
              <a:rPr lang="es-ES" dirty="0">
                <a:solidFill>
                  <a:schemeClr val="tx2"/>
                </a:solidFill>
              </a:rPr>
              <a:t>Fundamentos de programación en Android</a:t>
            </a:r>
          </a:p>
          <a:p>
            <a:endParaRPr lang="es-ES" dirty="0">
              <a:solidFill>
                <a:schemeClr val="tx2"/>
              </a:solidFill>
            </a:endParaRPr>
          </a:p>
          <a:p>
            <a:r>
              <a:rPr lang="es-ES" b="1" dirty="0">
                <a:solidFill>
                  <a:schemeClr val="tx2"/>
                </a:solidFill>
              </a:rPr>
              <a:t>UNIDAD 2</a:t>
            </a:r>
            <a:endParaRPr lang="es-ES" dirty="0">
              <a:solidFill>
                <a:schemeClr val="tx2"/>
              </a:solidFill>
            </a:endParaRPr>
          </a:p>
          <a:p>
            <a:r>
              <a:rPr lang="es-ES" dirty="0">
                <a:solidFill>
                  <a:schemeClr val="tx2"/>
                </a:solidFill>
              </a:rPr>
              <a:t>Diseño, ideación y </a:t>
            </a:r>
            <a:r>
              <a:rPr lang="es-ES" dirty="0" err="1">
                <a:solidFill>
                  <a:schemeClr val="tx2"/>
                </a:solidFill>
              </a:rPr>
              <a:t>prototipado</a:t>
            </a:r>
            <a:endParaRPr lang="es-ES" dirty="0">
              <a:solidFill>
                <a:schemeClr val="tx2"/>
              </a:solidFill>
            </a:endParaRPr>
          </a:p>
          <a:p>
            <a:endParaRPr lang="es-ES" dirty="0">
              <a:solidFill>
                <a:schemeClr val="tx2"/>
              </a:solidFill>
            </a:endParaRPr>
          </a:p>
          <a:p>
            <a:r>
              <a:rPr lang="es-ES" b="1" dirty="0">
                <a:solidFill>
                  <a:schemeClr val="tx2"/>
                </a:solidFill>
              </a:rPr>
              <a:t>UNIDAD 3</a:t>
            </a:r>
            <a:endParaRPr lang="es-ES" dirty="0">
              <a:solidFill>
                <a:schemeClr val="tx2"/>
              </a:solidFill>
            </a:endParaRPr>
          </a:p>
          <a:p>
            <a:r>
              <a:rPr lang="es-ES" dirty="0">
                <a:solidFill>
                  <a:schemeClr val="tx2"/>
                </a:solidFill>
              </a:rPr>
              <a:t>Arquitecturas y </a:t>
            </a:r>
            <a:r>
              <a:rPr lang="es-ES" dirty="0" err="1">
                <a:solidFill>
                  <a:schemeClr val="tx2"/>
                </a:solidFill>
              </a:rPr>
              <a:t>cloud</a:t>
            </a:r>
            <a:endParaRPr lang="es-ES" dirty="0">
              <a:solidFill>
                <a:schemeClr val="tx2"/>
              </a:solidFill>
            </a:endParaRPr>
          </a:p>
          <a:p>
            <a:endParaRPr lang="es-ES" dirty="0">
              <a:solidFill>
                <a:schemeClr val="tx2"/>
              </a:solidFill>
            </a:endParaRPr>
          </a:p>
          <a:p>
            <a:r>
              <a:rPr lang="es-ES" b="1" dirty="0">
                <a:solidFill>
                  <a:schemeClr val="tx2"/>
                </a:solidFill>
              </a:rPr>
              <a:t>UNIDAD 4</a:t>
            </a:r>
            <a:endParaRPr lang="es-ES" dirty="0">
              <a:solidFill>
                <a:schemeClr val="tx2"/>
              </a:solidFill>
            </a:endParaRPr>
          </a:p>
          <a:p>
            <a:r>
              <a:rPr lang="es-ES" dirty="0">
                <a:solidFill>
                  <a:schemeClr val="tx2"/>
                </a:solidFill>
              </a:rPr>
              <a:t>Construcción y despliegue</a:t>
            </a:r>
            <a:endParaRPr lang="es-CO" dirty="0">
              <a:solidFill>
                <a:schemeClr val="tx2"/>
              </a:solidFill>
            </a:endParaRPr>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p:cNvSpPr/>
          <p:nvPr/>
        </p:nvSpPr>
        <p:spPr>
          <a:xfrm>
            <a:off x="1259632" y="185167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1</a:t>
            </a:r>
            <a:endParaRPr lang="es-CO" dirty="0">
              <a:solidFill>
                <a:schemeClr val="bg1"/>
              </a:solidFill>
            </a:endParaRPr>
          </a:p>
        </p:txBody>
      </p:sp>
      <p:sp>
        <p:nvSpPr>
          <p:cNvPr id="14" name="Elipse 13"/>
          <p:cNvSpPr/>
          <p:nvPr/>
        </p:nvSpPr>
        <p:spPr>
          <a:xfrm>
            <a:off x="1259632" y="249845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5" name="Elipse 14"/>
          <p:cNvSpPr/>
          <p:nvPr/>
        </p:nvSpPr>
        <p:spPr>
          <a:xfrm>
            <a:off x="1259632" y="3145246"/>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6" name="Elipse 15"/>
          <p:cNvSpPr/>
          <p:nvPr/>
        </p:nvSpPr>
        <p:spPr>
          <a:xfrm>
            <a:off x="1259632" y="378165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Tree>
    <p:extLst>
      <p:ext uri="{BB962C8B-B14F-4D97-AF65-F5344CB8AC3E}">
        <p14:creationId xmlns:p14="http://schemas.microsoft.com/office/powerpoint/2010/main" val="951757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5" name="TextBox 4"/>
          <p:cNvSpPr txBox="1"/>
          <p:nvPr/>
        </p:nvSpPr>
        <p:spPr>
          <a:xfrm>
            <a:off x="7050662" y="3750013"/>
            <a:ext cx="1008112" cy="523220"/>
          </a:xfrm>
          <a:prstGeom prst="rect">
            <a:avLst/>
          </a:prstGeom>
          <a:noFill/>
        </p:spPr>
        <p:txBody>
          <a:bodyPr wrap="square" rtlCol="0">
            <a:spAutoFit/>
          </a:bodyPr>
          <a:lstStyle/>
          <a:p>
            <a:pPr algn="ctr"/>
            <a:r>
              <a:rPr lang="es-ES" b="1" dirty="0">
                <a:solidFill>
                  <a:schemeClr val="tx1"/>
                </a:solidFill>
              </a:rPr>
              <a:t>BASE DE DATOS</a:t>
            </a:r>
            <a:endParaRPr lang="en-US" b="1" dirty="0">
              <a:solidFill>
                <a:schemeClr val="tx1"/>
              </a:solidFill>
            </a:endParaRPr>
          </a:p>
        </p:txBody>
      </p:sp>
      <p:sp>
        <p:nvSpPr>
          <p:cNvPr id="9" name="TextBox 8"/>
          <p:cNvSpPr txBox="1"/>
          <p:nvPr/>
        </p:nvSpPr>
        <p:spPr>
          <a:xfrm>
            <a:off x="5055586" y="3308654"/>
            <a:ext cx="1129130" cy="307777"/>
          </a:xfrm>
          <a:prstGeom prst="rect">
            <a:avLst/>
          </a:prstGeom>
          <a:noFill/>
        </p:spPr>
        <p:txBody>
          <a:bodyPr wrap="square" rtlCol="0">
            <a:spAutoFit/>
          </a:bodyPr>
          <a:lstStyle/>
          <a:p>
            <a:pPr algn="ctr"/>
            <a:r>
              <a:rPr lang="es-ES" b="1" dirty="0">
                <a:solidFill>
                  <a:schemeClr val="tx1"/>
                </a:solidFill>
              </a:rPr>
              <a:t>SERVIDOR</a:t>
            </a:r>
            <a:endParaRPr lang="en-US" b="1" dirty="0">
              <a:solidFill>
                <a:schemeClr val="tx1"/>
              </a:solidFill>
            </a:endParaRPr>
          </a:p>
        </p:txBody>
      </p:sp>
      <p:sp>
        <p:nvSpPr>
          <p:cNvPr id="11" name="TextBox 10"/>
          <p:cNvSpPr txBox="1"/>
          <p:nvPr/>
        </p:nvSpPr>
        <p:spPr>
          <a:xfrm>
            <a:off x="6502714" y="2479997"/>
            <a:ext cx="2104008" cy="307777"/>
          </a:xfrm>
          <a:prstGeom prst="rect">
            <a:avLst/>
          </a:prstGeom>
          <a:noFill/>
        </p:spPr>
        <p:txBody>
          <a:bodyPr wrap="square" rtlCol="0">
            <a:spAutoFit/>
          </a:bodyPr>
          <a:lstStyle/>
          <a:p>
            <a:pPr algn="ctr"/>
            <a:r>
              <a:rPr lang="es-ES" b="1" dirty="0">
                <a:solidFill>
                  <a:schemeClr val="tx1"/>
                </a:solidFill>
              </a:rPr>
              <a:t>ALMACENAMIENTO</a:t>
            </a:r>
            <a:endParaRPr lang="en-US" b="1" dirty="0">
              <a:solidFill>
                <a:schemeClr val="tx1"/>
              </a:solidFill>
            </a:endParaRPr>
          </a:p>
        </p:txBody>
      </p:sp>
      <p:sp>
        <p:nvSpPr>
          <p:cNvPr id="12" name="Rounded Rectangle 11"/>
          <p:cNvSpPr/>
          <p:nvPr/>
        </p:nvSpPr>
        <p:spPr>
          <a:xfrm>
            <a:off x="1538605" y="1505040"/>
            <a:ext cx="585123" cy="922694"/>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26 Rectángulo"/>
          <p:cNvSpPr/>
          <p:nvPr/>
        </p:nvSpPr>
        <p:spPr>
          <a:xfrm>
            <a:off x="1599375" y="1613041"/>
            <a:ext cx="463582" cy="6953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26 Rectángulo"/>
          <p:cNvSpPr/>
          <p:nvPr/>
        </p:nvSpPr>
        <p:spPr>
          <a:xfrm>
            <a:off x="1235474" y="3125442"/>
            <a:ext cx="1182590" cy="98197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JS</a:t>
            </a:r>
          </a:p>
        </p:txBody>
      </p:sp>
      <p:sp>
        <p:nvSpPr>
          <p:cNvPr id="23" name="TextBox 22"/>
          <p:cNvSpPr txBox="1"/>
          <p:nvPr/>
        </p:nvSpPr>
        <p:spPr>
          <a:xfrm>
            <a:off x="1266601" y="4084852"/>
            <a:ext cx="1129130" cy="307777"/>
          </a:xfrm>
          <a:prstGeom prst="rect">
            <a:avLst/>
          </a:prstGeom>
          <a:noFill/>
        </p:spPr>
        <p:txBody>
          <a:bodyPr wrap="square" rtlCol="0">
            <a:spAutoFit/>
          </a:bodyPr>
          <a:lstStyle/>
          <a:p>
            <a:pPr algn="ctr"/>
            <a:r>
              <a:rPr lang="es-ES" b="1" dirty="0">
                <a:solidFill>
                  <a:schemeClr val="tx1"/>
                </a:solidFill>
              </a:rPr>
              <a:t>APP WEB</a:t>
            </a:r>
            <a:endParaRPr lang="en-US" b="1" dirty="0">
              <a:solidFill>
                <a:schemeClr val="tx1"/>
              </a:solidFill>
            </a:endParaRPr>
          </a:p>
        </p:txBody>
      </p:sp>
      <p:sp>
        <p:nvSpPr>
          <p:cNvPr id="24" name="TextBox 23"/>
          <p:cNvSpPr txBox="1"/>
          <p:nvPr/>
        </p:nvSpPr>
        <p:spPr>
          <a:xfrm>
            <a:off x="1266601" y="2427734"/>
            <a:ext cx="1129130" cy="523220"/>
          </a:xfrm>
          <a:prstGeom prst="rect">
            <a:avLst/>
          </a:prstGeom>
          <a:noFill/>
        </p:spPr>
        <p:txBody>
          <a:bodyPr wrap="square" rtlCol="0">
            <a:spAutoFit/>
          </a:bodyPr>
          <a:lstStyle/>
          <a:p>
            <a:pPr algn="ctr"/>
            <a:r>
              <a:rPr lang="es-ES" b="1" dirty="0">
                <a:solidFill>
                  <a:schemeClr val="tx1"/>
                </a:solidFill>
              </a:rPr>
              <a:t>APP MÓVIL</a:t>
            </a:r>
            <a:endParaRPr lang="en-US" b="1" dirty="0">
              <a:solidFill>
                <a:schemeClr val="tx1"/>
              </a:solidFill>
            </a:endParaRPr>
          </a:p>
        </p:txBody>
      </p:sp>
      <p:cxnSp>
        <p:nvCxnSpPr>
          <p:cNvPr id="22" name="Straight Arrow Connector 21"/>
          <p:cNvCxnSpPr>
            <a:cxnSpLocks/>
          </p:cNvCxnSpPr>
          <p:nvPr/>
        </p:nvCxnSpPr>
        <p:spPr>
          <a:xfrm flipV="1">
            <a:off x="6012160" y="2025099"/>
            <a:ext cx="864096" cy="23454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6084168" y="3178884"/>
            <a:ext cx="792088" cy="23609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a:off x="2547991" y="2044557"/>
            <a:ext cx="788948" cy="38317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flipV="1">
            <a:off x="2554443" y="3178884"/>
            <a:ext cx="759373" cy="46659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1"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25"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Topología actual</a:t>
            </a:r>
            <a:endParaRPr lang="en-US" dirty="0"/>
          </a:p>
        </p:txBody>
      </p:sp>
      <p:pic>
        <p:nvPicPr>
          <p:cNvPr id="1026" name="Picture 2" descr="Resultado de imagen para server p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0362" y="2186204"/>
            <a:ext cx="1099578" cy="10995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storage png icon"/>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175400" y="1554223"/>
            <a:ext cx="758635" cy="88930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Resultado de imagen para storage png icon"/>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175399" y="2824239"/>
            <a:ext cx="758635" cy="88930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Services as Code: Selling through vs. Selling to Developers | by ...">
            <a:extLst>
              <a:ext uri="{FF2B5EF4-FFF2-40B4-BE49-F238E27FC236}">
                <a16:creationId xmlns:a16="http://schemas.microsoft.com/office/drawing/2014/main" id="{7F86C286-A0E2-7F4B-A88D-06D2F63527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6415" y="2024239"/>
            <a:ext cx="1527069" cy="1527069"/>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a:extLst>
              <a:ext uri="{FF2B5EF4-FFF2-40B4-BE49-F238E27FC236}">
                <a16:creationId xmlns:a16="http://schemas.microsoft.com/office/drawing/2014/main" id="{A447C8FE-5529-6E42-A5DD-FD250B374480}"/>
              </a:ext>
            </a:extLst>
          </p:cNvPr>
          <p:cNvCxnSpPr>
            <a:cxnSpLocks/>
          </p:cNvCxnSpPr>
          <p:nvPr/>
        </p:nvCxnSpPr>
        <p:spPr>
          <a:xfrm flipV="1">
            <a:off x="4467581" y="2735993"/>
            <a:ext cx="564580"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3332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Tendencias del desarrollo móvil</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Android</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820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21"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25"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Tendencia de desarrollo</a:t>
            </a:r>
            <a:endParaRPr lang="en-US" dirty="0"/>
          </a:p>
        </p:txBody>
      </p:sp>
      <p:sp>
        <p:nvSpPr>
          <p:cNvPr id="2" name="TextBox 1">
            <a:extLst>
              <a:ext uri="{FF2B5EF4-FFF2-40B4-BE49-F238E27FC236}">
                <a16:creationId xmlns:a16="http://schemas.microsoft.com/office/drawing/2014/main" id="{C41B4C6E-EBC5-8C40-B9BA-4B5670FFE209}"/>
              </a:ext>
            </a:extLst>
          </p:cNvPr>
          <p:cNvSpPr txBox="1"/>
          <p:nvPr/>
        </p:nvSpPr>
        <p:spPr>
          <a:xfrm>
            <a:off x="822960" y="1419333"/>
            <a:ext cx="3672408" cy="307777"/>
          </a:xfrm>
          <a:prstGeom prst="rect">
            <a:avLst/>
          </a:prstGeom>
          <a:noFill/>
        </p:spPr>
        <p:txBody>
          <a:bodyPr wrap="square" rtlCol="0">
            <a:spAutoFit/>
          </a:bodyPr>
          <a:lstStyle/>
          <a:p>
            <a:pPr algn="ctr"/>
            <a:r>
              <a:rPr lang="en-US" dirty="0" err="1">
                <a:solidFill>
                  <a:schemeClr val="tx1"/>
                </a:solidFill>
              </a:rPr>
              <a:t>Desarrollo</a:t>
            </a:r>
            <a:r>
              <a:rPr lang="en-US" dirty="0">
                <a:solidFill>
                  <a:schemeClr val="tx1"/>
                </a:solidFill>
              </a:rPr>
              <a:t> </a:t>
            </a:r>
            <a:r>
              <a:rPr lang="en-US" dirty="0" err="1">
                <a:solidFill>
                  <a:schemeClr val="tx1"/>
                </a:solidFill>
              </a:rPr>
              <a:t>Nativo</a:t>
            </a:r>
            <a:endParaRPr lang="en-US" dirty="0">
              <a:solidFill>
                <a:schemeClr val="tx1"/>
              </a:solidFill>
            </a:endParaRPr>
          </a:p>
        </p:txBody>
      </p:sp>
      <p:sp>
        <p:nvSpPr>
          <p:cNvPr id="30" name="TextBox 29">
            <a:extLst>
              <a:ext uri="{FF2B5EF4-FFF2-40B4-BE49-F238E27FC236}">
                <a16:creationId xmlns:a16="http://schemas.microsoft.com/office/drawing/2014/main" id="{EC2062E3-DDD0-9C40-9F0F-4183E3CB48B1}"/>
              </a:ext>
            </a:extLst>
          </p:cNvPr>
          <p:cNvSpPr txBox="1"/>
          <p:nvPr/>
        </p:nvSpPr>
        <p:spPr>
          <a:xfrm>
            <a:off x="4694352" y="1386315"/>
            <a:ext cx="3672408" cy="307777"/>
          </a:xfrm>
          <a:prstGeom prst="rect">
            <a:avLst/>
          </a:prstGeom>
          <a:noFill/>
        </p:spPr>
        <p:txBody>
          <a:bodyPr wrap="square" rtlCol="0">
            <a:spAutoFit/>
          </a:bodyPr>
          <a:lstStyle/>
          <a:p>
            <a:pPr algn="ctr"/>
            <a:r>
              <a:rPr lang="en-US" dirty="0" err="1">
                <a:solidFill>
                  <a:schemeClr val="tx1"/>
                </a:solidFill>
              </a:rPr>
              <a:t>Desarrollo</a:t>
            </a:r>
            <a:r>
              <a:rPr lang="en-US" dirty="0">
                <a:solidFill>
                  <a:schemeClr val="tx1"/>
                </a:solidFill>
              </a:rPr>
              <a:t> </a:t>
            </a:r>
            <a:r>
              <a:rPr lang="en-US" dirty="0" err="1">
                <a:solidFill>
                  <a:schemeClr val="tx1"/>
                </a:solidFill>
              </a:rPr>
              <a:t>Híbrido</a:t>
            </a:r>
            <a:endParaRPr lang="en-US" dirty="0">
              <a:solidFill>
                <a:schemeClr val="tx1"/>
              </a:solidFill>
            </a:endParaRPr>
          </a:p>
        </p:txBody>
      </p:sp>
      <p:sp>
        <p:nvSpPr>
          <p:cNvPr id="3" name="Rectangle 2">
            <a:extLst>
              <a:ext uri="{FF2B5EF4-FFF2-40B4-BE49-F238E27FC236}">
                <a16:creationId xmlns:a16="http://schemas.microsoft.com/office/drawing/2014/main" id="{F370B8A1-EAD6-F947-ADAD-22FE60D13AB8}"/>
              </a:ext>
            </a:extLst>
          </p:cNvPr>
          <p:cNvSpPr/>
          <p:nvPr/>
        </p:nvSpPr>
        <p:spPr>
          <a:xfrm>
            <a:off x="2253110" y="1843422"/>
            <a:ext cx="2102865" cy="27363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8C01256-8EA1-FC46-AF64-99FDDC4FC3E8}"/>
              </a:ext>
            </a:extLst>
          </p:cNvPr>
          <p:cNvSpPr/>
          <p:nvPr/>
        </p:nvSpPr>
        <p:spPr>
          <a:xfrm>
            <a:off x="4860032" y="1843422"/>
            <a:ext cx="2102865" cy="27363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&lt;View&gt;</a:t>
            </a:r>
          </a:p>
          <a:p>
            <a:r>
              <a:rPr lang="en-US" dirty="0"/>
              <a:t>   &lt;Image style={…}/&gt;</a:t>
            </a:r>
          </a:p>
          <a:p>
            <a:r>
              <a:rPr lang="en-US" dirty="0"/>
              <a:t>   &lt;Image style={…}/&gt;</a:t>
            </a:r>
          </a:p>
          <a:p>
            <a:r>
              <a:rPr lang="en-US" dirty="0"/>
              <a:t>&lt;/View&gt;</a:t>
            </a:r>
          </a:p>
          <a:p>
            <a:pPr algn="ctr"/>
            <a:endParaRPr lang="en-US" dirty="0"/>
          </a:p>
        </p:txBody>
      </p:sp>
      <p:sp>
        <p:nvSpPr>
          <p:cNvPr id="32" name="Rectangle 31">
            <a:extLst>
              <a:ext uri="{FF2B5EF4-FFF2-40B4-BE49-F238E27FC236}">
                <a16:creationId xmlns:a16="http://schemas.microsoft.com/office/drawing/2014/main" id="{C5901CDA-E312-684E-B913-A1D1D830804A}"/>
              </a:ext>
            </a:extLst>
          </p:cNvPr>
          <p:cNvSpPr/>
          <p:nvPr/>
        </p:nvSpPr>
        <p:spPr>
          <a:xfrm>
            <a:off x="2553083" y="2139702"/>
            <a:ext cx="795645" cy="86396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CE0B7B0-C26F-6B4F-90DD-DD9C4B24D4AC}"/>
              </a:ext>
            </a:extLst>
          </p:cNvPr>
          <p:cNvSpPr/>
          <p:nvPr/>
        </p:nvSpPr>
        <p:spPr>
          <a:xfrm>
            <a:off x="3303841" y="3402674"/>
            <a:ext cx="795645" cy="86396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ED53F3D7-3317-0D49-80B4-A25ACF6FE0A2}"/>
              </a:ext>
            </a:extLst>
          </p:cNvPr>
          <p:cNvCxnSpPr/>
          <p:nvPr/>
        </p:nvCxnSpPr>
        <p:spPr>
          <a:xfrm flipH="1">
            <a:off x="2253110" y="2571750"/>
            <a:ext cx="2999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40ED23C-613D-5F41-88ED-56632AF581D4}"/>
              </a:ext>
            </a:extLst>
          </p:cNvPr>
          <p:cNvCxnSpPr>
            <a:cxnSpLocks/>
            <a:endCxn id="32" idx="0"/>
          </p:cNvCxnSpPr>
          <p:nvPr/>
        </p:nvCxnSpPr>
        <p:spPr>
          <a:xfrm>
            <a:off x="2950905" y="1843422"/>
            <a:ext cx="1" cy="296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29EEDB3-B6DD-2443-A8E8-28011D5BC5DE}"/>
              </a:ext>
            </a:extLst>
          </p:cNvPr>
          <p:cNvCxnSpPr>
            <a:cxnSpLocks/>
          </p:cNvCxnSpPr>
          <p:nvPr/>
        </p:nvCxnSpPr>
        <p:spPr>
          <a:xfrm>
            <a:off x="3701664" y="4283446"/>
            <a:ext cx="1" cy="296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FB5745B-EDE0-1941-A21B-9B7F8ADB5409}"/>
              </a:ext>
            </a:extLst>
          </p:cNvPr>
          <p:cNvCxnSpPr>
            <a:cxnSpLocks/>
          </p:cNvCxnSpPr>
          <p:nvPr/>
        </p:nvCxnSpPr>
        <p:spPr>
          <a:xfrm flipH="1">
            <a:off x="4099486" y="3834654"/>
            <a:ext cx="2564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D8A5EF-E680-D242-9822-E48EFE384885}"/>
              </a:ext>
            </a:extLst>
          </p:cNvPr>
          <p:cNvCxnSpPr>
            <a:cxnSpLocks/>
          </p:cNvCxnSpPr>
          <p:nvPr/>
        </p:nvCxnSpPr>
        <p:spPr>
          <a:xfrm flipH="1">
            <a:off x="2253110" y="3834654"/>
            <a:ext cx="1050731"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8ECF2FB-D3F7-5E4F-A890-A9A655D78D83}"/>
              </a:ext>
            </a:extLst>
          </p:cNvPr>
          <p:cNvSpPr txBox="1"/>
          <p:nvPr/>
        </p:nvSpPr>
        <p:spPr>
          <a:xfrm>
            <a:off x="107504" y="2599506"/>
            <a:ext cx="1995620" cy="738664"/>
          </a:xfrm>
          <a:prstGeom prst="rect">
            <a:avLst/>
          </a:prstGeom>
          <a:noFill/>
        </p:spPr>
        <p:txBody>
          <a:bodyPr wrap="square" rtlCol="0">
            <a:spAutoFit/>
          </a:bodyPr>
          <a:lstStyle/>
          <a:p>
            <a:r>
              <a:rPr lang="en-US" dirty="0" err="1">
                <a:solidFill>
                  <a:schemeClr val="tx1"/>
                </a:solidFill>
              </a:rPr>
              <a:t>Diseño</a:t>
            </a:r>
            <a:r>
              <a:rPr lang="en-US" dirty="0">
                <a:solidFill>
                  <a:schemeClr val="tx1"/>
                </a:solidFill>
              </a:rPr>
              <a:t> visual + </a:t>
            </a:r>
            <a:r>
              <a:rPr lang="en-US" dirty="0" err="1">
                <a:solidFill>
                  <a:schemeClr val="tx1"/>
                </a:solidFill>
              </a:rPr>
              <a:t>lenguaje</a:t>
            </a:r>
            <a:r>
              <a:rPr lang="en-US" dirty="0">
                <a:solidFill>
                  <a:schemeClr val="tx1"/>
                </a:solidFill>
              </a:rPr>
              <a:t> de </a:t>
            </a:r>
            <a:r>
              <a:rPr lang="en-US" dirty="0" err="1">
                <a:solidFill>
                  <a:schemeClr val="tx1"/>
                </a:solidFill>
              </a:rPr>
              <a:t>enmaquetado</a:t>
            </a:r>
            <a:endParaRPr lang="en-US" dirty="0">
              <a:solidFill>
                <a:schemeClr val="tx1"/>
              </a:solidFill>
            </a:endParaRPr>
          </a:p>
        </p:txBody>
      </p:sp>
      <p:sp>
        <p:nvSpPr>
          <p:cNvPr id="39" name="TextBox 38">
            <a:extLst>
              <a:ext uri="{FF2B5EF4-FFF2-40B4-BE49-F238E27FC236}">
                <a16:creationId xmlns:a16="http://schemas.microsoft.com/office/drawing/2014/main" id="{904E8B50-2704-0E4E-AAB2-7485F3D0B83F}"/>
              </a:ext>
            </a:extLst>
          </p:cNvPr>
          <p:cNvSpPr txBox="1"/>
          <p:nvPr/>
        </p:nvSpPr>
        <p:spPr>
          <a:xfrm>
            <a:off x="6997289" y="2707228"/>
            <a:ext cx="1965587" cy="523220"/>
          </a:xfrm>
          <a:prstGeom prst="rect">
            <a:avLst/>
          </a:prstGeom>
          <a:noFill/>
        </p:spPr>
        <p:txBody>
          <a:bodyPr wrap="square" rtlCol="0">
            <a:spAutoFit/>
          </a:bodyPr>
          <a:lstStyle/>
          <a:p>
            <a:r>
              <a:rPr lang="en-US" dirty="0" err="1">
                <a:solidFill>
                  <a:schemeClr val="tx1"/>
                </a:solidFill>
              </a:rPr>
              <a:t>Lenguaje</a:t>
            </a:r>
            <a:r>
              <a:rPr lang="en-US" dirty="0">
                <a:solidFill>
                  <a:schemeClr val="tx1"/>
                </a:solidFill>
              </a:rPr>
              <a:t> de </a:t>
            </a:r>
            <a:r>
              <a:rPr lang="en-US" dirty="0" err="1">
                <a:solidFill>
                  <a:schemeClr val="tx1"/>
                </a:solidFill>
              </a:rPr>
              <a:t>enmaquetado</a:t>
            </a:r>
            <a:endParaRPr lang="en-US" dirty="0">
              <a:solidFill>
                <a:schemeClr val="tx1"/>
              </a:solidFill>
            </a:endParaRPr>
          </a:p>
        </p:txBody>
      </p:sp>
    </p:spTree>
    <p:extLst>
      <p:ext uri="{BB962C8B-B14F-4D97-AF65-F5344CB8AC3E}">
        <p14:creationId xmlns:p14="http://schemas.microsoft.com/office/powerpoint/2010/main" val="4218807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21"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25"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Tendencia de desarrollo</a:t>
            </a:r>
            <a:endParaRPr lang="en-US" dirty="0"/>
          </a:p>
        </p:txBody>
      </p:sp>
      <p:sp>
        <p:nvSpPr>
          <p:cNvPr id="2" name="TextBox 1">
            <a:extLst>
              <a:ext uri="{FF2B5EF4-FFF2-40B4-BE49-F238E27FC236}">
                <a16:creationId xmlns:a16="http://schemas.microsoft.com/office/drawing/2014/main" id="{C41B4C6E-EBC5-8C40-B9BA-4B5670FFE209}"/>
              </a:ext>
            </a:extLst>
          </p:cNvPr>
          <p:cNvSpPr txBox="1"/>
          <p:nvPr/>
        </p:nvSpPr>
        <p:spPr>
          <a:xfrm>
            <a:off x="822960" y="1419333"/>
            <a:ext cx="3672408" cy="307777"/>
          </a:xfrm>
          <a:prstGeom prst="rect">
            <a:avLst/>
          </a:prstGeom>
          <a:noFill/>
        </p:spPr>
        <p:txBody>
          <a:bodyPr wrap="square" rtlCol="0">
            <a:spAutoFit/>
          </a:bodyPr>
          <a:lstStyle/>
          <a:p>
            <a:pPr algn="ctr"/>
            <a:r>
              <a:rPr lang="en-US" dirty="0" err="1">
                <a:solidFill>
                  <a:schemeClr val="tx1"/>
                </a:solidFill>
              </a:rPr>
              <a:t>Desarrollo</a:t>
            </a:r>
            <a:r>
              <a:rPr lang="en-US" dirty="0">
                <a:solidFill>
                  <a:schemeClr val="tx1"/>
                </a:solidFill>
              </a:rPr>
              <a:t> </a:t>
            </a:r>
            <a:r>
              <a:rPr lang="en-US" dirty="0" err="1">
                <a:solidFill>
                  <a:schemeClr val="tx1"/>
                </a:solidFill>
              </a:rPr>
              <a:t>Nativo</a:t>
            </a:r>
            <a:endParaRPr lang="en-US" dirty="0">
              <a:solidFill>
                <a:schemeClr val="tx1"/>
              </a:solidFill>
            </a:endParaRPr>
          </a:p>
        </p:txBody>
      </p:sp>
      <p:sp>
        <p:nvSpPr>
          <p:cNvPr id="30" name="TextBox 29">
            <a:extLst>
              <a:ext uri="{FF2B5EF4-FFF2-40B4-BE49-F238E27FC236}">
                <a16:creationId xmlns:a16="http://schemas.microsoft.com/office/drawing/2014/main" id="{EC2062E3-DDD0-9C40-9F0F-4183E3CB48B1}"/>
              </a:ext>
            </a:extLst>
          </p:cNvPr>
          <p:cNvSpPr txBox="1"/>
          <p:nvPr/>
        </p:nvSpPr>
        <p:spPr>
          <a:xfrm>
            <a:off x="4694352" y="1386315"/>
            <a:ext cx="3672408" cy="307777"/>
          </a:xfrm>
          <a:prstGeom prst="rect">
            <a:avLst/>
          </a:prstGeom>
          <a:noFill/>
        </p:spPr>
        <p:txBody>
          <a:bodyPr wrap="square" rtlCol="0">
            <a:spAutoFit/>
          </a:bodyPr>
          <a:lstStyle/>
          <a:p>
            <a:pPr algn="ctr"/>
            <a:r>
              <a:rPr lang="en-US" dirty="0" err="1">
                <a:solidFill>
                  <a:schemeClr val="tx1"/>
                </a:solidFill>
              </a:rPr>
              <a:t>Desarrollo</a:t>
            </a:r>
            <a:r>
              <a:rPr lang="en-US" dirty="0">
                <a:solidFill>
                  <a:schemeClr val="tx1"/>
                </a:solidFill>
              </a:rPr>
              <a:t> </a:t>
            </a:r>
            <a:r>
              <a:rPr lang="en-US" dirty="0" err="1">
                <a:solidFill>
                  <a:schemeClr val="tx1"/>
                </a:solidFill>
              </a:rPr>
              <a:t>Híbrido</a:t>
            </a:r>
            <a:endParaRPr lang="en-US" dirty="0">
              <a:solidFill>
                <a:schemeClr val="tx1"/>
              </a:solidFill>
            </a:endParaRPr>
          </a:p>
        </p:txBody>
      </p:sp>
      <p:sp>
        <p:nvSpPr>
          <p:cNvPr id="39" name="TextBox 38">
            <a:extLst>
              <a:ext uri="{FF2B5EF4-FFF2-40B4-BE49-F238E27FC236}">
                <a16:creationId xmlns:a16="http://schemas.microsoft.com/office/drawing/2014/main" id="{904E8B50-2704-0E4E-AAB2-7485F3D0B83F}"/>
              </a:ext>
            </a:extLst>
          </p:cNvPr>
          <p:cNvSpPr txBox="1"/>
          <p:nvPr/>
        </p:nvSpPr>
        <p:spPr>
          <a:xfrm>
            <a:off x="4800525" y="4244141"/>
            <a:ext cx="743063" cy="307777"/>
          </a:xfrm>
          <a:prstGeom prst="rect">
            <a:avLst/>
          </a:prstGeom>
          <a:noFill/>
        </p:spPr>
        <p:txBody>
          <a:bodyPr wrap="square" rtlCol="0">
            <a:spAutoFit/>
          </a:bodyPr>
          <a:lstStyle/>
          <a:p>
            <a:pPr algn="ctr"/>
            <a:r>
              <a:rPr lang="en-US" dirty="0">
                <a:solidFill>
                  <a:schemeClr val="tx1"/>
                </a:solidFill>
              </a:rPr>
              <a:t>Bridge</a:t>
            </a:r>
          </a:p>
        </p:txBody>
      </p:sp>
      <p:sp>
        <p:nvSpPr>
          <p:cNvPr id="17" name="TextBox 16">
            <a:extLst>
              <a:ext uri="{FF2B5EF4-FFF2-40B4-BE49-F238E27FC236}">
                <a16:creationId xmlns:a16="http://schemas.microsoft.com/office/drawing/2014/main" id="{E23922A8-96F8-104A-B13E-E18322819420}"/>
              </a:ext>
            </a:extLst>
          </p:cNvPr>
          <p:cNvSpPr txBox="1"/>
          <p:nvPr/>
        </p:nvSpPr>
        <p:spPr>
          <a:xfrm>
            <a:off x="7008821" y="4245136"/>
            <a:ext cx="1368152" cy="307777"/>
          </a:xfrm>
          <a:prstGeom prst="rect">
            <a:avLst/>
          </a:prstGeom>
          <a:noFill/>
        </p:spPr>
        <p:txBody>
          <a:bodyPr wrap="square" rtlCol="0">
            <a:spAutoFit/>
          </a:bodyPr>
          <a:lstStyle/>
          <a:p>
            <a:pPr algn="ctr"/>
            <a:r>
              <a:rPr lang="en-US" dirty="0">
                <a:solidFill>
                  <a:schemeClr val="tx1"/>
                </a:solidFill>
              </a:rPr>
              <a:t>App platform</a:t>
            </a:r>
          </a:p>
        </p:txBody>
      </p:sp>
      <p:sp>
        <p:nvSpPr>
          <p:cNvPr id="18" name="Rectangle 17">
            <a:extLst>
              <a:ext uri="{FF2B5EF4-FFF2-40B4-BE49-F238E27FC236}">
                <a16:creationId xmlns:a16="http://schemas.microsoft.com/office/drawing/2014/main" id="{3E5FA545-C602-C948-9030-60630BE4D589}"/>
              </a:ext>
            </a:extLst>
          </p:cNvPr>
          <p:cNvSpPr/>
          <p:nvPr/>
        </p:nvSpPr>
        <p:spPr>
          <a:xfrm>
            <a:off x="323529" y="3776107"/>
            <a:ext cx="7975338" cy="3443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Sistema </a:t>
            </a:r>
            <a:r>
              <a:rPr lang="en-US" dirty="0" err="1"/>
              <a:t>operativo</a:t>
            </a:r>
            <a:endParaRPr lang="en-US" dirty="0"/>
          </a:p>
        </p:txBody>
      </p:sp>
      <p:sp>
        <p:nvSpPr>
          <p:cNvPr id="20" name="Rectangle 19">
            <a:extLst>
              <a:ext uri="{FF2B5EF4-FFF2-40B4-BE49-F238E27FC236}">
                <a16:creationId xmlns:a16="http://schemas.microsoft.com/office/drawing/2014/main" id="{815D75D4-A5E6-644C-9B89-D3D4F4753FFF}"/>
              </a:ext>
            </a:extLst>
          </p:cNvPr>
          <p:cNvSpPr/>
          <p:nvPr/>
        </p:nvSpPr>
        <p:spPr>
          <a:xfrm>
            <a:off x="7308304" y="3133351"/>
            <a:ext cx="990562" cy="5185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platform</a:t>
            </a:r>
          </a:p>
        </p:txBody>
      </p:sp>
      <p:sp>
        <p:nvSpPr>
          <p:cNvPr id="22" name="Rectangle 21">
            <a:extLst>
              <a:ext uri="{FF2B5EF4-FFF2-40B4-BE49-F238E27FC236}">
                <a16:creationId xmlns:a16="http://schemas.microsoft.com/office/drawing/2014/main" id="{0E8FEB1C-B202-D14A-83A8-DF2E4EA241B0}"/>
              </a:ext>
            </a:extLst>
          </p:cNvPr>
          <p:cNvSpPr/>
          <p:nvPr/>
        </p:nvSpPr>
        <p:spPr>
          <a:xfrm>
            <a:off x="7308304" y="1873136"/>
            <a:ext cx="1008112" cy="11422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p:txBody>
      </p:sp>
      <p:sp>
        <p:nvSpPr>
          <p:cNvPr id="26" name="Rectangle 25">
            <a:extLst>
              <a:ext uri="{FF2B5EF4-FFF2-40B4-BE49-F238E27FC236}">
                <a16:creationId xmlns:a16="http://schemas.microsoft.com/office/drawing/2014/main" id="{5CFEDD49-5B55-C34E-93B8-1E1EE717B2F7}"/>
              </a:ext>
            </a:extLst>
          </p:cNvPr>
          <p:cNvSpPr/>
          <p:nvPr/>
        </p:nvSpPr>
        <p:spPr>
          <a:xfrm>
            <a:off x="4139952" y="3138895"/>
            <a:ext cx="890420" cy="5129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Bridge </a:t>
            </a:r>
          </a:p>
          <a:p>
            <a:pPr algn="ctr"/>
            <a:r>
              <a:rPr lang="en-US" dirty="0"/>
              <a:t>Compiler</a:t>
            </a:r>
          </a:p>
        </p:txBody>
      </p:sp>
      <p:sp>
        <p:nvSpPr>
          <p:cNvPr id="28" name="Rectangle 27">
            <a:extLst>
              <a:ext uri="{FF2B5EF4-FFF2-40B4-BE49-F238E27FC236}">
                <a16:creationId xmlns:a16="http://schemas.microsoft.com/office/drawing/2014/main" id="{3B9F1C55-722F-084C-BF83-F9E9F065742C}"/>
              </a:ext>
            </a:extLst>
          </p:cNvPr>
          <p:cNvSpPr/>
          <p:nvPr/>
        </p:nvSpPr>
        <p:spPr>
          <a:xfrm>
            <a:off x="4139952" y="1873014"/>
            <a:ext cx="890420" cy="5129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29" name="Rectangle 28">
            <a:extLst>
              <a:ext uri="{FF2B5EF4-FFF2-40B4-BE49-F238E27FC236}">
                <a16:creationId xmlns:a16="http://schemas.microsoft.com/office/drawing/2014/main" id="{169FC6C5-8466-984F-B473-E1ECFFDA859D}"/>
              </a:ext>
            </a:extLst>
          </p:cNvPr>
          <p:cNvSpPr/>
          <p:nvPr/>
        </p:nvSpPr>
        <p:spPr>
          <a:xfrm>
            <a:off x="5313744" y="1867345"/>
            <a:ext cx="1008112" cy="17777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p:txBody>
      </p:sp>
      <p:cxnSp>
        <p:nvCxnSpPr>
          <p:cNvPr id="5" name="Straight Arrow Connector 4">
            <a:extLst>
              <a:ext uri="{FF2B5EF4-FFF2-40B4-BE49-F238E27FC236}">
                <a16:creationId xmlns:a16="http://schemas.microsoft.com/office/drawing/2014/main" id="{53B3EA16-3B8E-094A-A472-1F19D0D1CF42}"/>
              </a:ext>
            </a:extLst>
          </p:cNvPr>
          <p:cNvCxnSpPr>
            <a:stCxn id="28" idx="2"/>
            <a:endCxn id="26" idx="0"/>
          </p:cNvCxnSpPr>
          <p:nvPr/>
        </p:nvCxnSpPr>
        <p:spPr>
          <a:xfrm>
            <a:off x="4585162" y="2385989"/>
            <a:ext cx="0" cy="752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CABFC9C-29E3-2148-BC6D-71CA5D336A7E}"/>
              </a:ext>
            </a:extLst>
          </p:cNvPr>
          <p:cNvCxnSpPr>
            <a:cxnSpLocks/>
            <a:stCxn id="26" idx="3"/>
          </p:cNvCxnSpPr>
          <p:nvPr/>
        </p:nvCxnSpPr>
        <p:spPr>
          <a:xfrm>
            <a:off x="5030372" y="3395383"/>
            <a:ext cx="283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76D0BB85-CF12-EC4D-AB13-D697F0F11E1F}"/>
              </a:ext>
            </a:extLst>
          </p:cNvPr>
          <p:cNvSpPr/>
          <p:nvPr/>
        </p:nvSpPr>
        <p:spPr>
          <a:xfrm>
            <a:off x="380903" y="1887250"/>
            <a:ext cx="2160240" cy="17777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 App</a:t>
            </a:r>
          </a:p>
        </p:txBody>
      </p:sp>
      <p:sp>
        <p:nvSpPr>
          <p:cNvPr id="43" name="TextBox 42">
            <a:extLst>
              <a:ext uri="{FF2B5EF4-FFF2-40B4-BE49-F238E27FC236}">
                <a16:creationId xmlns:a16="http://schemas.microsoft.com/office/drawing/2014/main" id="{E5B51B7F-3B6C-6442-A39E-B8D0D72E6CF3}"/>
              </a:ext>
            </a:extLst>
          </p:cNvPr>
          <p:cNvSpPr txBox="1"/>
          <p:nvPr/>
        </p:nvSpPr>
        <p:spPr>
          <a:xfrm>
            <a:off x="776947" y="4244729"/>
            <a:ext cx="1368152" cy="307777"/>
          </a:xfrm>
          <a:prstGeom prst="rect">
            <a:avLst/>
          </a:prstGeom>
          <a:noFill/>
        </p:spPr>
        <p:txBody>
          <a:bodyPr wrap="square" rtlCol="0">
            <a:spAutoFit/>
          </a:bodyPr>
          <a:lstStyle/>
          <a:p>
            <a:pPr algn="ctr"/>
            <a:r>
              <a:rPr lang="en-US" dirty="0">
                <a:solidFill>
                  <a:schemeClr val="tx1"/>
                </a:solidFill>
              </a:rPr>
              <a:t>Native</a:t>
            </a:r>
          </a:p>
        </p:txBody>
      </p:sp>
    </p:spTree>
    <p:extLst>
      <p:ext uri="{BB962C8B-B14F-4D97-AF65-F5344CB8AC3E}">
        <p14:creationId xmlns:p14="http://schemas.microsoft.com/office/powerpoint/2010/main" val="92705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Estructura de una App</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Android</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642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1635645"/>
            <a:ext cx="4908372" cy="2933229"/>
          </a:xfrm>
          <a:prstGeom prst="rect">
            <a:avLst/>
          </a:prstGeom>
        </p:spPr>
        <p:txBody>
          <a:bodyPr spcFirstLastPara="1" wrap="square" lIns="91425" tIns="91425" rIns="91425" bIns="91425" anchor="t" anchorCtr="0">
            <a:noAutofit/>
          </a:bodyPr>
          <a:lstStyle/>
          <a:p>
            <a:pPr marL="114300" lvl="0" indent="0">
              <a:spcBef>
                <a:spcPts val="0"/>
              </a:spcBef>
              <a:spcAft>
                <a:spcPts val="0"/>
              </a:spcAft>
              <a:buSzPts val="1800"/>
              <a:buNone/>
            </a:pPr>
            <a:r>
              <a:rPr lang="es-CO" dirty="0"/>
              <a:t>El compilador empaqueta los componentes de la aplicación en un archivo de extensión .APK.</a:t>
            </a:r>
          </a:p>
          <a:p>
            <a:pPr marL="457200" lvl="0" indent="-342900">
              <a:spcBef>
                <a:spcPts val="0"/>
              </a:spcBef>
              <a:spcAft>
                <a:spcPts val="0"/>
              </a:spcAft>
              <a:buSzPts val="1800"/>
              <a:buChar char="●"/>
            </a:pPr>
            <a:endParaRPr lang="es-CO" dirty="0"/>
          </a:p>
        </p:txBody>
      </p:sp>
      <p:sp>
        <p:nvSpPr>
          <p:cNvPr id="8" name="7 CuadroTexto"/>
          <p:cNvSpPr txBox="1"/>
          <p:nvPr/>
        </p:nvSpPr>
        <p:spPr>
          <a:xfrm>
            <a:off x="1819232" y="2577162"/>
            <a:ext cx="1479240" cy="830997"/>
          </a:xfrm>
          <a:prstGeom prst="rect">
            <a:avLst/>
          </a:prstGeom>
          <a:noFill/>
        </p:spPr>
        <p:txBody>
          <a:bodyPr wrap="square" rtlCol="0">
            <a:spAutoFit/>
          </a:bodyPr>
          <a:lstStyle/>
          <a:p>
            <a:pPr algn="ctr"/>
            <a:r>
              <a:rPr lang="es-CO" sz="4800" dirty="0">
                <a:solidFill>
                  <a:schemeClr val="tx1"/>
                </a:solidFill>
              </a:rPr>
              <a:t>APK</a:t>
            </a: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2301761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1635645"/>
            <a:ext cx="4908372" cy="2933229"/>
          </a:xfrm>
          <a:prstGeom prst="rect">
            <a:avLst/>
          </a:prstGeom>
        </p:spPr>
        <p:txBody>
          <a:bodyPr spcFirstLastPara="1" wrap="square" lIns="91425" tIns="91425" rIns="91425" bIns="91425" anchor="t" anchorCtr="0">
            <a:noAutofit/>
          </a:bodyPr>
          <a:lstStyle/>
          <a:p>
            <a:pPr marL="114300" lvl="0" indent="0">
              <a:spcBef>
                <a:spcPts val="0"/>
              </a:spcBef>
              <a:spcAft>
                <a:spcPts val="0"/>
              </a:spcAft>
              <a:buSzPts val="1800"/>
              <a:buNone/>
            </a:pPr>
            <a:r>
              <a:rPr lang="es-CO" dirty="0"/>
              <a:t>El compilador empaqueta los componentes de la aplicación en un archivo de extensión .APK.</a:t>
            </a:r>
          </a:p>
          <a:p>
            <a:pPr marL="457200" lvl="0" indent="-342900">
              <a:spcBef>
                <a:spcPts val="0"/>
              </a:spcBef>
              <a:spcAft>
                <a:spcPts val="0"/>
              </a:spcAft>
              <a:buSzPts val="1800"/>
              <a:buChar char="●"/>
            </a:pPr>
            <a:endParaRPr lang="es-CO" dirty="0"/>
          </a:p>
        </p:txBody>
      </p:sp>
      <p:sp>
        <p:nvSpPr>
          <p:cNvPr id="5"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JAVA</a:t>
            </a:r>
          </a:p>
        </p:txBody>
      </p:sp>
      <p:sp>
        <p:nvSpPr>
          <p:cNvPr id="6"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Recursos</a:t>
            </a:r>
          </a:p>
        </p:txBody>
      </p:sp>
      <p:sp>
        <p:nvSpPr>
          <p:cNvPr id="7"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t>Manifest</a:t>
            </a:r>
            <a:endParaRPr lang="es-CO" dirty="0"/>
          </a:p>
        </p:txBody>
      </p:sp>
      <p:sp>
        <p:nvSpPr>
          <p:cNvPr id="8" name="7 CuadroTexto"/>
          <p:cNvSpPr txBox="1"/>
          <p:nvPr/>
        </p:nvSpPr>
        <p:spPr>
          <a:xfrm>
            <a:off x="1478732" y="4226825"/>
            <a:ext cx="1479240" cy="307777"/>
          </a:xfrm>
          <a:prstGeom prst="rect">
            <a:avLst/>
          </a:prstGeom>
          <a:noFill/>
        </p:spPr>
        <p:txBody>
          <a:bodyPr wrap="square" rtlCol="0">
            <a:spAutoFit/>
          </a:bodyPr>
          <a:lstStyle/>
          <a:p>
            <a:r>
              <a:rPr lang="es-CO" dirty="0">
                <a:solidFill>
                  <a:schemeClr val="tx1"/>
                </a:solidFill>
              </a:rPr>
              <a:t>Fuente</a:t>
            </a: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3448368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885907" y="1750669"/>
            <a:ext cx="4908372" cy="576065"/>
          </a:xfrm>
          <a:prstGeom prst="rect">
            <a:avLst/>
          </a:prstGeom>
        </p:spPr>
        <p:txBody>
          <a:bodyPr spcFirstLastPara="1" wrap="square" lIns="91425" tIns="91425" rIns="91425" bIns="91425" anchor="t" anchorCtr="0">
            <a:noAutofit/>
          </a:bodyPr>
          <a:lstStyle/>
          <a:p>
            <a:pPr marL="114300" lvl="0" indent="0">
              <a:buNone/>
            </a:pPr>
            <a:r>
              <a:rPr lang="es-CO" dirty="0">
                <a:solidFill>
                  <a:schemeClr val="tx1"/>
                </a:solidFill>
              </a:rPr>
              <a:t>Archivos donde irán los algoritmos necesarios para la ejecución programada de nuestra aplicación.</a:t>
            </a:r>
          </a:p>
        </p:txBody>
      </p:sp>
      <p:sp>
        <p:nvSpPr>
          <p:cNvPr id="11" name="4 Rectángulo"/>
          <p:cNvSpPr/>
          <p:nvPr/>
        </p:nvSpPr>
        <p:spPr>
          <a:xfrm>
            <a:off x="2090800" y="1635646"/>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JAVA</a:t>
            </a:r>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Recursos</a:t>
            </a:r>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t>Manifest</a:t>
            </a:r>
            <a:endParaRPr lang="es-CO" dirty="0"/>
          </a:p>
        </p:txBody>
      </p:sp>
      <p:cxnSp>
        <p:nvCxnSpPr>
          <p:cNvPr id="15" name="Straight Arrow Connector 14"/>
          <p:cNvCxnSpPr/>
          <p:nvPr/>
        </p:nvCxnSpPr>
        <p:spPr>
          <a:xfrm>
            <a:off x="3026904" y="1923678"/>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a:solidFill>
                  <a:schemeClr val="tx1"/>
                </a:solidFill>
              </a:rPr>
              <a:t>Fuente</a:t>
            </a: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1640435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Shape 73"/>
          <p:cNvSpPr txBox="1">
            <a:spLocks/>
          </p:cNvSpPr>
          <p:nvPr/>
        </p:nvSpPr>
        <p:spPr>
          <a:xfrm>
            <a:off x="3923928" y="2571749"/>
            <a:ext cx="4908372" cy="1997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114300" indent="0">
              <a:buFontTx/>
              <a:buNone/>
            </a:pPr>
            <a:r>
              <a:rPr lang="es-CO" sz="1500" dirty="0">
                <a:solidFill>
                  <a:schemeClr val="tx1"/>
                </a:solidFill>
                <a:latin typeface="+mn-lt"/>
              </a:rPr>
              <a:t>Donde se encuentran las vistas de la aplicación, imágenes, iconos, colores, texto y constantes que se podrán usar en la parte JAVA</a:t>
            </a:r>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JAVA</a:t>
            </a:r>
          </a:p>
        </p:txBody>
      </p:sp>
      <p:sp>
        <p:nvSpPr>
          <p:cNvPr id="12" name="5 Rectángulo"/>
          <p:cNvSpPr/>
          <p:nvPr/>
        </p:nvSpPr>
        <p:spPr>
          <a:xfrm>
            <a:off x="2090800" y="2472303"/>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Recursos</a:t>
            </a:r>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t>Manifest</a:t>
            </a:r>
            <a:endParaRPr lang="es-CO" dirty="0"/>
          </a:p>
        </p:txBody>
      </p:sp>
      <p:cxnSp>
        <p:nvCxnSpPr>
          <p:cNvPr id="15" name="Straight Arrow Connector 14"/>
          <p:cNvCxnSpPr/>
          <p:nvPr/>
        </p:nvCxnSpPr>
        <p:spPr>
          <a:xfrm>
            <a:off x="3026904" y="2787774"/>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a:solidFill>
                  <a:schemeClr val="tx1"/>
                </a:solidFill>
              </a:rPr>
              <a:t>Fuente</a:t>
            </a: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2782106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3363838"/>
            <a:ext cx="4908372" cy="1205036"/>
          </a:xfrm>
          <a:prstGeom prst="rect">
            <a:avLst/>
          </a:prstGeom>
        </p:spPr>
        <p:txBody>
          <a:bodyPr spcFirstLastPara="1" wrap="square" lIns="91425" tIns="91425" rIns="91425" bIns="91425" anchor="t" anchorCtr="0">
            <a:noAutofit/>
          </a:bodyPr>
          <a:lstStyle/>
          <a:p>
            <a:pPr marL="114300" lvl="0" indent="0">
              <a:buNone/>
            </a:pPr>
            <a:r>
              <a:rPr lang="es-CO" dirty="0">
                <a:solidFill>
                  <a:schemeClr val="tx1"/>
                </a:solidFill>
              </a:rPr>
              <a:t>Un archivo XML que presenta la configuración de la aplicación, donde se define el nombre, el icono y la clase de JAVA a ejecutar al accionar la aplicación, los permisos concedidos a la </a:t>
            </a:r>
            <a:r>
              <a:rPr lang="es-CO" dirty="0" err="1">
                <a:solidFill>
                  <a:schemeClr val="tx1"/>
                </a:solidFill>
              </a:rPr>
              <a:t>app</a:t>
            </a:r>
            <a:r>
              <a:rPr lang="es-CO" dirty="0">
                <a:solidFill>
                  <a:schemeClr val="tx1"/>
                </a:solidFill>
              </a:rPr>
              <a:t>, los servicios que ejecuta, canales de comunicación con otras aplicaciones entre otros.</a:t>
            </a:r>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JAVA</a:t>
            </a:r>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Recursos</a:t>
            </a:r>
          </a:p>
        </p:txBody>
      </p:sp>
      <p:sp>
        <p:nvSpPr>
          <p:cNvPr id="13" name="6 Rectángulo"/>
          <p:cNvSpPr/>
          <p:nvPr/>
        </p:nvSpPr>
        <p:spPr>
          <a:xfrm>
            <a:off x="2090800" y="3287598"/>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t>Manifest</a:t>
            </a:r>
            <a:endParaRPr lang="es-CO" dirty="0"/>
          </a:p>
        </p:txBody>
      </p:sp>
      <p:cxnSp>
        <p:nvCxnSpPr>
          <p:cNvPr id="15" name="Straight Arrow Connector 14"/>
          <p:cNvCxnSpPr/>
          <p:nvPr/>
        </p:nvCxnSpPr>
        <p:spPr>
          <a:xfrm>
            <a:off x="3026904" y="3579862"/>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a:solidFill>
                  <a:schemeClr val="tx1"/>
                </a:solidFill>
              </a:rPr>
              <a:t>Fuente</a:t>
            </a: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1994349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sp>
        <p:nvSpPr>
          <p:cNvPr id="8" name="CuadroTexto 7"/>
          <p:cNvSpPr txBox="1"/>
          <p:nvPr/>
        </p:nvSpPr>
        <p:spPr>
          <a:xfrm>
            <a:off x="1763688" y="1779662"/>
            <a:ext cx="4536504" cy="1815882"/>
          </a:xfrm>
          <a:prstGeom prst="rect">
            <a:avLst/>
          </a:prstGeom>
          <a:noFill/>
        </p:spPr>
        <p:txBody>
          <a:bodyPr wrap="square" rtlCol="0">
            <a:spAutoFit/>
          </a:bodyPr>
          <a:lstStyle/>
          <a:p>
            <a:r>
              <a:rPr lang="es-ES" b="1" dirty="0">
                <a:solidFill>
                  <a:schemeClr val="tx2"/>
                </a:solidFill>
              </a:rPr>
              <a:t>UNIDAD 1</a:t>
            </a:r>
            <a:endParaRPr lang="es-ES" b="1" dirty="0">
              <a:solidFill>
                <a:schemeClr val="tx1"/>
              </a:solidFill>
            </a:endParaRPr>
          </a:p>
          <a:p>
            <a:r>
              <a:rPr lang="es-ES" b="1" dirty="0">
                <a:solidFill>
                  <a:schemeClr val="tx1"/>
                </a:solidFill>
              </a:rPr>
              <a:t>Fundamentos de programación en Android</a:t>
            </a:r>
          </a:p>
          <a:p>
            <a:r>
              <a:rPr lang="es-ES" dirty="0">
                <a:solidFill>
                  <a:schemeClr val="tx1"/>
                </a:solidFill>
              </a:rPr>
              <a:t>	Android Studio</a:t>
            </a:r>
          </a:p>
          <a:p>
            <a:r>
              <a:rPr lang="es-ES" dirty="0">
                <a:solidFill>
                  <a:schemeClr val="tx1"/>
                </a:solidFill>
              </a:rPr>
              <a:t>	Estructura</a:t>
            </a:r>
          </a:p>
          <a:p>
            <a:r>
              <a:rPr lang="es-ES" dirty="0">
                <a:solidFill>
                  <a:schemeClr val="tx1"/>
                </a:solidFill>
              </a:rPr>
              <a:t>	Componentes de una app</a:t>
            </a:r>
          </a:p>
          <a:p>
            <a:r>
              <a:rPr lang="es-ES" dirty="0">
                <a:solidFill>
                  <a:schemeClr val="tx1"/>
                </a:solidFill>
              </a:rPr>
              <a:t>	Elementos de interfaz</a:t>
            </a:r>
          </a:p>
          <a:p>
            <a:r>
              <a:rPr lang="es-ES" dirty="0">
                <a:solidFill>
                  <a:schemeClr val="tx1"/>
                </a:solidFill>
              </a:rPr>
              <a:t>	Persistencia</a:t>
            </a:r>
            <a:endParaRPr lang="es-CO" dirty="0">
              <a:solidFill>
                <a:schemeClr val="tx1"/>
              </a:solidFill>
            </a:endParaRPr>
          </a:p>
          <a:p>
            <a:r>
              <a:rPr lang="es-ES" dirty="0">
                <a:solidFill>
                  <a:schemeClr val="tx1"/>
                </a:solidFill>
              </a:rPr>
              <a:t>	Georreferenciación</a:t>
            </a:r>
          </a:p>
        </p:txBody>
      </p: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1" name="Elipse 10"/>
          <p:cNvSpPr/>
          <p:nvPr/>
        </p:nvSpPr>
        <p:spPr>
          <a:xfrm>
            <a:off x="1259632" y="1851670"/>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1</a:t>
            </a:r>
            <a:endParaRPr lang="es-CO" dirty="0">
              <a:solidFill>
                <a:schemeClr val="bg1"/>
              </a:solidFill>
            </a:endParaRPr>
          </a:p>
        </p:txBody>
      </p:sp>
      <p:sp>
        <p:nvSpPr>
          <p:cNvPr id="12" name="Elipse 11"/>
          <p:cNvSpPr/>
          <p:nvPr/>
        </p:nvSpPr>
        <p:spPr>
          <a:xfrm>
            <a:off x="1259632" y="249845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3" name="Elipse 12"/>
          <p:cNvSpPr/>
          <p:nvPr/>
        </p:nvSpPr>
        <p:spPr>
          <a:xfrm>
            <a:off x="1259632" y="3145246"/>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4" name="Elipse 13"/>
          <p:cNvSpPr/>
          <p:nvPr/>
        </p:nvSpPr>
        <p:spPr>
          <a:xfrm>
            <a:off x="1259632" y="378165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Tree>
    <p:extLst>
      <p:ext uri="{BB962C8B-B14F-4D97-AF65-F5344CB8AC3E}">
        <p14:creationId xmlns:p14="http://schemas.microsoft.com/office/powerpoint/2010/main" val="2890440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Activity</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Android</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949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5940152" y="1786760"/>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9" name="8 CuadroTexto"/>
          <p:cNvSpPr txBox="1"/>
          <p:nvPr/>
        </p:nvSpPr>
        <p:spPr>
          <a:xfrm>
            <a:off x="5508104" y="4415229"/>
            <a:ext cx="1479240" cy="307777"/>
          </a:xfrm>
          <a:prstGeom prst="rect">
            <a:avLst/>
          </a:prstGeom>
          <a:noFill/>
        </p:spPr>
        <p:txBody>
          <a:bodyPr wrap="square" rtlCol="0">
            <a:spAutoFit/>
          </a:bodyPr>
          <a:lstStyle/>
          <a:p>
            <a:r>
              <a:rPr lang="es-CO" dirty="0" err="1">
                <a:solidFill>
                  <a:schemeClr val="tx1"/>
                </a:solidFill>
              </a:rPr>
              <a:t>Activity</a:t>
            </a:r>
            <a:endParaRPr lang="es-CO" dirty="0">
              <a:solidFill>
                <a:schemeClr val="tx1"/>
              </a:solidFill>
            </a:endParaRPr>
          </a:p>
        </p:txBody>
      </p:sp>
      <p:sp>
        <p:nvSpPr>
          <p:cNvPr id="11" name="TextBox 10"/>
          <p:cNvSpPr txBox="1"/>
          <p:nvPr/>
        </p:nvSpPr>
        <p:spPr>
          <a:xfrm>
            <a:off x="899592" y="1491630"/>
            <a:ext cx="4392488" cy="1815882"/>
          </a:xfrm>
          <a:prstGeom prst="rect">
            <a:avLst/>
          </a:prstGeom>
          <a:noFill/>
        </p:spPr>
        <p:txBody>
          <a:bodyPr wrap="square" rtlCol="0">
            <a:spAutoFit/>
          </a:bodyPr>
          <a:lstStyle/>
          <a:p>
            <a:r>
              <a:rPr lang="es-CO" dirty="0">
                <a:solidFill>
                  <a:schemeClr val="tx1"/>
                </a:solidFill>
              </a:rPr>
              <a:t>«Una actividad es un componente de la aplicación que contiene una pantalla con la que los usuarios pueden interactuar para realizar una acción, como marcar un número telefónico, tomar una foto, enviar un correo electrónico o ver un mapa. A cada actividad se le asigna una ventana en la que se puede dibujar su interfaz de usuario»</a:t>
            </a:r>
          </a:p>
          <a:p>
            <a:endParaRPr lang="en-US" dirty="0">
              <a:solidFill>
                <a:schemeClr val="tx1"/>
              </a:solidFill>
            </a:endParaRP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6300192" y="1558358"/>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err="1"/>
              <a:t>Activity</a:t>
            </a:r>
            <a:endParaRPr lang="en-US" dirty="0"/>
          </a:p>
        </p:txBody>
      </p:sp>
      <p:cxnSp>
        <p:nvCxnSpPr>
          <p:cNvPr id="6" name="Conector recto 5"/>
          <p:cNvCxnSpPr/>
          <p:nvPr/>
        </p:nvCxnSpPr>
        <p:spPr>
          <a:xfrm flipV="1">
            <a:off x="5940152" y="1555745"/>
            <a:ext cx="360040" cy="23101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V="1">
            <a:off x="5940152" y="3931490"/>
            <a:ext cx="360040" cy="2257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flipV="1">
            <a:off x="7516853" y="3952666"/>
            <a:ext cx="295507" cy="20475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 name="Rectángulo 6"/>
          <p:cNvSpPr/>
          <p:nvPr/>
        </p:nvSpPr>
        <p:spPr>
          <a:xfrm rot="16200000">
            <a:off x="5315774" y="3604228"/>
            <a:ext cx="901209" cy="307777"/>
          </a:xfrm>
          <a:prstGeom prst="rect">
            <a:avLst/>
          </a:prstGeom>
        </p:spPr>
        <p:txBody>
          <a:bodyPr wrap="none">
            <a:spAutoFit/>
          </a:bodyPr>
          <a:lstStyle/>
          <a:p>
            <a:pPr algn="ctr"/>
            <a:r>
              <a:rPr lang="es-ES" dirty="0">
                <a:solidFill>
                  <a:schemeClr val="tx1"/>
                </a:solidFill>
              </a:rPr>
              <a:t>Java File</a:t>
            </a:r>
            <a:endParaRPr lang="es-CO" dirty="0">
              <a:solidFill>
                <a:schemeClr val="tx1"/>
              </a:solidFill>
            </a:endParaRPr>
          </a:p>
        </p:txBody>
      </p:sp>
      <p:sp>
        <p:nvSpPr>
          <p:cNvPr id="8" name="Rectángulo 7"/>
          <p:cNvSpPr/>
          <p:nvPr/>
        </p:nvSpPr>
        <p:spPr>
          <a:xfrm rot="16200000">
            <a:off x="5697683" y="3081774"/>
            <a:ext cx="952505" cy="307777"/>
          </a:xfrm>
          <a:prstGeom prst="rect">
            <a:avLst/>
          </a:prstGeom>
        </p:spPr>
        <p:txBody>
          <a:bodyPr wrap="none">
            <a:spAutoFit/>
          </a:bodyPr>
          <a:lstStyle/>
          <a:p>
            <a:pPr algn="ctr"/>
            <a:r>
              <a:rPr lang="es-ES" dirty="0">
                <a:solidFill>
                  <a:schemeClr val="tx1"/>
                </a:solidFill>
              </a:rPr>
              <a:t>Skin XML</a:t>
            </a:r>
            <a:endParaRPr lang="es-CO" dirty="0">
              <a:solidFill>
                <a:schemeClr val="tx1"/>
              </a:solidFill>
            </a:endParaRPr>
          </a:p>
        </p:txBody>
      </p:sp>
      <p:sp>
        <p:nvSpPr>
          <p:cNvPr id="27" name="Rectángulo 26"/>
          <p:cNvSpPr/>
          <p:nvPr/>
        </p:nvSpPr>
        <p:spPr>
          <a:xfrm>
            <a:off x="6372200" y="1707653"/>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p>
        </p:txBody>
      </p:sp>
      <p:sp>
        <p:nvSpPr>
          <p:cNvPr id="28" name="Rectángulo 27"/>
          <p:cNvSpPr/>
          <p:nvPr/>
        </p:nvSpPr>
        <p:spPr>
          <a:xfrm>
            <a:off x="7020272" y="1707653"/>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9" name="Rectángulo 28"/>
          <p:cNvSpPr/>
          <p:nvPr/>
        </p:nvSpPr>
        <p:spPr>
          <a:xfrm>
            <a:off x="7026034" y="3385870"/>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0" name="Rectángulo 29"/>
          <p:cNvSpPr/>
          <p:nvPr/>
        </p:nvSpPr>
        <p:spPr>
          <a:xfrm>
            <a:off x="7026034" y="2297712"/>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520944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5580112" y="1786760"/>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s-ES" dirty="0">
              <a:solidFill>
                <a:schemeClr val="tx1"/>
              </a:solidFill>
            </a:endParaRPr>
          </a:p>
          <a:p>
            <a:r>
              <a:rPr lang="es-ES" b="1" dirty="0">
                <a:solidFill>
                  <a:srgbClr val="9E5ECE"/>
                </a:solidFill>
              </a:rPr>
              <a:t>View</a:t>
            </a:r>
            <a:r>
              <a:rPr lang="es-ES" dirty="0">
                <a:solidFill>
                  <a:schemeClr val="tx1"/>
                </a:solidFill>
              </a:rPr>
              <a:t> view1;</a:t>
            </a:r>
          </a:p>
          <a:p>
            <a:endParaRPr lang="es-ES" dirty="0">
              <a:solidFill>
                <a:schemeClr val="tx1"/>
              </a:solidFill>
            </a:endParaRPr>
          </a:p>
          <a:p>
            <a:r>
              <a:rPr lang="es-ES" b="1" dirty="0">
                <a:solidFill>
                  <a:srgbClr val="9E5ECE"/>
                </a:solidFill>
              </a:rPr>
              <a:t>View</a:t>
            </a:r>
            <a:r>
              <a:rPr lang="es-ES" dirty="0">
                <a:solidFill>
                  <a:schemeClr val="tx1"/>
                </a:solidFill>
              </a:rPr>
              <a:t> view2;</a:t>
            </a:r>
          </a:p>
          <a:p>
            <a:endParaRPr lang="es-ES" dirty="0">
              <a:solidFill>
                <a:schemeClr val="tx1"/>
              </a:solidFill>
            </a:endParaRPr>
          </a:p>
          <a:p>
            <a:r>
              <a:rPr lang="es-ES" b="1" dirty="0">
                <a:solidFill>
                  <a:srgbClr val="9E5ECE"/>
                </a:solidFill>
              </a:rPr>
              <a:t>View</a:t>
            </a:r>
            <a:r>
              <a:rPr lang="es-ES" dirty="0">
                <a:solidFill>
                  <a:schemeClr val="tx1"/>
                </a:solidFill>
              </a:rPr>
              <a:t> view3;</a:t>
            </a:r>
          </a:p>
          <a:p>
            <a:endParaRPr lang="es-ES" dirty="0">
              <a:solidFill>
                <a:schemeClr val="tx1"/>
              </a:solidFill>
            </a:endParaRPr>
          </a:p>
          <a:p>
            <a:r>
              <a:rPr lang="es-ES" b="1" dirty="0">
                <a:solidFill>
                  <a:srgbClr val="9E5ECE"/>
                </a:solidFill>
              </a:rPr>
              <a:t>View</a:t>
            </a:r>
            <a:r>
              <a:rPr lang="es-ES" dirty="0">
                <a:solidFill>
                  <a:schemeClr val="tx1"/>
                </a:solidFill>
              </a:rPr>
              <a:t> view4;</a:t>
            </a:r>
          </a:p>
        </p:txBody>
      </p:sp>
      <p:sp>
        <p:nvSpPr>
          <p:cNvPr id="9" name="8 CuadroTexto"/>
          <p:cNvSpPr txBox="1"/>
          <p:nvPr/>
        </p:nvSpPr>
        <p:spPr>
          <a:xfrm>
            <a:off x="5508104" y="4415229"/>
            <a:ext cx="1479240" cy="307777"/>
          </a:xfrm>
          <a:prstGeom prst="rect">
            <a:avLst/>
          </a:prstGeom>
          <a:noFill/>
        </p:spPr>
        <p:txBody>
          <a:bodyPr wrap="square" rtlCol="0">
            <a:spAutoFit/>
          </a:bodyPr>
          <a:lstStyle/>
          <a:p>
            <a:r>
              <a:rPr lang="es-CO" dirty="0" err="1">
                <a:solidFill>
                  <a:schemeClr val="tx1"/>
                </a:solidFill>
              </a:rPr>
              <a:t>Activity</a:t>
            </a:r>
            <a:endParaRPr lang="es-CO" dirty="0">
              <a:solidFill>
                <a:schemeClr val="tx1"/>
              </a:solidFill>
            </a:endParaRPr>
          </a:p>
        </p:txBody>
      </p:sp>
      <p:sp>
        <p:nvSpPr>
          <p:cNvPr id="11" name="TextBox 10"/>
          <p:cNvSpPr txBox="1"/>
          <p:nvPr/>
        </p:nvSpPr>
        <p:spPr>
          <a:xfrm>
            <a:off x="899592" y="1491630"/>
            <a:ext cx="4392488" cy="1815882"/>
          </a:xfrm>
          <a:prstGeom prst="rect">
            <a:avLst/>
          </a:prstGeom>
          <a:noFill/>
        </p:spPr>
        <p:txBody>
          <a:bodyPr wrap="square" rtlCol="0">
            <a:spAutoFit/>
          </a:bodyPr>
          <a:lstStyle/>
          <a:p>
            <a:r>
              <a:rPr lang="es-CO" dirty="0">
                <a:solidFill>
                  <a:schemeClr val="tx1"/>
                </a:solidFill>
              </a:rPr>
              <a:t>«Una actividad es un componente de la aplicación que contiene una pantalla con la que los usuarios pueden interactuar para realizar una acción, como marcar un número telefónico, tomar una foto, enviar un correo electrónico o ver un mapa. A cada actividad se le asigna una ventana en la que se puede dibujar su interfaz de usuario»</a:t>
            </a:r>
          </a:p>
          <a:p>
            <a:endParaRPr lang="en-US" dirty="0">
              <a:solidFill>
                <a:schemeClr val="tx1"/>
              </a:solidFill>
            </a:endParaRP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6732240" y="1494762"/>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err="1"/>
              <a:t>Activity</a:t>
            </a:r>
            <a:endParaRPr lang="en-US" dirty="0"/>
          </a:p>
        </p:txBody>
      </p:sp>
      <p:sp>
        <p:nvSpPr>
          <p:cNvPr id="2" name="Rectángulo 1"/>
          <p:cNvSpPr/>
          <p:nvPr/>
        </p:nvSpPr>
        <p:spPr>
          <a:xfrm>
            <a:off x="6804248" y="1608858"/>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View1</a:t>
            </a:r>
            <a:endParaRPr lang="es-CO" sz="1200" dirty="0"/>
          </a:p>
        </p:txBody>
      </p:sp>
      <p:sp>
        <p:nvSpPr>
          <p:cNvPr id="12" name="Rectángulo 11"/>
          <p:cNvSpPr/>
          <p:nvPr/>
        </p:nvSpPr>
        <p:spPr>
          <a:xfrm>
            <a:off x="7458082" y="2200746"/>
            <a:ext cx="786325" cy="992287"/>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452320" y="1608858"/>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View2</a:t>
            </a:r>
            <a:endParaRPr lang="es-CO" dirty="0"/>
          </a:p>
        </p:txBody>
      </p:sp>
      <p:sp>
        <p:nvSpPr>
          <p:cNvPr id="15" name="Rectángulo 14"/>
          <p:cNvSpPr/>
          <p:nvPr/>
        </p:nvSpPr>
        <p:spPr>
          <a:xfrm>
            <a:off x="7458082" y="3287075"/>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View4</a:t>
            </a:r>
            <a:endParaRPr lang="es-CO" dirty="0"/>
          </a:p>
        </p:txBody>
      </p:sp>
      <p:cxnSp>
        <p:nvCxnSpPr>
          <p:cNvPr id="17" name="Conector recto 16"/>
          <p:cNvCxnSpPr/>
          <p:nvPr/>
        </p:nvCxnSpPr>
        <p:spPr>
          <a:xfrm flipV="1">
            <a:off x="5588496" y="1491630"/>
            <a:ext cx="1152128" cy="29513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flipV="1">
            <a:off x="5588496" y="3867894"/>
            <a:ext cx="1152128" cy="29968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V="1">
            <a:off x="7176049" y="3867894"/>
            <a:ext cx="1140367" cy="2919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7458082" y="2198917"/>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View3</a:t>
            </a:r>
            <a:endParaRPr lang="es-CO" dirty="0"/>
          </a:p>
        </p:txBody>
      </p:sp>
    </p:spTree>
    <p:extLst>
      <p:ext uri="{BB962C8B-B14F-4D97-AF65-F5344CB8AC3E}">
        <p14:creationId xmlns:p14="http://schemas.microsoft.com/office/powerpoint/2010/main" val="2983518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2843808" y="1563638"/>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s-ES" dirty="0">
              <a:solidFill>
                <a:schemeClr val="tx1"/>
              </a:solidFill>
            </a:endParaRPr>
          </a:p>
          <a:p>
            <a:r>
              <a:rPr lang="es-ES" b="1" dirty="0">
                <a:solidFill>
                  <a:srgbClr val="9E5ECE"/>
                </a:solidFill>
              </a:rPr>
              <a:t>View</a:t>
            </a:r>
            <a:r>
              <a:rPr lang="es-ES" dirty="0">
                <a:solidFill>
                  <a:schemeClr val="tx1"/>
                </a:solidFill>
              </a:rPr>
              <a:t> view1;</a:t>
            </a:r>
          </a:p>
          <a:p>
            <a:endParaRPr lang="es-ES" dirty="0">
              <a:solidFill>
                <a:schemeClr val="tx1"/>
              </a:solidFill>
            </a:endParaRPr>
          </a:p>
          <a:p>
            <a:r>
              <a:rPr lang="es-ES" b="1" dirty="0">
                <a:solidFill>
                  <a:srgbClr val="9E5ECE"/>
                </a:solidFill>
              </a:rPr>
              <a:t>View</a:t>
            </a:r>
            <a:r>
              <a:rPr lang="es-ES" dirty="0">
                <a:solidFill>
                  <a:schemeClr val="tx1"/>
                </a:solidFill>
              </a:rPr>
              <a:t> view2;</a:t>
            </a:r>
          </a:p>
          <a:p>
            <a:endParaRPr lang="es-ES" dirty="0">
              <a:solidFill>
                <a:schemeClr val="tx1"/>
              </a:solidFill>
            </a:endParaRPr>
          </a:p>
          <a:p>
            <a:r>
              <a:rPr lang="es-ES" b="1" dirty="0">
                <a:solidFill>
                  <a:srgbClr val="9E5ECE"/>
                </a:solidFill>
              </a:rPr>
              <a:t>View</a:t>
            </a:r>
            <a:r>
              <a:rPr lang="es-ES" dirty="0">
                <a:solidFill>
                  <a:schemeClr val="tx1"/>
                </a:solidFill>
              </a:rPr>
              <a:t> view3;</a:t>
            </a:r>
          </a:p>
          <a:p>
            <a:endParaRPr lang="es-ES" dirty="0">
              <a:solidFill>
                <a:schemeClr val="tx1"/>
              </a:solidFill>
            </a:endParaRPr>
          </a:p>
          <a:p>
            <a:r>
              <a:rPr lang="es-ES" b="1" dirty="0">
                <a:solidFill>
                  <a:srgbClr val="9E5ECE"/>
                </a:solidFill>
              </a:rPr>
              <a:t>View</a:t>
            </a:r>
            <a:r>
              <a:rPr lang="es-ES" dirty="0">
                <a:solidFill>
                  <a:schemeClr val="tx1"/>
                </a:solidFill>
              </a:rPr>
              <a:t> view4;</a:t>
            </a: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5004048" y="1563638"/>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err="1"/>
              <a:t>Activity</a:t>
            </a:r>
            <a:endParaRPr lang="en-US" dirty="0"/>
          </a:p>
        </p:txBody>
      </p:sp>
      <p:sp>
        <p:nvSpPr>
          <p:cNvPr id="2" name="Rectángulo 1"/>
          <p:cNvSpPr/>
          <p:nvPr/>
        </p:nvSpPr>
        <p:spPr>
          <a:xfrm>
            <a:off x="5076056" y="1677734"/>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View1</a:t>
            </a:r>
            <a:endParaRPr lang="es-CO" sz="1200" dirty="0"/>
          </a:p>
        </p:txBody>
      </p:sp>
      <p:sp>
        <p:nvSpPr>
          <p:cNvPr id="12" name="Rectángulo 11"/>
          <p:cNvSpPr/>
          <p:nvPr/>
        </p:nvSpPr>
        <p:spPr>
          <a:xfrm>
            <a:off x="5729890" y="2269622"/>
            <a:ext cx="786325" cy="992287"/>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5724128" y="1677734"/>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View2</a:t>
            </a:r>
            <a:endParaRPr lang="es-CO" dirty="0"/>
          </a:p>
        </p:txBody>
      </p:sp>
      <p:sp>
        <p:nvSpPr>
          <p:cNvPr id="15" name="Rectángulo 14"/>
          <p:cNvSpPr/>
          <p:nvPr/>
        </p:nvSpPr>
        <p:spPr>
          <a:xfrm>
            <a:off x="5729890" y="3355951"/>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View4</a:t>
            </a:r>
            <a:endParaRPr lang="es-CO" dirty="0"/>
          </a:p>
        </p:txBody>
      </p:sp>
      <p:sp>
        <p:nvSpPr>
          <p:cNvPr id="21" name="Rectángulo 20"/>
          <p:cNvSpPr/>
          <p:nvPr/>
        </p:nvSpPr>
        <p:spPr>
          <a:xfrm>
            <a:off x="5729890" y="2267793"/>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View3</a:t>
            </a:r>
            <a:endParaRPr lang="es-CO" dirty="0"/>
          </a:p>
        </p:txBody>
      </p:sp>
      <p:sp>
        <p:nvSpPr>
          <p:cNvPr id="3" name="CuadroTexto 2"/>
          <p:cNvSpPr txBox="1"/>
          <p:nvPr/>
        </p:nvSpPr>
        <p:spPr>
          <a:xfrm>
            <a:off x="2497334" y="4043497"/>
            <a:ext cx="2277123" cy="523220"/>
          </a:xfrm>
          <a:prstGeom prst="rect">
            <a:avLst/>
          </a:prstGeom>
          <a:noFill/>
        </p:spPr>
        <p:txBody>
          <a:bodyPr wrap="square" rtlCol="0">
            <a:spAutoFit/>
          </a:bodyPr>
          <a:lstStyle/>
          <a:p>
            <a:pPr algn="ctr"/>
            <a:r>
              <a:rPr lang="es-ES" dirty="0">
                <a:solidFill>
                  <a:schemeClr val="tx1"/>
                </a:solidFill>
              </a:rPr>
              <a:t>Código de programa</a:t>
            </a:r>
          </a:p>
          <a:p>
            <a:pPr algn="ctr"/>
            <a:r>
              <a:rPr lang="es-ES" dirty="0">
                <a:solidFill>
                  <a:schemeClr val="tx1"/>
                </a:solidFill>
              </a:rPr>
              <a:t>Java/</a:t>
            </a:r>
            <a:r>
              <a:rPr lang="es-ES" dirty="0" err="1">
                <a:solidFill>
                  <a:schemeClr val="tx1"/>
                </a:solidFill>
              </a:rPr>
              <a:t>Kotlin</a:t>
            </a:r>
            <a:endParaRPr lang="es-CO" dirty="0">
              <a:solidFill>
                <a:schemeClr val="tx1"/>
              </a:solidFill>
            </a:endParaRPr>
          </a:p>
        </p:txBody>
      </p:sp>
      <p:sp>
        <p:nvSpPr>
          <p:cNvPr id="22" name="CuadroTexto 21"/>
          <p:cNvSpPr txBox="1"/>
          <p:nvPr/>
        </p:nvSpPr>
        <p:spPr>
          <a:xfrm>
            <a:off x="4657574" y="4043497"/>
            <a:ext cx="2277123" cy="523220"/>
          </a:xfrm>
          <a:prstGeom prst="rect">
            <a:avLst/>
          </a:prstGeom>
          <a:noFill/>
        </p:spPr>
        <p:txBody>
          <a:bodyPr wrap="square" rtlCol="0">
            <a:spAutoFit/>
          </a:bodyPr>
          <a:lstStyle/>
          <a:p>
            <a:pPr algn="ctr"/>
            <a:r>
              <a:rPr lang="es-ES" dirty="0">
                <a:solidFill>
                  <a:schemeClr val="tx1"/>
                </a:solidFill>
              </a:rPr>
              <a:t>Código de UI</a:t>
            </a:r>
          </a:p>
          <a:p>
            <a:pPr algn="ctr"/>
            <a:r>
              <a:rPr lang="es-ES" dirty="0">
                <a:solidFill>
                  <a:schemeClr val="tx1"/>
                </a:solidFill>
              </a:rPr>
              <a:t>XML</a:t>
            </a:r>
            <a:endParaRPr lang="es-CO" dirty="0">
              <a:solidFill>
                <a:schemeClr val="tx1"/>
              </a:solidFill>
            </a:endParaRPr>
          </a:p>
        </p:txBody>
      </p:sp>
      <p:cxnSp>
        <p:nvCxnSpPr>
          <p:cNvPr id="6" name="Conector recto 5"/>
          <p:cNvCxnSpPr>
            <a:stCxn id="5" idx="3"/>
            <a:endCxn id="16" idx="1"/>
          </p:cNvCxnSpPr>
          <p:nvPr/>
        </p:nvCxnSpPr>
        <p:spPr>
          <a:xfrm>
            <a:off x="4427984" y="2750204"/>
            <a:ext cx="5760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646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err="1"/>
              <a:t>Activity</a:t>
            </a:r>
            <a:r>
              <a:rPr lang="es-ES" dirty="0"/>
              <a:t>: ciclo de vida</a:t>
            </a:r>
            <a:endParaRPr lang="en-US" dirty="0"/>
          </a:p>
        </p:txBody>
      </p:sp>
      <p:sp>
        <p:nvSpPr>
          <p:cNvPr id="8" name="Rectángulo redondeado 7"/>
          <p:cNvSpPr/>
          <p:nvPr/>
        </p:nvSpPr>
        <p:spPr>
          <a:xfrm>
            <a:off x="3585648" y="1388127"/>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onCreate</a:t>
            </a:r>
            <a:r>
              <a:rPr lang="es-ES" sz="1000" dirty="0">
                <a:solidFill>
                  <a:schemeClr val="bg1"/>
                </a:solidFill>
              </a:rPr>
              <a:t>()</a:t>
            </a:r>
            <a:endParaRPr lang="es-CO" sz="1000" dirty="0">
              <a:solidFill>
                <a:schemeClr val="bg1"/>
              </a:solidFill>
            </a:endParaRPr>
          </a:p>
        </p:txBody>
      </p:sp>
      <p:sp>
        <p:nvSpPr>
          <p:cNvPr id="10" name="Rectángulo redondeado 9"/>
          <p:cNvSpPr/>
          <p:nvPr/>
        </p:nvSpPr>
        <p:spPr>
          <a:xfrm>
            <a:off x="3585648" y="1870943"/>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onStart</a:t>
            </a:r>
            <a:r>
              <a:rPr lang="es-ES" sz="1000" dirty="0">
                <a:solidFill>
                  <a:schemeClr val="bg1"/>
                </a:solidFill>
              </a:rPr>
              <a:t>()</a:t>
            </a:r>
            <a:endParaRPr lang="es-CO" sz="1000" dirty="0">
              <a:solidFill>
                <a:schemeClr val="bg1"/>
              </a:solidFill>
            </a:endParaRPr>
          </a:p>
        </p:txBody>
      </p:sp>
      <p:sp>
        <p:nvSpPr>
          <p:cNvPr id="11" name="Rectángulo redondeado 10"/>
          <p:cNvSpPr/>
          <p:nvPr/>
        </p:nvSpPr>
        <p:spPr>
          <a:xfrm>
            <a:off x="3585648" y="2353622"/>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onResume</a:t>
            </a:r>
            <a:r>
              <a:rPr lang="es-ES" sz="1000" dirty="0">
                <a:solidFill>
                  <a:schemeClr val="bg1"/>
                </a:solidFill>
              </a:rPr>
              <a:t>()</a:t>
            </a:r>
            <a:endParaRPr lang="es-CO" sz="1000" dirty="0">
              <a:solidFill>
                <a:schemeClr val="bg1"/>
              </a:solidFill>
            </a:endParaRPr>
          </a:p>
        </p:txBody>
      </p:sp>
      <p:sp>
        <p:nvSpPr>
          <p:cNvPr id="12" name="Rectángulo redondeado 11"/>
          <p:cNvSpPr/>
          <p:nvPr/>
        </p:nvSpPr>
        <p:spPr>
          <a:xfrm>
            <a:off x="3585648" y="2836438"/>
            <a:ext cx="1368152" cy="376258"/>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solidFill>
                  <a:schemeClr val="bg1"/>
                </a:solidFill>
              </a:rPr>
              <a:t>* </a:t>
            </a:r>
            <a:r>
              <a:rPr lang="es-ES" sz="1000" dirty="0" err="1">
                <a:solidFill>
                  <a:schemeClr val="bg1"/>
                </a:solidFill>
              </a:rPr>
              <a:t>Activity</a:t>
            </a:r>
            <a:r>
              <a:rPr lang="es-ES" sz="1000" dirty="0">
                <a:solidFill>
                  <a:schemeClr val="bg1"/>
                </a:solidFill>
              </a:rPr>
              <a:t> </a:t>
            </a:r>
            <a:r>
              <a:rPr lang="es-ES" sz="1000" dirty="0" err="1">
                <a:solidFill>
                  <a:schemeClr val="bg1"/>
                </a:solidFill>
              </a:rPr>
              <a:t>waits</a:t>
            </a:r>
            <a:endParaRPr lang="es-CO" sz="1000" dirty="0">
              <a:solidFill>
                <a:schemeClr val="bg1"/>
              </a:solidFill>
            </a:endParaRPr>
          </a:p>
        </p:txBody>
      </p:sp>
      <p:sp>
        <p:nvSpPr>
          <p:cNvPr id="13" name="Rectángulo redondeado 12"/>
          <p:cNvSpPr/>
          <p:nvPr/>
        </p:nvSpPr>
        <p:spPr>
          <a:xfrm>
            <a:off x="3585648" y="3319254"/>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onPause</a:t>
            </a:r>
            <a:r>
              <a:rPr lang="es-ES" sz="1000" dirty="0">
                <a:solidFill>
                  <a:schemeClr val="bg1"/>
                </a:solidFill>
              </a:rPr>
              <a:t>()</a:t>
            </a:r>
            <a:endParaRPr lang="es-CO" sz="1000" dirty="0">
              <a:solidFill>
                <a:schemeClr val="bg1"/>
              </a:solidFill>
            </a:endParaRPr>
          </a:p>
        </p:txBody>
      </p:sp>
      <p:sp>
        <p:nvSpPr>
          <p:cNvPr id="14" name="Rectángulo redondeado 13"/>
          <p:cNvSpPr/>
          <p:nvPr/>
        </p:nvSpPr>
        <p:spPr>
          <a:xfrm>
            <a:off x="3588848" y="3802070"/>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onStop</a:t>
            </a:r>
            <a:r>
              <a:rPr lang="es-ES" sz="1000" dirty="0">
                <a:solidFill>
                  <a:schemeClr val="bg1"/>
                </a:solidFill>
              </a:rPr>
              <a:t>()</a:t>
            </a:r>
            <a:endParaRPr lang="es-CO" sz="1000" dirty="0">
              <a:solidFill>
                <a:schemeClr val="bg1"/>
              </a:solidFill>
            </a:endParaRPr>
          </a:p>
        </p:txBody>
      </p:sp>
      <p:sp>
        <p:nvSpPr>
          <p:cNvPr id="15" name="Rectángulo redondeado 14"/>
          <p:cNvSpPr/>
          <p:nvPr/>
        </p:nvSpPr>
        <p:spPr>
          <a:xfrm>
            <a:off x="3585648" y="4283724"/>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onDestroy</a:t>
            </a:r>
            <a:r>
              <a:rPr lang="es-ES" sz="1000" dirty="0">
                <a:solidFill>
                  <a:schemeClr val="bg1"/>
                </a:solidFill>
              </a:rPr>
              <a:t>()</a:t>
            </a:r>
            <a:endParaRPr lang="es-CO" sz="1000" dirty="0">
              <a:solidFill>
                <a:schemeClr val="bg1"/>
              </a:solidFill>
            </a:endParaRPr>
          </a:p>
        </p:txBody>
      </p:sp>
      <p:cxnSp>
        <p:nvCxnSpPr>
          <p:cNvPr id="16" name="Conector recto de flecha 15"/>
          <p:cNvCxnSpPr>
            <a:stCxn id="8" idx="2"/>
            <a:endCxn id="10" idx="0"/>
          </p:cNvCxnSpPr>
          <p:nvPr/>
        </p:nvCxnSpPr>
        <p:spPr>
          <a:xfrm>
            <a:off x="4269724" y="1764385"/>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a:off x="4269724" y="2247201"/>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p:nvPr/>
        </p:nvCxnSpPr>
        <p:spPr>
          <a:xfrm>
            <a:off x="4269724" y="2729880"/>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a:off x="4269724" y="3212696"/>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a:off x="4269724" y="3695512"/>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a:off x="4263685" y="4178328"/>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ángulo redondeado 22"/>
          <p:cNvSpPr/>
          <p:nvPr/>
        </p:nvSpPr>
        <p:spPr>
          <a:xfrm>
            <a:off x="5364088" y="1870943"/>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onRestart</a:t>
            </a:r>
            <a:r>
              <a:rPr lang="es-ES" sz="1000" dirty="0">
                <a:solidFill>
                  <a:schemeClr val="bg1"/>
                </a:solidFill>
              </a:rPr>
              <a:t>()</a:t>
            </a:r>
            <a:endParaRPr lang="es-CO" sz="1000" dirty="0">
              <a:solidFill>
                <a:schemeClr val="bg1"/>
              </a:solidFill>
            </a:endParaRPr>
          </a:p>
        </p:txBody>
      </p:sp>
      <p:cxnSp>
        <p:nvCxnSpPr>
          <p:cNvPr id="25" name="Conector angular 24"/>
          <p:cNvCxnSpPr>
            <a:stCxn id="14" idx="3"/>
            <a:endCxn id="23" idx="2"/>
          </p:cNvCxnSpPr>
          <p:nvPr/>
        </p:nvCxnSpPr>
        <p:spPr>
          <a:xfrm flipV="1">
            <a:off x="4957000" y="2247201"/>
            <a:ext cx="1091164" cy="17429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a:stCxn id="23" idx="1"/>
            <a:endCxn id="10" idx="3"/>
          </p:cNvCxnSpPr>
          <p:nvPr/>
        </p:nvCxnSpPr>
        <p:spPr>
          <a:xfrm flipH="1">
            <a:off x="4953800" y="2059072"/>
            <a:ext cx="410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uadroTexto 34"/>
          <p:cNvSpPr txBox="1"/>
          <p:nvPr/>
        </p:nvSpPr>
        <p:spPr>
          <a:xfrm>
            <a:off x="1907704" y="1388127"/>
            <a:ext cx="1408504" cy="400110"/>
          </a:xfrm>
          <a:prstGeom prst="rect">
            <a:avLst/>
          </a:prstGeom>
          <a:noFill/>
        </p:spPr>
        <p:txBody>
          <a:bodyPr wrap="square" rtlCol="0">
            <a:spAutoFit/>
          </a:bodyPr>
          <a:lstStyle/>
          <a:p>
            <a:pPr algn="r"/>
            <a:r>
              <a:rPr lang="es-ES" sz="1000" dirty="0" err="1">
                <a:solidFill>
                  <a:schemeClr val="tx1"/>
                </a:solidFill>
              </a:rPr>
              <a:t>Activity</a:t>
            </a:r>
            <a:r>
              <a:rPr lang="es-ES" sz="1000" dirty="0">
                <a:solidFill>
                  <a:schemeClr val="tx1"/>
                </a:solidFill>
              </a:rPr>
              <a:t> </a:t>
            </a:r>
          </a:p>
          <a:p>
            <a:pPr algn="r"/>
            <a:r>
              <a:rPr lang="es-ES" sz="1000" dirty="0" err="1">
                <a:solidFill>
                  <a:schemeClr val="tx1"/>
                </a:solidFill>
              </a:rPr>
              <a:t>starts</a:t>
            </a:r>
            <a:endParaRPr lang="es-CO" sz="1000" dirty="0">
              <a:solidFill>
                <a:schemeClr val="tx1"/>
              </a:solidFill>
            </a:endParaRPr>
          </a:p>
        </p:txBody>
      </p:sp>
      <p:sp>
        <p:nvSpPr>
          <p:cNvPr id="37" name="CuadroTexto 36"/>
          <p:cNvSpPr txBox="1"/>
          <p:nvPr/>
        </p:nvSpPr>
        <p:spPr>
          <a:xfrm>
            <a:off x="1899954" y="3263094"/>
            <a:ext cx="1408504" cy="400110"/>
          </a:xfrm>
          <a:prstGeom prst="rect">
            <a:avLst/>
          </a:prstGeom>
          <a:noFill/>
        </p:spPr>
        <p:txBody>
          <a:bodyPr wrap="square" rtlCol="0">
            <a:spAutoFit/>
          </a:bodyPr>
          <a:lstStyle/>
          <a:p>
            <a:pPr algn="r"/>
            <a:r>
              <a:rPr lang="es-ES" sz="1000" dirty="0" err="1">
                <a:solidFill>
                  <a:schemeClr val="tx1"/>
                </a:solidFill>
              </a:rPr>
              <a:t>Activity</a:t>
            </a:r>
            <a:r>
              <a:rPr lang="es-ES" sz="1000" dirty="0">
                <a:solidFill>
                  <a:schemeClr val="tx1"/>
                </a:solidFill>
              </a:rPr>
              <a:t> </a:t>
            </a:r>
            <a:r>
              <a:rPr lang="es-ES" sz="1000" dirty="0" err="1">
                <a:solidFill>
                  <a:schemeClr val="tx1"/>
                </a:solidFill>
              </a:rPr>
              <a:t>is</a:t>
            </a:r>
            <a:r>
              <a:rPr lang="es-ES" sz="1000" dirty="0">
                <a:solidFill>
                  <a:schemeClr val="tx1"/>
                </a:solidFill>
              </a:rPr>
              <a:t> </a:t>
            </a:r>
            <a:r>
              <a:rPr lang="es-ES" sz="1000" dirty="0" err="1">
                <a:solidFill>
                  <a:schemeClr val="tx1"/>
                </a:solidFill>
              </a:rPr>
              <a:t>backgrunded</a:t>
            </a:r>
            <a:endParaRPr lang="es-CO" sz="1000" dirty="0">
              <a:solidFill>
                <a:schemeClr val="tx1"/>
              </a:solidFill>
            </a:endParaRPr>
          </a:p>
        </p:txBody>
      </p:sp>
      <p:sp>
        <p:nvSpPr>
          <p:cNvPr id="40" name="CuadroTexto 39"/>
          <p:cNvSpPr txBox="1"/>
          <p:nvPr/>
        </p:nvSpPr>
        <p:spPr>
          <a:xfrm>
            <a:off x="1899954" y="4240791"/>
            <a:ext cx="1408504" cy="400110"/>
          </a:xfrm>
          <a:prstGeom prst="rect">
            <a:avLst/>
          </a:prstGeom>
          <a:noFill/>
        </p:spPr>
        <p:txBody>
          <a:bodyPr wrap="square" rtlCol="0">
            <a:spAutoFit/>
          </a:bodyPr>
          <a:lstStyle/>
          <a:p>
            <a:pPr algn="r"/>
            <a:r>
              <a:rPr lang="es-ES" sz="1000" dirty="0" err="1">
                <a:solidFill>
                  <a:schemeClr val="tx1"/>
                </a:solidFill>
              </a:rPr>
              <a:t>Activity</a:t>
            </a:r>
            <a:r>
              <a:rPr lang="es-ES" sz="1000" dirty="0">
                <a:solidFill>
                  <a:schemeClr val="tx1"/>
                </a:solidFill>
              </a:rPr>
              <a:t> </a:t>
            </a:r>
            <a:r>
              <a:rPr lang="es-ES" sz="1000" dirty="0" err="1">
                <a:solidFill>
                  <a:schemeClr val="tx1"/>
                </a:solidFill>
              </a:rPr>
              <a:t>is</a:t>
            </a:r>
            <a:r>
              <a:rPr lang="es-ES" sz="1000" dirty="0">
                <a:solidFill>
                  <a:schemeClr val="tx1"/>
                </a:solidFill>
              </a:rPr>
              <a:t> </a:t>
            </a:r>
          </a:p>
          <a:p>
            <a:pPr algn="r"/>
            <a:r>
              <a:rPr lang="es-ES" sz="1000" dirty="0" err="1">
                <a:solidFill>
                  <a:schemeClr val="tx1"/>
                </a:solidFill>
              </a:rPr>
              <a:t>killed</a:t>
            </a:r>
            <a:endParaRPr lang="es-CO" sz="1000" dirty="0">
              <a:solidFill>
                <a:schemeClr val="tx1"/>
              </a:solidFill>
            </a:endParaRPr>
          </a:p>
        </p:txBody>
      </p:sp>
      <p:cxnSp>
        <p:nvCxnSpPr>
          <p:cNvPr id="43" name="Conector angular 42"/>
          <p:cNvCxnSpPr>
            <a:stCxn id="13" idx="3"/>
            <a:endCxn id="11" idx="3"/>
          </p:cNvCxnSpPr>
          <p:nvPr/>
        </p:nvCxnSpPr>
        <p:spPr>
          <a:xfrm flipV="1">
            <a:off x="4953800" y="2541751"/>
            <a:ext cx="12700" cy="965632"/>
          </a:xfrm>
          <a:prstGeom prst="bentConnector3">
            <a:avLst>
              <a:gd name="adj1" fmla="val 431707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CuadroTexto 46"/>
          <p:cNvSpPr txBox="1"/>
          <p:nvPr/>
        </p:nvSpPr>
        <p:spPr>
          <a:xfrm>
            <a:off x="6804248" y="1847091"/>
            <a:ext cx="1728192" cy="400110"/>
          </a:xfrm>
          <a:prstGeom prst="rect">
            <a:avLst/>
          </a:prstGeom>
          <a:noFill/>
        </p:spPr>
        <p:txBody>
          <a:bodyPr wrap="square" rtlCol="0">
            <a:spAutoFit/>
          </a:bodyPr>
          <a:lstStyle/>
          <a:p>
            <a:r>
              <a:rPr lang="es-ES" sz="1000" dirty="0" err="1">
                <a:solidFill>
                  <a:schemeClr val="tx1"/>
                </a:solidFill>
              </a:rPr>
              <a:t>Activity</a:t>
            </a:r>
            <a:r>
              <a:rPr lang="es-ES" sz="1000" dirty="0">
                <a:solidFill>
                  <a:schemeClr val="tx1"/>
                </a:solidFill>
              </a:rPr>
              <a:t> </a:t>
            </a:r>
            <a:r>
              <a:rPr lang="es-ES" sz="1000" dirty="0" err="1">
                <a:solidFill>
                  <a:schemeClr val="tx1"/>
                </a:solidFill>
              </a:rPr>
              <a:t>returns</a:t>
            </a:r>
            <a:r>
              <a:rPr lang="es-ES" sz="1000" dirty="0">
                <a:solidFill>
                  <a:schemeClr val="tx1"/>
                </a:solidFill>
              </a:rPr>
              <a:t> </a:t>
            </a:r>
            <a:r>
              <a:rPr lang="es-ES" sz="1000" dirty="0" err="1">
                <a:solidFill>
                  <a:schemeClr val="tx1"/>
                </a:solidFill>
              </a:rPr>
              <a:t>from</a:t>
            </a:r>
            <a:r>
              <a:rPr lang="es-ES" sz="1000" dirty="0">
                <a:solidFill>
                  <a:schemeClr val="tx1"/>
                </a:solidFill>
              </a:rPr>
              <a:t> </a:t>
            </a:r>
            <a:r>
              <a:rPr lang="es-ES" sz="1000" dirty="0" err="1">
                <a:solidFill>
                  <a:schemeClr val="tx1"/>
                </a:solidFill>
              </a:rPr>
              <a:t>background</a:t>
            </a:r>
            <a:r>
              <a:rPr lang="es-ES" sz="1000" dirty="0">
                <a:solidFill>
                  <a:schemeClr val="tx1"/>
                </a:solidFill>
              </a:rPr>
              <a:t> to </a:t>
            </a:r>
            <a:r>
              <a:rPr lang="es-ES" sz="1000" dirty="0" err="1">
                <a:solidFill>
                  <a:schemeClr val="tx1"/>
                </a:solidFill>
              </a:rPr>
              <a:t>foreground</a:t>
            </a:r>
            <a:endParaRPr lang="es-CO" sz="1000" dirty="0">
              <a:solidFill>
                <a:schemeClr val="tx1"/>
              </a:solidFill>
            </a:endParaRPr>
          </a:p>
        </p:txBody>
      </p:sp>
      <p:sp>
        <p:nvSpPr>
          <p:cNvPr id="48" name="CuadroTexto 47"/>
          <p:cNvSpPr txBox="1"/>
          <p:nvPr/>
        </p:nvSpPr>
        <p:spPr>
          <a:xfrm>
            <a:off x="6732240" y="3921318"/>
            <a:ext cx="2498520" cy="738664"/>
          </a:xfrm>
          <a:prstGeom prst="rect">
            <a:avLst/>
          </a:prstGeom>
          <a:noFill/>
        </p:spPr>
        <p:txBody>
          <a:bodyPr wrap="square" rtlCol="0">
            <a:spAutoFit/>
          </a:bodyPr>
          <a:lstStyle/>
          <a:p>
            <a:r>
              <a:rPr lang="es-ES" dirty="0">
                <a:solidFill>
                  <a:schemeClr val="tx1"/>
                </a:solidFill>
              </a:rPr>
              <a:t>*</a:t>
            </a:r>
            <a:r>
              <a:rPr lang="es-ES" dirty="0" err="1">
                <a:solidFill>
                  <a:schemeClr val="tx1"/>
                </a:solidFill>
              </a:rPr>
              <a:t>Activity</a:t>
            </a:r>
            <a:r>
              <a:rPr lang="es-ES" dirty="0">
                <a:solidFill>
                  <a:schemeClr val="tx1"/>
                </a:solidFill>
              </a:rPr>
              <a:t> </a:t>
            </a:r>
            <a:r>
              <a:rPr lang="es-ES" dirty="0" err="1">
                <a:solidFill>
                  <a:schemeClr val="tx1"/>
                </a:solidFill>
              </a:rPr>
              <a:t>waits</a:t>
            </a:r>
            <a:r>
              <a:rPr lang="es-ES" dirty="0">
                <a:solidFill>
                  <a:schemeClr val="tx1"/>
                </a:solidFill>
              </a:rPr>
              <a:t> </a:t>
            </a:r>
            <a:r>
              <a:rPr lang="es-ES" dirty="0" err="1">
                <a:solidFill>
                  <a:schemeClr val="tx1"/>
                </a:solidFill>
              </a:rPr>
              <a:t>for</a:t>
            </a:r>
            <a:r>
              <a:rPr lang="es-ES" dirty="0">
                <a:solidFill>
                  <a:schemeClr val="tx1"/>
                </a:solidFill>
              </a:rPr>
              <a:t> </a:t>
            </a:r>
            <a:r>
              <a:rPr lang="es-ES" dirty="0" err="1">
                <a:solidFill>
                  <a:schemeClr val="tx1"/>
                </a:solidFill>
              </a:rPr>
              <a:t>user</a:t>
            </a:r>
            <a:r>
              <a:rPr lang="es-ES" dirty="0">
                <a:solidFill>
                  <a:schemeClr val="tx1"/>
                </a:solidFill>
              </a:rPr>
              <a:t> </a:t>
            </a:r>
            <a:r>
              <a:rPr lang="es-ES" dirty="0" err="1">
                <a:solidFill>
                  <a:schemeClr val="tx1"/>
                </a:solidFill>
              </a:rPr>
              <a:t>interactions</a:t>
            </a:r>
            <a:r>
              <a:rPr lang="es-ES" dirty="0">
                <a:solidFill>
                  <a:schemeClr val="tx1"/>
                </a:solidFill>
              </a:rPr>
              <a:t> </a:t>
            </a:r>
            <a:r>
              <a:rPr lang="es-ES" dirty="0" err="1">
                <a:solidFill>
                  <a:schemeClr val="tx1"/>
                </a:solidFill>
              </a:rPr>
              <a:t>or</a:t>
            </a:r>
            <a:r>
              <a:rPr lang="es-ES" dirty="0">
                <a:solidFill>
                  <a:schemeClr val="tx1"/>
                </a:solidFill>
              </a:rPr>
              <a:t> </a:t>
            </a:r>
            <a:r>
              <a:rPr lang="es-ES" dirty="0" err="1">
                <a:solidFill>
                  <a:schemeClr val="tx1"/>
                </a:solidFill>
              </a:rPr>
              <a:t>automatic</a:t>
            </a:r>
            <a:r>
              <a:rPr lang="es-ES" dirty="0">
                <a:solidFill>
                  <a:schemeClr val="tx1"/>
                </a:solidFill>
              </a:rPr>
              <a:t> </a:t>
            </a:r>
            <a:r>
              <a:rPr lang="es-ES" dirty="0" err="1">
                <a:solidFill>
                  <a:schemeClr val="tx1"/>
                </a:solidFill>
              </a:rPr>
              <a:t>behaviour</a:t>
            </a:r>
            <a:r>
              <a:rPr lang="es-ES" dirty="0">
                <a:solidFill>
                  <a:schemeClr val="tx1"/>
                </a:solidFill>
              </a:rPr>
              <a:t> </a:t>
            </a:r>
            <a:r>
              <a:rPr lang="es-ES" dirty="0" err="1">
                <a:solidFill>
                  <a:schemeClr val="tx1"/>
                </a:solidFill>
              </a:rPr>
              <a:t>programmed</a:t>
            </a:r>
            <a:endParaRPr lang="es-CO" dirty="0">
              <a:solidFill>
                <a:schemeClr val="tx1"/>
              </a:solidFill>
            </a:endParaRPr>
          </a:p>
        </p:txBody>
      </p:sp>
    </p:spTree>
    <p:extLst>
      <p:ext uri="{BB962C8B-B14F-4D97-AF65-F5344CB8AC3E}">
        <p14:creationId xmlns:p14="http://schemas.microsoft.com/office/powerpoint/2010/main" val="27460081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Views y XML</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XML UI</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731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a:t>Android, </a:t>
            </a:r>
            <a:r>
              <a:rPr lang="es-ES" dirty="0" err="1"/>
              <a:t>Xamarin</a:t>
            </a:r>
            <a:r>
              <a:rPr lang="es-ES" dirty="0"/>
              <a:t> y </a:t>
            </a:r>
            <a:r>
              <a:rPr lang="es-ES" dirty="0" err="1"/>
              <a:t>React-Native</a:t>
            </a:r>
            <a:r>
              <a:rPr lang="es-ES" dirty="0"/>
              <a:t> presentan lenguajes de </a:t>
            </a:r>
            <a:r>
              <a:rPr lang="es-ES" dirty="0" err="1"/>
              <a:t>enmaquetado</a:t>
            </a:r>
            <a:r>
              <a:rPr lang="es-ES" dirty="0"/>
              <a:t> que permite crear las vistas de la aplicación.</a:t>
            </a:r>
          </a:p>
          <a:p>
            <a:endParaRPr lang="es-ES" dirty="0"/>
          </a:p>
          <a:p>
            <a:r>
              <a:rPr lang="es-ES" dirty="0"/>
              <a:t>El lenguaje provee la declaración de elementos, su orden dentro de la pantalla y sus dimensiones.</a:t>
            </a:r>
          </a:p>
          <a:p>
            <a:endParaRPr lang="es-ES" dirty="0"/>
          </a:p>
          <a:p>
            <a:r>
              <a:rPr lang="es-ES" dirty="0"/>
              <a:t>Los elementos se ordenan usando </a:t>
            </a:r>
            <a:r>
              <a:rPr lang="es-ES" b="1" dirty="0"/>
              <a:t>LAYOUTS</a:t>
            </a:r>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6" name="Rectángulo 5"/>
          <p:cNvSpPr/>
          <p:nvPr/>
        </p:nvSpPr>
        <p:spPr>
          <a:xfrm>
            <a:off x="1527167" y="1779662"/>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p>
        </p:txBody>
      </p:sp>
      <p:sp>
        <p:nvSpPr>
          <p:cNvPr id="7" name="Rectángulo 6"/>
          <p:cNvSpPr/>
          <p:nvPr/>
        </p:nvSpPr>
        <p:spPr>
          <a:xfrm>
            <a:off x="2175239" y="1779662"/>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Rectángulo 7"/>
          <p:cNvSpPr/>
          <p:nvPr/>
        </p:nvSpPr>
        <p:spPr>
          <a:xfrm>
            <a:off x="2181001" y="3457879"/>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Rectángulo 8"/>
          <p:cNvSpPr/>
          <p:nvPr/>
        </p:nvSpPr>
        <p:spPr>
          <a:xfrm>
            <a:off x="2181001" y="2369721"/>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523220"/>
          </a:xfrm>
          <a:prstGeom prst="rect">
            <a:avLst/>
          </a:prstGeom>
          <a:noFill/>
        </p:spPr>
        <p:txBody>
          <a:bodyPr wrap="square" rtlCol="0">
            <a:spAutoFit/>
          </a:bodyPr>
          <a:lstStyle/>
          <a:p>
            <a:pPr algn="ctr"/>
            <a:r>
              <a:rPr lang="es-ES" dirty="0">
                <a:solidFill>
                  <a:schemeClr val="tx1"/>
                </a:solidFill>
              </a:rPr>
              <a:t>Código de UI</a:t>
            </a:r>
          </a:p>
          <a:p>
            <a:pPr algn="ctr"/>
            <a:r>
              <a:rPr lang="es-ES" dirty="0">
                <a:solidFill>
                  <a:schemeClr val="tx1"/>
                </a:solidFill>
              </a:rPr>
              <a:t>XML</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8070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View</a:t>
            </a:r>
            <a:endParaRPr lang="en-US" dirty="0"/>
          </a:p>
        </p:txBody>
      </p:sp>
      <p:sp>
        <p:nvSpPr>
          <p:cNvPr id="4" name="26 Rectángulo"/>
          <p:cNvSpPr/>
          <p:nvPr/>
        </p:nvSpPr>
        <p:spPr>
          <a:xfrm>
            <a:off x="1147150" y="1635646"/>
            <a:ext cx="1408626"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3" name="Rectangle 2"/>
          <p:cNvSpPr/>
          <p:nvPr/>
        </p:nvSpPr>
        <p:spPr>
          <a:xfrm>
            <a:off x="1275399" y="2218060"/>
            <a:ext cx="1152128" cy="100176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p:cNvSpPr txBox="1"/>
          <p:nvPr/>
        </p:nvSpPr>
        <p:spPr>
          <a:xfrm>
            <a:off x="3022576" y="2719313"/>
            <a:ext cx="4536504" cy="954107"/>
          </a:xfrm>
          <a:prstGeom prst="rect">
            <a:avLst/>
          </a:prstGeom>
          <a:noFill/>
        </p:spPr>
        <p:txBody>
          <a:bodyPr wrap="square" rtlCol="0">
            <a:spAutoFit/>
          </a:bodyPr>
          <a:lstStyle/>
          <a:p>
            <a:r>
              <a:rPr lang="es-ES" dirty="0">
                <a:solidFill>
                  <a:schemeClr val="tx1"/>
                </a:solidFill>
                <a:latin typeface="Consolas" panose="020B0609020204030204" pitchFamily="49" charset="0"/>
              </a:rPr>
              <a:t>&lt;View</a:t>
            </a:r>
          </a:p>
          <a:p>
            <a:r>
              <a:rPr lang="es-ES" dirty="0">
                <a:solidFill>
                  <a:schemeClr val="tx1"/>
                </a:solidFill>
                <a:latin typeface="Consolas" panose="020B0609020204030204" pitchFamily="49" charset="0"/>
              </a:rPr>
              <a:t>      </a:t>
            </a:r>
            <a:r>
              <a:rPr lang="es-ES" dirty="0" err="1">
                <a:solidFill>
                  <a:schemeClr val="tx1"/>
                </a:solidFill>
                <a:latin typeface="Consolas" panose="020B0609020204030204" pitchFamily="49" charset="0"/>
              </a:rPr>
              <a:t>android:layout_width</a:t>
            </a:r>
            <a:r>
              <a:rPr lang="es-ES" dirty="0">
                <a:solidFill>
                  <a:schemeClr val="tx1"/>
                </a:solidFill>
                <a:latin typeface="Consolas" panose="020B0609020204030204" pitchFamily="49" charset="0"/>
              </a:rPr>
              <a:t>="200dp"</a:t>
            </a:r>
          </a:p>
          <a:p>
            <a:r>
              <a:rPr lang="es-ES" dirty="0">
                <a:solidFill>
                  <a:schemeClr val="tx1"/>
                </a:solidFill>
                <a:latin typeface="Consolas" panose="020B0609020204030204" pitchFamily="49" charset="0"/>
              </a:rPr>
              <a:t>      </a:t>
            </a:r>
            <a:r>
              <a:rPr lang="es-ES" dirty="0" err="1">
                <a:solidFill>
                  <a:schemeClr val="tx1"/>
                </a:solidFill>
                <a:latin typeface="Consolas" panose="020B0609020204030204" pitchFamily="49" charset="0"/>
              </a:rPr>
              <a:t>android:layout_height</a:t>
            </a:r>
            <a:r>
              <a:rPr lang="es-ES" dirty="0">
                <a:solidFill>
                  <a:schemeClr val="tx1"/>
                </a:solidFill>
                <a:latin typeface="Consolas" panose="020B0609020204030204" pitchFamily="49" charset="0"/>
              </a:rPr>
              <a:t>="200dp"/&gt;</a:t>
            </a:r>
          </a:p>
          <a:p>
            <a:endParaRPr lang="en-US" dirty="0">
              <a:solidFill>
                <a:schemeClr val="tx1"/>
              </a:solidFill>
            </a:endParaRPr>
          </a:p>
        </p:txBody>
      </p: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contenido 2"/>
          <p:cNvSpPr>
            <a:spLocks noGrp="1"/>
          </p:cNvSpPr>
          <p:nvPr>
            <p:ph idx="1"/>
          </p:nvPr>
        </p:nvSpPr>
        <p:spPr>
          <a:xfrm>
            <a:off x="3022576" y="1442938"/>
            <a:ext cx="4442832" cy="984796"/>
          </a:xfrm>
        </p:spPr>
        <p:txBody>
          <a:bodyPr>
            <a:normAutofit/>
          </a:bodyPr>
          <a:lstStyle/>
          <a:p>
            <a:r>
              <a:rPr lang="es-ES" dirty="0"/>
              <a:t>View es la clase padre de todos los </a:t>
            </a:r>
            <a:r>
              <a:rPr lang="es-ES" dirty="0" err="1"/>
              <a:t>view</a:t>
            </a:r>
            <a:r>
              <a:rPr lang="es-ES" dirty="0"/>
              <a:t> y </a:t>
            </a:r>
            <a:r>
              <a:rPr lang="es-ES" dirty="0" err="1"/>
              <a:t>android</a:t>
            </a:r>
            <a:r>
              <a:rPr lang="es-ES" dirty="0"/>
              <a:t> permite crearlo desde XML. Representa un elemento visible en pantalla. Sirve para probar </a:t>
            </a:r>
            <a:r>
              <a:rPr lang="es-ES" dirty="0" err="1"/>
              <a:t>enmaquetados</a:t>
            </a:r>
            <a:r>
              <a:rPr lang="es-ES" dirty="0"/>
              <a:t> o hacer líneas de separación</a:t>
            </a:r>
            <a:endParaRPr lang="es-ES" b="1" dirty="0"/>
          </a:p>
        </p:txBody>
      </p:sp>
      <p:pic>
        <p:nvPicPr>
          <p:cNvPr id="12"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4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Button</a:t>
            </a:r>
            <a:endParaRPr lang="en-US" dirty="0"/>
          </a:p>
        </p:txBody>
      </p:sp>
      <p:sp>
        <p:nvSpPr>
          <p:cNvPr id="4" name="26 Rectángulo"/>
          <p:cNvSpPr/>
          <p:nvPr/>
        </p:nvSpPr>
        <p:spPr>
          <a:xfrm>
            <a:off x="1147150" y="1635646"/>
            <a:ext cx="1408626"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3" name="Rectangle 2"/>
          <p:cNvSpPr/>
          <p:nvPr/>
        </p:nvSpPr>
        <p:spPr>
          <a:xfrm>
            <a:off x="1275399" y="2403026"/>
            <a:ext cx="1152128" cy="48146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Click</a:t>
            </a:r>
            <a:r>
              <a:rPr lang="es-ES" dirty="0">
                <a:solidFill>
                  <a:schemeClr val="tx1"/>
                </a:solidFill>
              </a:rPr>
              <a:t> me</a:t>
            </a:r>
            <a:endParaRPr lang="en-US" dirty="0">
              <a:solidFill>
                <a:schemeClr val="tx1"/>
              </a:solidFill>
            </a:endParaRPr>
          </a:p>
        </p:txBody>
      </p:sp>
      <p:sp>
        <p:nvSpPr>
          <p:cNvPr id="17" name="TextBox 16"/>
          <p:cNvSpPr txBox="1"/>
          <p:nvPr/>
        </p:nvSpPr>
        <p:spPr>
          <a:xfrm>
            <a:off x="3022576" y="2211710"/>
            <a:ext cx="4536504" cy="1169551"/>
          </a:xfrm>
          <a:prstGeom prst="rect">
            <a:avLst/>
          </a:prstGeom>
          <a:noFill/>
        </p:spPr>
        <p:txBody>
          <a:bodyPr wrap="square" rtlCol="0">
            <a:spAutoFit/>
          </a:bodyPr>
          <a:lstStyle/>
          <a:p>
            <a:r>
              <a:rPr lang="es-ES" dirty="0">
                <a:solidFill>
                  <a:schemeClr val="tx1"/>
                </a:solidFill>
                <a:latin typeface="Consolas" panose="020B0609020204030204" pitchFamily="49" charset="0"/>
              </a:rPr>
              <a:t>&lt;</a:t>
            </a:r>
            <a:r>
              <a:rPr lang="es-ES" dirty="0" err="1">
                <a:solidFill>
                  <a:schemeClr val="tx1"/>
                </a:solidFill>
                <a:latin typeface="Consolas" panose="020B0609020204030204" pitchFamily="49" charset="0"/>
              </a:rPr>
              <a:t>Button</a:t>
            </a:r>
            <a:endParaRPr lang="es-ES" dirty="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err="1">
                <a:solidFill>
                  <a:schemeClr val="tx1"/>
                </a:solidFill>
                <a:latin typeface="Consolas" panose="020B0609020204030204" pitchFamily="49" charset="0"/>
              </a:rPr>
              <a:t>android:layout_width</a:t>
            </a:r>
            <a:r>
              <a:rPr lang="es-ES" dirty="0">
                <a:solidFill>
                  <a:schemeClr val="tx1"/>
                </a:solidFill>
                <a:latin typeface="Consolas" panose="020B0609020204030204" pitchFamily="49" charset="0"/>
              </a:rPr>
              <a:t>="</a:t>
            </a:r>
            <a:r>
              <a:rPr lang="es-ES" dirty="0" err="1">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p>
          <a:p>
            <a:r>
              <a:rPr lang="es-ES" dirty="0">
                <a:solidFill>
                  <a:schemeClr val="tx1"/>
                </a:solidFill>
                <a:latin typeface="Consolas" panose="020B0609020204030204" pitchFamily="49" charset="0"/>
              </a:rPr>
              <a:t>      </a:t>
            </a:r>
            <a:r>
              <a:rPr lang="es-ES" dirty="0" err="1">
                <a:solidFill>
                  <a:schemeClr val="tx1"/>
                </a:solidFill>
                <a:latin typeface="Consolas" panose="020B0609020204030204" pitchFamily="49" charset="0"/>
              </a:rPr>
              <a:t>android:layout_height</a:t>
            </a:r>
            <a:r>
              <a:rPr lang="es-ES" dirty="0">
                <a:solidFill>
                  <a:schemeClr val="tx1"/>
                </a:solidFill>
                <a:latin typeface="Consolas" panose="020B0609020204030204" pitchFamily="49" charset="0"/>
              </a:rPr>
              <a:t>="</a:t>
            </a:r>
            <a:r>
              <a:rPr lang="es-ES" dirty="0" err="1">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p>
          <a:p>
            <a:r>
              <a:rPr lang="es-ES" dirty="0">
                <a:solidFill>
                  <a:schemeClr val="tx1"/>
                </a:solidFill>
                <a:latin typeface="Consolas" panose="020B0609020204030204" pitchFamily="49" charset="0"/>
              </a:rPr>
              <a:t>      </a:t>
            </a:r>
            <a:r>
              <a:rPr lang="es-ES" dirty="0" err="1">
                <a:solidFill>
                  <a:schemeClr val="tx1"/>
                </a:solidFill>
                <a:latin typeface="Consolas" panose="020B0609020204030204" pitchFamily="49" charset="0"/>
              </a:rPr>
              <a:t>android:text</a:t>
            </a:r>
            <a:r>
              <a:rPr lang="es-ES" dirty="0">
                <a:solidFill>
                  <a:schemeClr val="tx1"/>
                </a:solidFill>
                <a:latin typeface="Consolas" panose="020B0609020204030204" pitchFamily="49" charset="0"/>
              </a:rPr>
              <a:t>="</a:t>
            </a:r>
            <a:r>
              <a:rPr lang="es-ES" dirty="0" err="1">
                <a:solidFill>
                  <a:schemeClr val="tx1"/>
                </a:solidFill>
                <a:latin typeface="Consolas" panose="020B0609020204030204" pitchFamily="49" charset="0"/>
              </a:rPr>
              <a:t>Click</a:t>
            </a:r>
            <a:r>
              <a:rPr lang="es-ES" dirty="0">
                <a:solidFill>
                  <a:schemeClr val="tx1"/>
                </a:solidFill>
                <a:latin typeface="Consolas" panose="020B0609020204030204" pitchFamily="49" charset="0"/>
              </a:rPr>
              <a:t> me"/&gt;</a:t>
            </a:r>
          </a:p>
          <a:p>
            <a:endParaRPr lang="en-US" dirty="0">
              <a:solidFill>
                <a:schemeClr val="tx1"/>
              </a:solidFill>
            </a:endParaRPr>
          </a:p>
        </p:txBody>
      </p: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Marcador de contenido 2"/>
          <p:cNvSpPr>
            <a:spLocks noGrp="1"/>
          </p:cNvSpPr>
          <p:nvPr>
            <p:ph idx="1"/>
          </p:nvPr>
        </p:nvSpPr>
        <p:spPr>
          <a:xfrm>
            <a:off x="3022576" y="1442938"/>
            <a:ext cx="4442832" cy="3017520"/>
          </a:xfrm>
        </p:spPr>
        <p:txBody>
          <a:bodyPr/>
          <a:lstStyle/>
          <a:p>
            <a:r>
              <a:rPr lang="es-ES" dirty="0"/>
              <a:t>Uno de los </a:t>
            </a:r>
            <a:r>
              <a:rPr lang="es-ES" dirty="0" err="1"/>
              <a:t>views</a:t>
            </a:r>
            <a:r>
              <a:rPr lang="es-ES" dirty="0"/>
              <a:t> más comunes es </a:t>
            </a:r>
            <a:r>
              <a:rPr lang="es-ES" b="1" dirty="0" err="1"/>
              <a:t>Button</a:t>
            </a:r>
            <a:r>
              <a:rPr lang="es-ES" dirty="0"/>
              <a:t>. Permite establecer una interacción simple con el usuario.</a:t>
            </a:r>
            <a:endParaRPr lang="es-ES" b="1" dirty="0"/>
          </a:p>
        </p:txBody>
      </p:sp>
    </p:spTree>
    <p:extLst>
      <p:ext uri="{BB962C8B-B14F-4D97-AF65-F5344CB8AC3E}">
        <p14:creationId xmlns:p14="http://schemas.microsoft.com/office/powerpoint/2010/main" val="310647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TextView</a:t>
            </a:r>
            <a:endParaRPr lang="en-US" dirty="0"/>
          </a:p>
        </p:txBody>
      </p:sp>
      <p:sp>
        <p:nvSpPr>
          <p:cNvPr id="4" name="26 Rectángulo"/>
          <p:cNvSpPr/>
          <p:nvPr/>
        </p:nvSpPr>
        <p:spPr>
          <a:xfrm>
            <a:off x="1147150" y="1635646"/>
            <a:ext cx="1408626"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3" name="Rectangle 2"/>
          <p:cNvSpPr/>
          <p:nvPr/>
        </p:nvSpPr>
        <p:spPr>
          <a:xfrm>
            <a:off x="1275399" y="2643758"/>
            <a:ext cx="1152128" cy="481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Hola Mundo</a:t>
            </a:r>
            <a:endParaRPr lang="en-US" dirty="0">
              <a:solidFill>
                <a:schemeClr val="bg1"/>
              </a:solidFill>
            </a:endParaRPr>
          </a:p>
        </p:txBody>
      </p:sp>
      <p:sp>
        <p:nvSpPr>
          <p:cNvPr id="17" name="TextBox 16"/>
          <p:cNvSpPr txBox="1"/>
          <p:nvPr/>
        </p:nvSpPr>
        <p:spPr>
          <a:xfrm>
            <a:off x="3022576" y="2211710"/>
            <a:ext cx="4536504" cy="1169551"/>
          </a:xfrm>
          <a:prstGeom prst="rect">
            <a:avLst/>
          </a:prstGeom>
          <a:noFill/>
        </p:spPr>
        <p:txBody>
          <a:bodyPr wrap="square" rtlCol="0">
            <a:spAutoFit/>
          </a:bodyPr>
          <a:lstStyle/>
          <a:p>
            <a:r>
              <a:rPr lang="es-ES" dirty="0">
                <a:solidFill>
                  <a:schemeClr val="tx1"/>
                </a:solidFill>
                <a:latin typeface="Consolas" panose="020B0609020204030204" pitchFamily="49" charset="0"/>
              </a:rPr>
              <a:t>&lt;</a:t>
            </a:r>
            <a:r>
              <a:rPr lang="es-ES" dirty="0" err="1">
                <a:solidFill>
                  <a:schemeClr val="tx1"/>
                </a:solidFill>
                <a:latin typeface="Consolas" panose="020B0609020204030204" pitchFamily="49" charset="0"/>
              </a:rPr>
              <a:t>TextView</a:t>
            </a:r>
            <a:endParaRPr lang="es-ES" dirty="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err="1">
                <a:solidFill>
                  <a:schemeClr val="tx1"/>
                </a:solidFill>
                <a:latin typeface="Consolas" panose="020B0609020204030204" pitchFamily="49" charset="0"/>
              </a:rPr>
              <a:t>android:layout_width</a:t>
            </a:r>
            <a:r>
              <a:rPr lang="es-ES" dirty="0">
                <a:solidFill>
                  <a:schemeClr val="tx1"/>
                </a:solidFill>
                <a:latin typeface="Consolas" panose="020B0609020204030204" pitchFamily="49" charset="0"/>
              </a:rPr>
              <a:t>="</a:t>
            </a:r>
            <a:r>
              <a:rPr lang="es-ES" dirty="0" err="1">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p>
          <a:p>
            <a:r>
              <a:rPr lang="es-ES" dirty="0">
                <a:solidFill>
                  <a:schemeClr val="tx1"/>
                </a:solidFill>
                <a:latin typeface="Consolas" panose="020B0609020204030204" pitchFamily="49" charset="0"/>
              </a:rPr>
              <a:t>      </a:t>
            </a:r>
            <a:r>
              <a:rPr lang="es-ES" dirty="0" err="1">
                <a:solidFill>
                  <a:schemeClr val="tx1"/>
                </a:solidFill>
                <a:latin typeface="Consolas" panose="020B0609020204030204" pitchFamily="49" charset="0"/>
              </a:rPr>
              <a:t>android:layout_height</a:t>
            </a:r>
            <a:r>
              <a:rPr lang="es-ES" dirty="0">
                <a:solidFill>
                  <a:schemeClr val="tx1"/>
                </a:solidFill>
                <a:latin typeface="Consolas" panose="020B0609020204030204" pitchFamily="49" charset="0"/>
              </a:rPr>
              <a:t>="</a:t>
            </a:r>
            <a:r>
              <a:rPr lang="es-ES" dirty="0" err="1">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p>
          <a:p>
            <a:r>
              <a:rPr lang="es-ES" dirty="0">
                <a:solidFill>
                  <a:schemeClr val="tx1"/>
                </a:solidFill>
                <a:latin typeface="Consolas" panose="020B0609020204030204" pitchFamily="49" charset="0"/>
              </a:rPr>
              <a:t>      </a:t>
            </a:r>
            <a:r>
              <a:rPr lang="es-ES" dirty="0" err="1">
                <a:solidFill>
                  <a:schemeClr val="tx1"/>
                </a:solidFill>
                <a:latin typeface="Consolas" panose="020B0609020204030204" pitchFamily="49" charset="0"/>
              </a:rPr>
              <a:t>android:text</a:t>
            </a:r>
            <a:r>
              <a:rPr lang="es-ES" dirty="0">
                <a:solidFill>
                  <a:schemeClr val="tx1"/>
                </a:solidFill>
                <a:latin typeface="Consolas" panose="020B0609020204030204" pitchFamily="49" charset="0"/>
              </a:rPr>
              <a:t>="Hola mundo"/&gt;</a:t>
            </a:r>
          </a:p>
          <a:p>
            <a:endParaRPr lang="en-US" dirty="0">
              <a:solidFill>
                <a:schemeClr val="tx1"/>
              </a:solidFill>
            </a:endParaRPr>
          </a:p>
        </p:txBody>
      </p:sp>
      <p:pic>
        <p:nvPicPr>
          <p:cNvPr id="9" name="Picture 6" descr="D:\Usuarios\1143848922\Downloads\kisspng-feature-phone-smartphone-mobile-phone-accessories-black-border-mobile-phone-5a71a4107c60b5.33238784151739700850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contenido 2"/>
          <p:cNvSpPr>
            <a:spLocks noGrp="1"/>
          </p:cNvSpPr>
          <p:nvPr>
            <p:ph idx="1"/>
          </p:nvPr>
        </p:nvSpPr>
        <p:spPr>
          <a:xfrm>
            <a:off x="3022576" y="1442938"/>
            <a:ext cx="4442832" cy="3017520"/>
          </a:xfrm>
        </p:spPr>
        <p:txBody>
          <a:bodyPr/>
          <a:lstStyle/>
          <a:p>
            <a:r>
              <a:rPr lang="es-ES" dirty="0"/>
              <a:t>El </a:t>
            </a:r>
            <a:r>
              <a:rPr lang="es-ES" dirty="0" err="1"/>
              <a:t>TextView</a:t>
            </a:r>
            <a:r>
              <a:rPr lang="es-ES" dirty="0"/>
              <a:t>, por su parte, permite poner texto simple sobre la pantalla.</a:t>
            </a:r>
            <a:endParaRPr lang="es-ES" b="1" dirty="0"/>
          </a:p>
        </p:txBody>
      </p:sp>
    </p:spTree>
    <p:extLst>
      <p:ext uri="{BB962C8B-B14F-4D97-AF65-F5344CB8AC3E}">
        <p14:creationId xmlns:p14="http://schemas.microsoft.com/office/powerpoint/2010/main" val="1400219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Elipse 14"/>
          <p:cNvSpPr/>
          <p:nvPr/>
        </p:nvSpPr>
        <p:spPr>
          <a:xfrm>
            <a:off x="1259632" y="185167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1</a:t>
            </a:r>
            <a:endParaRPr lang="es-CO" dirty="0">
              <a:solidFill>
                <a:schemeClr val="bg1"/>
              </a:solidFill>
            </a:endParaRPr>
          </a:p>
        </p:txBody>
      </p:sp>
      <p:sp>
        <p:nvSpPr>
          <p:cNvPr id="16" name="Elipse 15"/>
          <p:cNvSpPr/>
          <p:nvPr/>
        </p:nvSpPr>
        <p:spPr>
          <a:xfrm>
            <a:off x="1259632" y="2498458"/>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7" name="Elipse 16"/>
          <p:cNvSpPr/>
          <p:nvPr/>
        </p:nvSpPr>
        <p:spPr>
          <a:xfrm>
            <a:off x="1259632" y="3145246"/>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8" name="Elipse 17"/>
          <p:cNvSpPr/>
          <p:nvPr/>
        </p:nvSpPr>
        <p:spPr>
          <a:xfrm>
            <a:off x="1259632" y="378165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21" name="CuadroTexto 20"/>
          <p:cNvSpPr txBox="1"/>
          <p:nvPr/>
        </p:nvSpPr>
        <p:spPr>
          <a:xfrm>
            <a:off x="1763688" y="1779662"/>
            <a:ext cx="4536504" cy="1815882"/>
          </a:xfrm>
          <a:prstGeom prst="rect">
            <a:avLst/>
          </a:prstGeom>
          <a:noFill/>
        </p:spPr>
        <p:txBody>
          <a:bodyPr wrap="square" rtlCol="0">
            <a:spAutoFit/>
          </a:bodyPr>
          <a:lstStyle/>
          <a:p>
            <a:endParaRPr lang="es-ES" b="1" dirty="0">
              <a:solidFill>
                <a:schemeClr val="tx2"/>
              </a:solidFill>
            </a:endParaRPr>
          </a:p>
          <a:p>
            <a:endParaRPr lang="es-ES" b="1" dirty="0">
              <a:solidFill>
                <a:schemeClr val="tx2"/>
              </a:solidFill>
            </a:endParaRPr>
          </a:p>
          <a:p>
            <a:endParaRPr lang="es-ES" b="1" dirty="0">
              <a:solidFill>
                <a:schemeClr val="tx2"/>
              </a:solidFill>
            </a:endParaRPr>
          </a:p>
          <a:p>
            <a:r>
              <a:rPr lang="es-ES" b="1" dirty="0">
                <a:solidFill>
                  <a:schemeClr val="tx2"/>
                </a:solidFill>
              </a:rPr>
              <a:t>UNIDAD 2</a:t>
            </a:r>
            <a:endParaRPr lang="es-ES" b="1" dirty="0">
              <a:solidFill>
                <a:schemeClr val="tx1"/>
              </a:solidFill>
            </a:endParaRPr>
          </a:p>
          <a:p>
            <a:r>
              <a:rPr lang="es-ES" b="1" dirty="0">
                <a:solidFill>
                  <a:schemeClr val="tx1"/>
                </a:solidFill>
              </a:rPr>
              <a:t>Diseño, Ideación y </a:t>
            </a:r>
            <a:r>
              <a:rPr lang="es-ES" b="1" dirty="0" err="1">
                <a:solidFill>
                  <a:schemeClr val="tx1"/>
                </a:solidFill>
              </a:rPr>
              <a:t>prototipado</a:t>
            </a:r>
            <a:endParaRPr lang="es-ES" b="1" dirty="0">
              <a:solidFill>
                <a:schemeClr val="tx1"/>
              </a:solidFill>
            </a:endParaRPr>
          </a:p>
          <a:p>
            <a:r>
              <a:rPr lang="es-ES" dirty="0">
                <a:solidFill>
                  <a:schemeClr val="tx1"/>
                </a:solidFill>
              </a:rPr>
              <a:t>	Sketch</a:t>
            </a:r>
          </a:p>
          <a:p>
            <a:r>
              <a:rPr lang="es-ES" dirty="0">
                <a:solidFill>
                  <a:schemeClr val="tx1"/>
                </a:solidFill>
              </a:rPr>
              <a:t>	</a:t>
            </a:r>
            <a:r>
              <a:rPr lang="es-ES" dirty="0" err="1">
                <a:solidFill>
                  <a:schemeClr val="tx1"/>
                </a:solidFill>
              </a:rPr>
              <a:t>Wireframe</a:t>
            </a:r>
            <a:r>
              <a:rPr lang="es-ES" dirty="0">
                <a:solidFill>
                  <a:schemeClr val="tx1"/>
                </a:solidFill>
              </a:rPr>
              <a:t> </a:t>
            </a:r>
          </a:p>
          <a:p>
            <a:r>
              <a:rPr lang="es-ES" dirty="0">
                <a:solidFill>
                  <a:schemeClr val="tx1"/>
                </a:solidFill>
              </a:rPr>
              <a:t>	</a:t>
            </a:r>
            <a:r>
              <a:rPr lang="es-ES" dirty="0" err="1">
                <a:solidFill>
                  <a:schemeClr val="tx1"/>
                </a:solidFill>
              </a:rPr>
              <a:t>Mockup</a:t>
            </a:r>
            <a:endParaRPr lang="es-ES" dirty="0">
              <a:solidFill>
                <a:schemeClr val="tx1"/>
              </a:solidFill>
            </a:endParaRPr>
          </a:p>
        </p:txBody>
      </p:sp>
    </p:spTree>
    <p:extLst>
      <p:ext uri="{BB962C8B-B14F-4D97-AF65-F5344CB8AC3E}">
        <p14:creationId xmlns:p14="http://schemas.microsoft.com/office/powerpoint/2010/main" val="29845694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EditText</a:t>
            </a:r>
            <a:endParaRPr lang="en-US" dirty="0"/>
          </a:p>
        </p:txBody>
      </p:sp>
      <p:sp>
        <p:nvSpPr>
          <p:cNvPr id="4" name="26 Rectángulo"/>
          <p:cNvSpPr/>
          <p:nvPr/>
        </p:nvSpPr>
        <p:spPr>
          <a:xfrm>
            <a:off x="1147149" y="1635646"/>
            <a:ext cx="1408626" cy="239787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angle 2"/>
          <p:cNvSpPr/>
          <p:nvPr/>
        </p:nvSpPr>
        <p:spPr>
          <a:xfrm>
            <a:off x="1275398" y="1867781"/>
            <a:ext cx="1152128" cy="48146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a:solidFill>
                  <a:schemeClr val="bg1"/>
                </a:solidFill>
              </a:rPr>
              <a:t>Qwery</a:t>
            </a:r>
            <a:r>
              <a:rPr lang="es-ES" dirty="0">
                <a:solidFill>
                  <a:schemeClr val="bg1"/>
                </a:solidFill>
              </a:rPr>
              <a:t>|</a:t>
            </a:r>
            <a:endParaRPr lang="en-US" dirty="0">
              <a:solidFill>
                <a:schemeClr val="bg1"/>
              </a:solidFill>
            </a:endParaRPr>
          </a:p>
        </p:txBody>
      </p:sp>
      <p:sp>
        <p:nvSpPr>
          <p:cNvPr id="17" name="TextBox 16"/>
          <p:cNvSpPr txBox="1"/>
          <p:nvPr/>
        </p:nvSpPr>
        <p:spPr>
          <a:xfrm>
            <a:off x="3022575" y="2389724"/>
            <a:ext cx="4608512" cy="1169551"/>
          </a:xfrm>
          <a:prstGeom prst="rect">
            <a:avLst/>
          </a:prstGeom>
          <a:noFill/>
        </p:spPr>
        <p:txBody>
          <a:bodyPr wrap="square" rtlCol="0">
            <a:spAutoFit/>
          </a:bodyPr>
          <a:lstStyle/>
          <a:p>
            <a:r>
              <a:rPr lang="es-ES" dirty="0">
                <a:solidFill>
                  <a:schemeClr val="tx1"/>
                </a:solidFill>
                <a:latin typeface="Consolas" panose="020B0609020204030204" pitchFamily="49" charset="0"/>
              </a:rPr>
              <a:t>&lt;</a:t>
            </a:r>
            <a:r>
              <a:rPr lang="es-ES" dirty="0" err="1">
                <a:solidFill>
                  <a:schemeClr val="tx1"/>
                </a:solidFill>
                <a:latin typeface="Consolas" panose="020B0609020204030204" pitchFamily="49" charset="0"/>
              </a:rPr>
              <a:t>EditText</a:t>
            </a:r>
            <a:endParaRPr lang="es-ES" dirty="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err="1">
                <a:solidFill>
                  <a:schemeClr val="tx1"/>
                </a:solidFill>
                <a:latin typeface="Consolas" panose="020B0609020204030204" pitchFamily="49" charset="0"/>
              </a:rPr>
              <a:t>android:layout_width</a:t>
            </a:r>
            <a:r>
              <a:rPr lang="es-ES" dirty="0">
                <a:solidFill>
                  <a:schemeClr val="tx1"/>
                </a:solidFill>
                <a:latin typeface="Consolas" panose="020B0609020204030204" pitchFamily="49" charset="0"/>
              </a:rPr>
              <a:t>="</a:t>
            </a:r>
            <a:r>
              <a:rPr lang="es-ES" dirty="0" err="1">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p>
          <a:p>
            <a:r>
              <a:rPr lang="es-ES" dirty="0">
                <a:solidFill>
                  <a:schemeClr val="tx1"/>
                </a:solidFill>
                <a:latin typeface="Consolas" panose="020B0609020204030204" pitchFamily="49" charset="0"/>
              </a:rPr>
              <a:t>      </a:t>
            </a:r>
            <a:r>
              <a:rPr lang="es-ES" dirty="0" err="1">
                <a:solidFill>
                  <a:schemeClr val="tx1"/>
                </a:solidFill>
                <a:latin typeface="Consolas" panose="020B0609020204030204" pitchFamily="49" charset="0"/>
              </a:rPr>
              <a:t>android:layout_height</a:t>
            </a:r>
            <a:r>
              <a:rPr lang="es-ES" dirty="0">
                <a:solidFill>
                  <a:schemeClr val="tx1"/>
                </a:solidFill>
                <a:latin typeface="Consolas" panose="020B0609020204030204" pitchFamily="49" charset="0"/>
              </a:rPr>
              <a:t>="</a:t>
            </a:r>
            <a:r>
              <a:rPr lang="es-ES" dirty="0" err="1">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p>
          <a:p>
            <a:r>
              <a:rPr lang="es-ES" dirty="0">
                <a:solidFill>
                  <a:schemeClr val="tx1"/>
                </a:solidFill>
                <a:latin typeface="Consolas" panose="020B0609020204030204" pitchFamily="49" charset="0"/>
              </a:rPr>
              <a:t>      </a:t>
            </a:r>
            <a:r>
              <a:rPr lang="es-ES" dirty="0" err="1">
                <a:solidFill>
                  <a:schemeClr val="tx1"/>
                </a:solidFill>
                <a:latin typeface="Consolas" panose="020B0609020204030204" pitchFamily="49" charset="0"/>
              </a:rPr>
              <a:t>android:text</a:t>
            </a:r>
            <a:r>
              <a:rPr lang="es-ES" dirty="0">
                <a:solidFill>
                  <a:schemeClr val="tx1"/>
                </a:solidFill>
                <a:latin typeface="Consolas" panose="020B0609020204030204" pitchFamily="49" charset="0"/>
              </a:rPr>
              <a:t>="Hola mundo"/&gt;</a:t>
            </a:r>
          </a:p>
          <a:p>
            <a:endParaRPr lang="en-US" dirty="0">
              <a:solidFill>
                <a:schemeClr val="tx1"/>
              </a:solidFill>
            </a:endParaRPr>
          </a:p>
        </p:txBody>
      </p:sp>
      <p:pic>
        <p:nvPicPr>
          <p:cNvPr id="1026" name="Picture 2" descr="Resultado de imagen para teclado celu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149" y="3219822"/>
            <a:ext cx="1408626" cy="8381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D:\Usuarios\1143848922\Downloads\kisspng-feature-phone-smartphone-mobile-phone-accessories-black-border-mobile-phone-5a71a4107c60b5.332387841517397008509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Marcador de contenido 2"/>
          <p:cNvSpPr>
            <a:spLocks noGrp="1"/>
          </p:cNvSpPr>
          <p:nvPr>
            <p:ph idx="1"/>
          </p:nvPr>
        </p:nvSpPr>
        <p:spPr>
          <a:xfrm>
            <a:off x="3022576" y="1442938"/>
            <a:ext cx="4442832" cy="806869"/>
          </a:xfrm>
        </p:spPr>
        <p:txBody>
          <a:bodyPr/>
          <a:lstStyle/>
          <a:p>
            <a:r>
              <a:rPr lang="es-ES" dirty="0"/>
              <a:t>El </a:t>
            </a:r>
            <a:r>
              <a:rPr lang="es-ES" dirty="0" err="1"/>
              <a:t>EditText</a:t>
            </a:r>
            <a:r>
              <a:rPr lang="es-ES" dirty="0"/>
              <a:t> permite </a:t>
            </a:r>
            <a:r>
              <a:rPr lang="es-ES" dirty="0" err="1"/>
              <a:t>recorger</a:t>
            </a:r>
            <a:r>
              <a:rPr lang="es-ES" dirty="0"/>
              <a:t> texto escrito por el usuario. Este </a:t>
            </a:r>
            <a:r>
              <a:rPr lang="es-ES" dirty="0" err="1"/>
              <a:t>view</a:t>
            </a:r>
            <a:r>
              <a:rPr lang="es-ES" dirty="0"/>
              <a:t> viene acompañado por el teclado, que aparece al pulsar sobre el elemento.</a:t>
            </a:r>
            <a:endParaRPr lang="es-ES" b="1" dirty="0"/>
          </a:p>
        </p:txBody>
      </p:sp>
    </p:spTree>
    <p:extLst>
      <p:ext uri="{BB962C8B-B14F-4D97-AF65-F5344CB8AC3E}">
        <p14:creationId xmlns:p14="http://schemas.microsoft.com/office/powerpoint/2010/main" val="5756948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EditText</a:t>
            </a:r>
            <a:endParaRPr lang="en-US" dirty="0"/>
          </a:p>
        </p:txBody>
      </p:sp>
      <p:sp>
        <p:nvSpPr>
          <p:cNvPr id="4" name="26 Rectángulo"/>
          <p:cNvSpPr/>
          <p:nvPr/>
        </p:nvSpPr>
        <p:spPr>
          <a:xfrm>
            <a:off x="1187624" y="1635646"/>
            <a:ext cx="1368152"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TextBox 16"/>
          <p:cNvSpPr txBox="1"/>
          <p:nvPr/>
        </p:nvSpPr>
        <p:spPr>
          <a:xfrm>
            <a:off x="3022576" y="2402662"/>
            <a:ext cx="4608512" cy="1169551"/>
          </a:xfrm>
          <a:prstGeom prst="rect">
            <a:avLst/>
          </a:prstGeom>
          <a:noFill/>
        </p:spPr>
        <p:txBody>
          <a:bodyPr wrap="square" rtlCol="0">
            <a:spAutoFit/>
          </a:bodyPr>
          <a:lstStyle/>
          <a:p>
            <a:r>
              <a:rPr lang="es-ES" dirty="0">
                <a:solidFill>
                  <a:schemeClr val="tx1"/>
                </a:solidFill>
                <a:latin typeface="Consolas" panose="020B0609020204030204" pitchFamily="49" charset="0"/>
              </a:rPr>
              <a:t>&lt;</a:t>
            </a:r>
            <a:r>
              <a:rPr lang="es-ES" dirty="0" err="1">
                <a:solidFill>
                  <a:schemeClr val="tx1"/>
                </a:solidFill>
                <a:latin typeface="Consolas" panose="020B0609020204030204" pitchFamily="49" charset="0"/>
              </a:rPr>
              <a:t>ImageView</a:t>
            </a:r>
            <a:endParaRPr lang="es-ES" dirty="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err="1">
                <a:solidFill>
                  <a:schemeClr val="tx1"/>
                </a:solidFill>
                <a:latin typeface="Consolas" panose="020B0609020204030204" pitchFamily="49" charset="0"/>
              </a:rPr>
              <a:t>android:layout_width</a:t>
            </a:r>
            <a:r>
              <a:rPr lang="es-ES" dirty="0">
                <a:solidFill>
                  <a:schemeClr val="tx1"/>
                </a:solidFill>
                <a:latin typeface="Consolas" panose="020B0609020204030204" pitchFamily="49" charset="0"/>
              </a:rPr>
              <a:t>="</a:t>
            </a:r>
            <a:r>
              <a:rPr lang="es-ES" dirty="0" err="1">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p>
          <a:p>
            <a:r>
              <a:rPr lang="es-ES" dirty="0">
                <a:solidFill>
                  <a:schemeClr val="tx1"/>
                </a:solidFill>
                <a:latin typeface="Consolas" panose="020B0609020204030204" pitchFamily="49" charset="0"/>
              </a:rPr>
              <a:t>      </a:t>
            </a:r>
            <a:r>
              <a:rPr lang="es-ES" dirty="0" err="1">
                <a:solidFill>
                  <a:schemeClr val="tx1"/>
                </a:solidFill>
                <a:latin typeface="Consolas" panose="020B0609020204030204" pitchFamily="49" charset="0"/>
              </a:rPr>
              <a:t>android:layout_height</a:t>
            </a:r>
            <a:r>
              <a:rPr lang="es-ES" dirty="0">
                <a:solidFill>
                  <a:schemeClr val="tx1"/>
                </a:solidFill>
                <a:latin typeface="Consolas" panose="020B0609020204030204" pitchFamily="49" charset="0"/>
              </a:rPr>
              <a:t>="</a:t>
            </a:r>
            <a:r>
              <a:rPr lang="es-ES" dirty="0" err="1">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p>
          <a:p>
            <a:r>
              <a:rPr lang="es-ES" dirty="0">
                <a:solidFill>
                  <a:schemeClr val="tx1"/>
                </a:solidFill>
                <a:latin typeface="Consolas" panose="020B0609020204030204" pitchFamily="49" charset="0"/>
              </a:rPr>
              <a:t>      </a:t>
            </a:r>
            <a:r>
              <a:rPr lang="es-ES" dirty="0" err="1">
                <a:solidFill>
                  <a:schemeClr val="tx1"/>
                </a:solidFill>
                <a:latin typeface="Consolas" panose="020B0609020204030204" pitchFamily="49" charset="0"/>
              </a:rPr>
              <a:t>android:background</a:t>
            </a:r>
            <a:r>
              <a:rPr lang="es-ES" dirty="0">
                <a:solidFill>
                  <a:schemeClr val="tx1"/>
                </a:solidFill>
                <a:latin typeface="Consolas" panose="020B0609020204030204" pitchFamily="49" charset="0"/>
              </a:rPr>
              <a:t>="@</a:t>
            </a:r>
            <a:r>
              <a:rPr lang="es-ES" dirty="0" err="1">
                <a:solidFill>
                  <a:schemeClr val="tx1"/>
                </a:solidFill>
                <a:latin typeface="Consolas" panose="020B0609020204030204" pitchFamily="49" charset="0"/>
              </a:rPr>
              <a:t>drawable</a:t>
            </a:r>
            <a:r>
              <a:rPr lang="es-ES" dirty="0">
                <a:solidFill>
                  <a:schemeClr val="tx1"/>
                </a:solidFill>
                <a:latin typeface="Consolas" panose="020B0609020204030204" pitchFamily="49" charset="0"/>
              </a:rPr>
              <a:t>/</a:t>
            </a:r>
            <a:r>
              <a:rPr lang="es-ES" dirty="0" err="1">
                <a:solidFill>
                  <a:schemeClr val="tx1"/>
                </a:solidFill>
                <a:latin typeface="Consolas" panose="020B0609020204030204" pitchFamily="49" charset="0"/>
              </a:rPr>
              <a:t>geom</a:t>
            </a:r>
            <a:r>
              <a:rPr lang="es-ES" dirty="0">
                <a:solidFill>
                  <a:schemeClr val="tx1"/>
                </a:solidFill>
                <a:latin typeface="Consolas" panose="020B0609020204030204" pitchFamily="49" charset="0"/>
              </a:rPr>
              <a:t>"/&gt;</a:t>
            </a:r>
          </a:p>
          <a:p>
            <a:endParaRPr lang="en-US" dirty="0">
              <a:solidFill>
                <a:schemeClr val="tx1"/>
              </a:solidFill>
            </a:endParaRPr>
          </a:p>
        </p:txBody>
      </p:sp>
      <p:pic>
        <p:nvPicPr>
          <p:cNvPr id="1026" name="Picture 2" descr="Resultado de imagen para imagen geometr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038" y="2139702"/>
            <a:ext cx="1273324" cy="12733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D:\Usuarios\1143848922\Downloads\kisspng-feature-phone-smartphone-mobile-phone-accessories-black-border-mobile-phone-5a71a4107c60b5.332387841517397008509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Marcador de contenido 2"/>
          <p:cNvSpPr>
            <a:spLocks noGrp="1"/>
          </p:cNvSpPr>
          <p:nvPr>
            <p:ph idx="1"/>
          </p:nvPr>
        </p:nvSpPr>
        <p:spPr>
          <a:xfrm>
            <a:off x="3022576" y="1442938"/>
            <a:ext cx="4442832" cy="806869"/>
          </a:xfrm>
        </p:spPr>
        <p:txBody>
          <a:bodyPr/>
          <a:lstStyle/>
          <a:p>
            <a:r>
              <a:rPr lang="es-ES" dirty="0"/>
              <a:t>El </a:t>
            </a:r>
            <a:r>
              <a:rPr lang="es-ES" dirty="0" err="1"/>
              <a:t>ImageView</a:t>
            </a:r>
            <a:r>
              <a:rPr lang="es-ES" dirty="0"/>
              <a:t> permite poner una imagen sobre la pantalla. Puede cargar las imágenes que el desarrollador ponga en la carpeta </a:t>
            </a:r>
            <a:r>
              <a:rPr lang="es-ES" b="1" dirty="0"/>
              <a:t>res/</a:t>
            </a:r>
            <a:r>
              <a:rPr lang="es-ES" b="1" dirty="0" err="1"/>
              <a:t>drawable</a:t>
            </a:r>
            <a:endParaRPr lang="es-ES" b="1" dirty="0"/>
          </a:p>
        </p:txBody>
      </p:sp>
      <p:sp>
        <p:nvSpPr>
          <p:cNvPr id="10" name="Marcador de contenido 2"/>
          <p:cNvSpPr txBox="1">
            <a:spLocks/>
          </p:cNvSpPr>
          <p:nvPr/>
        </p:nvSpPr>
        <p:spPr>
          <a:xfrm>
            <a:off x="3022576" y="3729899"/>
            <a:ext cx="4442832" cy="806869"/>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s-ES" dirty="0"/>
              <a:t>En este caso, hay una imagen llamada geom.png (aunque también admite </a:t>
            </a:r>
            <a:r>
              <a:rPr lang="es-ES" dirty="0" err="1"/>
              <a:t>jpg</a:t>
            </a:r>
            <a:r>
              <a:rPr lang="es-ES" dirty="0"/>
              <a:t> y </a:t>
            </a:r>
            <a:r>
              <a:rPr lang="es-ES" dirty="0" err="1"/>
              <a:t>bmp</a:t>
            </a:r>
            <a:r>
              <a:rPr lang="es-ES" dirty="0"/>
              <a:t>) dentro de la carpeta </a:t>
            </a:r>
            <a:r>
              <a:rPr lang="es-ES" b="1" dirty="0"/>
              <a:t>res/</a:t>
            </a:r>
            <a:r>
              <a:rPr lang="es-ES" b="1" dirty="0" err="1"/>
              <a:t>drawable</a:t>
            </a:r>
            <a:endParaRPr lang="es-ES" b="1" dirty="0"/>
          </a:p>
        </p:txBody>
      </p:sp>
    </p:spTree>
    <p:extLst>
      <p:ext uri="{BB962C8B-B14F-4D97-AF65-F5344CB8AC3E}">
        <p14:creationId xmlns:p14="http://schemas.microsoft.com/office/powerpoint/2010/main" val="28954620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Layouts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XML UI</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8117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04679"/>
            <a:ext cx="7543800" cy="1088068"/>
          </a:xfrm>
        </p:spPr>
        <p:txBody>
          <a:bodyPr/>
          <a:lstStyle/>
          <a:p>
            <a:r>
              <a:rPr lang="es-ES" dirty="0" err="1"/>
              <a:t>LinearLayout</a:t>
            </a:r>
            <a:endParaRPr lang="en-US" dirty="0"/>
          </a:p>
        </p:txBody>
      </p:sp>
      <p:sp>
        <p:nvSpPr>
          <p:cNvPr id="4" name="26 Rectángulo"/>
          <p:cNvSpPr/>
          <p:nvPr/>
        </p:nvSpPr>
        <p:spPr>
          <a:xfrm>
            <a:off x="5176380" y="1682149"/>
            <a:ext cx="1424094"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38 CuadroTexto"/>
          <p:cNvSpPr txBox="1"/>
          <p:nvPr/>
        </p:nvSpPr>
        <p:spPr>
          <a:xfrm>
            <a:off x="5210148" y="4406471"/>
            <a:ext cx="1332148" cy="307777"/>
          </a:xfrm>
          <a:prstGeom prst="rect">
            <a:avLst/>
          </a:prstGeom>
          <a:noFill/>
        </p:spPr>
        <p:txBody>
          <a:bodyPr wrap="square" rtlCol="0">
            <a:spAutoFit/>
          </a:bodyPr>
          <a:lstStyle/>
          <a:p>
            <a:pPr algn="ctr"/>
            <a:r>
              <a:rPr lang="es-CO" dirty="0">
                <a:solidFill>
                  <a:schemeClr val="tx1"/>
                </a:solidFill>
              </a:rPr>
              <a:t>Vertical</a:t>
            </a:r>
          </a:p>
        </p:txBody>
      </p:sp>
      <p:sp>
        <p:nvSpPr>
          <p:cNvPr id="8" name="26 Rectángulo"/>
          <p:cNvSpPr/>
          <p:nvPr/>
        </p:nvSpPr>
        <p:spPr>
          <a:xfrm>
            <a:off x="6801030" y="1646942"/>
            <a:ext cx="1368152"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38 CuadroTexto"/>
          <p:cNvSpPr txBox="1"/>
          <p:nvPr/>
        </p:nvSpPr>
        <p:spPr>
          <a:xfrm>
            <a:off x="6746397" y="4403260"/>
            <a:ext cx="1408627" cy="307777"/>
          </a:xfrm>
          <a:prstGeom prst="rect">
            <a:avLst/>
          </a:prstGeom>
          <a:noFill/>
        </p:spPr>
        <p:txBody>
          <a:bodyPr wrap="square" rtlCol="0">
            <a:spAutoFit/>
          </a:bodyPr>
          <a:lstStyle/>
          <a:p>
            <a:pPr algn="ctr"/>
            <a:r>
              <a:rPr lang="es-CO" dirty="0">
                <a:solidFill>
                  <a:schemeClr val="tx1"/>
                </a:solidFill>
              </a:rPr>
              <a:t>Horizontal</a:t>
            </a:r>
          </a:p>
        </p:txBody>
      </p:sp>
      <p:sp>
        <p:nvSpPr>
          <p:cNvPr id="10" name="Rectangle 9"/>
          <p:cNvSpPr/>
          <p:nvPr/>
        </p:nvSpPr>
        <p:spPr>
          <a:xfrm>
            <a:off x="5312363" y="1780617"/>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1" name="Rectangle 10"/>
          <p:cNvSpPr/>
          <p:nvPr/>
        </p:nvSpPr>
        <p:spPr>
          <a:xfrm>
            <a:off x="5312363" y="2273128"/>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2" name="Rectangle 11"/>
          <p:cNvSpPr/>
          <p:nvPr/>
        </p:nvSpPr>
        <p:spPr>
          <a:xfrm>
            <a:off x="5307384" y="2750973"/>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3" name="Rectangle 12"/>
          <p:cNvSpPr/>
          <p:nvPr/>
        </p:nvSpPr>
        <p:spPr>
          <a:xfrm>
            <a:off x="5304329" y="3243484"/>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4" name="Rectangle 13"/>
          <p:cNvSpPr/>
          <p:nvPr/>
        </p:nvSpPr>
        <p:spPr>
          <a:xfrm>
            <a:off x="5304329" y="3735995"/>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5" name="Rectángulo 4"/>
          <p:cNvSpPr/>
          <p:nvPr/>
        </p:nvSpPr>
        <p:spPr>
          <a:xfrm>
            <a:off x="6873038"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a:t>
            </a:r>
            <a:endParaRPr lang="es-CO" dirty="0">
              <a:solidFill>
                <a:schemeClr val="tx1"/>
              </a:solidFill>
            </a:endParaRPr>
          </a:p>
        </p:txBody>
      </p:sp>
      <p:sp>
        <p:nvSpPr>
          <p:cNvPr id="23" name="Rectángulo 22"/>
          <p:cNvSpPr/>
          <p:nvPr/>
        </p:nvSpPr>
        <p:spPr>
          <a:xfrm>
            <a:off x="7185334"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B</a:t>
            </a:r>
            <a:endParaRPr lang="es-CO" dirty="0">
              <a:solidFill>
                <a:schemeClr val="tx1"/>
              </a:solidFill>
            </a:endParaRPr>
          </a:p>
        </p:txBody>
      </p:sp>
      <p:sp>
        <p:nvSpPr>
          <p:cNvPr id="24" name="Rectángulo 23"/>
          <p:cNvSpPr/>
          <p:nvPr/>
        </p:nvSpPr>
        <p:spPr>
          <a:xfrm>
            <a:off x="7496846"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C</a:t>
            </a:r>
            <a:endParaRPr lang="es-CO" dirty="0">
              <a:solidFill>
                <a:schemeClr val="tx1"/>
              </a:solidFill>
            </a:endParaRPr>
          </a:p>
        </p:txBody>
      </p:sp>
      <p:sp>
        <p:nvSpPr>
          <p:cNvPr id="25" name="Rectángulo 24"/>
          <p:cNvSpPr/>
          <p:nvPr/>
        </p:nvSpPr>
        <p:spPr>
          <a:xfrm>
            <a:off x="7808358"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D</a:t>
            </a:r>
            <a:endParaRPr lang="es-CO" dirty="0">
              <a:solidFill>
                <a:schemeClr val="tx1"/>
              </a:solidFill>
            </a:endParaRPr>
          </a:p>
        </p:txBody>
      </p:sp>
      <p:sp>
        <p:nvSpPr>
          <p:cNvPr id="7" name="CuadroTexto 6"/>
          <p:cNvSpPr txBox="1"/>
          <p:nvPr/>
        </p:nvSpPr>
        <p:spPr>
          <a:xfrm>
            <a:off x="631717" y="1780096"/>
            <a:ext cx="4607729" cy="1169551"/>
          </a:xfrm>
          <a:prstGeom prst="rect">
            <a:avLst/>
          </a:prstGeom>
          <a:noFill/>
        </p:spPr>
        <p:txBody>
          <a:bodyPr wrap="square" rtlCol="0">
            <a:spAutoFit/>
          </a:bodyPr>
          <a:lstStyle/>
          <a:p>
            <a:r>
              <a:rPr lang="es-ES" dirty="0" err="1">
                <a:solidFill>
                  <a:schemeClr val="tx1"/>
                </a:solidFill>
              </a:rPr>
              <a:t>LinearLayout</a:t>
            </a:r>
            <a:r>
              <a:rPr lang="es-ES" dirty="0">
                <a:solidFill>
                  <a:schemeClr val="tx1"/>
                </a:solidFill>
              </a:rPr>
              <a:t> ordena los </a:t>
            </a:r>
            <a:r>
              <a:rPr lang="es-ES" dirty="0" err="1">
                <a:solidFill>
                  <a:schemeClr val="tx1"/>
                </a:solidFill>
              </a:rPr>
              <a:t>views</a:t>
            </a:r>
            <a:r>
              <a:rPr lang="es-ES" dirty="0">
                <a:solidFill>
                  <a:schemeClr val="tx1"/>
                </a:solidFill>
              </a:rPr>
              <a:t> de arriba hacia abajo o de izquierda a derecha según la propiedad</a:t>
            </a:r>
          </a:p>
          <a:p>
            <a:r>
              <a:rPr lang="es-ES" b="1" i="1" dirty="0" err="1">
                <a:solidFill>
                  <a:schemeClr val="tx1"/>
                </a:solidFill>
              </a:rPr>
              <a:t>Orientation</a:t>
            </a:r>
            <a:r>
              <a:rPr lang="es-ES" b="1" i="1" dirty="0">
                <a:solidFill>
                  <a:schemeClr val="tx1"/>
                </a:solidFill>
              </a:rPr>
              <a:t>.</a:t>
            </a:r>
          </a:p>
          <a:p>
            <a:endParaRPr lang="es-ES" b="1" i="1" dirty="0">
              <a:solidFill>
                <a:schemeClr val="tx1"/>
              </a:solidFill>
            </a:endParaRPr>
          </a:p>
          <a:p>
            <a:endParaRPr lang="es-ES" b="1" i="1" dirty="0">
              <a:solidFill>
                <a:schemeClr val="tx1"/>
              </a:solidFill>
            </a:endParaRPr>
          </a:p>
        </p:txBody>
      </p:sp>
      <p:cxnSp>
        <p:nvCxnSpPr>
          <p:cNvPr id="30" name="Conector recto 29"/>
          <p:cNvCxnSpPr>
            <a:stCxn id="10" idx="2"/>
            <a:endCxn id="11" idx="0"/>
          </p:cNvCxnSpPr>
          <p:nvPr/>
        </p:nvCxnSpPr>
        <p:spPr>
          <a:xfrm>
            <a:off x="5888427" y="2140657"/>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a:xfrm>
            <a:off x="5891775" y="2633168"/>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a:xfrm>
            <a:off x="5891775" y="3111013"/>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6" name="Conector recto 35"/>
          <p:cNvCxnSpPr/>
          <p:nvPr/>
        </p:nvCxnSpPr>
        <p:spPr>
          <a:xfrm>
            <a:off x="5891775" y="3603524"/>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8" name="Conector recto 37"/>
          <p:cNvCxnSpPr>
            <a:stCxn id="10" idx="1"/>
          </p:cNvCxnSpPr>
          <p:nvPr/>
        </p:nvCxnSpPr>
        <p:spPr>
          <a:xfrm flipH="1">
            <a:off x="5176380" y="1960637"/>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9" name="Conector recto 38"/>
          <p:cNvCxnSpPr>
            <a:stCxn id="4" idx="0"/>
            <a:endCxn id="10" idx="0"/>
          </p:cNvCxnSpPr>
          <p:nvPr/>
        </p:nvCxnSpPr>
        <p:spPr>
          <a:xfrm>
            <a:off x="5888427" y="1682149"/>
            <a:ext cx="0" cy="98468"/>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2" name="Conector recto 41"/>
          <p:cNvCxnSpPr/>
          <p:nvPr/>
        </p:nvCxnSpPr>
        <p:spPr>
          <a:xfrm flipH="1">
            <a:off x="6464491" y="195118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flipH="1">
            <a:off x="5176380" y="2457985"/>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4" name="Conector recto 43"/>
          <p:cNvCxnSpPr/>
          <p:nvPr/>
        </p:nvCxnSpPr>
        <p:spPr>
          <a:xfrm flipH="1">
            <a:off x="6464491" y="2448534"/>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5" name="Conector recto 44"/>
          <p:cNvCxnSpPr/>
          <p:nvPr/>
        </p:nvCxnSpPr>
        <p:spPr>
          <a:xfrm flipH="1">
            <a:off x="5171454" y="2937417"/>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6" name="Conector recto 45"/>
          <p:cNvCxnSpPr/>
          <p:nvPr/>
        </p:nvCxnSpPr>
        <p:spPr>
          <a:xfrm flipH="1">
            <a:off x="6459565" y="292796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7" name="Conector recto 46"/>
          <p:cNvCxnSpPr/>
          <p:nvPr/>
        </p:nvCxnSpPr>
        <p:spPr>
          <a:xfrm flipH="1">
            <a:off x="5168346" y="343584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8" name="Conector recto 47"/>
          <p:cNvCxnSpPr/>
          <p:nvPr/>
        </p:nvCxnSpPr>
        <p:spPr>
          <a:xfrm flipH="1">
            <a:off x="6456457" y="3426395"/>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9" name="Conector recto 48"/>
          <p:cNvCxnSpPr/>
          <p:nvPr/>
        </p:nvCxnSpPr>
        <p:spPr>
          <a:xfrm flipH="1">
            <a:off x="5176379" y="3939902"/>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0" name="Conector recto 49"/>
          <p:cNvCxnSpPr/>
          <p:nvPr/>
        </p:nvCxnSpPr>
        <p:spPr>
          <a:xfrm flipH="1">
            <a:off x="6464490" y="3930451"/>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21" name="Picture 6" descr="D:\Usuarios\1143848922\Downloads\kisspng-feature-phone-smartphone-mobile-phone-accessories-black-border-mobile-phone-5a71a4107c60b5.33238784151739700850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5562" y="1362868"/>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56" name="Conector recto 55"/>
          <p:cNvCxnSpPr/>
          <p:nvPr/>
        </p:nvCxnSpPr>
        <p:spPr>
          <a:xfrm>
            <a:off x="7017054"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7" name="Conector recto 56"/>
          <p:cNvCxnSpPr/>
          <p:nvPr/>
        </p:nvCxnSpPr>
        <p:spPr>
          <a:xfrm>
            <a:off x="7329350"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8" name="Conector recto 57"/>
          <p:cNvCxnSpPr/>
          <p:nvPr/>
        </p:nvCxnSpPr>
        <p:spPr>
          <a:xfrm>
            <a:off x="7640862"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9" name="Conector recto 58"/>
          <p:cNvCxnSpPr/>
          <p:nvPr/>
        </p:nvCxnSpPr>
        <p:spPr>
          <a:xfrm>
            <a:off x="7956376"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0" name="Conector recto 59"/>
          <p:cNvCxnSpPr/>
          <p:nvPr/>
        </p:nvCxnSpPr>
        <p:spPr>
          <a:xfrm>
            <a:off x="7017054"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1" name="Conector recto 60"/>
          <p:cNvCxnSpPr/>
          <p:nvPr/>
        </p:nvCxnSpPr>
        <p:spPr>
          <a:xfrm>
            <a:off x="7329350"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2" name="Conector recto 61"/>
          <p:cNvCxnSpPr/>
          <p:nvPr/>
        </p:nvCxnSpPr>
        <p:spPr>
          <a:xfrm>
            <a:off x="7640862"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3" name="Conector recto 62"/>
          <p:cNvCxnSpPr/>
          <p:nvPr/>
        </p:nvCxnSpPr>
        <p:spPr>
          <a:xfrm>
            <a:off x="7956376"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72" name="Picture 6" descr="D:\Usuarios\1143848922\Downloads\kisspng-feature-phone-smartphone-mobile-phone-accessories-black-border-mobile-phone-5a71a4107c60b5.33238784151739700850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372" y="1393216"/>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2"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7003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04679"/>
            <a:ext cx="7543800" cy="1088068"/>
          </a:xfrm>
        </p:spPr>
        <p:txBody>
          <a:bodyPr/>
          <a:lstStyle/>
          <a:p>
            <a:r>
              <a:rPr lang="es-ES" dirty="0" err="1"/>
              <a:t>LinearLayout</a:t>
            </a:r>
            <a:endParaRPr lang="en-US" dirty="0"/>
          </a:p>
        </p:txBody>
      </p:sp>
      <p:sp>
        <p:nvSpPr>
          <p:cNvPr id="4" name="26 Rectángulo"/>
          <p:cNvSpPr/>
          <p:nvPr/>
        </p:nvSpPr>
        <p:spPr>
          <a:xfrm>
            <a:off x="6793816" y="1682149"/>
            <a:ext cx="1424094"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38 CuadroTexto"/>
          <p:cNvSpPr txBox="1"/>
          <p:nvPr/>
        </p:nvSpPr>
        <p:spPr>
          <a:xfrm>
            <a:off x="6827584" y="4406471"/>
            <a:ext cx="1332148" cy="307777"/>
          </a:xfrm>
          <a:prstGeom prst="rect">
            <a:avLst/>
          </a:prstGeom>
          <a:noFill/>
        </p:spPr>
        <p:txBody>
          <a:bodyPr wrap="square" rtlCol="0">
            <a:spAutoFit/>
          </a:bodyPr>
          <a:lstStyle/>
          <a:p>
            <a:pPr algn="ctr"/>
            <a:r>
              <a:rPr lang="es-CO" dirty="0">
                <a:solidFill>
                  <a:schemeClr val="tx1"/>
                </a:solidFill>
              </a:rPr>
              <a:t>Vertical</a:t>
            </a:r>
          </a:p>
        </p:txBody>
      </p:sp>
      <p:sp>
        <p:nvSpPr>
          <p:cNvPr id="10" name="Rectangle 9"/>
          <p:cNvSpPr/>
          <p:nvPr/>
        </p:nvSpPr>
        <p:spPr>
          <a:xfrm>
            <a:off x="6929799" y="1780617"/>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1" name="Rectangle 10"/>
          <p:cNvSpPr/>
          <p:nvPr/>
        </p:nvSpPr>
        <p:spPr>
          <a:xfrm>
            <a:off x="6929799" y="2273128"/>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2" name="Rectangle 11"/>
          <p:cNvSpPr/>
          <p:nvPr/>
        </p:nvSpPr>
        <p:spPr>
          <a:xfrm>
            <a:off x="6924820" y="2750973"/>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3" name="Rectangle 12"/>
          <p:cNvSpPr/>
          <p:nvPr/>
        </p:nvSpPr>
        <p:spPr>
          <a:xfrm>
            <a:off x="6921765" y="3243484"/>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4" name="Rectangle 13"/>
          <p:cNvSpPr/>
          <p:nvPr/>
        </p:nvSpPr>
        <p:spPr>
          <a:xfrm>
            <a:off x="6921765" y="3735995"/>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7" name="CuadroTexto 6"/>
          <p:cNvSpPr txBox="1"/>
          <p:nvPr/>
        </p:nvSpPr>
        <p:spPr>
          <a:xfrm>
            <a:off x="863936" y="1731383"/>
            <a:ext cx="3580243" cy="2246769"/>
          </a:xfrm>
          <a:prstGeom prst="rect">
            <a:avLst/>
          </a:prstGeom>
          <a:solidFill>
            <a:srgbClr val="2B2B2B"/>
          </a:solidFill>
        </p:spPr>
        <p:txBody>
          <a:bodyPr wrap="square" rtlCol="0">
            <a:spAutoFit/>
          </a:bodyPr>
          <a:lstStyle/>
          <a:p>
            <a:r>
              <a:rPr lang="es-ES" dirty="0">
                <a:solidFill>
                  <a:schemeClr val="tx1"/>
                </a:solidFill>
              </a:rPr>
              <a:t>&lt;</a:t>
            </a:r>
            <a:r>
              <a:rPr lang="es-ES" b="1" dirty="0" err="1">
                <a:solidFill>
                  <a:schemeClr val="tx1"/>
                </a:solidFill>
              </a:rPr>
              <a:t>LinearLayout</a:t>
            </a:r>
            <a:r>
              <a:rPr lang="es-ES" dirty="0">
                <a:solidFill>
                  <a:schemeClr val="tx1"/>
                </a:solidFill>
              </a:rPr>
              <a:t> </a:t>
            </a:r>
          </a:p>
          <a:p>
            <a:r>
              <a:rPr lang="es-ES" dirty="0">
                <a:solidFill>
                  <a:schemeClr val="tx1"/>
                </a:solidFill>
              </a:rPr>
              <a:t>	</a:t>
            </a:r>
            <a:r>
              <a:rPr lang="es-ES" dirty="0" err="1">
                <a:solidFill>
                  <a:schemeClr val="tx1"/>
                </a:solidFill>
              </a:rPr>
              <a:t>android:orientation</a:t>
            </a:r>
            <a:r>
              <a:rPr lang="es-ES" dirty="0">
                <a:solidFill>
                  <a:schemeClr val="tx1"/>
                </a:solidFill>
              </a:rPr>
              <a:t>="vertical"&gt;</a:t>
            </a:r>
          </a:p>
          <a:p>
            <a:endParaRPr lang="es-ES" b="1" i="1" dirty="0">
              <a:solidFill>
                <a:schemeClr val="tx1"/>
              </a:solidFill>
            </a:endParaRPr>
          </a:p>
          <a:p>
            <a:r>
              <a:rPr lang="es-ES" dirty="0">
                <a:solidFill>
                  <a:schemeClr val="tx1"/>
                </a:solidFill>
              </a:rPr>
              <a:t>      &lt;View </a:t>
            </a:r>
            <a:r>
              <a:rPr lang="es-ES" dirty="0" err="1">
                <a:solidFill>
                  <a:schemeClr val="tx1"/>
                </a:solidFill>
              </a:rPr>
              <a:t>android:text</a:t>
            </a:r>
            <a:r>
              <a:rPr lang="es-ES" dirty="0">
                <a:solidFill>
                  <a:schemeClr val="tx1"/>
                </a:solidFill>
              </a:rPr>
              <a:t>="A"&gt;…&lt;/View&gt;</a:t>
            </a:r>
          </a:p>
          <a:p>
            <a:r>
              <a:rPr lang="es-ES" dirty="0">
                <a:solidFill>
                  <a:schemeClr val="tx1"/>
                </a:solidFill>
              </a:rPr>
              <a:t>      &lt;View </a:t>
            </a:r>
            <a:r>
              <a:rPr lang="es-ES" dirty="0" err="1">
                <a:solidFill>
                  <a:schemeClr val="tx1"/>
                </a:solidFill>
              </a:rPr>
              <a:t>android:text</a:t>
            </a:r>
            <a:r>
              <a:rPr lang="es-ES" dirty="0">
                <a:solidFill>
                  <a:schemeClr val="tx1"/>
                </a:solidFill>
              </a:rPr>
              <a:t>=“B"&gt;…&lt;/View&gt;</a:t>
            </a:r>
          </a:p>
          <a:p>
            <a:r>
              <a:rPr lang="es-ES" dirty="0">
                <a:solidFill>
                  <a:schemeClr val="tx1"/>
                </a:solidFill>
              </a:rPr>
              <a:t>      &lt;View </a:t>
            </a:r>
            <a:r>
              <a:rPr lang="es-ES" dirty="0" err="1">
                <a:solidFill>
                  <a:schemeClr val="tx1"/>
                </a:solidFill>
              </a:rPr>
              <a:t>android:text</a:t>
            </a:r>
            <a:r>
              <a:rPr lang="es-ES" dirty="0">
                <a:solidFill>
                  <a:schemeClr val="tx1"/>
                </a:solidFill>
              </a:rPr>
              <a:t>=“C"&gt;…&lt;/View&gt;</a:t>
            </a:r>
          </a:p>
          <a:p>
            <a:r>
              <a:rPr lang="es-ES" dirty="0">
                <a:solidFill>
                  <a:schemeClr val="tx1"/>
                </a:solidFill>
              </a:rPr>
              <a:t>      &lt;View </a:t>
            </a:r>
            <a:r>
              <a:rPr lang="es-ES" dirty="0" err="1">
                <a:solidFill>
                  <a:schemeClr val="tx1"/>
                </a:solidFill>
              </a:rPr>
              <a:t>android:text</a:t>
            </a:r>
            <a:r>
              <a:rPr lang="es-ES" dirty="0">
                <a:solidFill>
                  <a:schemeClr val="tx1"/>
                </a:solidFill>
              </a:rPr>
              <a:t>=“D"&gt;…&lt;/View&gt;</a:t>
            </a:r>
          </a:p>
          <a:p>
            <a:r>
              <a:rPr lang="es-ES" dirty="0">
                <a:solidFill>
                  <a:schemeClr val="tx1"/>
                </a:solidFill>
              </a:rPr>
              <a:t>      &lt;View </a:t>
            </a:r>
            <a:r>
              <a:rPr lang="es-ES" dirty="0" err="1">
                <a:solidFill>
                  <a:schemeClr val="tx1"/>
                </a:solidFill>
              </a:rPr>
              <a:t>android:text</a:t>
            </a:r>
            <a:r>
              <a:rPr lang="es-ES" dirty="0">
                <a:solidFill>
                  <a:schemeClr val="tx1"/>
                </a:solidFill>
              </a:rPr>
              <a:t>=“E"&gt;…&lt;/View&gt;</a:t>
            </a:r>
            <a:endParaRPr lang="es-ES" b="1" i="1" dirty="0">
              <a:solidFill>
                <a:schemeClr val="tx1"/>
              </a:solidFill>
            </a:endParaRPr>
          </a:p>
          <a:p>
            <a:endParaRPr lang="es-ES" b="1" i="1" dirty="0">
              <a:solidFill>
                <a:schemeClr val="tx1"/>
              </a:solidFill>
            </a:endParaRPr>
          </a:p>
          <a:p>
            <a:r>
              <a:rPr lang="es-ES" dirty="0">
                <a:solidFill>
                  <a:schemeClr val="tx1"/>
                </a:solidFill>
              </a:rPr>
              <a:t>&lt;/</a:t>
            </a:r>
            <a:r>
              <a:rPr lang="es-ES" b="1" dirty="0" err="1">
                <a:solidFill>
                  <a:schemeClr val="tx1"/>
                </a:solidFill>
              </a:rPr>
              <a:t>LinearLayout</a:t>
            </a:r>
            <a:r>
              <a:rPr lang="es-ES" dirty="0">
                <a:solidFill>
                  <a:schemeClr val="tx1"/>
                </a:solidFill>
              </a:rPr>
              <a:t>&gt;</a:t>
            </a:r>
            <a:endParaRPr lang="es-ES" b="1" i="1" dirty="0">
              <a:solidFill>
                <a:schemeClr val="tx1"/>
              </a:solidFill>
            </a:endParaRPr>
          </a:p>
        </p:txBody>
      </p:sp>
      <p:cxnSp>
        <p:nvCxnSpPr>
          <p:cNvPr id="30" name="Conector recto 29"/>
          <p:cNvCxnSpPr>
            <a:stCxn id="10" idx="2"/>
            <a:endCxn id="11" idx="0"/>
          </p:cNvCxnSpPr>
          <p:nvPr/>
        </p:nvCxnSpPr>
        <p:spPr>
          <a:xfrm>
            <a:off x="7505863" y="2140657"/>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a:xfrm>
            <a:off x="7509211" y="2633168"/>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a:xfrm>
            <a:off x="7509211" y="3111013"/>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6" name="Conector recto 35"/>
          <p:cNvCxnSpPr/>
          <p:nvPr/>
        </p:nvCxnSpPr>
        <p:spPr>
          <a:xfrm>
            <a:off x="7509211" y="3603524"/>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8" name="Conector recto 37"/>
          <p:cNvCxnSpPr>
            <a:stCxn id="10" idx="1"/>
          </p:cNvCxnSpPr>
          <p:nvPr/>
        </p:nvCxnSpPr>
        <p:spPr>
          <a:xfrm flipH="1">
            <a:off x="6793816" y="1960637"/>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9" name="Conector recto 38"/>
          <p:cNvCxnSpPr>
            <a:stCxn id="4" idx="0"/>
            <a:endCxn id="10" idx="0"/>
          </p:cNvCxnSpPr>
          <p:nvPr/>
        </p:nvCxnSpPr>
        <p:spPr>
          <a:xfrm>
            <a:off x="7505863" y="1682149"/>
            <a:ext cx="0" cy="98468"/>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2" name="Conector recto 41"/>
          <p:cNvCxnSpPr/>
          <p:nvPr/>
        </p:nvCxnSpPr>
        <p:spPr>
          <a:xfrm flipH="1">
            <a:off x="8081927" y="195118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flipH="1">
            <a:off x="6793816" y="2457985"/>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4" name="Conector recto 43"/>
          <p:cNvCxnSpPr/>
          <p:nvPr/>
        </p:nvCxnSpPr>
        <p:spPr>
          <a:xfrm flipH="1">
            <a:off x="8081927" y="2448534"/>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5" name="Conector recto 44"/>
          <p:cNvCxnSpPr/>
          <p:nvPr/>
        </p:nvCxnSpPr>
        <p:spPr>
          <a:xfrm flipH="1">
            <a:off x="6788890" y="2937417"/>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6" name="Conector recto 45"/>
          <p:cNvCxnSpPr/>
          <p:nvPr/>
        </p:nvCxnSpPr>
        <p:spPr>
          <a:xfrm flipH="1">
            <a:off x="8077001" y="292796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7" name="Conector recto 46"/>
          <p:cNvCxnSpPr/>
          <p:nvPr/>
        </p:nvCxnSpPr>
        <p:spPr>
          <a:xfrm flipH="1">
            <a:off x="6785782" y="343584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8" name="Conector recto 47"/>
          <p:cNvCxnSpPr/>
          <p:nvPr/>
        </p:nvCxnSpPr>
        <p:spPr>
          <a:xfrm flipH="1">
            <a:off x="8073893" y="3426395"/>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9" name="Conector recto 48"/>
          <p:cNvCxnSpPr/>
          <p:nvPr/>
        </p:nvCxnSpPr>
        <p:spPr>
          <a:xfrm flipH="1">
            <a:off x="6793815" y="3939902"/>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0" name="Conector recto 49"/>
          <p:cNvCxnSpPr/>
          <p:nvPr/>
        </p:nvCxnSpPr>
        <p:spPr>
          <a:xfrm flipH="1">
            <a:off x="8081926" y="3930451"/>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21" name="Picture 6" descr="D:\Usuarios\1143848922\Downloads\kisspng-feature-phone-smartphone-mobile-phone-accessories-black-border-mobile-phone-5a71a4107c60b5.33238784151739700850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2998" y="1362868"/>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2"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1368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04679"/>
            <a:ext cx="7543800" cy="1088068"/>
          </a:xfrm>
        </p:spPr>
        <p:txBody>
          <a:bodyPr/>
          <a:lstStyle/>
          <a:p>
            <a:r>
              <a:rPr lang="es-ES" dirty="0" err="1"/>
              <a:t>LinearLayout</a:t>
            </a:r>
            <a:endParaRPr lang="en-US" dirty="0"/>
          </a:p>
        </p:txBody>
      </p:sp>
      <p:sp>
        <p:nvSpPr>
          <p:cNvPr id="7" name="CuadroTexto 6"/>
          <p:cNvSpPr txBox="1"/>
          <p:nvPr/>
        </p:nvSpPr>
        <p:spPr>
          <a:xfrm>
            <a:off x="921662" y="1779662"/>
            <a:ext cx="3796267" cy="2031325"/>
          </a:xfrm>
          <a:prstGeom prst="rect">
            <a:avLst/>
          </a:prstGeom>
          <a:solidFill>
            <a:srgbClr val="2B2B2B"/>
          </a:solidFill>
        </p:spPr>
        <p:txBody>
          <a:bodyPr wrap="square" rtlCol="0">
            <a:spAutoFit/>
          </a:bodyPr>
          <a:lstStyle/>
          <a:p>
            <a:r>
              <a:rPr lang="es-ES" dirty="0">
                <a:solidFill>
                  <a:schemeClr val="tx1"/>
                </a:solidFill>
              </a:rPr>
              <a:t>&lt;</a:t>
            </a:r>
            <a:r>
              <a:rPr lang="es-ES" b="1" dirty="0" err="1">
                <a:solidFill>
                  <a:schemeClr val="tx1"/>
                </a:solidFill>
              </a:rPr>
              <a:t>LinearLayout</a:t>
            </a:r>
            <a:r>
              <a:rPr lang="es-ES" dirty="0">
                <a:solidFill>
                  <a:schemeClr val="tx1"/>
                </a:solidFill>
              </a:rPr>
              <a:t> </a:t>
            </a:r>
          </a:p>
          <a:p>
            <a:r>
              <a:rPr lang="es-ES" dirty="0">
                <a:solidFill>
                  <a:schemeClr val="tx1"/>
                </a:solidFill>
              </a:rPr>
              <a:t>	</a:t>
            </a:r>
            <a:r>
              <a:rPr lang="es-ES" dirty="0" err="1">
                <a:solidFill>
                  <a:schemeClr val="tx1"/>
                </a:solidFill>
              </a:rPr>
              <a:t>android:orientation</a:t>
            </a:r>
            <a:r>
              <a:rPr lang="es-ES" dirty="0">
                <a:solidFill>
                  <a:schemeClr val="tx1"/>
                </a:solidFill>
              </a:rPr>
              <a:t>="horizontal"&gt;</a:t>
            </a:r>
          </a:p>
          <a:p>
            <a:endParaRPr lang="es-ES" b="1" i="1" dirty="0">
              <a:solidFill>
                <a:schemeClr val="tx1"/>
              </a:solidFill>
            </a:endParaRPr>
          </a:p>
          <a:p>
            <a:r>
              <a:rPr lang="es-ES" dirty="0">
                <a:solidFill>
                  <a:schemeClr val="tx1"/>
                </a:solidFill>
              </a:rPr>
              <a:t>      &lt;View </a:t>
            </a:r>
            <a:r>
              <a:rPr lang="es-ES" dirty="0" err="1">
                <a:solidFill>
                  <a:schemeClr val="tx1"/>
                </a:solidFill>
              </a:rPr>
              <a:t>android:text</a:t>
            </a:r>
            <a:r>
              <a:rPr lang="es-ES" dirty="0">
                <a:solidFill>
                  <a:schemeClr val="tx1"/>
                </a:solidFill>
              </a:rPr>
              <a:t>="A"&gt;…&lt;/View&gt;</a:t>
            </a:r>
          </a:p>
          <a:p>
            <a:r>
              <a:rPr lang="es-ES" dirty="0">
                <a:solidFill>
                  <a:schemeClr val="tx1"/>
                </a:solidFill>
              </a:rPr>
              <a:t>      &lt;View </a:t>
            </a:r>
            <a:r>
              <a:rPr lang="es-ES" dirty="0" err="1">
                <a:solidFill>
                  <a:schemeClr val="tx1"/>
                </a:solidFill>
              </a:rPr>
              <a:t>android:text</a:t>
            </a:r>
            <a:r>
              <a:rPr lang="es-ES" dirty="0">
                <a:solidFill>
                  <a:schemeClr val="tx1"/>
                </a:solidFill>
              </a:rPr>
              <a:t>=“B"&gt;…&lt;/View&gt;</a:t>
            </a:r>
          </a:p>
          <a:p>
            <a:r>
              <a:rPr lang="es-ES" dirty="0">
                <a:solidFill>
                  <a:schemeClr val="tx1"/>
                </a:solidFill>
              </a:rPr>
              <a:t>      &lt;View </a:t>
            </a:r>
            <a:r>
              <a:rPr lang="es-ES" dirty="0" err="1">
                <a:solidFill>
                  <a:schemeClr val="tx1"/>
                </a:solidFill>
              </a:rPr>
              <a:t>android:text</a:t>
            </a:r>
            <a:r>
              <a:rPr lang="es-ES" dirty="0">
                <a:solidFill>
                  <a:schemeClr val="tx1"/>
                </a:solidFill>
              </a:rPr>
              <a:t>=“C"&gt;…&lt;/View&gt;</a:t>
            </a:r>
          </a:p>
          <a:p>
            <a:r>
              <a:rPr lang="es-ES" dirty="0">
                <a:solidFill>
                  <a:schemeClr val="tx1"/>
                </a:solidFill>
              </a:rPr>
              <a:t>      &lt;View </a:t>
            </a:r>
            <a:r>
              <a:rPr lang="es-ES" dirty="0" err="1">
                <a:solidFill>
                  <a:schemeClr val="tx1"/>
                </a:solidFill>
              </a:rPr>
              <a:t>android:text</a:t>
            </a:r>
            <a:r>
              <a:rPr lang="es-ES" dirty="0">
                <a:solidFill>
                  <a:schemeClr val="tx1"/>
                </a:solidFill>
              </a:rPr>
              <a:t>=“D"&gt;…&lt;/View&gt;</a:t>
            </a:r>
          </a:p>
          <a:p>
            <a:endParaRPr lang="es-ES" b="1" i="1" dirty="0">
              <a:solidFill>
                <a:schemeClr val="tx1"/>
              </a:solidFill>
            </a:endParaRPr>
          </a:p>
          <a:p>
            <a:r>
              <a:rPr lang="es-ES" dirty="0">
                <a:solidFill>
                  <a:schemeClr val="tx1"/>
                </a:solidFill>
              </a:rPr>
              <a:t>&lt;/</a:t>
            </a:r>
            <a:r>
              <a:rPr lang="es-ES" b="1" dirty="0" err="1">
                <a:solidFill>
                  <a:schemeClr val="tx1"/>
                </a:solidFill>
              </a:rPr>
              <a:t>LinearLayout</a:t>
            </a:r>
            <a:r>
              <a:rPr lang="es-ES" dirty="0">
                <a:solidFill>
                  <a:schemeClr val="tx1"/>
                </a:solidFill>
              </a:rPr>
              <a:t>&gt;</a:t>
            </a:r>
            <a:endParaRPr lang="es-ES" b="1" i="1" dirty="0">
              <a:solidFill>
                <a:schemeClr val="tx1"/>
              </a:solidFill>
            </a:endParaRPr>
          </a:p>
        </p:txBody>
      </p:sp>
      <p:pic>
        <p:nvPicPr>
          <p:cNvPr id="5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8" name="26 Rectángulo"/>
          <p:cNvSpPr/>
          <p:nvPr/>
        </p:nvSpPr>
        <p:spPr>
          <a:xfrm>
            <a:off x="6801030" y="1646942"/>
            <a:ext cx="1368152"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9" name="38 CuadroTexto"/>
          <p:cNvSpPr txBox="1"/>
          <p:nvPr/>
        </p:nvSpPr>
        <p:spPr>
          <a:xfrm>
            <a:off x="6746397" y="4403260"/>
            <a:ext cx="1408627" cy="307777"/>
          </a:xfrm>
          <a:prstGeom prst="rect">
            <a:avLst/>
          </a:prstGeom>
          <a:noFill/>
        </p:spPr>
        <p:txBody>
          <a:bodyPr wrap="square" rtlCol="0">
            <a:spAutoFit/>
          </a:bodyPr>
          <a:lstStyle/>
          <a:p>
            <a:pPr algn="ctr"/>
            <a:r>
              <a:rPr lang="es-CO" dirty="0">
                <a:solidFill>
                  <a:schemeClr val="tx1"/>
                </a:solidFill>
              </a:rPr>
              <a:t>Horizontal</a:t>
            </a:r>
          </a:p>
        </p:txBody>
      </p:sp>
      <p:sp>
        <p:nvSpPr>
          <p:cNvPr id="60" name="Rectángulo 59"/>
          <p:cNvSpPr/>
          <p:nvPr/>
        </p:nvSpPr>
        <p:spPr>
          <a:xfrm>
            <a:off x="6873038"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a:t>
            </a:r>
            <a:endParaRPr lang="es-CO" dirty="0">
              <a:solidFill>
                <a:schemeClr val="tx1"/>
              </a:solidFill>
            </a:endParaRPr>
          </a:p>
        </p:txBody>
      </p:sp>
      <p:sp>
        <p:nvSpPr>
          <p:cNvPr id="61" name="Rectángulo 60"/>
          <p:cNvSpPr/>
          <p:nvPr/>
        </p:nvSpPr>
        <p:spPr>
          <a:xfrm>
            <a:off x="7185334"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B</a:t>
            </a:r>
            <a:endParaRPr lang="es-CO" dirty="0">
              <a:solidFill>
                <a:schemeClr val="tx1"/>
              </a:solidFill>
            </a:endParaRPr>
          </a:p>
        </p:txBody>
      </p:sp>
      <p:sp>
        <p:nvSpPr>
          <p:cNvPr id="62" name="Rectángulo 61"/>
          <p:cNvSpPr/>
          <p:nvPr/>
        </p:nvSpPr>
        <p:spPr>
          <a:xfrm>
            <a:off x="7496846"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C</a:t>
            </a:r>
            <a:endParaRPr lang="es-CO" dirty="0">
              <a:solidFill>
                <a:schemeClr val="tx1"/>
              </a:solidFill>
            </a:endParaRPr>
          </a:p>
        </p:txBody>
      </p:sp>
      <p:sp>
        <p:nvSpPr>
          <p:cNvPr id="63" name="Rectángulo 62"/>
          <p:cNvSpPr/>
          <p:nvPr/>
        </p:nvSpPr>
        <p:spPr>
          <a:xfrm>
            <a:off x="7808358"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D</a:t>
            </a:r>
            <a:endParaRPr lang="es-CO" dirty="0">
              <a:solidFill>
                <a:schemeClr val="tx1"/>
              </a:solidFill>
            </a:endParaRPr>
          </a:p>
        </p:txBody>
      </p:sp>
      <p:cxnSp>
        <p:nvCxnSpPr>
          <p:cNvPr id="69" name="Conector recto 68"/>
          <p:cNvCxnSpPr/>
          <p:nvPr/>
        </p:nvCxnSpPr>
        <p:spPr>
          <a:xfrm>
            <a:off x="7017054"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0" name="Conector recto 69"/>
          <p:cNvCxnSpPr/>
          <p:nvPr/>
        </p:nvCxnSpPr>
        <p:spPr>
          <a:xfrm>
            <a:off x="7329350"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1" name="Conector recto 70"/>
          <p:cNvCxnSpPr/>
          <p:nvPr/>
        </p:nvCxnSpPr>
        <p:spPr>
          <a:xfrm>
            <a:off x="7640862"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2" name="Conector recto 71"/>
          <p:cNvCxnSpPr/>
          <p:nvPr/>
        </p:nvCxnSpPr>
        <p:spPr>
          <a:xfrm>
            <a:off x="7956376"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3" name="Conector recto 72"/>
          <p:cNvCxnSpPr/>
          <p:nvPr/>
        </p:nvCxnSpPr>
        <p:spPr>
          <a:xfrm>
            <a:off x="7017054"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4" name="Conector recto 73"/>
          <p:cNvCxnSpPr/>
          <p:nvPr/>
        </p:nvCxnSpPr>
        <p:spPr>
          <a:xfrm>
            <a:off x="7329350"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5" name="Conector recto 74"/>
          <p:cNvCxnSpPr/>
          <p:nvPr/>
        </p:nvCxnSpPr>
        <p:spPr>
          <a:xfrm>
            <a:off x="7640862"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6" name="Conector recto 75"/>
          <p:cNvCxnSpPr/>
          <p:nvPr/>
        </p:nvCxnSpPr>
        <p:spPr>
          <a:xfrm>
            <a:off x="7956376"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78"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0372" y="1393216"/>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5893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RelativeLayout</a:t>
            </a:r>
            <a:endParaRPr lang="en-US" dirty="0"/>
          </a:p>
        </p:txBody>
      </p:sp>
      <p:sp>
        <p:nvSpPr>
          <p:cNvPr id="4" name="26 Rectángulo"/>
          <p:cNvSpPr/>
          <p:nvPr/>
        </p:nvSpPr>
        <p:spPr>
          <a:xfrm>
            <a:off x="6228336" y="1635646"/>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angle 9"/>
          <p:cNvSpPr/>
          <p:nvPr/>
        </p:nvSpPr>
        <p:spPr>
          <a:xfrm>
            <a:off x="6261686" y="1664990"/>
            <a:ext cx="799211" cy="7514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p:cNvSpPr/>
          <p:nvPr/>
        </p:nvSpPr>
        <p:spPr>
          <a:xfrm>
            <a:off x="6414086" y="1817390"/>
            <a:ext cx="799211" cy="7514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p:cNvSpPr/>
          <p:nvPr/>
        </p:nvSpPr>
        <p:spPr>
          <a:xfrm>
            <a:off x="6566486" y="1969790"/>
            <a:ext cx="799211" cy="75144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3" name="CuadroTexto 12"/>
          <p:cNvSpPr txBox="1"/>
          <p:nvPr/>
        </p:nvSpPr>
        <p:spPr>
          <a:xfrm>
            <a:off x="822960" y="1573361"/>
            <a:ext cx="4607729" cy="1600438"/>
          </a:xfrm>
          <a:prstGeom prst="rect">
            <a:avLst/>
          </a:prstGeom>
          <a:noFill/>
        </p:spPr>
        <p:txBody>
          <a:bodyPr wrap="square" rtlCol="0">
            <a:spAutoFit/>
          </a:bodyPr>
          <a:lstStyle/>
          <a:p>
            <a:r>
              <a:rPr lang="es-ES" dirty="0" err="1">
                <a:solidFill>
                  <a:schemeClr val="tx1"/>
                </a:solidFill>
              </a:rPr>
              <a:t>RelativeLayout</a:t>
            </a:r>
            <a:r>
              <a:rPr lang="es-ES" dirty="0">
                <a:solidFill>
                  <a:schemeClr val="tx1"/>
                </a:solidFill>
              </a:rPr>
              <a:t> permite ordenar los elementos con respecto a otros elementos de la pantalla, incluyendo los bordes del mismo contenedor.</a:t>
            </a:r>
          </a:p>
          <a:p>
            <a:endParaRPr lang="es-ES" b="1" i="1" dirty="0">
              <a:solidFill>
                <a:schemeClr val="tx1"/>
              </a:solidFill>
            </a:endParaRPr>
          </a:p>
          <a:p>
            <a:endParaRPr lang="es-ES" b="1" i="1" dirty="0">
              <a:solidFill>
                <a:schemeClr val="tx1"/>
              </a:solidFill>
            </a:endParaRPr>
          </a:p>
          <a:p>
            <a:r>
              <a:rPr lang="es-ES" b="1" i="1" dirty="0">
                <a:solidFill>
                  <a:schemeClr val="tx1"/>
                </a:solidFill>
              </a:rPr>
              <a:t>Son muy importantes para posicionar elementos encima de otros elementos</a:t>
            </a:r>
            <a:endParaRPr lang="es-CO" b="1" i="1" dirty="0">
              <a:solidFill>
                <a:schemeClr val="tx1"/>
              </a:solidFill>
            </a:endParaRPr>
          </a:p>
        </p:txBody>
      </p:sp>
      <p:pic>
        <p:nvPicPr>
          <p:cNvPr id="15"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2445" y="1303021"/>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4487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RelativeLayout</a:t>
            </a:r>
            <a:endParaRPr lang="en-US" dirty="0"/>
          </a:p>
        </p:txBody>
      </p:sp>
      <p:sp>
        <p:nvSpPr>
          <p:cNvPr id="4" name="26 Rectángulo"/>
          <p:cNvSpPr/>
          <p:nvPr/>
        </p:nvSpPr>
        <p:spPr>
          <a:xfrm>
            <a:off x="6792107" y="1710748"/>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angle 9"/>
          <p:cNvSpPr/>
          <p:nvPr/>
        </p:nvSpPr>
        <p:spPr>
          <a:xfrm>
            <a:off x="6825457" y="1740092"/>
            <a:ext cx="799211" cy="7514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p:cNvSpPr/>
          <p:nvPr/>
        </p:nvSpPr>
        <p:spPr>
          <a:xfrm>
            <a:off x="6977857" y="1892492"/>
            <a:ext cx="799211" cy="7514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p:cNvSpPr/>
          <p:nvPr/>
        </p:nvSpPr>
        <p:spPr>
          <a:xfrm>
            <a:off x="7130257" y="2044892"/>
            <a:ext cx="799211" cy="75144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3" name="CuadroTexto 12"/>
          <p:cNvSpPr txBox="1"/>
          <p:nvPr/>
        </p:nvSpPr>
        <p:spPr>
          <a:xfrm>
            <a:off x="822960" y="1573361"/>
            <a:ext cx="5735267" cy="1600438"/>
          </a:xfrm>
          <a:prstGeom prst="rect">
            <a:avLst/>
          </a:prstGeom>
          <a:solidFill>
            <a:srgbClr val="2B2B2B"/>
          </a:solidFill>
        </p:spPr>
        <p:txBody>
          <a:bodyPr wrap="square" rtlCol="0">
            <a:spAutoFit/>
          </a:bodyPr>
          <a:lstStyle/>
          <a:p>
            <a:r>
              <a:rPr lang="es-ES" dirty="0">
                <a:solidFill>
                  <a:schemeClr val="tx1"/>
                </a:solidFill>
              </a:rPr>
              <a:t>&lt;</a:t>
            </a:r>
            <a:r>
              <a:rPr lang="es-ES" dirty="0" err="1">
                <a:solidFill>
                  <a:schemeClr val="tx1"/>
                </a:solidFill>
              </a:rPr>
              <a:t>RelativeLayout</a:t>
            </a:r>
            <a:r>
              <a:rPr lang="es-ES" dirty="0">
                <a:solidFill>
                  <a:schemeClr val="tx1"/>
                </a:solidFill>
              </a:rPr>
              <a:t>&gt;</a:t>
            </a:r>
          </a:p>
          <a:p>
            <a:endParaRPr lang="es-ES" dirty="0">
              <a:solidFill>
                <a:schemeClr val="tx1"/>
              </a:solidFill>
            </a:endParaRPr>
          </a:p>
          <a:p>
            <a:r>
              <a:rPr lang="es-ES" dirty="0">
                <a:solidFill>
                  <a:schemeClr val="tx1"/>
                </a:solidFill>
              </a:rPr>
              <a:t>      &lt;View </a:t>
            </a:r>
            <a:r>
              <a:rPr lang="es-ES" dirty="0" err="1">
                <a:solidFill>
                  <a:schemeClr val="tx1"/>
                </a:solidFill>
              </a:rPr>
              <a:t>android:text</a:t>
            </a:r>
            <a:r>
              <a:rPr lang="es-ES" dirty="0">
                <a:solidFill>
                  <a:schemeClr val="tx1"/>
                </a:solidFill>
              </a:rPr>
              <a:t>="C" </a:t>
            </a:r>
            <a:r>
              <a:rPr lang="es-ES" dirty="0" err="1">
                <a:solidFill>
                  <a:schemeClr val="tx1"/>
                </a:solidFill>
              </a:rPr>
              <a:t>android:layout_margin</a:t>
            </a:r>
            <a:r>
              <a:rPr lang="es-ES" dirty="0">
                <a:solidFill>
                  <a:schemeClr val="tx1"/>
                </a:solidFill>
              </a:rPr>
              <a:t>=“2dp"&gt;…&lt;/View&gt;</a:t>
            </a:r>
          </a:p>
          <a:p>
            <a:r>
              <a:rPr lang="es-ES" dirty="0">
                <a:solidFill>
                  <a:schemeClr val="tx1"/>
                </a:solidFill>
              </a:rPr>
              <a:t>      &lt;View </a:t>
            </a:r>
            <a:r>
              <a:rPr lang="es-ES" dirty="0" err="1">
                <a:solidFill>
                  <a:schemeClr val="tx1"/>
                </a:solidFill>
              </a:rPr>
              <a:t>android:text</a:t>
            </a:r>
            <a:r>
              <a:rPr lang="es-ES" dirty="0">
                <a:solidFill>
                  <a:schemeClr val="tx1"/>
                </a:solidFill>
              </a:rPr>
              <a:t>="B" </a:t>
            </a:r>
            <a:r>
              <a:rPr lang="es-ES" dirty="0" err="1">
                <a:solidFill>
                  <a:schemeClr val="tx1"/>
                </a:solidFill>
              </a:rPr>
              <a:t>android:layout_margin</a:t>
            </a:r>
            <a:r>
              <a:rPr lang="es-ES" dirty="0">
                <a:solidFill>
                  <a:schemeClr val="tx1"/>
                </a:solidFill>
              </a:rPr>
              <a:t>="20dp"&gt;…&lt;/View&gt;</a:t>
            </a:r>
          </a:p>
          <a:p>
            <a:r>
              <a:rPr lang="es-ES" dirty="0">
                <a:solidFill>
                  <a:schemeClr val="tx1"/>
                </a:solidFill>
              </a:rPr>
              <a:t>      &lt;View </a:t>
            </a:r>
            <a:r>
              <a:rPr lang="es-ES" dirty="0" err="1">
                <a:solidFill>
                  <a:schemeClr val="tx1"/>
                </a:solidFill>
              </a:rPr>
              <a:t>android:text</a:t>
            </a:r>
            <a:r>
              <a:rPr lang="es-ES" dirty="0">
                <a:solidFill>
                  <a:schemeClr val="tx1"/>
                </a:solidFill>
              </a:rPr>
              <a:t>="A" </a:t>
            </a:r>
            <a:r>
              <a:rPr lang="es-ES" dirty="0" err="1">
                <a:solidFill>
                  <a:schemeClr val="tx1"/>
                </a:solidFill>
              </a:rPr>
              <a:t>android:layout_margin</a:t>
            </a:r>
            <a:r>
              <a:rPr lang="es-ES" dirty="0">
                <a:solidFill>
                  <a:schemeClr val="tx1"/>
                </a:solidFill>
              </a:rPr>
              <a:t>=“40dp"&gt;…&lt;/View&gt;</a:t>
            </a:r>
          </a:p>
          <a:p>
            <a:endParaRPr lang="es-ES" b="1" i="1" dirty="0">
              <a:solidFill>
                <a:schemeClr val="tx1"/>
              </a:solidFill>
            </a:endParaRPr>
          </a:p>
          <a:p>
            <a:r>
              <a:rPr lang="es-ES" dirty="0">
                <a:solidFill>
                  <a:schemeClr val="tx1"/>
                </a:solidFill>
              </a:rPr>
              <a:t>&lt;/</a:t>
            </a:r>
            <a:r>
              <a:rPr lang="es-ES" dirty="0" err="1">
                <a:solidFill>
                  <a:schemeClr val="tx1"/>
                </a:solidFill>
              </a:rPr>
              <a:t>RelativeLayout</a:t>
            </a:r>
            <a:r>
              <a:rPr lang="es-ES" dirty="0">
                <a:solidFill>
                  <a:schemeClr val="tx1"/>
                </a:solidFill>
              </a:rPr>
              <a:t>&gt;</a:t>
            </a:r>
            <a:endParaRPr lang="es-CO" b="1" i="1" dirty="0">
              <a:solidFill>
                <a:schemeClr val="tx1"/>
              </a:solidFill>
            </a:endParaRPr>
          </a:p>
        </p:txBody>
      </p:sp>
      <p:pic>
        <p:nvPicPr>
          <p:cNvPr id="15"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1378123"/>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5272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ScrollView</a:t>
            </a:r>
            <a:endParaRPr lang="en-US" dirty="0"/>
          </a:p>
        </p:txBody>
      </p:sp>
      <p:sp>
        <p:nvSpPr>
          <p:cNvPr id="4" name="26 Rectángulo"/>
          <p:cNvSpPr/>
          <p:nvPr/>
        </p:nvSpPr>
        <p:spPr>
          <a:xfrm>
            <a:off x="6300192" y="843558"/>
            <a:ext cx="1296144" cy="37331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3" name="Rectángulo 2"/>
          <p:cNvSpPr/>
          <p:nvPr/>
        </p:nvSpPr>
        <p:spPr>
          <a:xfrm>
            <a:off x="6697237" y="1131590"/>
            <a:ext cx="504056"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A</a:t>
            </a:r>
            <a:endParaRPr lang="es-CO" dirty="0">
              <a:solidFill>
                <a:schemeClr val="bg1"/>
              </a:solidFill>
            </a:endParaRPr>
          </a:p>
        </p:txBody>
      </p:sp>
      <p:sp>
        <p:nvSpPr>
          <p:cNvPr id="14" name="Rectángulo 13"/>
          <p:cNvSpPr/>
          <p:nvPr/>
        </p:nvSpPr>
        <p:spPr>
          <a:xfrm>
            <a:off x="6697237" y="1782151"/>
            <a:ext cx="504056"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B</a:t>
            </a:r>
            <a:endParaRPr lang="es-CO" dirty="0">
              <a:solidFill>
                <a:schemeClr val="bg1"/>
              </a:solidFill>
            </a:endParaRPr>
          </a:p>
        </p:txBody>
      </p:sp>
      <p:sp>
        <p:nvSpPr>
          <p:cNvPr id="16" name="Rectángulo 15"/>
          <p:cNvSpPr/>
          <p:nvPr/>
        </p:nvSpPr>
        <p:spPr>
          <a:xfrm>
            <a:off x="6697237" y="2432712"/>
            <a:ext cx="504056"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C</a:t>
            </a:r>
            <a:endParaRPr lang="es-CO" dirty="0">
              <a:solidFill>
                <a:schemeClr val="bg1"/>
              </a:solidFill>
            </a:endParaRPr>
          </a:p>
        </p:txBody>
      </p:sp>
      <p:sp>
        <p:nvSpPr>
          <p:cNvPr id="17" name="Rectángulo 16"/>
          <p:cNvSpPr/>
          <p:nvPr/>
        </p:nvSpPr>
        <p:spPr>
          <a:xfrm>
            <a:off x="6697237" y="3085848"/>
            <a:ext cx="504056"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D</a:t>
            </a:r>
            <a:endParaRPr lang="es-CO" dirty="0">
              <a:solidFill>
                <a:schemeClr val="bg1"/>
              </a:solidFill>
            </a:endParaRPr>
          </a:p>
        </p:txBody>
      </p:sp>
      <p:sp>
        <p:nvSpPr>
          <p:cNvPr id="19" name="Rectángulo 18"/>
          <p:cNvSpPr/>
          <p:nvPr/>
        </p:nvSpPr>
        <p:spPr>
          <a:xfrm>
            <a:off x="6697237" y="3738984"/>
            <a:ext cx="504056"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E</a:t>
            </a:r>
            <a:endParaRPr lang="es-CO" dirty="0">
              <a:solidFill>
                <a:schemeClr val="bg1"/>
              </a:solidFill>
            </a:endParaRPr>
          </a:p>
        </p:txBody>
      </p:sp>
      <p:sp>
        <p:nvSpPr>
          <p:cNvPr id="5" name="Rectángulo 4"/>
          <p:cNvSpPr/>
          <p:nvPr/>
        </p:nvSpPr>
        <p:spPr>
          <a:xfrm>
            <a:off x="823610" y="1916875"/>
            <a:ext cx="4572000" cy="2462213"/>
          </a:xfrm>
          <a:prstGeom prst="rect">
            <a:avLst/>
          </a:prstGeom>
        </p:spPr>
        <p:txBody>
          <a:bodyPr>
            <a:spAutoFit/>
          </a:bodyPr>
          <a:lstStyle/>
          <a:p>
            <a:r>
              <a:rPr lang="es-ES" dirty="0">
                <a:solidFill>
                  <a:schemeClr val="tx1"/>
                </a:solidFill>
              </a:rPr>
              <a:t>Si la vista es muy larga o ancha, se puede usar un </a:t>
            </a:r>
            <a:r>
              <a:rPr lang="es-ES" dirty="0" err="1">
                <a:solidFill>
                  <a:schemeClr val="tx1"/>
                </a:solidFill>
              </a:rPr>
              <a:t>ScrollView</a:t>
            </a:r>
            <a:r>
              <a:rPr lang="es-ES" dirty="0">
                <a:solidFill>
                  <a:schemeClr val="tx1"/>
                </a:solidFill>
              </a:rPr>
              <a:t> (Vertical) o un </a:t>
            </a:r>
            <a:r>
              <a:rPr lang="es-ES" dirty="0" err="1">
                <a:solidFill>
                  <a:schemeClr val="tx1"/>
                </a:solidFill>
              </a:rPr>
              <a:t>HorizontalScrollView</a:t>
            </a:r>
            <a:r>
              <a:rPr lang="es-ES" dirty="0">
                <a:solidFill>
                  <a:schemeClr val="tx1"/>
                </a:solidFill>
              </a:rPr>
              <a:t> (Horizontal) respectivamente para mostrar todas las vistas. El </a:t>
            </a:r>
            <a:r>
              <a:rPr lang="es-ES" dirty="0" err="1">
                <a:solidFill>
                  <a:schemeClr val="tx1"/>
                </a:solidFill>
              </a:rPr>
              <a:t>scroll</a:t>
            </a:r>
            <a:r>
              <a:rPr lang="es-ES" dirty="0">
                <a:solidFill>
                  <a:schemeClr val="tx1"/>
                </a:solidFill>
              </a:rPr>
              <a:t> se crea automáticamente.</a:t>
            </a:r>
          </a:p>
          <a:p>
            <a:endParaRPr lang="es-ES" b="1" i="1" dirty="0">
              <a:solidFill>
                <a:schemeClr val="tx1"/>
              </a:solidFill>
            </a:endParaRPr>
          </a:p>
          <a:p>
            <a:r>
              <a:rPr lang="es-ES" b="1" i="1" dirty="0">
                <a:solidFill>
                  <a:schemeClr val="tx1"/>
                </a:solidFill>
              </a:rPr>
              <a:t>El </a:t>
            </a:r>
            <a:r>
              <a:rPr lang="es-ES" b="1" i="1" dirty="0" err="1">
                <a:solidFill>
                  <a:schemeClr val="tx1"/>
                </a:solidFill>
              </a:rPr>
              <a:t>ScrollView</a:t>
            </a:r>
            <a:r>
              <a:rPr lang="es-ES" b="1" i="1" dirty="0">
                <a:solidFill>
                  <a:schemeClr val="tx1"/>
                </a:solidFill>
              </a:rPr>
              <a:t> tiene como única regla que sólo debe contener un </a:t>
            </a:r>
            <a:r>
              <a:rPr lang="es-ES" b="1" i="1" dirty="0" err="1">
                <a:solidFill>
                  <a:schemeClr val="tx1"/>
                </a:solidFill>
              </a:rPr>
              <a:t>Layout</a:t>
            </a:r>
            <a:r>
              <a:rPr lang="es-ES" b="1" i="1" dirty="0">
                <a:solidFill>
                  <a:schemeClr val="tx1"/>
                </a:solidFill>
              </a:rPr>
              <a:t>. Por ejemplo:</a:t>
            </a:r>
          </a:p>
          <a:p>
            <a:endParaRPr lang="es-ES" b="1" i="1" dirty="0">
              <a:solidFill>
                <a:schemeClr val="tx1"/>
              </a:solidFill>
            </a:endParaRPr>
          </a:p>
          <a:p>
            <a:r>
              <a:rPr lang="es-ES" dirty="0">
                <a:solidFill>
                  <a:schemeClr val="tx1"/>
                </a:solidFill>
              </a:rPr>
              <a:t>&lt;</a:t>
            </a:r>
            <a:r>
              <a:rPr lang="es-ES" dirty="0" err="1">
                <a:solidFill>
                  <a:schemeClr val="tx1"/>
                </a:solidFill>
              </a:rPr>
              <a:t>ScrollView</a:t>
            </a:r>
            <a:r>
              <a:rPr lang="es-ES" dirty="0">
                <a:solidFill>
                  <a:schemeClr val="tx1"/>
                </a:solidFill>
              </a:rPr>
              <a:t>&gt;</a:t>
            </a:r>
          </a:p>
          <a:p>
            <a:r>
              <a:rPr lang="es-ES" dirty="0">
                <a:solidFill>
                  <a:schemeClr val="tx1"/>
                </a:solidFill>
              </a:rPr>
              <a:t>      &lt;</a:t>
            </a:r>
            <a:r>
              <a:rPr lang="es-ES" dirty="0" err="1">
                <a:solidFill>
                  <a:schemeClr val="tx1"/>
                </a:solidFill>
              </a:rPr>
              <a:t>LinearLayout</a:t>
            </a:r>
            <a:r>
              <a:rPr lang="es-ES" dirty="0">
                <a:solidFill>
                  <a:schemeClr val="tx1"/>
                </a:solidFill>
              </a:rPr>
              <a:t>&gt;…&lt;/</a:t>
            </a:r>
            <a:r>
              <a:rPr lang="es-ES" dirty="0" err="1">
                <a:solidFill>
                  <a:schemeClr val="tx1"/>
                </a:solidFill>
              </a:rPr>
              <a:t>LinearLayout</a:t>
            </a:r>
            <a:r>
              <a:rPr lang="es-ES" dirty="0">
                <a:solidFill>
                  <a:schemeClr val="tx1"/>
                </a:solidFill>
              </a:rPr>
              <a:t>&gt;</a:t>
            </a:r>
          </a:p>
          <a:p>
            <a:r>
              <a:rPr lang="es-ES" dirty="0">
                <a:solidFill>
                  <a:schemeClr val="tx1"/>
                </a:solidFill>
              </a:rPr>
              <a:t>&lt;/</a:t>
            </a:r>
            <a:r>
              <a:rPr lang="es-ES" dirty="0" err="1">
                <a:solidFill>
                  <a:schemeClr val="tx1"/>
                </a:solidFill>
              </a:rPr>
              <a:t>ScrollView</a:t>
            </a:r>
            <a:r>
              <a:rPr lang="es-ES" dirty="0">
                <a:solidFill>
                  <a:schemeClr val="tx1"/>
                </a:solidFill>
              </a:rPr>
              <a:t>&gt;</a:t>
            </a:r>
            <a:endParaRPr lang="es-CO" dirty="0">
              <a:solidFill>
                <a:schemeClr val="tx1"/>
              </a:solidFill>
            </a:endParaRPr>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465" y="1347614"/>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5693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Dimensiones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XML UI</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900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Elipse 11"/>
          <p:cNvSpPr/>
          <p:nvPr/>
        </p:nvSpPr>
        <p:spPr>
          <a:xfrm>
            <a:off x="1259632" y="185167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1</a:t>
            </a:r>
            <a:endParaRPr lang="es-CO" dirty="0">
              <a:solidFill>
                <a:schemeClr val="bg1"/>
              </a:solidFill>
            </a:endParaRPr>
          </a:p>
        </p:txBody>
      </p:sp>
      <p:sp>
        <p:nvSpPr>
          <p:cNvPr id="13" name="Elipse 12"/>
          <p:cNvSpPr/>
          <p:nvPr/>
        </p:nvSpPr>
        <p:spPr>
          <a:xfrm>
            <a:off x="1259632" y="249845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4" name="Elipse 13"/>
          <p:cNvSpPr/>
          <p:nvPr/>
        </p:nvSpPr>
        <p:spPr>
          <a:xfrm>
            <a:off x="1259632" y="3145246"/>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5" name="Elipse 14"/>
          <p:cNvSpPr/>
          <p:nvPr/>
        </p:nvSpPr>
        <p:spPr>
          <a:xfrm>
            <a:off x="1259632" y="378165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16" name="CuadroTexto 15"/>
          <p:cNvSpPr txBox="1"/>
          <p:nvPr/>
        </p:nvSpPr>
        <p:spPr>
          <a:xfrm>
            <a:off x="1763688" y="1779662"/>
            <a:ext cx="4536504" cy="2246769"/>
          </a:xfrm>
          <a:prstGeom prst="rect">
            <a:avLst/>
          </a:prstGeom>
          <a:noFill/>
        </p:spPr>
        <p:txBody>
          <a:bodyPr wrap="square" rtlCol="0">
            <a:spAutoFit/>
          </a:bodyPr>
          <a:lstStyle/>
          <a:p>
            <a:endParaRPr lang="es-ES" b="1" dirty="0">
              <a:solidFill>
                <a:schemeClr val="tx2"/>
              </a:solidFill>
            </a:endParaRPr>
          </a:p>
          <a:p>
            <a:endParaRPr lang="es-ES" b="1" dirty="0">
              <a:solidFill>
                <a:schemeClr val="tx2"/>
              </a:solidFill>
            </a:endParaRPr>
          </a:p>
          <a:p>
            <a:endParaRPr lang="es-ES" b="1" dirty="0">
              <a:solidFill>
                <a:schemeClr val="tx2"/>
              </a:solidFill>
            </a:endParaRPr>
          </a:p>
          <a:p>
            <a:endParaRPr lang="es-ES" b="1" dirty="0">
              <a:solidFill>
                <a:schemeClr val="tx2"/>
              </a:solidFill>
            </a:endParaRPr>
          </a:p>
          <a:p>
            <a:endParaRPr lang="es-ES" b="1" dirty="0">
              <a:solidFill>
                <a:schemeClr val="tx2"/>
              </a:solidFill>
            </a:endParaRPr>
          </a:p>
          <a:p>
            <a:endParaRPr lang="es-ES" b="1" dirty="0">
              <a:solidFill>
                <a:schemeClr val="tx2"/>
              </a:solidFill>
            </a:endParaRPr>
          </a:p>
          <a:p>
            <a:r>
              <a:rPr lang="es-ES" b="1" dirty="0">
                <a:solidFill>
                  <a:schemeClr val="tx2"/>
                </a:solidFill>
              </a:rPr>
              <a:t>UNIDAD 3</a:t>
            </a:r>
            <a:endParaRPr lang="es-ES" b="1" dirty="0">
              <a:solidFill>
                <a:schemeClr val="tx1"/>
              </a:solidFill>
            </a:endParaRPr>
          </a:p>
          <a:p>
            <a:r>
              <a:rPr lang="es-ES" b="1" dirty="0">
                <a:solidFill>
                  <a:schemeClr val="tx1"/>
                </a:solidFill>
              </a:rPr>
              <a:t>Cloud </a:t>
            </a:r>
            <a:r>
              <a:rPr lang="es-ES" b="1" dirty="0" err="1">
                <a:solidFill>
                  <a:schemeClr val="tx1"/>
                </a:solidFill>
              </a:rPr>
              <a:t>integration</a:t>
            </a:r>
            <a:r>
              <a:rPr lang="es-ES" b="1" dirty="0">
                <a:solidFill>
                  <a:schemeClr val="tx1"/>
                </a:solidFill>
              </a:rPr>
              <a:t> y servicios</a:t>
            </a:r>
            <a:endParaRPr lang="es-ES" dirty="0">
              <a:solidFill>
                <a:schemeClr val="tx1"/>
              </a:solidFill>
            </a:endParaRPr>
          </a:p>
          <a:p>
            <a:r>
              <a:rPr lang="es-ES" dirty="0">
                <a:solidFill>
                  <a:schemeClr val="tx1"/>
                </a:solidFill>
              </a:rPr>
              <a:t>	Conexión con Cloud (</a:t>
            </a:r>
            <a:r>
              <a:rPr lang="es-ES" dirty="0" err="1">
                <a:solidFill>
                  <a:schemeClr val="tx1"/>
                </a:solidFill>
              </a:rPr>
              <a:t>Firebase</a:t>
            </a:r>
            <a:r>
              <a:rPr lang="es-ES" dirty="0">
                <a:solidFill>
                  <a:schemeClr val="tx1"/>
                </a:solidFill>
              </a:rPr>
              <a:t> SDK)</a:t>
            </a:r>
          </a:p>
          <a:p>
            <a:r>
              <a:rPr lang="es-ES" dirty="0">
                <a:solidFill>
                  <a:schemeClr val="tx1"/>
                </a:solidFill>
              </a:rPr>
              <a:t>	SaaS: Consumo de servicios REST</a:t>
            </a:r>
          </a:p>
        </p:txBody>
      </p:sp>
    </p:spTree>
    <p:extLst>
      <p:ext uri="{BB962C8B-B14F-4D97-AF65-F5344CB8AC3E}">
        <p14:creationId xmlns:p14="http://schemas.microsoft.com/office/powerpoint/2010/main" val="25540326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1080120" cy="2880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Hola</a:t>
            </a:r>
            <a:r>
              <a:rPr lang="en-US" dirty="0"/>
              <a:t> </a:t>
            </a:r>
            <a:r>
              <a:rPr lang="en-US" dirty="0" err="1"/>
              <a:t>mundo</a:t>
            </a:r>
            <a:endParaRPr lang="en-US" dirty="0"/>
          </a:p>
        </p:txBody>
      </p:sp>
      <p:sp>
        <p:nvSpPr>
          <p:cNvPr id="6" name="CuadroTexto 5"/>
          <p:cNvSpPr txBox="1"/>
          <p:nvPr/>
        </p:nvSpPr>
        <p:spPr>
          <a:xfrm>
            <a:off x="4572000" y="1779662"/>
            <a:ext cx="1656184" cy="1600438"/>
          </a:xfrm>
          <a:prstGeom prst="rect">
            <a:avLst/>
          </a:prstGeom>
          <a:noFill/>
        </p:spPr>
        <p:txBody>
          <a:bodyPr wrap="square" rtlCol="0">
            <a:spAutoFit/>
          </a:bodyPr>
          <a:lstStyle/>
          <a:p>
            <a:r>
              <a:rPr lang="es-ES" b="1" i="1">
                <a:solidFill>
                  <a:schemeClr val="tx1"/>
                </a:solidFill>
              </a:rPr>
              <a:t>Width</a:t>
            </a:r>
          </a:p>
          <a:p>
            <a:r>
              <a:rPr lang="es-ES">
                <a:solidFill>
                  <a:schemeClr val="tx1"/>
                </a:solidFill>
              </a:rPr>
              <a:t>El ancho del view</a:t>
            </a:r>
          </a:p>
          <a:p>
            <a:r>
              <a:rPr lang="es-ES">
                <a:solidFill>
                  <a:schemeClr val="tx1"/>
                </a:solidFill>
              </a:rPr>
              <a:t>w="wrap_content"</a:t>
            </a:r>
          </a:p>
          <a:p>
            <a:endParaRPr lang="es-ES">
              <a:solidFill>
                <a:schemeClr val="tx1"/>
              </a:solidFill>
            </a:endParaRPr>
          </a:p>
          <a:p>
            <a:r>
              <a:rPr lang="es-ES" b="1" i="1">
                <a:solidFill>
                  <a:schemeClr val="tx1"/>
                </a:solidFill>
              </a:rPr>
              <a:t>Height</a:t>
            </a:r>
          </a:p>
          <a:p>
            <a:r>
              <a:rPr lang="es-ES">
                <a:solidFill>
                  <a:schemeClr val="tx1"/>
                </a:solidFill>
              </a:rPr>
              <a:t>El alto del view</a:t>
            </a:r>
          </a:p>
          <a:p>
            <a:r>
              <a:rPr lang="es-ES">
                <a:solidFill>
                  <a:schemeClr val="tx1"/>
                </a:solidFill>
              </a:rPr>
              <a:t>h="wrap_content"</a:t>
            </a:r>
            <a:endParaRPr lang="es-ES" dirty="0">
              <a:solidFill>
                <a:schemeClr val="tx1"/>
              </a:solidFill>
            </a:endParaRPr>
          </a:p>
        </p:txBody>
      </p:sp>
      <p:pic>
        <p:nvPicPr>
          <p:cNvPr id="26"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7" name="CuadroTexto 26"/>
          <p:cNvSpPr txBox="1"/>
          <p:nvPr/>
        </p:nvSpPr>
        <p:spPr>
          <a:xfrm>
            <a:off x="6804248" y="1779290"/>
            <a:ext cx="1656184" cy="738664"/>
          </a:xfrm>
          <a:prstGeom prst="rect">
            <a:avLst/>
          </a:prstGeom>
          <a:noFill/>
        </p:spPr>
        <p:txBody>
          <a:bodyPr wrap="square" rtlCol="0">
            <a:spAutoFit/>
          </a:bodyPr>
          <a:lstStyle/>
          <a:p>
            <a:r>
              <a:rPr lang="es-ES" b="1" i="1" dirty="0" err="1">
                <a:solidFill>
                  <a:schemeClr val="tx1"/>
                </a:solidFill>
              </a:rPr>
              <a:t>wrap_content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ajusta al contenido</a:t>
            </a:r>
          </a:p>
        </p:txBody>
      </p:sp>
      <p:sp>
        <p:nvSpPr>
          <p:cNvPr id="28" name="CuadroTexto 27"/>
          <p:cNvSpPr txBox="1"/>
          <p:nvPr/>
        </p:nvSpPr>
        <p:spPr>
          <a:xfrm>
            <a:off x="311207" y="1625774"/>
            <a:ext cx="2299632" cy="954107"/>
          </a:xfrm>
          <a:prstGeom prst="rect">
            <a:avLst/>
          </a:prstGeom>
          <a:noFill/>
        </p:spPr>
        <p:txBody>
          <a:bodyPr wrap="square" rtlCol="0">
            <a:spAutoFit/>
          </a:bodyPr>
          <a:lstStyle/>
          <a:p>
            <a:r>
              <a:rPr lang="es-ES" dirty="0">
                <a:solidFill>
                  <a:schemeClr val="tx1"/>
                </a:solidFill>
              </a:rPr>
              <a:t>El contenido del </a:t>
            </a:r>
            <a:r>
              <a:rPr lang="es-ES" dirty="0" err="1">
                <a:solidFill>
                  <a:schemeClr val="tx1"/>
                </a:solidFill>
              </a:rPr>
              <a:t>view</a:t>
            </a:r>
            <a:r>
              <a:rPr lang="es-ES" dirty="0">
                <a:solidFill>
                  <a:schemeClr val="tx1"/>
                </a:solidFill>
              </a:rPr>
              <a:t> es el texto. Para los </a:t>
            </a:r>
            <a:r>
              <a:rPr lang="es-ES" dirty="0" err="1">
                <a:solidFill>
                  <a:schemeClr val="tx1"/>
                </a:solidFill>
              </a:rPr>
              <a:t>Layouts</a:t>
            </a:r>
            <a:r>
              <a:rPr lang="es-ES" dirty="0">
                <a:solidFill>
                  <a:schemeClr val="tx1"/>
                </a:solidFill>
              </a:rPr>
              <a:t>, el contenido son los </a:t>
            </a:r>
            <a:r>
              <a:rPr lang="es-ES" dirty="0" err="1">
                <a:solidFill>
                  <a:schemeClr val="tx1"/>
                </a:solidFill>
              </a:rPr>
              <a:t>views</a:t>
            </a:r>
            <a:r>
              <a:rPr lang="es-ES" dirty="0">
                <a:solidFill>
                  <a:schemeClr val="tx1"/>
                </a:solidFill>
              </a:rPr>
              <a:t> que contiene</a:t>
            </a:r>
          </a:p>
        </p:txBody>
      </p:sp>
    </p:spTree>
    <p:extLst>
      <p:ext uri="{BB962C8B-B14F-4D97-AF65-F5344CB8AC3E}">
        <p14:creationId xmlns:p14="http://schemas.microsoft.com/office/powerpoint/2010/main" val="21327812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720080" cy="4320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Hola</a:t>
            </a:r>
            <a:endParaRPr lang="en-US" dirty="0"/>
          </a:p>
          <a:p>
            <a:r>
              <a:rPr lang="en-US" dirty="0" err="1"/>
              <a:t>mundo</a:t>
            </a:r>
            <a:endParaRPr lang="en-US" dirty="0"/>
          </a:p>
        </p:txBody>
      </p:sp>
      <p:sp>
        <p:nvSpPr>
          <p:cNvPr id="6" name="CuadroTexto 5"/>
          <p:cNvSpPr txBox="1"/>
          <p:nvPr/>
        </p:nvSpPr>
        <p:spPr>
          <a:xfrm>
            <a:off x="4572000" y="1779662"/>
            <a:ext cx="1656184" cy="1600438"/>
          </a:xfrm>
          <a:prstGeom prst="rect">
            <a:avLst/>
          </a:prstGeom>
          <a:noFill/>
        </p:spPr>
        <p:txBody>
          <a:bodyPr wrap="square" rtlCol="0">
            <a:spAutoFit/>
          </a:bodyPr>
          <a:lstStyle/>
          <a:p>
            <a:r>
              <a:rPr lang="es-ES" b="1" i="1">
                <a:solidFill>
                  <a:schemeClr val="tx1"/>
                </a:solidFill>
              </a:rPr>
              <a:t>Width</a:t>
            </a:r>
          </a:p>
          <a:p>
            <a:r>
              <a:rPr lang="es-ES">
                <a:solidFill>
                  <a:schemeClr val="tx1"/>
                </a:solidFill>
              </a:rPr>
              <a:t>El ancho del view</a:t>
            </a:r>
          </a:p>
          <a:p>
            <a:r>
              <a:rPr lang="es-ES">
                <a:solidFill>
                  <a:schemeClr val="tx1"/>
                </a:solidFill>
              </a:rPr>
              <a:t>w="wrap_content"</a:t>
            </a:r>
          </a:p>
          <a:p>
            <a:endParaRPr lang="es-ES">
              <a:solidFill>
                <a:schemeClr val="tx1"/>
              </a:solidFill>
            </a:endParaRPr>
          </a:p>
          <a:p>
            <a:r>
              <a:rPr lang="es-ES" b="1" i="1">
                <a:solidFill>
                  <a:schemeClr val="tx1"/>
                </a:solidFill>
              </a:rPr>
              <a:t>Height</a:t>
            </a:r>
          </a:p>
          <a:p>
            <a:r>
              <a:rPr lang="es-ES">
                <a:solidFill>
                  <a:schemeClr val="tx1"/>
                </a:solidFill>
              </a:rPr>
              <a:t>El alto del view</a:t>
            </a:r>
          </a:p>
          <a:p>
            <a:r>
              <a:rPr lang="es-ES">
                <a:solidFill>
                  <a:schemeClr val="tx1"/>
                </a:solidFill>
              </a:rPr>
              <a:t>h="wrap_content"</a:t>
            </a:r>
            <a:endParaRPr lang="es-ES" dirty="0">
              <a:solidFill>
                <a:schemeClr val="tx1"/>
              </a:solidFill>
            </a:endParaRPr>
          </a:p>
        </p:txBody>
      </p:sp>
      <p:sp>
        <p:nvSpPr>
          <p:cNvPr id="27" name="CuadroTexto 26"/>
          <p:cNvSpPr txBox="1"/>
          <p:nvPr/>
        </p:nvSpPr>
        <p:spPr>
          <a:xfrm>
            <a:off x="6804248" y="1779290"/>
            <a:ext cx="1656184" cy="738664"/>
          </a:xfrm>
          <a:prstGeom prst="rect">
            <a:avLst/>
          </a:prstGeom>
          <a:noFill/>
        </p:spPr>
        <p:txBody>
          <a:bodyPr wrap="square" rtlCol="0">
            <a:spAutoFit/>
          </a:bodyPr>
          <a:lstStyle/>
          <a:p>
            <a:r>
              <a:rPr lang="es-ES" b="1" i="1" dirty="0" err="1">
                <a:solidFill>
                  <a:schemeClr val="tx1"/>
                </a:solidFill>
              </a:rPr>
              <a:t>wrap_content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ajusta al contenido</a:t>
            </a:r>
          </a:p>
        </p:txBody>
      </p:sp>
      <p:pic>
        <p:nvPicPr>
          <p:cNvPr id="9"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CuadroTexto 9"/>
          <p:cNvSpPr txBox="1"/>
          <p:nvPr/>
        </p:nvSpPr>
        <p:spPr>
          <a:xfrm>
            <a:off x="311207" y="1625774"/>
            <a:ext cx="2299632" cy="954107"/>
          </a:xfrm>
          <a:prstGeom prst="rect">
            <a:avLst/>
          </a:prstGeom>
          <a:noFill/>
        </p:spPr>
        <p:txBody>
          <a:bodyPr wrap="square" rtlCol="0">
            <a:spAutoFit/>
          </a:bodyPr>
          <a:lstStyle/>
          <a:p>
            <a:r>
              <a:rPr lang="es-ES" dirty="0">
                <a:solidFill>
                  <a:schemeClr val="tx1"/>
                </a:solidFill>
              </a:rPr>
              <a:t>El contenido del </a:t>
            </a:r>
            <a:r>
              <a:rPr lang="es-ES" dirty="0" err="1">
                <a:solidFill>
                  <a:schemeClr val="tx1"/>
                </a:solidFill>
              </a:rPr>
              <a:t>view</a:t>
            </a:r>
            <a:r>
              <a:rPr lang="es-ES" dirty="0">
                <a:solidFill>
                  <a:schemeClr val="tx1"/>
                </a:solidFill>
              </a:rPr>
              <a:t> es el texto. Para los </a:t>
            </a:r>
            <a:r>
              <a:rPr lang="es-ES" dirty="0" err="1">
                <a:solidFill>
                  <a:schemeClr val="tx1"/>
                </a:solidFill>
              </a:rPr>
              <a:t>Layouts</a:t>
            </a:r>
            <a:r>
              <a:rPr lang="es-ES" dirty="0">
                <a:solidFill>
                  <a:schemeClr val="tx1"/>
                </a:solidFill>
              </a:rPr>
              <a:t>, el contenido son los </a:t>
            </a:r>
            <a:r>
              <a:rPr lang="es-ES" dirty="0" err="1">
                <a:solidFill>
                  <a:schemeClr val="tx1"/>
                </a:solidFill>
              </a:rPr>
              <a:t>views</a:t>
            </a:r>
            <a:r>
              <a:rPr lang="es-ES" dirty="0">
                <a:solidFill>
                  <a:schemeClr val="tx1"/>
                </a:solidFill>
              </a:rPr>
              <a:t> que contiene</a:t>
            </a:r>
          </a:p>
        </p:txBody>
      </p:sp>
    </p:spTree>
    <p:extLst>
      <p:ext uri="{BB962C8B-B14F-4D97-AF65-F5344CB8AC3E}">
        <p14:creationId xmlns:p14="http://schemas.microsoft.com/office/powerpoint/2010/main" val="31840556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1080120" cy="1080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a:solidFill>
                  <a:schemeClr val="tx1"/>
                </a:solidFill>
              </a:rPr>
              <a:t>Sin embargo las dimensiones pueden ser también números fijos en unidades </a:t>
            </a:r>
            <a:r>
              <a:rPr lang="es-ES" b="1" i="1" dirty="0" err="1">
                <a:solidFill>
                  <a:schemeClr val="tx1"/>
                </a:solidFill>
              </a:rPr>
              <a:t>dp</a:t>
            </a:r>
            <a:endParaRPr lang="es-ES" b="1" i="1" dirty="0">
              <a:solidFill>
                <a:schemeClr val="tx1"/>
              </a:solidFill>
            </a:endParaRPr>
          </a:p>
        </p:txBody>
      </p:sp>
      <p:cxnSp>
        <p:nvCxnSpPr>
          <p:cNvPr id="11" name="Conector recto 10"/>
          <p:cNvCxnSpPr/>
          <p:nvPr/>
        </p:nvCxnSpPr>
        <p:spPr>
          <a:xfrm>
            <a:off x="2913487" y="2931790"/>
            <a:ext cx="1080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4067944" y="1779662"/>
            <a:ext cx="0" cy="10801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3184883" y="2931790"/>
            <a:ext cx="537327" cy="246221"/>
          </a:xfrm>
          <a:prstGeom prst="rect">
            <a:avLst/>
          </a:prstGeom>
        </p:spPr>
        <p:txBody>
          <a:bodyPr wrap="none">
            <a:spAutoFit/>
          </a:bodyPr>
          <a:lstStyle/>
          <a:p>
            <a:r>
              <a:rPr lang="es-ES" sz="1000" dirty="0">
                <a:solidFill>
                  <a:schemeClr val="bg1"/>
                </a:solidFill>
              </a:rPr>
              <a:t>200dp</a:t>
            </a:r>
            <a:endParaRPr lang="es-CO" sz="1000" dirty="0">
              <a:solidFill>
                <a:schemeClr val="bg1"/>
              </a:solidFill>
            </a:endParaRPr>
          </a:p>
        </p:txBody>
      </p:sp>
      <p:sp>
        <p:nvSpPr>
          <p:cNvPr id="20" name="Rectángulo 19"/>
          <p:cNvSpPr/>
          <p:nvPr/>
        </p:nvSpPr>
        <p:spPr>
          <a:xfrm rot="5400000">
            <a:off x="3895790" y="2188107"/>
            <a:ext cx="537327" cy="246221"/>
          </a:xfrm>
          <a:prstGeom prst="rect">
            <a:avLst/>
          </a:prstGeom>
        </p:spPr>
        <p:txBody>
          <a:bodyPr wrap="none">
            <a:spAutoFit/>
          </a:bodyPr>
          <a:lstStyle/>
          <a:p>
            <a:r>
              <a:rPr lang="es-ES" sz="1000" dirty="0">
                <a:solidFill>
                  <a:schemeClr val="bg1"/>
                </a:solidFill>
              </a:rPr>
              <a:t>200dp</a:t>
            </a:r>
            <a:endParaRPr lang="es-CO" sz="1000" dirty="0">
              <a:solidFill>
                <a:schemeClr val="bg1"/>
              </a:solidFill>
            </a:endParaRPr>
          </a:p>
        </p:txBody>
      </p:sp>
      <p:sp>
        <p:nvSpPr>
          <p:cNvPr id="22" name="CuadroTexto 21"/>
          <p:cNvSpPr txBox="1"/>
          <p:nvPr/>
        </p:nvSpPr>
        <p:spPr>
          <a:xfrm>
            <a:off x="4572000" y="1779662"/>
            <a:ext cx="1656184" cy="1600438"/>
          </a:xfrm>
          <a:prstGeom prst="rect">
            <a:avLst/>
          </a:prstGeom>
          <a:noFill/>
        </p:spPr>
        <p:txBody>
          <a:bodyPr wrap="square" rtlCol="0">
            <a:spAutoFit/>
          </a:bodyPr>
          <a:lstStyle/>
          <a:p>
            <a:r>
              <a:rPr lang="es-ES" b="1" i="1" dirty="0" err="1">
                <a:solidFill>
                  <a:schemeClr val="tx1"/>
                </a:solidFill>
              </a:rPr>
              <a:t>Width</a:t>
            </a:r>
            <a:endParaRPr lang="es-ES" b="1" i="1" dirty="0">
              <a:solidFill>
                <a:schemeClr val="tx1"/>
              </a:solidFill>
            </a:endParaRPr>
          </a:p>
          <a:p>
            <a:r>
              <a:rPr lang="es-ES" dirty="0">
                <a:solidFill>
                  <a:schemeClr val="tx1"/>
                </a:solidFill>
              </a:rPr>
              <a:t>El ancho del </a:t>
            </a:r>
            <a:r>
              <a:rPr lang="es-ES" dirty="0" err="1">
                <a:solidFill>
                  <a:schemeClr val="tx1"/>
                </a:solidFill>
              </a:rPr>
              <a:t>view</a:t>
            </a:r>
            <a:endParaRPr lang="es-ES" dirty="0">
              <a:solidFill>
                <a:schemeClr val="tx1"/>
              </a:solidFill>
            </a:endParaRPr>
          </a:p>
          <a:p>
            <a:r>
              <a:rPr lang="es-ES" dirty="0">
                <a:solidFill>
                  <a:schemeClr val="tx1"/>
                </a:solidFill>
              </a:rPr>
              <a:t>w="200dp"</a:t>
            </a:r>
          </a:p>
          <a:p>
            <a:endParaRPr lang="es-ES" dirty="0">
              <a:solidFill>
                <a:schemeClr val="tx1"/>
              </a:solidFill>
            </a:endParaRPr>
          </a:p>
          <a:p>
            <a:r>
              <a:rPr lang="es-ES" b="1" i="1" dirty="0" err="1">
                <a:solidFill>
                  <a:schemeClr val="tx1"/>
                </a:solidFill>
              </a:rPr>
              <a:t>Height</a:t>
            </a:r>
            <a:endParaRPr lang="es-ES" b="1" i="1" dirty="0">
              <a:solidFill>
                <a:schemeClr val="tx1"/>
              </a:solidFill>
            </a:endParaRPr>
          </a:p>
          <a:p>
            <a:r>
              <a:rPr lang="es-ES" dirty="0">
                <a:solidFill>
                  <a:schemeClr val="tx1"/>
                </a:solidFill>
              </a:rPr>
              <a:t>El alto del </a:t>
            </a:r>
            <a:r>
              <a:rPr lang="es-ES" dirty="0" err="1">
                <a:solidFill>
                  <a:schemeClr val="tx1"/>
                </a:solidFill>
              </a:rPr>
              <a:t>view</a:t>
            </a:r>
            <a:endParaRPr lang="es-ES" dirty="0">
              <a:solidFill>
                <a:schemeClr val="tx1"/>
              </a:solidFill>
            </a:endParaRPr>
          </a:p>
          <a:p>
            <a:r>
              <a:rPr lang="es-ES" dirty="0">
                <a:solidFill>
                  <a:schemeClr val="tx1"/>
                </a:solidFill>
              </a:rPr>
              <a:t>h="200dp"</a:t>
            </a:r>
          </a:p>
        </p:txBody>
      </p:sp>
      <p:pic>
        <p:nvPicPr>
          <p:cNvPr id="23"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9021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5" y="1779662"/>
            <a:ext cx="1365671" cy="24976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err="1">
                <a:solidFill>
                  <a:schemeClr val="tx1"/>
                </a:solidFill>
              </a:rPr>
              <a:t>match_parent</a:t>
            </a:r>
            <a:r>
              <a:rPr lang="es-ES" dirty="0">
                <a:solidFill>
                  <a:schemeClr val="tx1"/>
                </a:solidFill>
              </a:rPr>
              <a:t> se usa a menudo para el </a:t>
            </a:r>
            <a:r>
              <a:rPr lang="es-ES" dirty="0" err="1">
                <a:solidFill>
                  <a:schemeClr val="tx1"/>
                </a:solidFill>
              </a:rPr>
              <a:t>layout</a:t>
            </a:r>
            <a:r>
              <a:rPr lang="es-ES" dirty="0">
                <a:solidFill>
                  <a:schemeClr val="tx1"/>
                </a:solidFill>
              </a:rPr>
              <a:t>, de modo que cubra la pantalla</a:t>
            </a:r>
            <a:endParaRPr lang="es-ES" b="1" i="1" dirty="0">
              <a:solidFill>
                <a:schemeClr val="tx1"/>
              </a:solidFill>
            </a:endParaRPr>
          </a:p>
        </p:txBody>
      </p:sp>
      <p:sp>
        <p:nvSpPr>
          <p:cNvPr id="22" name="CuadroTexto 21"/>
          <p:cNvSpPr txBox="1"/>
          <p:nvPr/>
        </p:nvSpPr>
        <p:spPr>
          <a:xfrm>
            <a:off x="4572000" y="1779662"/>
            <a:ext cx="1656184" cy="1600438"/>
          </a:xfrm>
          <a:prstGeom prst="rect">
            <a:avLst/>
          </a:prstGeom>
          <a:noFill/>
        </p:spPr>
        <p:txBody>
          <a:bodyPr wrap="square" rtlCol="0">
            <a:spAutoFit/>
          </a:bodyPr>
          <a:lstStyle/>
          <a:p>
            <a:r>
              <a:rPr lang="es-ES" b="1" i="1" dirty="0" err="1">
                <a:solidFill>
                  <a:schemeClr val="tx1"/>
                </a:solidFill>
              </a:rPr>
              <a:t>Width</a:t>
            </a:r>
            <a:endParaRPr lang="es-ES" b="1" i="1" dirty="0">
              <a:solidFill>
                <a:schemeClr val="tx1"/>
              </a:solidFill>
            </a:endParaRPr>
          </a:p>
          <a:p>
            <a:r>
              <a:rPr lang="es-ES" dirty="0">
                <a:solidFill>
                  <a:schemeClr val="tx1"/>
                </a:solidFill>
              </a:rPr>
              <a:t>El ancho del </a:t>
            </a:r>
            <a:r>
              <a:rPr lang="es-ES" dirty="0" err="1">
                <a:solidFill>
                  <a:schemeClr val="tx1"/>
                </a:solidFill>
              </a:rPr>
              <a:t>view</a:t>
            </a:r>
            <a:endParaRPr lang="es-ES" dirty="0">
              <a:solidFill>
                <a:schemeClr val="tx1"/>
              </a:solidFill>
            </a:endParaRPr>
          </a:p>
          <a:p>
            <a:r>
              <a:rPr lang="es-ES" dirty="0">
                <a:solidFill>
                  <a:schemeClr val="tx1"/>
                </a:solidFill>
              </a:rPr>
              <a:t>w="</a:t>
            </a:r>
            <a:r>
              <a:rPr lang="es-ES" dirty="0" err="1">
                <a:solidFill>
                  <a:schemeClr val="tx1"/>
                </a:solidFill>
              </a:rPr>
              <a:t>match_parent</a:t>
            </a:r>
            <a:r>
              <a:rPr lang="es-ES" dirty="0">
                <a:solidFill>
                  <a:schemeClr val="tx1"/>
                </a:solidFill>
              </a:rPr>
              <a:t>"</a:t>
            </a:r>
          </a:p>
          <a:p>
            <a:endParaRPr lang="es-ES" dirty="0">
              <a:solidFill>
                <a:schemeClr val="tx1"/>
              </a:solidFill>
            </a:endParaRPr>
          </a:p>
          <a:p>
            <a:r>
              <a:rPr lang="es-ES" b="1" i="1" dirty="0" err="1">
                <a:solidFill>
                  <a:schemeClr val="tx1"/>
                </a:solidFill>
              </a:rPr>
              <a:t>Height</a:t>
            </a:r>
            <a:endParaRPr lang="es-ES" b="1" i="1" dirty="0">
              <a:solidFill>
                <a:schemeClr val="tx1"/>
              </a:solidFill>
            </a:endParaRPr>
          </a:p>
          <a:p>
            <a:r>
              <a:rPr lang="es-ES" dirty="0">
                <a:solidFill>
                  <a:schemeClr val="tx1"/>
                </a:solidFill>
              </a:rPr>
              <a:t>El alto del </a:t>
            </a:r>
            <a:r>
              <a:rPr lang="es-ES" dirty="0" err="1">
                <a:solidFill>
                  <a:schemeClr val="tx1"/>
                </a:solidFill>
              </a:rPr>
              <a:t>view</a:t>
            </a:r>
            <a:endParaRPr lang="es-ES" dirty="0">
              <a:solidFill>
                <a:schemeClr val="tx1"/>
              </a:solidFill>
            </a:endParaRPr>
          </a:p>
          <a:p>
            <a:r>
              <a:rPr lang="es-ES" dirty="0">
                <a:solidFill>
                  <a:schemeClr val="tx1"/>
                </a:solidFill>
              </a:rPr>
              <a:t>h="</a:t>
            </a:r>
            <a:r>
              <a:rPr lang="es-ES" dirty="0" err="1">
                <a:solidFill>
                  <a:schemeClr val="tx1"/>
                </a:solidFill>
              </a:rPr>
              <a:t>match_parent</a:t>
            </a:r>
            <a:r>
              <a:rPr lang="es-ES" dirty="0">
                <a:solidFill>
                  <a:schemeClr val="tx1"/>
                </a:solidFill>
              </a:rPr>
              <a:t>"</a:t>
            </a:r>
          </a:p>
        </p:txBody>
      </p:sp>
      <p:pic>
        <p:nvPicPr>
          <p:cNvPr id="1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1" name="CuadroTexto 20"/>
          <p:cNvSpPr txBox="1"/>
          <p:nvPr/>
        </p:nvSpPr>
        <p:spPr>
          <a:xfrm>
            <a:off x="6804248" y="1779290"/>
            <a:ext cx="1656184" cy="738664"/>
          </a:xfrm>
          <a:prstGeom prst="rect">
            <a:avLst/>
          </a:prstGeom>
          <a:noFill/>
        </p:spPr>
        <p:txBody>
          <a:bodyPr wrap="square" rtlCol="0">
            <a:spAutoFit/>
          </a:bodyPr>
          <a:lstStyle/>
          <a:p>
            <a:r>
              <a:rPr lang="es-ES" b="1" i="1" dirty="0" err="1">
                <a:solidFill>
                  <a:schemeClr val="tx1"/>
                </a:solidFill>
              </a:rPr>
              <a:t>match_parent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cubre la pantalla</a:t>
            </a:r>
          </a:p>
        </p:txBody>
      </p:sp>
    </p:spTree>
    <p:extLst>
      <p:ext uri="{BB962C8B-B14F-4D97-AF65-F5344CB8AC3E}">
        <p14:creationId xmlns:p14="http://schemas.microsoft.com/office/powerpoint/2010/main" val="2481926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en clase</a:t>
            </a:r>
            <a:endParaRPr lang="es-CO" dirty="0"/>
          </a:p>
        </p:txBody>
      </p:sp>
      <p:sp>
        <p:nvSpPr>
          <p:cNvPr id="3" name="Marcador de contenido 2"/>
          <p:cNvSpPr>
            <a:spLocks noGrp="1"/>
          </p:cNvSpPr>
          <p:nvPr>
            <p:ph idx="1"/>
          </p:nvPr>
        </p:nvSpPr>
        <p:spPr>
          <a:xfrm>
            <a:off x="3419872" y="1384301"/>
            <a:ext cx="4946888" cy="3017520"/>
          </a:xfrm>
        </p:spPr>
        <p:txBody>
          <a:bodyPr/>
          <a:lstStyle/>
          <a:p>
            <a:r>
              <a:rPr lang="es-ES" dirty="0"/>
              <a:t>En grupos de 4, intente imitar una pantalla de </a:t>
            </a:r>
            <a:r>
              <a:rPr lang="es-ES" dirty="0" err="1"/>
              <a:t>Login</a:t>
            </a:r>
            <a:r>
              <a:rPr lang="es-ES" dirty="0"/>
              <a:t> de Instagram que encontrará en la siguiente diapositiva.</a:t>
            </a:r>
          </a:p>
          <a:p>
            <a:endParaRPr lang="es-ES" dirty="0"/>
          </a:p>
          <a:p>
            <a:r>
              <a:rPr lang="es-ES" dirty="0"/>
              <a:t>Adicionalmente, en el repositorio del curso encontrará los elementos necesarios para montar la interfaz gráfica.</a:t>
            </a:r>
          </a:p>
          <a:p>
            <a:endParaRPr lang="es-ES" dirty="0"/>
          </a:p>
          <a:p>
            <a:r>
              <a:rPr lang="es-ES" dirty="0"/>
              <a:t>El grupo que obtenga la interfaz más parecida, obtendrá el respeto de sus compañeros en forma de 2 décimas para el RETO 1.</a:t>
            </a:r>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687155" y="2103012"/>
            <a:ext cx="2185214" cy="800219"/>
          </a:xfrm>
          <a:prstGeom prst="rect">
            <a:avLst/>
          </a:prstGeom>
        </p:spPr>
        <p:txBody>
          <a:bodyPr wrap="none">
            <a:spAutoFit/>
          </a:bodyPr>
          <a:lstStyle/>
          <a:p>
            <a:pPr algn="ctr"/>
            <a:r>
              <a:rPr lang="es-ES" b="1" dirty="0">
                <a:solidFill>
                  <a:schemeClr val="tx1"/>
                </a:solidFill>
              </a:rPr>
              <a:t>COMPETENCIA</a:t>
            </a:r>
          </a:p>
          <a:p>
            <a:pPr algn="ctr"/>
            <a:r>
              <a:rPr lang="es-ES" sz="3200" dirty="0">
                <a:solidFill>
                  <a:srgbClr val="9E5ECE"/>
                </a:solidFill>
                <a:latin typeface="Arial Narrow" panose="020B0606020202030204" pitchFamily="34" charset="0"/>
              </a:rPr>
              <a:t>INSTAGRAM</a:t>
            </a:r>
            <a:endParaRPr lang="es-CO" dirty="0">
              <a:solidFill>
                <a:srgbClr val="9E5ECE"/>
              </a:solidFill>
              <a:latin typeface="Arial Narrow" panose="020B0606020202030204" pitchFamily="34" charset="0"/>
            </a:endParaRPr>
          </a:p>
        </p:txBody>
      </p:sp>
    </p:spTree>
    <p:extLst>
      <p:ext uri="{BB962C8B-B14F-4D97-AF65-F5344CB8AC3E}">
        <p14:creationId xmlns:p14="http://schemas.microsoft.com/office/powerpoint/2010/main" val="998500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Resultado de imagen para Login Instagram Screen"/>
          <p:cNvPicPr>
            <a:picLocks noChangeAspect="1" noChangeArrowheads="1"/>
          </p:cNvPicPr>
          <p:nvPr/>
        </p:nvPicPr>
        <p:blipFill rotWithShape="1">
          <a:blip r:embed="rId2">
            <a:extLst>
              <a:ext uri="{28A0092B-C50C-407E-A947-70E740481C1C}">
                <a14:useLocalDpi xmlns:a14="http://schemas.microsoft.com/office/drawing/2010/main" val="0"/>
              </a:ext>
            </a:extLst>
          </a:blip>
          <a:srcRect l="50314" t="7421" b="-2423"/>
          <a:stretch/>
        </p:blipFill>
        <p:spPr bwMode="auto">
          <a:xfrm>
            <a:off x="4578216" y="1453109"/>
            <a:ext cx="1868656" cy="3158119"/>
          </a:xfrm>
          <a:prstGeom prst="rect">
            <a:avLst/>
          </a:prstGeom>
          <a:noFill/>
          <a:ln>
            <a:noFill/>
          </a:ln>
          <a:scene3d>
            <a:camera prst="perspectiveFront">
              <a:rot lat="624000" lon="18966000" rev="216000"/>
            </a:camera>
            <a:lightRig rig="threePt" dir="t"/>
          </a:scene3d>
          <a:extLst>
            <a:ext uri="{909E8E84-426E-40DD-AFC4-6F175D3DCCD1}">
              <a14:hiddenFill xmlns:a14="http://schemas.microsoft.com/office/drawing/2010/main">
                <a:solidFill>
                  <a:srgbClr val="FFFFFF"/>
                </a:solidFill>
              </a14:hiddenFill>
            </a:ext>
          </a:extLst>
        </p:spPr>
      </p:pic>
      <p:pic>
        <p:nvPicPr>
          <p:cNvPr id="1026" name="Picture 2" descr="Resultado de imagen para Login Instagram Screen"/>
          <p:cNvPicPr>
            <a:picLocks noChangeAspect="1" noChangeArrowheads="1"/>
          </p:cNvPicPr>
          <p:nvPr/>
        </p:nvPicPr>
        <p:blipFill rotWithShape="1">
          <a:blip r:embed="rId2">
            <a:extLst>
              <a:ext uri="{28A0092B-C50C-407E-A947-70E740481C1C}">
                <a14:useLocalDpi xmlns:a14="http://schemas.microsoft.com/office/drawing/2010/main" val="0"/>
              </a:ext>
            </a:extLst>
          </a:blip>
          <a:srcRect l="50314"/>
          <a:stretch/>
        </p:blipFill>
        <p:spPr bwMode="auto">
          <a:xfrm>
            <a:off x="1259632" y="1534008"/>
            <a:ext cx="1619068" cy="288032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s-ES" dirty="0"/>
              <a:t>Ejercicio en clase</a:t>
            </a:r>
            <a:endParaRPr lang="es-CO" dirty="0"/>
          </a:p>
        </p:txBody>
      </p:sp>
      <p:sp>
        <p:nvSpPr>
          <p:cNvPr id="14" name="CuadroTexto 13"/>
          <p:cNvSpPr txBox="1"/>
          <p:nvPr/>
        </p:nvSpPr>
        <p:spPr>
          <a:xfrm>
            <a:off x="6660232" y="1913805"/>
            <a:ext cx="2304256" cy="307777"/>
          </a:xfrm>
          <a:prstGeom prst="rect">
            <a:avLst/>
          </a:prstGeom>
          <a:noFill/>
        </p:spPr>
        <p:txBody>
          <a:bodyPr wrap="square" rtlCol="0">
            <a:spAutoFit/>
          </a:bodyPr>
          <a:lstStyle/>
          <a:p>
            <a:r>
              <a:rPr lang="es-ES" dirty="0" err="1">
                <a:solidFill>
                  <a:schemeClr val="tx1"/>
                </a:solidFill>
                <a:latin typeface="Bahnschrift SemiBold Condensed" panose="020B0502040204020203" pitchFamily="34" charset="0"/>
              </a:rPr>
              <a:t>ImageView</a:t>
            </a:r>
            <a:endParaRPr lang="es-CO" dirty="0">
              <a:solidFill>
                <a:schemeClr val="tx1"/>
              </a:solidFill>
              <a:latin typeface="Bahnschrift SemiBold Condensed" panose="020B0502040204020203" pitchFamily="34" charset="0"/>
            </a:endParaRPr>
          </a:p>
        </p:txBody>
      </p:sp>
      <p:sp>
        <p:nvSpPr>
          <p:cNvPr id="24" name="CuadroTexto 23"/>
          <p:cNvSpPr txBox="1"/>
          <p:nvPr/>
        </p:nvSpPr>
        <p:spPr>
          <a:xfrm>
            <a:off x="6660232" y="2724391"/>
            <a:ext cx="2304256" cy="307777"/>
          </a:xfrm>
          <a:prstGeom prst="rect">
            <a:avLst/>
          </a:prstGeom>
          <a:noFill/>
        </p:spPr>
        <p:txBody>
          <a:bodyPr wrap="square" rtlCol="0">
            <a:spAutoFit/>
          </a:bodyPr>
          <a:lstStyle/>
          <a:p>
            <a:r>
              <a:rPr lang="es-ES" dirty="0" err="1">
                <a:solidFill>
                  <a:schemeClr val="tx1"/>
                </a:solidFill>
                <a:latin typeface="Bahnschrift SemiBold Condensed" panose="020B0502040204020203" pitchFamily="34" charset="0"/>
              </a:rPr>
              <a:t>Button</a:t>
            </a:r>
            <a:endParaRPr lang="es-CO" dirty="0">
              <a:solidFill>
                <a:schemeClr val="tx1"/>
              </a:solidFill>
              <a:latin typeface="Bahnschrift SemiBold Condensed" panose="020B0502040204020203" pitchFamily="34" charset="0"/>
            </a:endParaRPr>
          </a:p>
        </p:txBody>
      </p:sp>
      <p:sp>
        <p:nvSpPr>
          <p:cNvPr id="25" name="CuadroTexto 24"/>
          <p:cNvSpPr txBox="1"/>
          <p:nvPr/>
        </p:nvSpPr>
        <p:spPr>
          <a:xfrm>
            <a:off x="6660232" y="2974168"/>
            <a:ext cx="2304256" cy="307777"/>
          </a:xfrm>
          <a:prstGeom prst="rect">
            <a:avLst/>
          </a:prstGeom>
          <a:noFill/>
        </p:spPr>
        <p:txBody>
          <a:bodyPr wrap="square" rtlCol="0">
            <a:spAutoFit/>
          </a:bodyPr>
          <a:lstStyle/>
          <a:p>
            <a:r>
              <a:rPr lang="es-ES" dirty="0" err="1">
                <a:solidFill>
                  <a:schemeClr val="tx1"/>
                </a:solidFill>
                <a:latin typeface="Bahnschrift SemiBold Condensed" panose="020B0502040204020203" pitchFamily="34" charset="0"/>
              </a:rPr>
              <a:t>TextView</a:t>
            </a:r>
            <a:endParaRPr lang="es-CO" dirty="0">
              <a:solidFill>
                <a:schemeClr val="tx1"/>
              </a:solidFill>
              <a:latin typeface="Bahnschrift SemiBold Condensed" panose="020B0502040204020203" pitchFamily="34" charset="0"/>
            </a:endParaRPr>
          </a:p>
        </p:txBody>
      </p:sp>
      <p:sp>
        <p:nvSpPr>
          <p:cNvPr id="26" name="CuadroTexto 25"/>
          <p:cNvSpPr txBox="1"/>
          <p:nvPr/>
        </p:nvSpPr>
        <p:spPr>
          <a:xfrm>
            <a:off x="6660232" y="2266454"/>
            <a:ext cx="2304256" cy="307777"/>
          </a:xfrm>
          <a:prstGeom prst="rect">
            <a:avLst/>
          </a:prstGeom>
          <a:noFill/>
        </p:spPr>
        <p:txBody>
          <a:bodyPr wrap="square" rtlCol="0">
            <a:spAutoFit/>
          </a:bodyPr>
          <a:lstStyle/>
          <a:p>
            <a:r>
              <a:rPr lang="es-ES" dirty="0" err="1">
                <a:solidFill>
                  <a:schemeClr val="tx1"/>
                </a:solidFill>
                <a:latin typeface="Bahnschrift SemiBold Condensed" panose="020B0502040204020203" pitchFamily="34" charset="0"/>
              </a:rPr>
              <a:t>EditText</a:t>
            </a:r>
            <a:endParaRPr lang="es-CO" dirty="0">
              <a:solidFill>
                <a:schemeClr val="tx1"/>
              </a:solidFill>
              <a:latin typeface="Bahnschrift SemiBold Condensed" panose="020B0502040204020203" pitchFamily="34" charset="0"/>
            </a:endParaRPr>
          </a:p>
        </p:txBody>
      </p:sp>
      <p:cxnSp>
        <p:nvCxnSpPr>
          <p:cNvPr id="21" name="Conector recto de flecha 20"/>
          <p:cNvCxnSpPr/>
          <p:nvPr/>
        </p:nvCxnSpPr>
        <p:spPr>
          <a:xfrm>
            <a:off x="5796136" y="2067694"/>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a:off x="5796136" y="2878279"/>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a:off x="5796136" y="3147814"/>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p:nvPr/>
        </p:nvCxnSpPr>
        <p:spPr>
          <a:xfrm>
            <a:off x="5883928" y="2427734"/>
            <a:ext cx="7763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325" y="1275606"/>
            <a:ext cx="2175515" cy="355640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8" name="CuadroTexto 37"/>
          <p:cNvSpPr txBox="1"/>
          <p:nvPr/>
        </p:nvSpPr>
        <p:spPr>
          <a:xfrm>
            <a:off x="6660232" y="4136181"/>
            <a:ext cx="2304256" cy="307777"/>
          </a:xfrm>
          <a:prstGeom prst="rect">
            <a:avLst/>
          </a:prstGeom>
          <a:noFill/>
        </p:spPr>
        <p:txBody>
          <a:bodyPr wrap="square" rtlCol="0">
            <a:spAutoFit/>
          </a:bodyPr>
          <a:lstStyle/>
          <a:p>
            <a:r>
              <a:rPr lang="es-ES" dirty="0" err="1">
                <a:solidFill>
                  <a:schemeClr val="tx1"/>
                </a:solidFill>
                <a:latin typeface="Bahnschrift SemiBold Condensed" panose="020B0502040204020203" pitchFamily="34" charset="0"/>
              </a:rPr>
              <a:t>Button</a:t>
            </a:r>
            <a:endParaRPr lang="es-CO" dirty="0">
              <a:solidFill>
                <a:schemeClr val="tx1"/>
              </a:solidFill>
              <a:latin typeface="Bahnschrift SemiBold Condensed" panose="020B0502040204020203" pitchFamily="34" charset="0"/>
            </a:endParaRPr>
          </a:p>
        </p:txBody>
      </p:sp>
      <p:cxnSp>
        <p:nvCxnSpPr>
          <p:cNvPr id="39" name="Conector recto de flecha 38"/>
          <p:cNvCxnSpPr/>
          <p:nvPr/>
        </p:nvCxnSpPr>
        <p:spPr>
          <a:xfrm>
            <a:off x="5796136" y="4290069"/>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CuadroTexto 39"/>
          <p:cNvSpPr txBox="1"/>
          <p:nvPr/>
        </p:nvSpPr>
        <p:spPr>
          <a:xfrm>
            <a:off x="6660232" y="3815022"/>
            <a:ext cx="2304256" cy="307777"/>
          </a:xfrm>
          <a:prstGeom prst="rect">
            <a:avLst/>
          </a:prstGeom>
          <a:noFill/>
        </p:spPr>
        <p:txBody>
          <a:bodyPr wrap="square" rtlCol="0">
            <a:spAutoFit/>
          </a:bodyPr>
          <a:lstStyle/>
          <a:p>
            <a:r>
              <a:rPr lang="es-ES" dirty="0" err="1">
                <a:solidFill>
                  <a:schemeClr val="tx1"/>
                </a:solidFill>
                <a:latin typeface="Bahnschrift SemiBold Condensed" panose="020B0502040204020203" pitchFamily="34" charset="0"/>
              </a:rPr>
              <a:t>TextView</a:t>
            </a:r>
            <a:endParaRPr lang="es-CO" dirty="0">
              <a:solidFill>
                <a:schemeClr val="tx1"/>
              </a:solidFill>
              <a:latin typeface="Bahnschrift SemiBold Condensed" panose="020B0502040204020203" pitchFamily="34" charset="0"/>
            </a:endParaRPr>
          </a:p>
        </p:txBody>
      </p:sp>
      <p:cxnSp>
        <p:nvCxnSpPr>
          <p:cNvPr id="41" name="Conector recto de flecha 40"/>
          <p:cNvCxnSpPr/>
          <p:nvPr/>
        </p:nvCxnSpPr>
        <p:spPr>
          <a:xfrm>
            <a:off x="5796136" y="3968910"/>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CuadroTexto 2"/>
          <p:cNvSpPr txBox="1"/>
          <p:nvPr/>
        </p:nvSpPr>
        <p:spPr>
          <a:xfrm>
            <a:off x="3993184" y="1527582"/>
            <a:ext cx="743343" cy="246221"/>
          </a:xfrm>
          <a:prstGeom prst="rect">
            <a:avLst/>
          </a:prstGeom>
          <a:noFill/>
        </p:spPr>
        <p:txBody>
          <a:bodyPr wrap="square" rtlCol="0">
            <a:spAutoFit/>
          </a:bodyPr>
          <a:lstStyle/>
          <a:p>
            <a:pPr algn="ctr"/>
            <a:r>
              <a:rPr lang="es-ES" sz="1000" dirty="0">
                <a:solidFill>
                  <a:schemeClr val="tx1"/>
                </a:solidFill>
              </a:rPr>
              <a:t>#A22F75</a:t>
            </a:r>
            <a:endParaRPr lang="es-CO" sz="1000" dirty="0">
              <a:solidFill>
                <a:schemeClr val="tx1"/>
              </a:solidFill>
            </a:endParaRPr>
          </a:p>
        </p:txBody>
      </p:sp>
      <p:sp>
        <p:nvSpPr>
          <p:cNvPr id="19" name="CuadroTexto 18"/>
          <p:cNvSpPr txBox="1"/>
          <p:nvPr/>
        </p:nvSpPr>
        <p:spPr>
          <a:xfrm>
            <a:off x="6076040" y="1334895"/>
            <a:ext cx="743343" cy="246221"/>
          </a:xfrm>
          <a:prstGeom prst="rect">
            <a:avLst/>
          </a:prstGeom>
          <a:noFill/>
          <a:ln>
            <a:noFill/>
          </a:ln>
        </p:spPr>
        <p:txBody>
          <a:bodyPr wrap="square" rtlCol="0">
            <a:spAutoFit/>
          </a:bodyPr>
          <a:lstStyle/>
          <a:p>
            <a:pPr algn="ctr"/>
            <a:r>
              <a:rPr lang="es-ES" sz="1000" dirty="0">
                <a:solidFill>
                  <a:schemeClr val="tx1"/>
                </a:solidFill>
              </a:rPr>
              <a:t>#853D91</a:t>
            </a:r>
            <a:endParaRPr lang="es-CO" sz="1000" dirty="0">
              <a:solidFill>
                <a:schemeClr val="tx1"/>
              </a:solidFill>
            </a:endParaRPr>
          </a:p>
        </p:txBody>
      </p:sp>
      <p:sp>
        <p:nvSpPr>
          <p:cNvPr id="20" name="CuadroTexto 19"/>
          <p:cNvSpPr txBox="1"/>
          <p:nvPr/>
        </p:nvSpPr>
        <p:spPr>
          <a:xfrm>
            <a:off x="3993184" y="2420342"/>
            <a:ext cx="743343" cy="246221"/>
          </a:xfrm>
          <a:prstGeom prst="rect">
            <a:avLst/>
          </a:prstGeom>
          <a:noFill/>
        </p:spPr>
        <p:txBody>
          <a:bodyPr wrap="square" rtlCol="0">
            <a:spAutoFit/>
          </a:bodyPr>
          <a:lstStyle/>
          <a:p>
            <a:pPr algn="ctr"/>
            <a:r>
              <a:rPr lang="es-ES" sz="1000" dirty="0">
                <a:solidFill>
                  <a:schemeClr val="tx1"/>
                </a:solidFill>
              </a:rPr>
              <a:t>#9F4898</a:t>
            </a:r>
            <a:endParaRPr lang="es-CO" sz="1000" dirty="0">
              <a:solidFill>
                <a:schemeClr val="tx1"/>
              </a:solidFill>
            </a:endParaRPr>
          </a:p>
        </p:txBody>
      </p:sp>
      <p:cxnSp>
        <p:nvCxnSpPr>
          <p:cNvPr id="22" name="Conector recto de flecha 21"/>
          <p:cNvCxnSpPr/>
          <p:nvPr/>
        </p:nvCxnSpPr>
        <p:spPr>
          <a:xfrm>
            <a:off x="4648448" y="2543452"/>
            <a:ext cx="2835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4648448" y="1650692"/>
            <a:ext cx="1417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flipH="1">
            <a:off x="6012160" y="1463196"/>
            <a:ext cx="14246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954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Elipse 11"/>
          <p:cNvSpPr/>
          <p:nvPr/>
        </p:nvSpPr>
        <p:spPr>
          <a:xfrm>
            <a:off x="1259632" y="185167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1</a:t>
            </a:r>
            <a:endParaRPr lang="es-CO" dirty="0">
              <a:solidFill>
                <a:schemeClr val="bg1"/>
              </a:solidFill>
            </a:endParaRPr>
          </a:p>
        </p:txBody>
      </p:sp>
      <p:sp>
        <p:nvSpPr>
          <p:cNvPr id="13" name="Elipse 12"/>
          <p:cNvSpPr/>
          <p:nvPr/>
        </p:nvSpPr>
        <p:spPr>
          <a:xfrm>
            <a:off x="1259632" y="249845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4" name="Elipse 13"/>
          <p:cNvSpPr/>
          <p:nvPr/>
        </p:nvSpPr>
        <p:spPr>
          <a:xfrm>
            <a:off x="1259632" y="3145246"/>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5" name="Elipse 14"/>
          <p:cNvSpPr/>
          <p:nvPr/>
        </p:nvSpPr>
        <p:spPr>
          <a:xfrm>
            <a:off x="1259632" y="3781657"/>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16" name="CuadroTexto 15"/>
          <p:cNvSpPr txBox="1"/>
          <p:nvPr/>
        </p:nvSpPr>
        <p:spPr>
          <a:xfrm>
            <a:off x="1763688" y="1779662"/>
            <a:ext cx="4536504" cy="2893100"/>
          </a:xfrm>
          <a:prstGeom prst="rect">
            <a:avLst/>
          </a:prstGeom>
          <a:noFill/>
        </p:spPr>
        <p:txBody>
          <a:bodyPr wrap="square" rtlCol="0">
            <a:spAutoFit/>
          </a:bodyPr>
          <a:lstStyle/>
          <a:p>
            <a:endParaRPr lang="es-ES" b="1" dirty="0">
              <a:solidFill>
                <a:schemeClr val="tx2"/>
              </a:solidFill>
            </a:endParaRPr>
          </a:p>
          <a:p>
            <a:endParaRPr lang="es-ES" b="1" dirty="0">
              <a:solidFill>
                <a:schemeClr val="tx2"/>
              </a:solidFill>
            </a:endParaRPr>
          </a:p>
          <a:p>
            <a:endParaRPr lang="es-ES" b="1" dirty="0">
              <a:solidFill>
                <a:schemeClr val="tx2"/>
              </a:solidFill>
            </a:endParaRPr>
          </a:p>
          <a:p>
            <a:endParaRPr lang="es-ES" b="1" dirty="0">
              <a:solidFill>
                <a:schemeClr val="tx2"/>
              </a:solidFill>
            </a:endParaRPr>
          </a:p>
          <a:p>
            <a:endParaRPr lang="es-ES" b="1" dirty="0">
              <a:solidFill>
                <a:schemeClr val="tx2"/>
              </a:solidFill>
            </a:endParaRPr>
          </a:p>
          <a:p>
            <a:endParaRPr lang="es-ES" b="1" dirty="0">
              <a:solidFill>
                <a:schemeClr val="tx2"/>
              </a:solidFill>
            </a:endParaRPr>
          </a:p>
          <a:p>
            <a:endParaRPr lang="es-ES" b="1" dirty="0">
              <a:solidFill>
                <a:schemeClr val="tx2"/>
              </a:solidFill>
            </a:endParaRPr>
          </a:p>
          <a:p>
            <a:endParaRPr lang="es-ES" b="1" dirty="0">
              <a:solidFill>
                <a:schemeClr val="tx2"/>
              </a:solidFill>
            </a:endParaRPr>
          </a:p>
          <a:p>
            <a:endParaRPr lang="es-ES" b="1" dirty="0">
              <a:solidFill>
                <a:schemeClr val="tx2"/>
              </a:solidFill>
            </a:endParaRPr>
          </a:p>
          <a:p>
            <a:r>
              <a:rPr lang="es-ES" b="1" dirty="0">
                <a:solidFill>
                  <a:schemeClr val="tx2"/>
                </a:solidFill>
              </a:rPr>
              <a:t>UNIDAD 4</a:t>
            </a:r>
            <a:endParaRPr lang="es-ES" b="1" dirty="0">
              <a:solidFill>
                <a:schemeClr val="tx1"/>
              </a:solidFill>
            </a:endParaRPr>
          </a:p>
          <a:p>
            <a:r>
              <a:rPr lang="es-ES" b="1" dirty="0">
                <a:solidFill>
                  <a:schemeClr val="tx1"/>
                </a:solidFill>
              </a:rPr>
              <a:t>Construcción y despliegue</a:t>
            </a:r>
            <a:endParaRPr lang="es-ES" dirty="0">
              <a:solidFill>
                <a:schemeClr val="tx1"/>
              </a:solidFill>
            </a:endParaRPr>
          </a:p>
          <a:p>
            <a:r>
              <a:rPr lang="es-ES" dirty="0">
                <a:solidFill>
                  <a:schemeClr val="tx1"/>
                </a:solidFill>
              </a:rPr>
              <a:t>	Producto mínimo viable</a:t>
            </a:r>
          </a:p>
          <a:p>
            <a:r>
              <a:rPr lang="es-ES" dirty="0">
                <a:solidFill>
                  <a:schemeClr val="tx1"/>
                </a:solidFill>
              </a:rPr>
              <a:t>	Despliegue en Google Play</a:t>
            </a:r>
          </a:p>
        </p:txBody>
      </p:sp>
    </p:spTree>
    <p:extLst>
      <p:ext uri="{BB962C8B-B14F-4D97-AF65-F5344CB8AC3E}">
        <p14:creationId xmlns:p14="http://schemas.microsoft.com/office/powerpoint/2010/main" val="2006963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Curva de aprendizaje</a:t>
            </a:r>
            <a:endParaRPr lang="es-CO" dirty="0"/>
          </a:p>
        </p:txBody>
      </p:sp>
      <p:pic>
        <p:nvPicPr>
          <p:cNvPr id="4" name="Imagen 3"/>
          <p:cNvPicPr>
            <a:picLocks noChangeAspect="1"/>
          </p:cNvPicPr>
          <p:nvPr/>
        </p:nvPicPr>
        <p:blipFill>
          <a:blip r:embed="rId2"/>
          <a:stretch>
            <a:fillRect/>
          </a:stretch>
        </p:blipFill>
        <p:spPr>
          <a:xfrm>
            <a:off x="2955233" y="1491630"/>
            <a:ext cx="3279254" cy="2926001"/>
          </a:xfrm>
          <a:prstGeom prst="rect">
            <a:avLst/>
          </a:prstGeom>
        </p:spPr>
      </p:pic>
      <p:cxnSp>
        <p:nvCxnSpPr>
          <p:cNvPr id="6" name="Conector recto de flecha 5"/>
          <p:cNvCxnSpPr/>
          <p:nvPr/>
        </p:nvCxnSpPr>
        <p:spPr>
          <a:xfrm>
            <a:off x="2699792" y="1563638"/>
            <a:ext cx="0" cy="2664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flipV="1">
            <a:off x="2699792" y="1491630"/>
            <a:ext cx="0" cy="5676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rot="16200000">
            <a:off x="1871666" y="1481758"/>
            <a:ext cx="1296144" cy="307777"/>
          </a:xfrm>
          <a:prstGeom prst="rect">
            <a:avLst/>
          </a:prstGeom>
          <a:noFill/>
        </p:spPr>
        <p:txBody>
          <a:bodyPr wrap="square" rtlCol="0">
            <a:spAutoFit/>
          </a:bodyPr>
          <a:lstStyle/>
          <a:p>
            <a:r>
              <a:rPr lang="es-ES" dirty="0">
                <a:solidFill>
                  <a:schemeClr val="tx1"/>
                </a:solidFill>
              </a:rPr>
              <a:t>ÉXITO</a:t>
            </a:r>
            <a:endParaRPr lang="es-CO" dirty="0">
              <a:solidFill>
                <a:schemeClr val="tx1"/>
              </a:solidFill>
            </a:endParaRPr>
          </a:p>
        </p:txBody>
      </p:sp>
      <p:sp>
        <p:nvSpPr>
          <p:cNvPr id="12" name="CuadroTexto 11"/>
          <p:cNvSpPr txBox="1"/>
          <p:nvPr/>
        </p:nvSpPr>
        <p:spPr>
          <a:xfrm rot="16200000">
            <a:off x="1871664" y="3425973"/>
            <a:ext cx="1296144" cy="307777"/>
          </a:xfrm>
          <a:prstGeom prst="rect">
            <a:avLst/>
          </a:prstGeom>
          <a:noFill/>
        </p:spPr>
        <p:txBody>
          <a:bodyPr wrap="square" rtlCol="0">
            <a:spAutoFit/>
          </a:bodyPr>
          <a:lstStyle/>
          <a:p>
            <a:r>
              <a:rPr lang="es-ES" dirty="0">
                <a:solidFill>
                  <a:schemeClr val="tx1"/>
                </a:solidFill>
              </a:rPr>
              <a:t>FRACASO</a:t>
            </a:r>
            <a:endParaRPr lang="es-CO" dirty="0">
              <a:solidFill>
                <a:schemeClr val="tx1"/>
              </a:solidFill>
            </a:endParaRPr>
          </a:p>
        </p:txBody>
      </p:sp>
      <p:cxnSp>
        <p:nvCxnSpPr>
          <p:cNvPr id="15" name="Conector recto de flecha 14"/>
          <p:cNvCxnSpPr/>
          <p:nvPr/>
        </p:nvCxnSpPr>
        <p:spPr>
          <a:xfrm>
            <a:off x="2955233" y="4515966"/>
            <a:ext cx="31683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3946788" y="4496221"/>
            <a:ext cx="1296144" cy="307777"/>
          </a:xfrm>
          <a:prstGeom prst="rect">
            <a:avLst/>
          </a:prstGeom>
          <a:noFill/>
        </p:spPr>
        <p:txBody>
          <a:bodyPr wrap="square" rtlCol="0">
            <a:spAutoFit/>
          </a:bodyPr>
          <a:lstStyle/>
          <a:p>
            <a:pPr algn="ctr"/>
            <a:r>
              <a:rPr lang="es-ES" dirty="0">
                <a:solidFill>
                  <a:schemeClr val="tx1"/>
                </a:solidFill>
              </a:rPr>
              <a:t>TIEMPO</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237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Fechas importantes</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dirty="0"/>
              <a:t>Entregas</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989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Fechas importantes</a:t>
            </a:r>
            <a:endParaRPr lang="es-CO" dirty="0"/>
          </a:p>
        </p:txBody>
      </p:sp>
      <p:sp>
        <p:nvSpPr>
          <p:cNvPr id="3" name="Marcador de contenido 2"/>
          <p:cNvSpPr>
            <a:spLocks noGrp="1"/>
          </p:cNvSpPr>
          <p:nvPr>
            <p:ph idx="1"/>
          </p:nvPr>
        </p:nvSpPr>
        <p:spPr/>
        <p:txBody>
          <a:bodyPr>
            <a:normAutofit fontScale="85000" lnSpcReduction="20000"/>
          </a:bodyPr>
          <a:lstStyle/>
          <a:p>
            <a:r>
              <a:rPr lang="es-ES" b="1" dirty="0"/>
              <a:t>*Pitch </a:t>
            </a:r>
            <a:r>
              <a:rPr lang="es-ES" b="1" dirty="0" err="1"/>
              <a:t>Elevator</a:t>
            </a:r>
            <a:r>
              <a:rPr lang="es-ES" b="1" dirty="0"/>
              <a:t> (Semana 4)</a:t>
            </a:r>
          </a:p>
          <a:p>
            <a:pPr marL="150876" lvl="1" indent="0">
              <a:buNone/>
            </a:pPr>
            <a:r>
              <a:rPr lang="es-ES" sz="1500" dirty="0"/>
              <a:t>	3 de septiembre 2020</a:t>
            </a:r>
          </a:p>
          <a:p>
            <a:pPr marL="150876" lvl="1" indent="0">
              <a:buNone/>
            </a:pPr>
            <a:endParaRPr lang="es-ES" sz="1500" dirty="0"/>
          </a:p>
          <a:p>
            <a:r>
              <a:rPr lang="es-ES" b="1" dirty="0"/>
              <a:t>*Entrega 1 – Prototipo de la App (Semana 8)</a:t>
            </a:r>
          </a:p>
          <a:p>
            <a:pPr marL="150876" lvl="1" indent="0">
              <a:buNone/>
            </a:pPr>
            <a:r>
              <a:rPr lang="es-ES" sz="1500" dirty="0"/>
              <a:t>	25 de septiembre de 2020</a:t>
            </a:r>
            <a:endParaRPr lang="es-CO" sz="1500" dirty="0"/>
          </a:p>
          <a:p>
            <a:pPr marL="150876" lvl="1" indent="0">
              <a:buNone/>
            </a:pPr>
            <a:endParaRPr lang="es-ES" sz="1500" dirty="0"/>
          </a:p>
          <a:p>
            <a:r>
              <a:rPr lang="es-ES" b="1" dirty="0"/>
              <a:t>*Entrega 2 – Función principal (Semana 16)</a:t>
            </a:r>
          </a:p>
          <a:p>
            <a:pPr marL="150876" lvl="1" indent="0">
              <a:buNone/>
            </a:pPr>
            <a:r>
              <a:rPr lang="es-ES" sz="1500" dirty="0"/>
              <a:t>	20 de noviembre de 2020</a:t>
            </a:r>
          </a:p>
          <a:p>
            <a:pPr marL="150876" lvl="1" indent="0">
              <a:buNone/>
            </a:pPr>
            <a:endParaRPr lang="es-ES" sz="1500" dirty="0"/>
          </a:p>
          <a:p>
            <a:r>
              <a:rPr lang="es-ES" b="1" dirty="0"/>
              <a:t>*Entrega final – Producto final (Semana 18)</a:t>
            </a:r>
          </a:p>
          <a:p>
            <a:pPr marL="150876" lvl="1" indent="0">
              <a:buNone/>
            </a:pPr>
            <a:r>
              <a:rPr lang="es-ES" sz="1500" dirty="0"/>
              <a:t>	4 de diciembre de 2020</a:t>
            </a:r>
          </a:p>
          <a:p>
            <a:pPr marL="150876" lvl="1" indent="0">
              <a:buNone/>
            </a:pPr>
            <a:endParaRPr lang="es-ES" sz="1500" dirty="0"/>
          </a:p>
          <a:p>
            <a:pPr marL="150876" lvl="1" indent="0">
              <a:buNone/>
            </a:pPr>
            <a:r>
              <a:rPr lang="es-ES" sz="1500" dirty="0"/>
              <a:t>*Sujeta a cambios</a:t>
            </a:r>
            <a:endParaRPr lang="es-CO" sz="1500" dirty="0"/>
          </a:p>
          <a:p>
            <a:pPr marL="150876" lvl="1" indent="0">
              <a:buNone/>
            </a:pPr>
            <a:endParaRPr lang="es-ES" sz="1500"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825426"/>
      </p:ext>
    </p:extLst>
  </p:cSld>
  <p:clrMapOvr>
    <a:masterClrMapping/>
  </p:clrMapOvr>
</p:sld>
</file>

<file path=ppt/theme/theme1.xml><?xml version="1.0" encoding="utf-8"?>
<a:theme xmlns:a="http://schemas.openxmlformats.org/drawingml/2006/main" name="Retrospección">
  <a:themeElements>
    <a:clrScheme name="Móviles">
      <a:dk1>
        <a:srgbClr val="073042"/>
      </a:dk1>
      <a:lt1>
        <a:srgbClr val="FFFFFF"/>
      </a:lt1>
      <a:dk2>
        <a:srgbClr val="073042"/>
      </a:dk2>
      <a:lt2>
        <a:srgbClr val="FFFFFF"/>
      </a:lt2>
      <a:accent1>
        <a:srgbClr val="FFFFFF"/>
      </a:accent1>
      <a:accent2>
        <a:srgbClr val="3DDB85"/>
      </a:accent2>
      <a:accent3>
        <a:srgbClr val="37A76F"/>
      </a:accent3>
      <a:accent4>
        <a:srgbClr val="44C1A3"/>
      </a:accent4>
      <a:accent5>
        <a:srgbClr val="D8F7E6"/>
      </a:accent5>
      <a:accent6>
        <a:srgbClr val="DBEFF5"/>
      </a:accent6>
      <a:hlink>
        <a:srgbClr val="F2F2F2"/>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6258</TotalTime>
  <Words>1724</Words>
  <Application>Microsoft Macintosh PowerPoint</Application>
  <PresentationFormat>On-screen Show (16:9)</PresentationFormat>
  <Paragraphs>464</Paragraphs>
  <Slides>55</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Arial Narrow</vt:lpstr>
      <vt:lpstr>Bahnschrift SemiBold Condensed</vt:lpstr>
      <vt:lpstr>Calibri</vt:lpstr>
      <vt:lpstr>Calibri Light</vt:lpstr>
      <vt:lpstr>Consolas</vt:lpstr>
      <vt:lpstr>Retrospección</vt:lpstr>
      <vt:lpstr>Aplicaciones Móviles</vt:lpstr>
      <vt:lpstr>Composición del curso</vt:lpstr>
      <vt:lpstr>Composición del curso</vt:lpstr>
      <vt:lpstr>Composición del curso</vt:lpstr>
      <vt:lpstr>Composición del curso</vt:lpstr>
      <vt:lpstr>Composición del curso</vt:lpstr>
      <vt:lpstr>Curva de aprendizaje</vt:lpstr>
      <vt:lpstr>Fechas importantes</vt:lpstr>
      <vt:lpstr>Fechas importantes</vt:lpstr>
      <vt:lpstr>Clase 1</vt:lpstr>
      <vt:lpstr>1. Introducción</vt:lpstr>
      <vt:lpstr>Relevancia</vt:lpstr>
      <vt:lpstr>Relevancia</vt:lpstr>
      <vt:lpstr>Relevancia</vt:lpstr>
      <vt:lpstr>Relevancia</vt:lpstr>
      <vt:lpstr>Relevancia</vt:lpstr>
      <vt:lpstr>PowerPoint Presentation</vt:lpstr>
      <vt:lpstr>PowerPoint Presentation</vt:lpstr>
      <vt:lpstr>PowerPoint Presentation</vt:lpstr>
      <vt:lpstr>PowerPoint Presentation</vt:lpstr>
      <vt:lpstr>Tendencias del desarrollo móvil</vt:lpstr>
      <vt:lpstr>PowerPoint Presentation</vt:lpstr>
      <vt:lpstr>PowerPoint Presentation</vt:lpstr>
      <vt:lpstr>Estructura de una App</vt:lpstr>
      <vt:lpstr>PowerPoint Presentation</vt:lpstr>
      <vt:lpstr>PowerPoint Presentation</vt:lpstr>
      <vt:lpstr>PowerPoint Presentation</vt:lpstr>
      <vt:lpstr>PowerPoint Presentation</vt:lpstr>
      <vt:lpstr>PowerPoint Presentation</vt:lpstr>
      <vt:lpstr>Activity</vt:lpstr>
      <vt:lpstr>PowerPoint Presentation</vt:lpstr>
      <vt:lpstr>PowerPoint Presentation</vt:lpstr>
      <vt:lpstr>PowerPoint Presentation</vt:lpstr>
      <vt:lpstr>PowerPoint Presentation</vt:lpstr>
      <vt:lpstr>Views y XML</vt:lpstr>
      <vt:lpstr>Views</vt:lpstr>
      <vt:lpstr>View</vt:lpstr>
      <vt:lpstr>Button</vt:lpstr>
      <vt:lpstr>TextView</vt:lpstr>
      <vt:lpstr>EditText</vt:lpstr>
      <vt:lpstr>EditText</vt:lpstr>
      <vt:lpstr>Layouts</vt:lpstr>
      <vt:lpstr>LinearLayout</vt:lpstr>
      <vt:lpstr>LinearLayout</vt:lpstr>
      <vt:lpstr>LinearLayout</vt:lpstr>
      <vt:lpstr>RelativeLayout</vt:lpstr>
      <vt:lpstr>RelativeLayout</vt:lpstr>
      <vt:lpstr>ScrollView</vt:lpstr>
      <vt:lpstr>Dimensiones</vt:lpstr>
      <vt:lpstr>Dimensiones</vt:lpstr>
      <vt:lpstr>Dimensiones</vt:lpstr>
      <vt:lpstr>Dimensiones</vt:lpstr>
      <vt:lpstr>Dimensiones</vt:lpstr>
      <vt:lpstr>Ejercicio en clase</vt:lpstr>
      <vt:lpstr>Ejercicio en clase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Móviles</dc:title>
  <dc:creator>Domiciano Rﭑηcφη</dc:creator>
  <cp:lastModifiedBy>Domiciano Rﭑηcφη</cp:lastModifiedBy>
  <cp:revision>113</cp:revision>
  <dcterms:modified xsi:type="dcterms:W3CDTF">2020-08-05T20:23:41Z</dcterms:modified>
</cp:coreProperties>
</file>