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3B770-FF13-42F3-9B7B-504CB10F68D9}"/>
              </a:ext>
            </a:extLst>
          </p:cNvPr>
          <p:cNvSpPr>
            <a:spLocks noGrp="1"/>
          </p:cNvSpPr>
          <p:nvPr>
            <p:ph type="ctrTitle"/>
          </p:nvPr>
        </p:nvSpPr>
        <p:spPr/>
        <p:txBody>
          <a:bodyPr/>
          <a:lstStyle/>
          <a:p>
            <a:r>
              <a:rPr lang="es-CO" dirty="0"/>
              <a:t>Presentación Final de </a:t>
            </a:r>
            <a:r>
              <a:rPr lang="es-CO" dirty="0" err="1"/>
              <a:t>BigData</a:t>
            </a:r>
            <a:endParaRPr lang="es-CO" dirty="0"/>
          </a:p>
        </p:txBody>
      </p:sp>
      <p:sp>
        <p:nvSpPr>
          <p:cNvPr id="3" name="Subtítulo 2">
            <a:extLst>
              <a:ext uri="{FF2B5EF4-FFF2-40B4-BE49-F238E27FC236}">
                <a16:creationId xmlns:a16="http://schemas.microsoft.com/office/drawing/2014/main" id="{A8E40E49-0E01-4CBF-A0B6-43B4DB6B7150}"/>
              </a:ext>
            </a:extLst>
          </p:cNvPr>
          <p:cNvSpPr>
            <a:spLocks noGrp="1"/>
          </p:cNvSpPr>
          <p:nvPr>
            <p:ph type="subTitle" idx="1"/>
          </p:nvPr>
        </p:nvSpPr>
        <p:spPr/>
        <p:txBody>
          <a:bodyPr/>
          <a:lstStyle/>
          <a:p>
            <a:r>
              <a:rPr lang="es-CO" dirty="0"/>
              <a:t>Cristian Alejandro Wilches Ferreira</a:t>
            </a:r>
          </a:p>
        </p:txBody>
      </p:sp>
    </p:spTree>
    <p:extLst>
      <p:ext uri="{BB962C8B-B14F-4D97-AF65-F5344CB8AC3E}">
        <p14:creationId xmlns:p14="http://schemas.microsoft.com/office/powerpoint/2010/main" val="154691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D68A0C4-B4E5-457E-8305-266D22DEC7E7}"/>
              </a:ext>
            </a:extLst>
          </p:cNvPr>
          <p:cNvPicPr>
            <a:picLocks noChangeAspect="1"/>
          </p:cNvPicPr>
          <p:nvPr/>
        </p:nvPicPr>
        <p:blipFill>
          <a:blip r:embed="rId3"/>
          <a:stretch>
            <a:fillRect/>
          </a:stretch>
        </p:blipFill>
        <p:spPr>
          <a:xfrm>
            <a:off x="1141411" y="3211818"/>
            <a:ext cx="3494597" cy="162498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ítulo 1">
            <a:extLst>
              <a:ext uri="{FF2B5EF4-FFF2-40B4-BE49-F238E27FC236}">
                <a16:creationId xmlns:a16="http://schemas.microsoft.com/office/drawing/2014/main" id="{60AFBC1C-A01C-4FE2-98AF-295D7BA604D9}"/>
              </a:ext>
            </a:extLst>
          </p:cNvPr>
          <p:cNvSpPr>
            <a:spLocks noGrp="1"/>
          </p:cNvSpPr>
          <p:nvPr>
            <p:ph type="title"/>
          </p:nvPr>
        </p:nvSpPr>
        <p:spPr>
          <a:xfrm>
            <a:off x="1141413" y="618518"/>
            <a:ext cx="9905998" cy="1478570"/>
          </a:xfrm>
        </p:spPr>
        <p:txBody>
          <a:bodyPr>
            <a:normAutofit/>
          </a:bodyPr>
          <a:lstStyle/>
          <a:p>
            <a:r>
              <a:rPr lang="es-CO"/>
              <a:t>¿Problema Planteado?</a:t>
            </a:r>
            <a:endParaRPr lang="es-CO" dirty="0"/>
          </a:p>
        </p:txBody>
      </p:sp>
      <p:sp>
        <p:nvSpPr>
          <p:cNvPr id="3" name="Marcador de contenido 2">
            <a:extLst>
              <a:ext uri="{FF2B5EF4-FFF2-40B4-BE49-F238E27FC236}">
                <a16:creationId xmlns:a16="http://schemas.microsoft.com/office/drawing/2014/main" id="{ABB4706F-5AFB-40BB-8744-7C5CFBBBBBBE}"/>
              </a:ext>
            </a:extLst>
          </p:cNvPr>
          <p:cNvSpPr>
            <a:spLocks noGrp="1"/>
          </p:cNvSpPr>
          <p:nvPr>
            <p:ph idx="1"/>
          </p:nvPr>
        </p:nvSpPr>
        <p:spPr>
          <a:xfrm>
            <a:off x="5034579" y="2249487"/>
            <a:ext cx="6012832" cy="3541714"/>
          </a:xfrm>
        </p:spPr>
        <p:txBody>
          <a:bodyPr>
            <a:normAutofit/>
          </a:bodyPr>
          <a:lstStyle/>
          <a:p>
            <a:pPr algn="just"/>
            <a:r>
              <a:rPr lang="es-CO" dirty="0"/>
              <a:t>Mediante la implementación de técnicas de Big Data se analizaron una gran variedad de Tweets recolectados. Esto con el fin de ver la favorabilidad que tenia cada candidato en esta Red Social ante la primera vuelta de las Elecciones Presidenciales. </a:t>
            </a:r>
          </a:p>
        </p:txBody>
      </p:sp>
    </p:spTree>
    <p:extLst>
      <p:ext uri="{BB962C8B-B14F-4D97-AF65-F5344CB8AC3E}">
        <p14:creationId xmlns:p14="http://schemas.microsoft.com/office/powerpoint/2010/main" val="98275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95EDE4-4F1C-4010-9B61-5296DB6ABB48}"/>
              </a:ext>
            </a:extLst>
          </p:cNvPr>
          <p:cNvPicPr>
            <a:picLocks noChangeAspect="1"/>
          </p:cNvPicPr>
          <p:nvPr/>
        </p:nvPicPr>
        <p:blipFill rotWithShape="1">
          <a:blip r:embed="rId3"/>
          <a:srcRect l="753" r="16008" b="-1"/>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ítulo 1">
            <a:extLst>
              <a:ext uri="{FF2B5EF4-FFF2-40B4-BE49-F238E27FC236}">
                <a16:creationId xmlns:a16="http://schemas.microsoft.com/office/drawing/2014/main" id="{8C7840CD-2B8E-4D75-BDBC-952B604B2C39}"/>
              </a:ext>
            </a:extLst>
          </p:cNvPr>
          <p:cNvSpPr>
            <a:spLocks noGrp="1"/>
          </p:cNvSpPr>
          <p:nvPr>
            <p:ph type="title"/>
          </p:nvPr>
        </p:nvSpPr>
        <p:spPr>
          <a:xfrm>
            <a:off x="1141413" y="618518"/>
            <a:ext cx="9905998" cy="1478570"/>
          </a:xfrm>
        </p:spPr>
        <p:txBody>
          <a:bodyPr>
            <a:normAutofit/>
          </a:bodyPr>
          <a:lstStyle/>
          <a:p>
            <a:pPr algn="ctr"/>
            <a:r>
              <a:rPr lang="es-CO" dirty="0"/>
              <a:t>Limpieza de datos</a:t>
            </a:r>
            <a:endParaRPr lang="es-CO"/>
          </a:p>
        </p:txBody>
      </p:sp>
      <p:sp>
        <p:nvSpPr>
          <p:cNvPr id="3" name="Marcador de contenido 2">
            <a:extLst>
              <a:ext uri="{FF2B5EF4-FFF2-40B4-BE49-F238E27FC236}">
                <a16:creationId xmlns:a16="http://schemas.microsoft.com/office/drawing/2014/main" id="{31A2386A-C78A-4A85-9AB8-4730B01EBBE6}"/>
              </a:ext>
            </a:extLst>
          </p:cNvPr>
          <p:cNvSpPr>
            <a:spLocks noGrp="1"/>
          </p:cNvSpPr>
          <p:nvPr>
            <p:ph idx="1"/>
          </p:nvPr>
        </p:nvSpPr>
        <p:spPr>
          <a:xfrm>
            <a:off x="1141412" y="2249487"/>
            <a:ext cx="4844521" cy="3541714"/>
          </a:xfrm>
        </p:spPr>
        <p:txBody>
          <a:bodyPr anchor="ctr">
            <a:noAutofit/>
          </a:bodyPr>
          <a:lstStyle/>
          <a:p>
            <a:r>
              <a:rPr lang="es-CO" dirty="0"/>
              <a:t>Al hacer la recolección de los Tweets, algunos eran </a:t>
            </a:r>
            <a:r>
              <a:rPr lang="es-CO" dirty="0" err="1"/>
              <a:t>ReTweets</a:t>
            </a:r>
            <a:r>
              <a:rPr lang="es-CO" dirty="0"/>
              <a:t>, lo que esto generaba una gran cantidad de Tweets repetidos y que a la hora de hacer el Análisis afectarían bastante, por lo que se decidió omitir aquellos que era un </a:t>
            </a:r>
            <a:r>
              <a:rPr lang="es-CO" dirty="0" err="1"/>
              <a:t>ReTweet</a:t>
            </a:r>
            <a:r>
              <a:rPr lang="es-CO" dirty="0"/>
              <a:t>. Esto nos garantizaba una de las </a:t>
            </a:r>
            <a:r>
              <a:rPr lang="es-CO" dirty="0" err="1"/>
              <a:t>V’s</a:t>
            </a:r>
            <a:r>
              <a:rPr lang="es-CO" dirty="0"/>
              <a:t> de </a:t>
            </a:r>
            <a:r>
              <a:rPr lang="es-CO" dirty="0" err="1"/>
              <a:t>BigData</a:t>
            </a:r>
            <a:r>
              <a:rPr lang="es-CO" dirty="0"/>
              <a:t>.</a:t>
            </a:r>
          </a:p>
        </p:txBody>
      </p:sp>
    </p:spTree>
    <p:extLst>
      <p:ext uri="{BB962C8B-B14F-4D97-AF65-F5344CB8AC3E}">
        <p14:creationId xmlns:p14="http://schemas.microsoft.com/office/powerpoint/2010/main" val="365458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12" name="Round Single Corner Rectangle 14">
            <a:extLst>
              <a:ext uri="{FF2B5EF4-FFF2-40B4-BE49-F238E27FC236}">
                <a16:creationId xmlns:a16="http://schemas.microsoft.com/office/drawing/2014/main" id="{73A5F373-DA91-410B-A319-A1008692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2559744"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E8326550-126A-4252-9914-4EF1882B92E5}"/>
              </a:ext>
            </a:extLst>
          </p:cNvPr>
          <p:cNvPicPr>
            <a:picLocks noChangeAspect="1"/>
          </p:cNvPicPr>
          <p:nvPr/>
        </p:nvPicPr>
        <p:blipFill>
          <a:blip r:embed="rId3"/>
          <a:stretch>
            <a:fillRect/>
          </a:stretch>
        </p:blipFill>
        <p:spPr>
          <a:xfrm>
            <a:off x="1122605" y="1118771"/>
            <a:ext cx="1923889" cy="1915339"/>
          </a:xfrm>
          <a:prstGeom prst="rect">
            <a:avLst/>
          </a:prstGeom>
        </p:spPr>
      </p:pic>
      <p:sp>
        <p:nvSpPr>
          <p:cNvPr id="14" name="Round Diagonal Corner Rectangle 12">
            <a:extLst>
              <a:ext uri="{FF2B5EF4-FFF2-40B4-BE49-F238E27FC236}">
                <a16:creationId xmlns:a16="http://schemas.microsoft.com/office/drawing/2014/main" id="{BA137F13-D77E-438E-98D9-1A7D03009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5582" y="807934"/>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2F9CC666-0DE6-447F-8C3D-2A5C05101822}"/>
              </a:ext>
            </a:extLst>
          </p:cNvPr>
          <p:cNvPicPr>
            <a:picLocks noChangeAspect="1"/>
          </p:cNvPicPr>
          <p:nvPr/>
        </p:nvPicPr>
        <p:blipFill>
          <a:blip r:embed="rId4"/>
          <a:stretch>
            <a:fillRect/>
          </a:stretch>
        </p:blipFill>
        <p:spPr>
          <a:xfrm>
            <a:off x="3862060" y="1129911"/>
            <a:ext cx="1892808" cy="1892808"/>
          </a:xfrm>
          <a:prstGeom prst="rect">
            <a:avLst/>
          </a:prstGeom>
        </p:spPr>
      </p:pic>
      <p:sp>
        <p:nvSpPr>
          <p:cNvPr id="16" name="Round Diagonal Corner Rectangle 13">
            <a:extLst>
              <a:ext uri="{FF2B5EF4-FFF2-40B4-BE49-F238E27FC236}">
                <a16:creationId xmlns:a16="http://schemas.microsoft.com/office/drawing/2014/main" id="{C70C3F68-92CF-4DB5-B74E-F156FFFEF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88222B-A51C-490E-A708-3117EF3FA5BD}"/>
              </a:ext>
            </a:extLst>
          </p:cNvPr>
          <p:cNvPicPr>
            <a:picLocks noChangeAspect="1"/>
          </p:cNvPicPr>
          <p:nvPr/>
        </p:nvPicPr>
        <p:blipFill>
          <a:blip r:embed="rId5"/>
          <a:stretch>
            <a:fillRect/>
          </a:stretch>
        </p:blipFill>
        <p:spPr>
          <a:xfrm>
            <a:off x="1117143" y="4267605"/>
            <a:ext cx="1929384" cy="1012926"/>
          </a:xfrm>
          <a:prstGeom prst="rect">
            <a:avLst/>
          </a:prstGeom>
        </p:spPr>
      </p:pic>
      <p:sp>
        <p:nvSpPr>
          <p:cNvPr id="18" name="Round Single Corner Rectangle 15">
            <a:extLst>
              <a:ext uri="{FF2B5EF4-FFF2-40B4-BE49-F238E27FC236}">
                <a16:creationId xmlns:a16="http://schemas.microsoft.com/office/drawing/2014/main" id="{FB3B8D77-B5FC-4FBE-87EE-A85F0CB01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Imagen 3">
            <a:extLst>
              <a:ext uri="{FF2B5EF4-FFF2-40B4-BE49-F238E27FC236}">
                <a16:creationId xmlns:a16="http://schemas.microsoft.com/office/drawing/2014/main" id="{64D24EBB-F0A3-47AF-8CD3-FFC188E8CE4F}"/>
              </a:ext>
            </a:extLst>
          </p:cNvPr>
          <p:cNvPicPr>
            <a:picLocks noChangeAspect="1"/>
          </p:cNvPicPr>
          <p:nvPr/>
        </p:nvPicPr>
        <p:blipFill>
          <a:blip r:embed="rId6"/>
          <a:stretch>
            <a:fillRect/>
          </a:stretch>
        </p:blipFill>
        <p:spPr>
          <a:xfrm>
            <a:off x="3840761" y="4458130"/>
            <a:ext cx="1929384" cy="631873"/>
          </a:xfrm>
          <a:prstGeom prst="rect">
            <a:avLst/>
          </a:prstGeom>
        </p:spPr>
      </p:pic>
      <p:sp>
        <p:nvSpPr>
          <p:cNvPr id="2" name="Título 1">
            <a:extLst>
              <a:ext uri="{FF2B5EF4-FFF2-40B4-BE49-F238E27FC236}">
                <a16:creationId xmlns:a16="http://schemas.microsoft.com/office/drawing/2014/main" id="{3D8D7F9A-A53C-461E-A047-5B4440BD0682}"/>
              </a:ext>
            </a:extLst>
          </p:cNvPr>
          <p:cNvSpPr>
            <a:spLocks noGrp="1"/>
          </p:cNvSpPr>
          <p:nvPr>
            <p:ph type="title"/>
          </p:nvPr>
        </p:nvSpPr>
        <p:spPr>
          <a:xfrm>
            <a:off x="6569957" y="618518"/>
            <a:ext cx="4747088" cy="1478570"/>
          </a:xfrm>
        </p:spPr>
        <p:txBody>
          <a:bodyPr>
            <a:normAutofit/>
          </a:bodyPr>
          <a:lstStyle/>
          <a:p>
            <a:r>
              <a:rPr lang="es-CO"/>
              <a:t>Tecnologías para el desarrollo </a:t>
            </a:r>
            <a:endParaRPr lang="es-CO" dirty="0"/>
          </a:p>
        </p:txBody>
      </p:sp>
      <p:sp>
        <p:nvSpPr>
          <p:cNvPr id="3" name="Marcador de contenido 2">
            <a:extLst>
              <a:ext uri="{FF2B5EF4-FFF2-40B4-BE49-F238E27FC236}">
                <a16:creationId xmlns:a16="http://schemas.microsoft.com/office/drawing/2014/main" id="{C20F5308-2194-4E21-8705-92C202B92B50}"/>
              </a:ext>
            </a:extLst>
          </p:cNvPr>
          <p:cNvSpPr>
            <a:spLocks noGrp="1"/>
          </p:cNvSpPr>
          <p:nvPr>
            <p:ph idx="1"/>
          </p:nvPr>
        </p:nvSpPr>
        <p:spPr>
          <a:xfrm>
            <a:off x="6569957" y="2249487"/>
            <a:ext cx="4747087" cy="3541714"/>
          </a:xfrm>
        </p:spPr>
        <p:txBody>
          <a:bodyPr>
            <a:normAutofit/>
          </a:bodyPr>
          <a:lstStyle/>
          <a:p>
            <a:r>
              <a:rPr lang="es-CO" sz="1800"/>
              <a:t>La Recolección de los Twets se utilizo el </a:t>
            </a:r>
            <a:r>
              <a:rPr lang="es-CO" sz="1800" b="1"/>
              <a:t>API </a:t>
            </a:r>
            <a:r>
              <a:rPr lang="es-CO" sz="1800"/>
              <a:t>de Twitter</a:t>
            </a:r>
          </a:p>
          <a:p>
            <a:r>
              <a:rPr lang="es-CO" sz="1800"/>
              <a:t>EL Programa de Realizo en Java</a:t>
            </a:r>
          </a:p>
          <a:p>
            <a:r>
              <a:rPr lang="es-CO" sz="1800"/>
              <a:t>Se utilizo MySQL como motor de BD.</a:t>
            </a:r>
          </a:p>
          <a:p>
            <a:r>
              <a:rPr lang="es-CO" sz="1800" b="1"/>
              <a:t> </a:t>
            </a:r>
            <a:r>
              <a:rPr lang="es-CO" sz="1800"/>
              <a:t>Microsoft Azure para Análisis de Texto</a:t>
            </a:r>
          </a:p>
          <a:p>
            <a:r>
              <a:rPr lang="es-CO" sz="1800"/>
              <a:t>PowerBI para los Reportes</a:t>
            </a:r>
          </a:p>
        </p:txBody>
      </p:sp>
    </p:spTree>
    <p:extLst>
      <p:ext uri="{BB962C8B-B14F-4D97-AF65-F5344CB8AC3E}">
        <p14:creationId xmlns:p14="http://schemas.microsoft.com/office/powerpoint/2010/main" val="113466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Imagen que contiene captura de pantalla&#10;&#10;Descripción generada con confianza muy alta">
            <a:extLst>
              <a:ext uri="{FF2B5EF4-FFF2-40B4-BE49-F238E27FC236}">
                <a16:creationId xmlns:a16="http://schemas.microsoft.com/office/drawing/2014/main" id="{D1C084C0-01F6-4BB9-826C-8F1AF641FD5A}"/>
              </a:ext>
            </a:extLst>
          </p:cNvPr>
          <p:cNvPicPr>
            <a:picLocks noChangeAspect="1"/>
          </p:cNvPicPr>
          <p:nvPr/>
        </p:nvPicPr>
        <p:blipFill>
          <a:blip r:embed="rId3"/>
          <a:stretch>
            <a:fillRect/>
          </a:stretch>
        </p:blipFill>
        <p:spPr>
          <a:xfrm>
            <a:off x="1118988" y="2267416"/>
            <a:ext cx="6112382" cy="2317706"/>
          </a:xfrm>
          <a:prstGeom prst="rect">
            <a:avLst/>
          </a:prstGeom>
        </p:spPr>
      </p:pic>
      <p:sp>
        <p:nvSpPr>
          <p:cNvPr id="2" name="Título 1">
            <a:extLst>
              <a:ext uri="{FF2B5EF4-FFF2-40B4-BE49-F238E27FC236}">
                <a16:creationId xmlns:a16="http://schemas.microsoft.com/office/drawing/2014/main" id="{EE2C3388-ECC4-4724-A0C4-210AD0375AFC}"/>
              </a:ext>
            </a:extLst>
          </p:cNvPr>
          <p:cNvSpPr>
            <a:spLocks noGrp="1"/>
          </p:cNvSpPr>
          <p:nvPr>
            <p:ph type="title"/>
          </p:nvPr>
        </p:nvSpPr>
        <p:spPr>
          <a:xfrm>
            <a:off x="8036041" y="618518"/>
            <a:ext cx="3281003" cy="1478570"/>
          </a:xfrm>
        </p:spPr>
        <p:txBody>
          <a:bodyPr anchor="b">
            <a:normAutofit/>
          </a:bodyPr>
          <a:lstStyle/>
          <a:p>
            <a:r>
              <a:rPr lang="es-CO" sz="2800" b="1" dirty="0">
                <a:solidFill>
                  <a:srgbClr val="FFFFFF"/>
                </a:solidFill>
              </a:rPr>
              <a:t>Modelo Entidad Relación de la BD</a:t>
            </a:r>
          </a:p>
        </p:txBody>
      </p:sp>
      <p:sp>
        <p:nvSpPr>
          <p:cNvPr id="3" name="Marcador de contenido 2">
            <a:extLst>
              <a:ext uri="{FF2B5EF4-FFF2-40B4-BE49-F238E27FC236}">
                <a16:creationId xmlns:a16="http://schemas.microsoft.com/office/drawing/2014/main" id="{2A25891F-7FBB-42BB-977D-5A590D2E30C3}"/>
              </a:ext>
            </a:extLst>
          </p:cNvPr>
          <p:cNvSpPr>
            <a:spLocks noGrp="1"/>
          </p:cNvSpPr>
          <p:nvPr>
            <p:ph idx="1"/>
          </p:nvPr>
        </p:nvSpPr>
        <p:spPr>
          <a:xfrm>
            <a:off x="8036041" y="2249487"/>
            <a:ext cx="3281004" cy="3541714"/>
          </a:xfrm>
        </p:spPr>
        <p:txBody>
          <a:bodyPr>
            <a:normAutofit/>
          </a:bodyPr>
          <a:lstStyle/>
          <a:p>
            <a:pPr marL="0" indent="0">
              <a:buNone/>
            </a:pPr>
            <a:r>
              <a:rPr lang="es-CO" sz="2800" dirty="0">
                <a:solidFill>
                  <a:srgbClr val="FFFFFF"/>
                </a:solidFill>
              </a:rPr>
              <a:t>Esta compuesto por Dos Tablas.</a:t>
            </a:r>
          </a:p>
          <a:p>
            <a:r>
              <a:rPr lang="es-CO" sz="2800" dirty="0">
                <a:solidFill>
                  <a:srgbClr val="FFFFFF"/>
                </a:solidFill>
              </a:rPr>
              <a:t>Twitter</a:t>
            </a:r>
          </a:p>
          <a:p>
            <a:r>
              <a:rPr lang="es-CO" sz="2800" dirty="0">
                <a:solidFill>
                  <a:srgbClr val="FFFFFF"/>
                </a:solidFill>
              </a:rPr>
              <a:t>Análisis</a:t>
            </a:r>
          </a:p>
          <a:p>
            <a:r>
              <a:rPr lang="es-CO" sz="2800" dirty="0">
                <a:solidFill>
                  <a:srgbClr val="FFFFFF"/>
                </a:solidFill>
              </a:rPr>
              <a:t>Se recolectaron 20.981 Tweets</a:t>
            </a:r>
          </a:p>
        </p:txBody>
      </p:sp>
    </p:spTree>
    <p:extLst>
      <p:ext uri="{BB962C8B-B14F-4D97-AF65-F5344CB8AC3E}">
        <p14:creationId xmlns:p14="http://schemas.microsoft.com/office/powerpoint/2010/main" val="5993739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pic>
        <p:nvPicPr>
          <p:cNvPr id="4" name="Imagen 3">
            <a:extLst>
              <a:ext uri="{FF2B5EF4-FFF2-40B4-BE49-F238E27FC236}">
                <a16:creationId xmlns:a16="http://schemas.microsoft.com/office/drawing/2014/main" id="{9FCE3DFF-40E2-4E02-BE68-9495B243B748}"/>
              </a:ext>
            </a:extLst>
          </p:cNvPr>
          <p:cNvPicPr>
            <a:picLocks noChangeAspect="1"/>
          </p:cNvPicPr>
          <p:nvPr/>
        </p:nvPicPr>
        <p:blipFill>
          <a:blip r:embed="rId4"/>
          <a:stretch>
            <a:fillRect/>
          </a:stretch>
        </p:blipFill>
        <p:spPr>
          <a:xfrm>
            <a:off x="6096000" y="2877718"/>
            <a:ext cx="5456279" cy="10776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4C2B8D20-A413-4DBE-A20B-27B373DEA3E7}"/>
              </a:ext>
            </a:extLst>
          </p:cNvPr>
          <p:cNvSpPr>
            <a:spLocks noGrp="1"/>
          </p:cNvSpPr>
          <p:nvPr>
            <p:ph type="title"/>
          </p:nvPr>
        </p:nvSpPr>
        <p:spPr>
          <a:xfrm>
            <a:off x="1141413" y="618518"/>
            <a:ext cx="4459286" cy="1478570"/>
          </a:xfrm>
        </p:spPr>
        <p:txBody>
          <a:bodyPr>
            <a:normAutofit/>
          </a:bodyPr>
          <a:lstStyle/>
          <a:p>
            <a:r>
              <a:rPr lang="es-CO" sz="3200"/>
              <a:t>Análisis</a:t>
            </a:r>
          </a:p>
        </p:txBody>
      </p:sp>
      <p:sp>
        <p:nvSpPr>
          <p:cNvPr id="3" name="Marcador de contenido 2">
            <a:extLst>
              <a:ext uri="{FF2B5EF4-FFF2-40B4-BE49-F238E27FC236}">
                <a16:creationId xmlns:a16="http://schemas.microsoft.com/office/drawing/2014/main" id="{F6F3FD5C-98DB-4A9E-8310-1A85432A94B8}"/>
              </a:ext>
            </a:extLst>
          </p:cNvPr>
          <p:cNvSpPr>
            <a:spLocks noGrp="1"/>
          </p:cNvSpPr>
          <p:nvPr>
            <p:ph idx="1"/>
          </p:nvPr>
        </p:nvSpPr>
        <p:spPr>
          <a:xfrm>
            <a:off x="1141412" y="2249487"/>
            <a:ext cx="4459287" cy="3965046"/>
          </a:xfrm>
        </p:spPr>
        <p:txBody>
          <a:bodyPr>
            <a:normAutofit/>
          </a:bodyPr>
          <a:lstStyle/>
          <a:p>
            <a:r>
              <a:rPr lang="es-CO" sz="2800" dirty="0"/>
              <a:t>Por temas de  limites de acceso al Servicio de </a:t>
            </a:r>
            <a:r>
              <a:rPr lang="es-CO" sz="2800" dirty="0" err="1"/>
              <a:t>Cognitive</a:t>
            </a:r>
            <a:r>
              <a:rPr lang="es-CO" sz="2800" dirty="0"/>
              <a:t> </a:t>
            </a:r>
            <a:r>
              <a:rPr lang="es-CO" sz="2800" dirty="0" err="1"/>
              <a:t>Services</a:t>
            </a:r>
            <a:r>
              <a:rPr lang="es-CO" sz="2800" dirty="0"/>
              <a:t> Text </a:t>
            </a:r>
            <a:r>
              <a:rPr lang="es-CO" sz="2800" dirty="0" err="1"/>
              <a:t>Analytics</a:t>
            </a:r>
            <a:r>
              <a:rPr lang="es-CO" sz="2800" dirty="0"/>
              <a:t> de Microsoft Azure, solo se pudieron enviar 16.483 Tweets a analizar.</a:t>
            </a:r>
          </a:p>
        </p:txBody>
      </p:sp>
    </p:spTree>
    <p:extLst>
      <p:ext uri="{BB962C8B-B14F-4D97-AF65-F5344CB8AC3E}">
        <p14:creationId xmlns:p14="http://schemas.microsoft.com/office/powerpoint/2010/main" val="263949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8E942E47-BA90-46F6-B670-F204E5675485}"/>
              </a:ext>
            </a:extLst>
          </p:cNvPr>
          <p:cNvPicPr>
            <a:picLocks noChangeAspect="1"/>
          </p:cNvPicPr>
          <p:nvPr/>
        </p:nvPicPr>
        <p:blipFill>
          <a:blip r:embed="rId3"/>
          <a:stretch>
            <a:fillRect/>
          </a:stretch>
        </p:blipFill>
        <p:spPr>
          <a:xfrm>
            <a:off x="1118988" y="1768286"/>
            <a:ext cx="6112382" cy="3315966"/>
          </a:xfrm>
          <a:prstGeom prst="rect">
            <a:avLst/>
          </a:prstGeom>
        </p:spPr>
      </p:pic>
      <p:sp>
        <p:nvSpPr>
          <p:cNvPr id="2" name="Título 1">
            <a:extLst>
              <a:ext uri="{FF2B5EF4-FFF2-40B4-BE49-F238E27FC236}">
                <a16:creationId xmlns:a16="http://schemas.microsoft.com/office/drawing/2014/main" id="{D9A00754-906C-43F8-AD0F-E68D9376EA6F}"/>
              </a:ext>
            </a:extLst>
          </p:cNvPr>
          <p:cNvSpPr>
            <a:spLocks noGrp="1"/>
          </p:cNvSpPr>
          <p:nvPr>
            <p:ph type="title"/>
          </p:nvPr>
        </p:nvSpPr>
        <p:spPr>
          <a:xfrm>
            <a:off x="8036041" y="618518"/>
            <a:ext cx="3281003" cy="1478570"/>
          </a:xfrm>
        </p:spPr>
        <p:txBody>
          <a:bodyPr anchor="b">
            <a:normAutofit/>
          </a:bodyPr>
          <a:lstStyle/>
          <a:p>
            <a:r>
              <a:rPr lang="es-CO" sz="2800">
                <a:solidFill>
                  <a:srgbClr val="FFFFFF"/>
                </a:solidFill>
              </a:rPr>
              <a:t>Resultados</a:t>
            </a:r>
          </a:p>
        </p:txBody>
      </p:sp>
      <p:sp>
        <p:nvSpPr>
          <p:cNvPr id="3" name="Marcador de contenido 2">
            <a:extLst>
              <a:ext uri="{FF2B5EF4-FFF2-40B4-BE49-F238E27FC236}">
                <a16:creationId xmlns:a16="http://schemas.microsoft.com/office/drawing/2014/main" id="{E0D8EB04-D504-4C3B-895B-BDD1C5C6FF14}"/>
              </a:ext>
            </a:extLst>
          </p:cNvPr>
          <p:cNvSpPr>
            <a:spLocks noGrp="1"/>
          </p:cNvSpPr>
          <p:nvPr>
            <p:ph idx="1"/>
          </p:nvPr>
        </p:nvSpPr>
        <p:spPr>
          <a:xfrm>
            <a:off x="8036041" y="2249487"/>
            <a:ext cx="3281004" cy="3541714"/>
          </a:xfrm>
        </p:spPr>
        <p:txBody>
          <a:bodyPr>
            <a:normAutofit lnSpcReduction="10000"/>
          </a:bodyPr>
          <a:lstStyle/>
          <a:p>
            <a:pPr marL="0" indent="0">
              <a:buNone/>
            </a:pPr>
            <a:r>
              <a:rPr lang="es-CO" dirty="0">
                <a:solidFill>
                  <a:srgbClr val="FFFFFF"/>
                </a:solidFill>
              </a:rPr>
              <a:t>Según los Resultados los Candidatos Gustavo Petro e Iván Duque, son los que tienen una mayor relevancia en Twitter, puesto que hay un mayor porcentaje de Tweets sobre ellos.</a:t>
            </a:r>
          </a:p>
          <a:p>
            <a:pPr marL="0" indent="0">
              <a:buNone/>
            </a:pPr>
            <a:endParaRPr lang="es-CO" sz="1800" dirty="0">
              <a:solidFill>
                <a:srgbClr val="FFFFFF"/>
              </a:solidFill>
            </a:endParaRPr>
          </a:p>
        </p:txBody>
      </p:sp>
    </p:spTree>
    <p:extLst>
      <p:ext uri="{BB962C8B-B14F-4D97-AF65-F5344CB8AC3E}">
        <p14:creationId xmlns:p14="http://schemas.microsoft.com/office/powerpoint/2010/main" val="28000458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3B752-5350-43F3-8E68-0FF4DB8B2BF0}"/>
              </a:ext>
            </a:extLst>
          </p:cNvPr>
          <p:cNvSpPr>
            <a:spLocks noGrp="1"/>
          </p:cNvSpPr>
          <p:nvPr>
            <p:ph type="title"/>
          </p:nvPr>
        </p:nvSpPr>
        <p:spPr/>
        <p:txBody>
          <a:bodyPr/>
          <a:lstStyle/>
          <a:p>
            <a:r>
              <a:rPr lang="es-CO" dirty="0"/>
              <a:t>Resultados</a:t>
            </a:r>
          </a:p>
        </p:txBody>
      </p:sp>
      <p:sp>
        <p:nvSpPr>
          <p:cNvPr id="3" name="Marcador de contenido 2">
            <a:extLst>
              <a:ext uri="{FF2B5EF4-FFF2-40B4-BE49-F238E27FC236}">
                <a16:creationId xmlns:a16="http://schemas.microsoft.com/office/drawing/2014/main" id="{F1630227-2370-4504-9D96-E7AFF53DB2F2}"/>
              </a:ext>
            </a:extLst>
          </p:cNvPr>
          <p:cNvSpPr>
            <a:spLocks noGrp="1"/>
          </p:cNvSpPr>
          <p:nvPr>
            <p:ph idx="1"/>
          </p:nvPr>
        </p:nvSpPr>
        <p:spPr/>
        <p:txBody>
          <a:bodyPr>
            <a:normAutofit fontScale="92500" lnSpcReduction="20000"/>
          </a:bodyPr>
          <a:lstStyle/>
          <a:p>
            <a:r>
              <a:rPr lang="es-CO" dirty="0"/>
              <a:t>No se puede determinar cuál de los 5 candidatos tiene una mayor favorabilidad, puesto que todos tiene un Favorabilidad Neutra.</a:t>
            </a:r>
          </a:p>
          <a:p>
            <a:r>
              <a:rPr lang="es-CO" dirty="0"/>
              <a:t>La Favorabilidad Neutra, se pudo presentar a la hora de definir el rango puesto que cuando el Tweet, tenia un valor de 0-40 es Negativo, 41 a 70 Neutro y de 70 a 100 Positivo.</a:t>
            </a:r>
          </a:p>
          <a:p>
            <a:r>
              <a:rPr lang="es-CO" dirty="0"/>
              <a:t>Gustavo Petro a diferencia de los demás candidatos, tuvo una favorabilidad Negativa Superior a una Positiva.</a:t>
            </a:r>
          </a:p>
          <a:p>
            <a:r>
              <a:rPr lang="es-CO" dirty="0"/>
              <a:t>German Vargas Lleras es el que menos Tweets tienes con respecto a otros candidatos.</a:t>
            </a:r>
          </a:p>
        </p:txBody>
      </p:sp>
    </p:spTree>
    <p:extLst>
      <p:ext uri="{BB962C8B-B14F-4D97-AF65-F5344CB8AC3E}">
        <p14:creationId xmlns:p14="http://schemas.microsoft.com/office/powerpoint/2010/main" val="153523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7BBF7-CE59-4953-A548-227490C74F63}"/>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01F55BAC-BBB5-4F46-A01D-12EEAF4B56AC}"/>
              </a:ext>
            </a:extLst>
          </p:cNvPr>
          <p:cNvSpPr>
            <a:spLocks noGrp="1"/>
          </p:cNvSpPr>
          <p:nvPr>
            <p:ph idx="1"/>
          </p:nvPr>
        </p:nvSpPr>
        <p:spPr/>
        <p:txBody>
          <a:bodyPr>
            <a:normAutofit fontScale="92500" lnSpcReduction="20000"/>
          </a:bodyPr>
          <a:lstStyle/>
          <a:p>
            <a:r>
              <a:rPr lang="es-CO" dirty="0"/>
              <a:t>El Sarcasmo en el Español en un factor que tiene una gran injerencia a la hora de hacer el Análisis puesto que para los algoritmos aplicados para hacer el Análisis no los detectan.</a:t>
            </a:r>
          </a:p>
          <a:p>
            <a:r>
              <a:rPr lang="es-CO" dirty="0"/>
              <a:t>Algunos Tweets estaban incompletos puesto que el API de Twitter aún tiene la restricción de los 140 Caracteres.</a:t>
            </a:r>
          </a:p>
          <a:p>
            <a:r>
              <a:rPr lang="es-CO" dirty="0"/>
              <a:t>Con respecto a las Fechas que retornaba la búsqueda de los Tweets, se presento un problema, tuve que volver a buscar los Tweets para ajustar Fechas, en algunos casos los Tweets ya no existían, lo curioso es que Twitter en algunos casos señala el motivo por el cual el Tweets ya no se encuentra.</a:t>
            </a:r>
          </a:p>
          <a:p>
            <a:pPr marL="0" indent="0">
              <a:buNone/>
            </a:pPr>
            <a:endParaRPr lang="es-CO" dirty="0"/>
          </a:p>
        </p:txBody>
      </p:sp>
    </p:spTree>
    <p:extLst>
      <p:ext uri="{BB962C8B-B14F-4D97-AF65-F5344CB8AC3E}">
        <p14:creationId xmlns:p14="http://schemas.microsoft.com/office/powerpoint/2010/main" val="83658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38</TotalTime>
  <Words>439</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Tw Cen MT</vt:lpstr>
      <vt:lpstr>Circuito</vt:lpstr>
      <vt:lpstr>Presentación Final de BigData</vt:lpstr>
      <vt:lpstr>¿Problema Planteado?</vt:lpstr>
      <vt:lpstr>Limpieza de datos</vt:lpstr>
      <vt:lpstr>Tecnologías para el desarrollo </vt:lpstr>
      <vt:lpstr>Modelo Entidad Relación de la BD</vt:lpstr>
      <vt:lpstr>Análisis</vt:lpstr>
      <vt:lpstr>Resultados</vt:lpstr>
      <vt:lpstr>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Final de BigData</dc:title>
  <dc:creator>ALEJO WILCHES</dc:creator>
  <cp:lastModifiedBy>ALEJO WILCHES</cp:lastModifiedBy>
  <cp:revision>5</cp:revision>
  <dcterms:created xsi:type="dcterms:W3CDTF">2018-06-06T17:40:32Z</dcterms:created>
  <dcterms:modified xsi:type="dcterms:W3CDTF">2018-06-06T19:41:34Z</dcterms:modified>
</cp:coreProperties>
</file>