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8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23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8ACE8F6F-ECC1-424B-A967-B0901104A89E}" type="datetimeFigureOut">
              <a:rPr lang="en-GB" smtClean="0"/>
              <a:t>29/04/2015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79A217E-4B42-4549-AAEC-FC200A63964B}" type="slidenum">
              <a:rPr lang="en-GB" smtClean="0"/>
              <a:t>‹#›</a:t>
            </a:fld>
            <a:endParaRPr lang="en-GB"/>
          </a:p>
        </p:txBody>
      </p:sp>
    </p:spTree>
    <p:extLst>
      <p:ext uri="{BB962C8B-B14F-4D97-AF65-F5344CB8AC3E}">
        <p14:creationId xmlns:p14="http://schemas.microsoft.com/office/powerpoint/2010/main" val="1891308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ACE8F6F-ECC1-424B-A967-B0901104A89E}" type="datetimeFigureOut">
              <a:rPr lang="en-GB" smtClean="0"/>
              <a:t>29/04/2015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79A217E-4B42-4549-AAEC-FC200A63964B}" type="slidenum">
              <a:rPr lang="en-GB" smtClean="0"/>
              <a:t>‹#›</a:t>
            </a:fld>
            <a:endParaRPr lang="en-GB"/>
          </a:p>
        </p:txBody>
      </p:sp>
    </p:spTree>
    <p:extLst>
      <p:ext uri="{BB962C8B-B14F-4D97-AF65-F5344CB8AC3E}">
        <p14:creationId xmlns:p14="http://schemas.microsoft.com/office/powerpoint/2010/main" val="921362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ACE8F6F-ECC1-424B-A967-B0901104A89E}" type="datetimeFigureOut">
              <a:rPr lang="en-GB" smtClean="0"/>
              <a:t>29/04/2015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79A217E-4B42-4549-AAEC-FC200A63964B}" type="slidenum">
              <a:rPr lang="en-GB" smtClean="0"/>
              <a:t>‹#›</a:t>
            </a:fld>
            <a:endParaRPr lang="en-GB"/>
          </a:p>
        </p:txBody>
      </p:sp>
    </p:spTree>
    <p:extLst>
      <p:ext uri="{BB962C8B-B14F-4D97-AF65-F5344CB8AC3E}">
        <p14:creationId xmlns:p14="http://schemas.microsoft.com/office/powerpoint/2010/main" val="1365193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ACE8F6F-ECC1-424B-A967-B0901104A89E}" type="datetimeFigureOut">
              <a:rPr lang="en-GB" smtClean="0"/>
              <a:t>29/04/2015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79A217E-4B42-4549-AAEC-FC200A63964B}" type="slidenum">
              <a:rPr lang="en-GB" smtClean="0"/>
              <a:t>‹#›</a:t>
            </a:fld>
            <a:endParaRPr lang="en-GB"/>
          </a:p>
        </p:txBody>
      </p:sp>
    </p:spTree>
    <p:extLst>
      <p:ext uri="{BB962C8B-B14F-4D97-AF65-F5344CB8AC3E}">
        <p14:creationId xmlns:p14="http://schemas.microsoft.com/office/powerpoint/2010/main" val="2877211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CE8F6F-ECC1-424B-A967-B0901104A89E}" type="datetimeFigureOut">
              <a:rPr lang="en-GB" smtClean="0"/>
              <a:t>29/04/2015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79A217E-4B42-4549-AAEC-FC200A63964B}" type="slidenum">
              <a:rPr lang="en-GB" smtClean="0"/>
              <a:t>‹#›</a:t>
            </a:fld>
            <a:endParaRPr lang="en-GB"/>
          </a:p>
        </p:txBody>
      </p:sp>
    </p:spTree>
    <p:extLst>
      <p:ext uri="{BB962C8B-B14F-4D97-AF65-F5344CB8AC3E}">
        <p14:creationId xmlns:p14="http://schemas.microsoft.com/office/powerpoint/2010/main" val="1708668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8ACE8F6F-ECC1-424B-A967-B0901104A89E}" type="datetimeFigureOut">
              <a:rPr lang="en-GB" smtClean="0"/>
              <a:t>29/04/2015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79A217E-4B42-4549-AAEC-FC200A63964B}" type="slidenum">
              <a:rPr lang="en-GB" smtClean="0"/>
              <a:t>‹#›</a:t>
            </a:fld>
            <a:endParaRPr lang="en-GB"/>
          </a:p>
        </p:txBody>
      </p:sp>
    </p:spTree>
    <p:extLst>
      <p:ext uri="{BB962C8B-B14F-4D97-AF65-F5344CB8AC3E}">
        <p14:creationId xmlns:p14="http://schemas.microsoft.com/office/powerpoint/2010/main" val="1395742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8ACE8F6F-ECC1-424B-A967-B0901104A89E}" type="datetimeFigureOut">
              <a:rPr lang="en-GB" smtClean="0"/>
              <a:t>29/04/2015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79A217E-4B42-4549-AAEC-FC200A63964B}" type="slidenum">
              <a:rPr lang="en-GB" smtClean="0"/>
              <a:t>‹#›</a:t>
            </a:fld>
            <a:endParaRPr lang="en-GB"/>
          </a:p>
        </p:txBody>
      </p:sp>
    </p:spTree>
    <p:extLst>
      <p:ext uri="{BB962C8B-B14F-4D97-AF65-F5344CB8AC3E}">
        <p14:creationId xmlns:p14="http://schemas.microsoft.com/office/powerpoint/2010/main" val="2326039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8ACE8F6F-ECC1-424B-A967-B0901104A89E}" type="datetimeFigureOut">
              <a:rPr lang="en-GB" smtClean="0"/>
              <a:t>29/04/2015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79A217E-4B42-4549-AAEC-FC200A63964B}" type="slidenum">
              <a:rPr lang="en-GB" smtClean="0"/>
              <a:t>‹#›</a:t>
            </a:fld>
            <a:endParaRPr lang="en-GB"/>
          </a:p>
        </p:txBody>
      </p:sp>
    </p:spTree>
    <p:extLst>
      <p:ext uri="{BB962C8B-B14F-4D97-AF65-F5344CB8AC3E}">
        <p14:creationId xmlns:p14="http://schemas.microsoft.com/office/powerpoint/2010/main" val="604810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CE8F6F-ECC1-424B-A967-B0901104A89E}" type="datetimeFigureOut">
              <a:rPr lang="en-GB" smtClean="0"/>
              <a:t>29/04/2015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79A217E-4B42-4549-AAEC-FC200A63964B}" type="slidenum">
              <a:rPr lang="en-GB" smtClean="0"/>
              <a:t>‹#›</a:t>
            </a:fld>
            <a:endParaRPr lang="en-GB"/>
          </a:p>
        </p:txBody>
      </p:sp>
    </p:spTree>
    <p:extLst>
      <p:ext uri="{BB962C8B-B14F-4D97-AF65-F5344CB8AC3E}">
        <p14:creationId xmlns:p14="http://schemas.microsoft.com/office/powerpoint/2010/main" val="3497885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CE8F6F-ECC1-424B-A967-B0901104A89E}" type="datetimeFigureOut">
              <a:rPr lang="en-GB" smtClean="0"/>
              <a:t>29/04/2015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79A217E-4B42-4549-AAEC-FC200A63964B}" type="slidenum">
              <a:rPr lang="en-GB" smtClean="0"/>
              <a:t>‹#›</a:t>
            </a:fld>
            <a:endParaRPr lang="en-GB"/>
          </a:p>
        </p:txBody>
      </p:sp>
    </p:spTree>
    <p:extLst>
      <p:ext uri="{BB962C8B-B14F-4D97-AF65-F5344CB8AC3E}">
        <p14:creationId xmlns:p14="http://schemas.microsoft.com/office/powerpoint/2010/main" val="1873645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CE8F6F-ECC1-424B-A967-B0901104A89E}" type="datetimeFigureOut">
              <a:rPr lang="en-GB" smtClean="0"/>
              <a:t>29/04/2015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79A217E-4B42-4549-AAEC-FC200A63964B}" type="slidenum">
              <a:rPr lang="en-GB" smtClean="0"/>
              <a:t>‹#›</a:t>
            </a:fld>
            <a:endParaRPr lang="en-GB"/>
          </a:p>
        </p:txBody>
      </p:sp>
    </p:spTree>
    <p:extLst>
      <p:ext uri="{BB962C8B-B14F-4D97-AF65-F5344CB8AC3E}">
        <p14:creationId xmlns:p14="http://schemas.microsoft.com/office/powerpoint/2010/main" val="2086237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CE8F6F-ECC1-424B-A967-B0901104A89E}" type="datetimeFigureOut">
              <a:rPr lang="en-GB" smtClean="0"/>
              <a:t>29/04/2015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9A217E-4B42-4549-AAEC-FC200A63964B}" type="slidenum">
              <a:rPr lang="en-GB" smtClean="0"/>
              <a:t>‹#›</a:t>
            </a:fld>
            <a:endParaRPr lang="en-GB"/>
          </a:p>
        </p:txBody>
      </p:sp>
    </p:spTree>
    <p:extLst>
      <p:ext uri="{BB962C8B-B14F-4D97-AF65-F5344CB8AC3E}">
        <p14:creationId xmlns:p14="http://schemas.microsoft.com/office/powerpoint/2010/main" val="31622264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08721"/>
            <a:ext cx="7772400" cy="1440159"/>
          </a:xfrm>
        </p:spPr>
        <p:txBody>
          <a:bodyPr/>
          <a:lstStyle/>
          <a:p>
            <a:r>
              <a:rPr lang="en-GB" b="1" dirty="0" smtClean="0"/>
              <a:t>COMPUTER  NETWORKING</a:t>
            </a:r>
            <a:r>
              <a:rPr lang="en-GB" dirty="0" smtClean="0"/>
              <a:t/>
            </a:r>
            <a:br>
              <a:rPr lang="en-GB" dirty="0" smtClean="0"/>
            </a:br>
            <a:r>
              <a:rPr lang="en-GB" sz="3200" dirty="0"/>
              <a:t>A</a:t>
            </a:r>
            <a:r>
              <a:rPr lang="en-GB" sz="3200" dirty="0" smtClean="0"/>
              <a:t>dvantages and Disadvantages</a:t>
            </a:r>
            <a:endParaRPr lang="en-GB" sz="3200" dirty="0"/>
          </a:p>
        </p:txBody>
      </p:sp>
      <p:sp>
        <p:nvSpPr>
          <p:cNvPr id="3" name="Subtitle 2"/>
          <p:cNvSpPr>
            <a:spLocks noGrp="1"/>
          </p:cNvSpPr>
          <p:nvPr>
            <p:ph type="subTitle" idx="1"/>
          </p:nvPr>
        </p:nvSpPr>
        <p:spPr>
          <a:xfrm>
            <a:off x="755576" y="2636912"/>
            <a:ext cx="3744416" cy="3672408"/>
          </a:xfrm>
        </p:spPr>
        <p:txBody>
          <a:bodyPr>
            <a:normAutofit/>
          </a:bodyPr>
          <a:lstStyle/>
          <a:p>
            <a:r>
              <a:rPr lang="en-GB" b="1" dirty="0" smtClean="0">
                <a:solidFill>
                  <a:schemeClr val="tx1"/>
                </a:solidFill>
              </a:rPr>
              <a:t>Definition from wiki</a:t>
            </a:r>
            <a:endParaRPr lang="en-GB" dirty="0">
              <a:solidFill>
                <a:schemeClr val="tx1"/>
              </a:solidFill>
            </a:endParaRPr>
          </a:p>
          <a:p>
            <a:pPr algn="l"/>
            <a:r>
              <a:rPr lang="en-GB" sz="2400" dirty="0">
                <a:solidFill>
                  <a:schemeClr val="tx1"/>
                </a:solidFill>
              </a:rPr>
              <a:t>Social network is an online community of </a:t>
            </a:r>
            <a:r>
              <a:rPr lang="en-GB" sz="2400" dirty="0" smtClean="0">
                <a:solidFill>
                  <a:schemeClr val="tx1"/>
                </a:solidFill>
              </a:rPr>
              <a:t>people with </a:t>
            </a:r>
            <a:r>
              <a:rPr lang="en-GB" sz="2400" i="1" dirty="0" smtClean="0">
                <a:solidFill>
                  <a:schemeClr val="tx1"/>
                </a:solidFill>
              </a:rPr>
              <a:t> </a:t>
            </a:r>
            <a:r>
              <a:rPr lang="en-GB" sz="2400" i="1" dirty="0">
                <a:solidFill>
                  <a:schemeClr val="tx1"/>
                </a:solidFill>
              </a:rPr>
              <a:t>a common interest, </a:t>
            </a:r>
            <a:r>
              <a:rPr lang="en-GB" sz="2400" i="1" dirty="0" smtClean="0">
                <a:solidFill>
                  <a:schemeClr val="tx1"/>
                </a:solidFill>
              </a:rPr>
              <a:t>using  </a:t>
            </a:r>
            <a:r>
              <a:rPr lang="en-GB" sz="2400" i="1" dirty="0">
                <a:solidFill>
                  <a:schemeClr val="tx1"/>
                </a:solidFill>
              </a:rPr>
              <a:t>a website or other technologies to communicate with each other and share information and resources. </a:t>
            </a:r>
            <a:endParaRPr lang="en-GB" sz="2400" dirty="0">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9992" y="3140968"/>
            <a:ext cx="4190603" cy="2868660"/>
          </a:xfrm>
          <a:prstGeom prst="rect">
            <a:avLst/>
          </a:prstGeom>
        </p:spPr>
      </p:pic>
    </p:spTree>
    <p:extLst>
      <p:ext uri="{BB962C8B-B14F-4D97-AF65-F5344CB8AC3E}">
        <p14:creationId xmlns:p14="http://schemas.microsoft.com/office/powerpoint/2010/main" val="6331754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86210"/>
          </a:xfrm>
        </p:spPr>
        <p:txBody>
          <a:bodyPr>
            <a:normAutofit/>
          </a:bodyPr>
          <a:lstStyle/>
          <a:p>
            <a:r>
              <a:rPr lang="en-GB" dirty="0">
                <a:ea typeface="Arial Unicode MS"/>
                <a:cs typeface="Arial Unicode MS"/>
              </a:rPr>
              <a:t>4 Social networking is </a:t>
            </a:r>
            <a:r>
              <a:rPr lang="en-GB" dirty="0" smtClean="0">
                <a:ea typeface="Arial Unicode MS"/>
                <a:cs typeface="Arial Unicode MS"/>
              </a:rPr>
              <a:t> a very popular tool </a:t>
            </a:r>
            <a:r>
              <a:rPr lang="en-GB" dirty="0">
                <a:ea typeface="Arial Unicode MS"/>
                <a:cs typeface="Arial Unicode MS"/>
              </a:rPr>
              <a:t>among scientists</a:t>
            </a:r>
            <a:endParaRPr lang="en-GB" dirty="0"/>
          </a:p>
        </p:txBody>
      </p:sp>
      <p:sp>
        <p:nvSpPr>
          <p:cNvPr id="3" name="Content Placeholder 2"/>
          <p:cNvSpPr>
            <a:spLocks noGrp="1"/>
          </p:cNvSpPr>
          <p:nvPr>
            <p:ph idx="1"/>
          </p:nvPr>
        </p:nvSpPr>
        <p:spPr>
          <a:xfrm>
            <a:off x="457200" y="2132856"/>
            <a:ext cx="4042792" cy="3993307"/>
          </a:xfrm>
        </p:spPr>
        <p:txBody>
          <a:bodyPr>
            <a:normAutofit fontScale="77500" lnSpcReduction="20000"/>
          </a:bodyPr>
          <a:lstStyle/>
          <a:p>
            <a:pPr marL="0" marR="381000" indent="0" fontAlgn="auto">
              <a:lnSpc>
                <a:spcPct val="115000"/>
              </a:lnSpc>
              <a:spcBef>
                <a:spcPts val="500"/>
              </a:spcBef>
              <a:spcAft>
                <a:spcPts val="0"/>
              </a:spcAft>
              <a:buNone/>
            </a:pPr>
            <a:r>
              <a:rPr lang="en-GB" i="1" dirty="0" smtClean="0">
                <a:ea typeface="Arial Unicode MS"/>
                <a:cs typeface="Arial Unicode MS"/>
              </a:rPr>
              <a:t>They </a:t>
            </a:r>
            <a:r>
              <a:rPr lang="en-GB" i="1" dirty="0">
                <a:ea typeface="Arial Unicode MS"/>
                <a:cs typeface="Arial Unicode MS"/>
              </a:rPr>
              <a:t>find the computer networking an ideal way for collaboration </a:t>
            </a:r>
            <a:r>
              <a:rPr lang="en-GB" i="1" dirty="0" smtClean="0">
                <a:ea typeface="Arial Unicode MS"/>
                <a:cs typeface="Arial Unicode MS"/>
              </a:rPr>
              <a:t>, for </a:t>
            </a:r>
            <a:r>
              <a:rPr lang="en-GB" i="1" dirty="0">
                <a:ea typeface="Arial Unicode MS"/>
                <a:cs typeface="Arial Unicode MS"/>
              </a:rPr>
              <a:t>exchanging ideas, </a:t>
            </a:r>
            <a:r>
              <a:rPr lang="en-GB" i="1" dirty="0" smtClean="0">
                <a:ea typeface="Arial Unicode MS"/>
                <a:cs typeface="Arial Unicode MS"/>
              </a:rPr>
              <a:t> results of scientific experiments, </a:t>
            </a:r>
            <a:r>
              <a:rPr lang="en-GB" i="1" dirty="0">
                <a:ea typeface="Arial Unicode MS"/>
                <a:cs typeface="Arial Unicode MS"/>
              </a:rPr>
              <a:t>sharing data, and avoid duplication of research. Regardless their locations </a:t>
            </a:r>
            <a:r>
              <a:rPr lang="en-GB" i="1" dirty="0" smtClean="0">
                <a:ea typeface="Arial Unicode MS"/>
                <a:cs typeface="Arial Unicode MS"/>
              </a:rPr>
              <a:t>scientists work  </a:t>
            </a:r>
            <a:r>
              <a:rPr lang="en-GB" i="1" dirty="0">
                <a:ea typeface="Arial Unicode MS"/>
                <a:cs typeface="Arial Unicode MS"/>
              </a:rPr>
              <a:t>very effectively as one unit.</a:t>
            </a:r>
            <a:endParaRPr lang="en-GB" sz="2400" dirty="0">
              <a:ea typeface="Calibri"/>
              <a:cs typeface="Times New Roman"/>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6884" y="2060848"/>
            <a:ext cx="4491580" cy="3672408"/>
          </a:xfrm>
          <a:prstGeom prst="rect">
            <a:avLst/>
          </a:prstGeom>
        </p:spPr>
      </p:pic>
    </p:spTree>
    <p:extLst>
      <p:ext uri="{BB962C8B-B14F-4D97-AF65-F5344CB8AC3E}">
        <p14:creationId xmlns:p14="http://schemas.microsoft.com/office/powerpoint/2010/main" val="27963973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381000" fontAlgn="auto">
              <a:lnSpc>
                <a:spcPct val="115000"/>
              </a:lnSpc>
              <a:spcBef>
                <a:spcPts val="500"/>
              </a:spcBef>
              <a:spcAft>
                <a:spcPts val="0"/>
              </a:spcAft>
            </a:pPr>
            <a:r>
              <a:rPr lang="en-GB" dirty="0">
                <a:ea typeface="Arial Unicode MS"/>
                <a:cs typeface="Arial Unicode MS"/>
              </a:rPr>
              <a:t>5.Using as a collective intelligence.</a:t>
            </a:r>
            <a:endParaRPr lang="en-GB" sz="2800" dirty="0">
              <a:ea typeface="Calibri"/>
              <a:cs typeface="Times New Roman"/>
            </a:endParaRPr>
          </a:p>
        </p:txBody>
      </p:sp>
      <p:sp>
        <p:nvSpPr>
          <p:cNvPr id="3" name="Content Placeholder 2"/>
          <p:cNvSpPr>
            <a:spLocks noGrp="1"/>
          </p:cNvSpPr>
          <p:nvPr>
            <p:ph idx="1"/>
          </p:nvPr>
        </p:nvSpPr>
        <p:spPr>
          <a:xfrm>
            <a:off x="457200" y="1600200"/>
            <a:ext cx="4690864" cy="4525963"/>
          </a:xfrm>
        </p:spPr>
        <p:txBody>
          <a:bodyPr>
            <a:normAutofit fontScale="85000" lnSpcReduction="20000"/>
          </a:bodyPr>
          <a:lstStyle/>
          <a:p>
            <a:pPr marL="0" marR="381000" indent="0" fontAlgn="auto">
              <a:lnSpc>
                <a:spcPct val="115000"/>
              </a:lnSpc>
              <a:spcBef>
                <a:spcPts val="500"/>
              </a:spcBef>
              <a:spcAft>
                <a:spcPts val="0"/>
              </a:spcAft>
              <a:buNone/>
            </a:pPr>
            <a:r>
              <a:rPr lang="en-GB" i="1" dirty="0">
                <a:ea typeface="Arial Unicode MS"/>
                <a:cs typeface="Arial Unicode MS"/>
              </a:rPr>
              <a:t>When a task or a  problem is too difficult for one individual it can be very easy for a group of  people when they </a:t>
            </a:r>
            <a:r>
              <a:rPr lang="en-GB" i="1" dirty="0" smtClean="0">
                <a:ea typeface="Arial Unicode MS"/>
                <a:cs typeface="Arial Unicode MS"/>
              </a:rPr>
              <a:t>use network uniting  </a:t>
            </a:r>
            <a:r>
              <a:rPr lang="en-GB" i="1" dirty="0">
                <a:ea typeface="Arial Unicode MS"/>
                <a:cs typeface="Arial Unicode MS"/>
              </a:rPr>
              <a:t>their knowledge and experience even though they are  situated around the world. The </a:t>
            </a:r>
            <a:r>
              <a:rPr lang="en-GB" i="1" dirty="0" smtClean="0">
                <a:ea typeface="Arial Unicode MS"/>
                <a:cs typeface="Arial Unicode MS"/>
              </a:rPr>
              <a:t> collective intelligence </a:t>
            </a:r>
            <a:r>
              <a:rPr lang="en-GB" i="1" dirty="0">
                <a:ea typeface="Arial Unicode MS"/>
                <a:cs typeface="Arial Unicode MS"/>
              </a:rPr>
              <a:t>is </a:t>
            </a:r>
            <a:r>
              <a:rPr lang="en-GB" i="1" dirty="0" smtClean="0">
                <a:ea typeface="Arial Unicode MS"/>
                <a:cs typeface="Arial Unicode MS"/>
              </a:rPr>
              <a:t>very popular </a:t>
            </a:r>
            <a:r>
              <a:rPr lang="en-GB" i="1" dirty="0">
                <a:ea typeface="Arial Unicode MS"/>
                <a:cs typeface="Arial Unicode MS"/>
              </a:rPr>
              <a:t>in scientific and academic communities. </a:t>
            </a:r>
            <a:endParaRPr lang="en-GB" sz="2400" dirty="0">
              <a:ea typeface="Calibri"/>
              <a:cs typeface="Times New Roman"/>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2040" y="1700808"/>
            <a:ext cx="3959568" cy="4248472"/>
          </a:xfrm>
          <a:prstGeom prst="rect">
            <a:avLst/>
          </a:prstGeom>
        </p:spPr>
      </p:pic>
    </p:spTree>
    <p:extLst>
      <p:ext uri="{BB962C8B-B14F-4D97-AF65-F5344CB8AC3E}">
        <p14:creationId xmlns:p14="http://schemas.microsoft.com/office/powerpoint/2010/main" val="19564079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002234"/>
          </a:xfrm>
        </p:spPr>
        <p:txBody>
          <a:bodyPr>
            <a:normAutofit fontScale="90000"/>
          </a:bodyPr>
          <a:lstStyle/>
          <a:p>
            <a:pPr marR="381000" fontAlgn="auto">
              <a:lnSpc>
                <a:spcPct val="115000"/>
              </a:lnSpc>
              <a:spcBef>
                <a:spcPts val="500"/>
              </a:spcBef>
              <a:spcAft>
                <a:spcPts val="0"/>
              </a:spcAft>
            </a:pPr>
            <a:r>
              <a:rPr lang="en-GB" dirty="0">
                <a:ea typeface="Arial Unicode MS"/>
                <a:cs typeface="Arial Unicode MS"/>
              </a:rPr>
              <a:t>6. Taking a role of the media and liberating the freedom of speech. </a:t>
            </a:r>
            <a:r>
              <a:rPr lang="en-GB" sz="2800" dirty="0">
                <a:ea typeface="Calibri"/>
                <a:cs typeface="Times New Roman"/>
              </a:rPr>
              <a:t/>
            </a:r>
            <a:br>
              <a:rPr lang="en-GB" sz="2800" dirty="0">
                <a:ea typeface="Calibri"/>
                <a:cs typeface="Times New Roman"/>
              </a:rPr>
            </a:br>
            <a:endParaRPr lang="en-GB" dirty="0"/>
          </a:p>
        </p:txBody>
      </p:sp>
      <p:sp>
        <p:nvSpPr>
          <p:cNvPr id="3" name="Content Placeholder 2"/>
          <p:cNvSpPr>
            <a:spLocks noGrp="1"/>
          </p:cNvSpPr>
          <p:nvPr>
            <p:ph idx="1"/>
          </p:nvPr>
        </p:nvSpPr>
        <p:spPr>
          <a:xfrm>
            <a:off x="457200" y="1988840"/>
            <a:ext cx="3970784" cy="4137323"/>
          </a:xfrm>
        </p:spPr>
        <p:txBody>
          <a:bodyPr>
            <a:normAutofit fontScale="92500" lnSpcReduction="10000"/>
          </a:bodyPr>
          <a:lstStyle/>
          <a:p>
            <a:pPr marL="0" marR="381000" indent="0" fontAlgn="auto">
              <a:lnSpc>
                <a:spcPct val="115000"/>
              </a:lnSpc>
              <a:spcBef>
                <a:spcPts val="500"/>
              </a:spcBef>
              <a:spcAft>
                <a:spcPts val="0"/>
              </a:spcAft>
              <a:buNone/>
            </a:pPr>
            <a:r>
              <a:rPr lang="en-GB" sz="2800" i="1" dirty="0">
                <a:ea typeface="Arial Unicode MS"/>
                <a:cs typeface="Arial Unicode MS"/>
              </a:rPr>
              <a:t>On computing networking platforms  people can say everything </a:t>
            </a:r>
            <a:r>
              <a:rPr lang="en-GB" sz="2800" i="1" dirty="0" smtClean="0">
                <a:ea typeface="Arial Unicode MS"/>
                <a:cs typeface="Arial Unicode MS"/>
              </a:rPr>
              <a:t> and  to everybody what </a:t>
            </a:r>
            <a:r>
              <a:rPr lang="en-GB" sz="2800" i="1" dirty="0">
                <a:ea typeface="Arial Unicode MS"/>
                <a:cs typeface="Arial Unicode MS"/>
              </a:rPr>
              <a:t>they want to </a:t>
            </a:r>
            <a:r>
              <a:rPr lang="en-GB" sz="2800" i="1" dirty="0" smtClean="0">
                <a:ea typeface="Arial Unicode MS"/>
                <a:cs typeface="Arial Unicode MS"/>
              </a:rPr>
              <a:t>say. </a:t>
            </a:r>
          </a:p>
          <a:p>
            <a:pPr marL="0" marR="381000" indent="0" fontAlgn="auto">
              <a:lnSpc>
                <a:spcPct val="115000"/>
              </a:lnSpc>
              <a:spcBef>
                <a:spcPts val="500"/>
              </a:spcBef>
              <a:spcAft>
                <a:spcPts val="0"/>
              </a:spcAft>
              <a:buNone/>
            </a:pPr>
            <a:r>
              <a:rPr lang="en-GB" sz="2800" i="1" dirty="0" smtClean="0">
                <a:ea typeface="Arial Unicode MS"/>
                <a:cs typeface="Arial Unicode MS"/>
              </a:rPr>
              <a:t>Some people already use computers instead of TVs.</a:t>
            </a:r>
            <a:endParaRPr lang="en-GB" sz="2800" dirty="0">
              <a:ea typeface="Calibri"/>
              <a:cs typeface="Times New Roman"/>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2199" y="2069263"/>
            <a:ext cx="5194607" cy="4176464"/>
          </a:xfrm>
          <a:prstGeom prst="rect">
            <a:avLst/>
          </a:prstGeom>
        </p:spPr>
      </p:pic>
    </p:spTree>
    <p:extLst>
      <p:ext uri="{BB962C8B-B14F-4D97-AF65-F5344CB8AC3E}">
        <p14:creationId xmlns:p14="http://schemas.microsoft.com/office/powerpoint/2010/main" val="23802296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8680"/>
            <a:ext cx="8229600" cy="1152128"/>
          </a:xfrm>
        </p:spPr>
        <p:txBody>
          <a:bodyPr>
            <a:normAutofit fontScale="90000"/>
          </a:bodyPr>
          <a:lstStyle/>
          <a:p>
            <a:pPr marR="381000" fontAlgn="auto">
              <a:lnSpc>
                <a:spcPct val="115000"/>
              </a:lnSpc>
              <a:spcBef>
                <a:spcPts val="500"/>
              </a:spcBef>
              <a:spcAft>
                <a:spcPts val="0"/>
              </a:spcAft>
            </a:pPr>
            <a:r>
              <a:rPr lang="en-GB" sz="4800" b="1" dirty="0">
                <a:solidFill>
                  <a:srgbClr val="000000"/>
                </a:solidFill>
                <a:ea typeface="Arial Unicode MS"/>
                <a:cs typeface="Arial Unicode MS"/>
              </a:rPr>
              <a:t>Disadvantages</a:t>
            </a:r>
            <a:r>
              <a:rPr lang="en-GB" sz="2200" dirty="0">
                <a:ea typeface="Calibri"/>
                <a:cs typeface="Times New Roman"/>
              </a:rPr>
              <a:t/>
            </a:r>
            <a:br>
              <a:rPr lang="en-GB" sz="2200" dirty="0">
                <a:ea typeface="Calibri"/>
                <a:cs typeface="Times New Roman"/>
              </a:rPr>
            </a:br>
            <a:endParaRPr lang="en-GB" sz="2000" dirty="0">
              <a:ea typeface="Calibri"/>
              <a:cs typeface="Times New Roman"/>
            </a:endParaRPr>
          </a:p>
        </p:txBody>
      </p:sp>
      <p:sp>
        <p:nvSpPr>
          <p:cNvPr id="3" name="Content Placeholder 2"/>
          <p:cNvSpPr>
            <a:spLocks noGrp="1"/>
          </p:cNvSpPr>
          <p:nvPr>
            <p:ph idx="1"/>
          </p:nvPr>
        </p:nvSpPr>
        <p:spPr>
          <a:xfrm>
            <a:off x="457199" y="2132856"/>
            <a:ext cx="3970785" cy="3993307"/>
          </a:xfrm>
        </p:spPr>
        <p:txBody>
          <a:bodyPr>
            <a:noAutofit/>
          </a:bodyPr>
          <a:lstStyle/>
          <a:p>
            <a:pPr marL="0" marR="381000" indent="0" fontAlgn="auto">
              <a:lnSpc>
                <a:spcPct val="115000"/>
              </a:lnSpc>
              <a:spcBef>
                <a:spcPts val="500"/>
              </a:spcBef>
              <a:spcAft>
                <a:spcPts val="0"/>
              </a:spcAft>
              <a:buNone/>
            </a:pPr>
            <a:r>
              <a:rPr lang="en-GB" sz="2400" dirty="0">
                <a:solidFill>
                  <a:srgbClr val="000000"/>
                </a:solidFill>
                <a:ea typeface="Arial Unicode MS"/>
                <a:cs typeface="Arial Unicode MS"/>
              </a:rPr>
              <a:t>As the computer social networking is a very new phenomena in our society, it is still not a perfect place for communication </a:t>
            </a:r>
            <a:r>
              <a:rPr lang="en-GB" sz="2400" dirty="0" smtClean="0">
                <a:solidFill>
                  <a:srgbClr val="000000"/>
                </a:solidFill>
                <a:ea typeface="Arial Unicode MS"/>
                <a:cs typeface="Arial Unicode MS"/>
              </a:rPr>
              <a:t>, </a:t>
            </a:r>
            <a:r>
              <a:rPr lang="en-GB" sz="2400" dirty="0">
                <a:solidFill>
                  <a:srgbClr val="000000"/>
                </a:solidFill>
                <a:ea typeface="Arial Unicode MS"/>
                <a:cs typeface="Arial Unicode MS"/>
              </a:rPr>
              <a:t>and  has a lot </a:t>
            </a:r>
            <a:r>
              <a:rPr lang="en-GB" sz="2400" dirty="0" smtClean="0">
                <a:solidFill>
                  <a:srgbClr val="000000"/>
                </a:solidFill>
                <a:ea typeface="Arial Unicode MS"/>
                <a:cs typeface="Arial Unicode MS"/>
              </a:rPr>
              <a:t>weaknesses, and even sometimes </a:t>
            </a:r>
            <a:r>
              <a:rPr lang="en-GB" sz="2400" dirty="0">
                <a:solidFill>
                  <a:srgbClr val="000000"/>
                </a:solidFill>
                <a:ea typeface="Arial Unicode MS"/>
                <a:cs typeface="Arial Unicode MS"/>
              </a:rPr>
              <a:t> </a:t>
            </a:r>
            <a:r>
              <a:rPr lang="en-GB" sz="2400" dirty="0" smtClean="0">
                <a:solidFill>
                  <a:srgbClr val="000000"/>
                </a:solidFill>
                <a:ea typeface="Arial Unicode MS"/>
                <a:cs typeface="Arial Unicode MS"/>
              </a:rPr>
              <a:t>dangerous and threatening.</a:t>
            </a:r>
            <a:endParaRPr lang="en-GB" sz="2400" dirty="0">
              <a:ea typeface="Calibri"/>
              <a:cs typeface="Times New Roman"/>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8795" y="2348880"/>
            <a:ext cx="4075653" cy="3816424"/>
          </a:xfrm>
          <a:prstGeom prst="rect">
            <a:avLst/>
          </a:prstGeom>
        </p:spPr>
      </p:pic>
    </p:spTree>
    <p:extLst>
      <p:ext uri="{BB962C8B-B14F-4D97-AF65-F5344CB8AC3E}">
        <p14:creationId xmlns:p14="http://schemas.microsoft.com/office/powerpoint/2010/main" val="11924780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342900" marR="381000" lvl="0" indent="-342900" algn="l" fontAlgn="auto">
              <a:lnSpc>
                <a:spcPct val="115000"/>
              </a:lnSpc>
              <a:spcBef>
                <a:spcPts val="500"/>
              </a:spcBef>
              <a:spcAft>
                <a:spcPts val="0"/>
              </a:spcAft>
              <a:buFont typeface="+mj-lt"/>
              <a:buAutoNum type="arabicPeriod"/>
            </a:pPr>
            <a:r>
              <a:rPr lang="en-GB" dirty="0" smtClean="0">
                <a:solidFill>
                  <a:srgbClr val="000000"/>
                </a:solidFill>
                <a:ea typeface="Arial Unicode MS"/>
                <a:cs typeface="Arial Unicode MS"/>
              </a:rPr>
              <a:t>   It </a:t>
            </a:r>
            <a:r>
              <a:rPr lang="en-GB" dirty="0">
                <a:solidFill>
                  <a:srgbClr val="000000"/>
                </a:solidFill>
                <a:ea typeface="Arial Unicode MS"/>
                <a:cs typeface="Arial Unicode MS"/>
              </a:rPr>
              <a:t>reduces or eliminates face-to-face communication. </a:t>
            </a:r>
            <a:endParaRPr lang="en-GB" sz="3200" dirty="0">
              <a:ea typeface="Calibri"/>
              <a:cs typeface="Times New Roman"/>
            </a:endParaRPr>
          </a:p>
        </p:txBody>
      </p:sp>
      <p:sp>
        <p:nvSpPr>
          <p:cNvPr id="3" name="Content Placeholder 2"/>
          <p:cNvSpPr>
            <a:spLocks noGrp="1"/>
          </p:cNvSpPr>
          <p:nvPr>
            <p:ph idx="1"/>
          </p:nvPr>
        </p:nvSpPr>
        <p:spPr>
          <a:xfrm>
            <a:off x="457200" y="2348880"/>
            <a:ext cx="3682752" cy="3777283"/>
          </a:xfrm>
        </p:spPr>
        <p:txBody>
          <a:bodyPr>
            <a:normAutofit fontScale="85000" lnSpcReduction="10000"/>
          </a:bodyPr>
          <a:lstStyle/>
          <a:p>
            <a:pPr marL="114300" marR="381000" indent="0" fontAlgn="auto">
              <a:lnSpc>
                <a:spcPct val="115000"/>
              </a:lnSpc>
              <a:spcBef>
                <a:spcPts val="500"/>
              </a:spcBef>
              <a:spcAft>
                <a:spcPts val="0"/>
              </a:spcAft>
              <a:buNone/>
            </a:pPr>
            <a:r>
              <a:rPr lang="en-GB" i="1" dirty="0">
                <a:solidFill>
                  <a:srgbClr val="000000"/>
                </a:solidFill>
                <a:ea typeface="Arial Unicode MS"/>
                <a:cs typeface="Arial Unicode MS"/>
              </a:rPr>
              <a:t>People, especially young people, don’t have opportunity to develop social skills</a:t>
            </a:r>
            <a:r>
              <a:rPr lang="en-GB" i="1" dirty="0" smtClean="0">
                <a:solidFill>
                  <a:srgbClr val="000000"/>
                </a:solidFill>
                <a:ea typeface="Arial Unicode MS"/>
                <a:cs typeface="Arial Unicode MS"/>
              </a:rPr>
              <a:t>. </a:t>
            </a:r>
          </a:p>
          <a:p>
            <a:pPr marL="114300" marR="381000" indent="0" fontAlgn="auto">
              <a:lnSpc>
                <a:spcPct val="115000"/>
              </a:lnSpc>
              <a:spcBef>
                <a:spcPts val="500"/>
              </a:spcBef>
              <a:spcAft>
                <a:spcPts val="0"/>
              </a:spcAft>
              <a:buNone/>
            </a:pPr>
            <a:endParaRPr lang="en-GB" i="1" dirty="0">
              <a:solidFill>
                <a:srgbClr val="000000"/>
              </a:solidFill>
              <a:ea typeface="Arial Unicode MS"/>
              <a:cs typeface="Arial Unicode MS"/>
            </a:endParaRPr>
          </a:p>
          <a:p>
            <a:pPr marL="114300" marR="381000" indent="0" fontAlgn="auto">
              <a:lnSpc>
                <a:spcPct val="115000"/>
              </a:lnSpc>
              <a:spcBef>
                <a:spcPts val="500"/>
              </a:spcBef>
              <a:spcAft>
                <a:spcPts val="0"/>
              </a:spcAft>
              <a:buNone/>
            </a:pPr>
            <a:r>
              <a:rPr lang="en-GB" i="1" dirty="0" smtClean="0">
                <a:solidFill>
                  <a:srgbClr val="000000"/>
                </a:solidFill>
                <a:ea typeface="Arial Unicode MS"/>
                <a:cs typeface="Arial Unicode MS"/>
              </a:rPr>
              <a:t>Look at the picture, these people literally lost their faces.</a:t>
            </a:r>
            <a:endParaRPr lang="en-GB" sz="2400" dirty="0">
              <a:ea typeface="Calibri"/>
              <a:cs typeface="Times New Roman"/>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4008" y="1628800"/>
            <a:ext cx="3891111" cy="5922185"/>
          </a:xfrm>
          <a:prstGeom prst="rect">
            <a:avLst/>
          </a:prstGeom>
        </p:spPr>
      </p:pic>
    </p:spTree>
    <p:extLst>
      <p:ext uri="{BB962C8B-B14F-4D97-AF65-F5344CB8AC3E}">
        <p14:creationId xmlns:p14="http://schemas.microsoft.com/office/powerpoint/2010/main" val="1447285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381000" lvl="0" fontAlgn="auto">
              <a:lnSpc>
                <a:spcPct val="115000"/>
              </a:lnSpc>
              <a:spcBef>
                <a:spcPts val="500"/>
              </a:spcBef>
              <a:spcAft>
                <a:spcPts val="0"/>
              </a:spcAft>
            </a:pPr>
            <a:r>
              <a:rPr lang="en-GB" b="1" i="1" dirty="0" smtClean="0">
                <a:solidFill>
                  <a:srgbClr val="000000"/>
                </a:solidFill>
                <a:ea typeface="Arial Unicode MS"/>
                <a:cs typeface="Arial Unicode MS"/>
              </a:rPr>
              <a:t>2     Risks </a:t>
            </a:r>
            <a:r>
              <a:rPr lang="en-GB" b="1" i="1" dirty="0">
                <a:solidFill>
                  <a:srgbClr val="000000"/>
                </a:solidFill>
                <a:ea typeface="Arial Unicode MS"/>
                <a:cs typeface="Arial Unicode MS"/>
              </a:rPr>
              <a:t>of Fraud or Identity Theft. </a:t>
            </a:r>
            <a:endParaRPr lang="en-GB" sz="3200" b="1" dirty="0">
              <a:ea typeface="Calibri"/>
              <a:cs typeface="Times New Roman"/>
            </a:endParaRPr>
          </a:p>
        </p:txBody>
      </p:sp>
      <p:sp>
        <p:nvSpPr>
          <p:cNvPr id="3" name="Content Placeholder 2"/>
          <p:cNvSpPr>
            <a:spLocks noGrp="1"/>
          </p:cNvSpPr>
          <p:nvPr>
            <p:ph idx="1"/>
          </p:nvPr>
        </p:nvSpPr>
        <p:spPr>
          <a:xfrm>
            <a:off x="457200" y="1600200"/>
            <a:ext cx="4762872" cy="4525963"/>
          </a:xfrm>
        </p:spPr>
        <p:txBody>
          <a:bodyPr>
            <a:normAutofit fontScale="92500" lnSpcReduction="20000"/>
          </a:bodyPr>
          <a:lstStyle/>
          <a:p>
            <a:pPr marL="114300" marR="381000" indent="0" fontAlgn="auto">
              <a:lnSpc>
                <a:spcPct val="115000"/>
              </a:lnSpc>
              <a:spcBef>
                <a:spcPts val="500"/>
              </a:spcBef>
              <a:spcAft>
                <a:spcPts val="0"/>
              </a:spcAft>
              <a:buNone/>
            </a:pPr>
            <a:r>
              <a:rPr lang="en-GB" i="1" dirty="0">
                <a:solidFill>
                  <a:srgbClr val="000000"/>
                </a:solidFill>
                <a:ea typeface="Arial Unicode MS"/>
                <a:cs typeface="Arial Unicode MS"/>
              </a:rPr>
              <a:t>For example, it may include stealing bank details, some valuable </a:t>
            </a:r>
            <a:r>
              <a:rPr lang="en-GB" i="1" dirty="0" smtClean="0">
                <a:solidFill>
                  <a:srgbClr val="000000"/>
                </a:solidFill>
                <a:ea typeface="Arial Unicode MS"/>
                <a:cs typeface="Arial Unicode MS"/>
              </a:rPr>
              <a:t>personal  </a:t>
            </a:r>
            <a:r>
              <a:rPr lang="en-GB" i="1" dirty="0">
                <a:solidFill>
                  <a:srgbClr val="000000"/>
                </a:solidFill>
                <a:ea typeface="Arial Unicode MS"/>
                <a:cs typeface="Arial Unicode MS"/>
              </a:rPr>
              <a:t>information like names, DOB, insurance, Insurance Number. Some people are still so naïve that give their personal information to strangers on the network</a:t>
            </a:r>
            <a:r>
              <a:rPr lang="en-GB" i="1" dirty="0" smtClean="0">
                <a:solidFill>
                  <a:srgbClr val="000000"/>
                </a:solidFill>
                <a:ea typeface="Arial Unicode MS"/>
                <a:cs typeface="Arial Unicode MS"/>
              </a:rPr>
              <a:t>. </a:t>
            </a:r>
            <a:endParaRPr lang="en-GB" sz="2400" dirty="0">
              <a:ea typeface="Calibri"/>
              <a:cs typeface="Times New Roman"/>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0032" y="1556792"/>
            <a:ext cx="3624064" cy="4476750"/>
          </a:xfrm>
          <a:prstGeom prst="rect">
            <a:avLst/>
          </a:prstGeom>
        </p:spPr>
      </p:pic>
    </p:spTree>
    <p:extLst>
      <p:ext uri="{BB962C8B-B14F-4D97-AF65-F5344CB8AC3E}">
        <p14:creationId xmlns:p14="http://schemas.microsoft.com/office/powerpoint/2010/main" val="4095806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98178"/>
          </a:xfrm>
        </p:spPr>
        <p:txBody>
          <a:bodyPr>
            <a:noAutofit/>
          </a:bodyPr>
          <a:lstStyle/>
          <a:p>
            <a:pPr marR="381000" lvl="0" algn="l" fontAlgn="auto">
              <a:lnSpc>
                <a:spcPct val="115000"/>
              </a:lnSpc>
              <a:spcBef>
                <a:spcPts val="500"/>
              </a:spcBef>
              <a:spcAft>
                <a:spcPts val="0"/>
              </a:spcAft>
            </a:pPr>
            <a:r>
              <a:rPr lang="en-GB" sz="3200" dirty="0" smtClean="0">
                <a:ea typeface="Calibri"/>
                <a:cs typeface="Times New Roman"/>
              </a:rPr>
              <a:t> </a:t>
            </a:r>
            <a:r>
              <a:rPr lang="en-GB" sz="3200" b="1" dirty="0" smtClean="0">
                <a:ea typeface="Calibri"/>
                <a:cs typeface="Times New Roman"/>
              </a:rPr>
              <a:t>Destabilize </a:t>
            </a:r>
            <a:r>
              <a:rPr lang="en-GB" sz="3200" b="1" dirty="0">
                <a:ea typeface="Calibri"/>
                <a:cs typeface="Times New Roman"/>
              </a:rPr>
              <a:t>the social live and </a:t>
            </a:r>
            <a:r>
              <a:rPr lang="en-GB" sz="3200" b="1" dirty="0" smtClean="0">
                <a:ea typeface="Calibri"/>
                <a:cs typeface="Times New Roman"/>
              </a:rPr>
              <a:t> governments </a:t>
            </a:r>
            <a:r>
              <a:rPr lang="en-GB" sz="3200" b="1" dirty="0">
                <a:ea typeface="Calibri"/>
                <a:cs typeface="Times New Roman"/>
              </a:rPr>
              <a:t>and cause a lot of </a:t>
            </a:r>
            <a:r>
              <a:rPr lang="en-GB" sz="3200" b="1" dirty="0" smtClean="0">
                <a:ea typeface="Calibri"/>
                <a:cs typeface="Times New Roman"/>
              </a:rPr>
              <a:t>trouble.</a:t>
            </a:r>
            <a:endParaRPr lang="en-GB" sz="3200" b="1" dirty="0">
              <a:ea typeface="Calibri"/>
              <a:cs typeface="Times New Roman"/>
            </a:endParaRPr>
          </a:p>
        </p:txBody>
      </p:sp>
      <p:sp>
        <p:nvSpPr>
          <p:cNvPr id="3" name="Content Placeholder 2"/>
          <p:cNvSpPr>
            <a:spLocks noGrp="1"/>
          </p:cNvSpPr>
          <p:nvPr>
            <p:ph idx="1"/>
          </p:nvPr>
        </p:nvSpPr>
        <p:spPr>
          <a:xfrm>
            <a:off x="457200" y="2008698"/>
            <a:ext cx="3178696" cy="4117465"/>
          </a:xfrm>
        </p:spPr>
        <p:txBody>
          <a:bodyPr>
            <a:normAutofit fontScale="77500" lnSpcReduction="20000"/>
          </a:bodyPr>
          <a:lstStyle/>
          <a:p>
            <a:pPr marL="114300" marR="381000" indent="0" fontAlgn="auto">
              <a:lnSpc>
                <a:spcPct val="115000"/>
              </a:lnSpc>
              <a:spcBef>
                <a:spcPts val="500"/>
              </a:spcBef>
              <a:spcAft>
                <a:spcPts val="0"/>
              </a:spcAft>
              <a:buNone/>
            </a:pPr>
            <a:r>
              <a:rPr lang="en-GB" i="1" dirty="0">
                <a:ea typeface="Calibri"/>
                <a:cs typeface="Times New Roman"/>
              </a:rPr>
              <a:t>Recent so called orange revolutions in Egypt, Libya, Ukraine can be examples of using computer social </a:t>
            </a:r>
            <a:r>
              <a:rPr lang="en-GB" i="1" dirty="0" smtClean="0">
                <a:ea typeface="Calibri"/>
                <a:cs typeface="Times New Roman"/>
              </a:rPr>
              <a:t> network for </a:t>
            </a:r>
            <a:r>
              <a:rPr lang="en-GB" i="1" dirty="0">
                <a:ea typeface="Calibri"/>
                <a:cs typeface="Times New Roman"/>
              </a:rPr>
              <a:t>political </a:t>
            </a:r>
            <a:r>
              <a:rPr lang="en-GB" i="1" dirty="0" smtClean="0">
                <a:ea typeface="Calibri"/>
                <a:cs typeface="Times New Roman"/>
              </a:rPr>
              <a:t> or criminal purposes</a:t>
            </a:r>
            <a:r>
              <a:rPr lang="en-GB" sz="3600" i="1" dirty="0">
                <a:ea typeface="Calibri"/>
                <a:cs typeface="Times New Roman"/>
              </a:rPr>
              <a:t>. </a:t>
            </a:r>
            <a:endParaRPr lang="en-GB" sz="2400" dirty="0">
              <a:ea typeface="Calibri"/>
              <a:cs typeface="Times New Roman"/>
            </a:endParaRPr>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3928" y="2008698"/>
            <a:ext cx="5040560" cy="3833444"/>
          </a:xfrm>
          <a:prstGeom prst="rect">
            <a:avLst/>
          </a:prstGeom>
        </p:spPr>
      </p:pic>
    </p:spTree>
    <p:extLst>
      <p:ext uri="{BB962C8B-B14F-4D97-AF65-F5344CB8AC3E}">
        <p14:creationId xmlns:p14="http://schemas.microsoft.com/office/powerpoint/2010/main" val="3928671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2016224"/>
          </a:xfrm>
        </p:spPr>
        <p:txBody>
          <a:bodyPr>
            <a:normAutofit fontScale="90000"/>
          </a:bodyPr>
          <a:lstStyle/>
          <a:p>
            <a:pPr lvl="0" algn="l" fontAlgn="auto">
              <a:lnSpc>
                <a:spcPct val="115000"/>
              </a:lnSpc>
              <a:spcAft>
                <a:spcPts val="0"/>
              </a:spcAft>
            </a:pPr>
            <a:r>
              <a:rPr lang="en-GB" sz="3600" b="1" dirty="0">
                <a:solidFill>
                  <a:srgbClr val="000000"/>
                </a:solidFill>
                <a:ea typeface="Arial Unicode MS"/>
                <a:cs typeface="Arial Unicode MS"/>
              </a:rPr>
              <a:t>Time Wasting, obsession to computer </a:t>
            </a:r>
            <a:r>
              <a:rPr lang="en-GB" sz="3600" b="1" dirty="0" smtClean="0">
                <a:solidFill>
                  <a:srgbClr val="000000"/>
                </a:solidFill>
                <a:ea typeface="Arial Unicode MS"/>
                <a:cs typeface="Arial Unicode MS"/>
              </a:rPr>
              <a:t>social networking </a:t>
            </a:r>
            <a:r>
              <a:rPr lang="en-GB" sz="3600" b="1" dirty="0">
                <a:solidFill>
                  <a:srgbClr val="000000"/>
                </a:solidFill>
                <a:ea typeface="Arial Unicode MS"/>
                <a:cs typeface="Arial Unicode MS"/>
              </a:rPr>
              <a:t>and the internet, causing distraction from home and work duties</a:t>
            </a:r>
            <a:r>
              <a:rPr lang="en-GB" sz="3600" dirty="0">
                <a:solidFill>
                  <a:srgbClr val="000000"/>
                </a:solidFill>
                <a:ea typeface="Arial Unicode MS"/>
                <a:cs typeface="Arial Unicode MS"/>
              </a:rPr>
              <a:t>. </a:t>
            </a:r>
            <a:r>
              <a:rPr lang="en-GB" sz="3200" dirty="0">
                <a:ea typeface="Calibri"/>
                <a:cs typeface="Times New Roman"/>
              </a:rPr>
              <a:t/>
            </a:r>
            <a:br>
              <a:rPr lang="en-GB" sz="3200" dirty="0">
                <a:ea typeface="Calibri"/>
                <a:cs typeface="Times New Roman"/>
              </a:rPr>
            </a:br>
            <a:endParaRPr lang="en-GB" dirty="0"/>
          </a:p>
        </p:txBody>
      </p:sp>
      <p:sp>
        <p:nvSpPr>
          <p:cNvPr id="3" name="Content Placeholder 2"/>
          <p:cNvSpPr>
            <a:spLocks noGrp="1"/>
          </p:cNvSpPr>
          <p:nvPr>
            <p:ph idx="1"/>
          </p:nvPr>
        </p:nvSpPr>
        <p:spPr>
          <a:xfrm>
            <a:off x="457200" y="2276872"/>
            <a:ext cx="3898776" cy="4320480"/>
          </a:xfrm>
        </p:spPr>
        <p:txBody>
          <a:bodyPr>
            <a:normAutofit fontScale="85000" lnSpcReduction="20000"/>
          </a:bodyPr>
          <a:lstStyle/>
          <a:p>
            <a:pPr marL="114300" indent="0" fontAlgn="auto">
              <a:lnSpc>
                <a:spcPct val="115000"/>
              </a:lnSpc>
              <a:spcAft>
                <a:spcPts val="0"/>
              </a:spcAft>
              <a:buNone/>
            </a:pPr>
            <a:r>
              <a:rPr lang="en-GB" i="1" dirty="0">
                <a:solidFill>
                  <a:srgbClr val="000000"/>
                </a:solidFill>
                <a:ea typeface="Arial Unicode MS"/>
                <a:cs typeface="Arial Unicode MS"/>
              </a:rPr>
              <a:t>Some people spend in the front of a computer hours </a:t>
            </a:r>
            <a:r>
              <a:rPr lang="en-GB" i="1" dirty="0" smtClean="0">
                <a:solidFill>
                  <a:srgbClr val="000000"/>
                </a:solidFill>
                <a:ea typeface="Arial Unicode MS"/>
                <a:cs typeface="Arial Unicode MS"/>
              </a:rPr>
              <a:t> and hours neglecting </a:t>
            </a:r>
            <a:r>
              <a:rPr lang="en-GB" i="1" dirty="0">
                <a:solidFill>
                  <a:srgbClr val="000000"/>
                </a:solidFill>
                <a:ea typeface="Arial Unicode MS"/>
                <a:cs typeface="Arial Unicode MS"/>
              </a:rPr>
              <a:t>their </a:t>
            </a:r>
            <a:r>
              <a:rPr lang="en-GB" i="1" dirty="0" smtClean="0">
                <a:solidFill>
                  <a:srgbClr val="000000"/>
                </a:solidFill>
                <a:ea typeface="Arial Unicode MS"/>
                <a:cs typeface="Arial Unicode MS"/>
              </a:rPr>
              <a:t>jobs, </a:t>
            </a:r>
            <a:r>
              <a:rPr lang="en-GB" i="1" dirty="0">
                <a:solidFill>
                  <a:srgbClr val="000000"/>
                </a:solidFill>
                <a:ea typeface="Arial Unicode MS"/>
                <a:cs typeface="Arial Unicode MS"/>
              </a:rPr>
              <a:t>friends and home duties</a:t>
            </a:r>
            <a:r>
              <a:rPr lang="en-GB" i="1" dirty="0" smtClean="0">
                <a:solidFill>
                  <a:srgbClr val="000000"/>
                </a:solidFill>
                <a:ea typeface="Arial Unicode MS"/>
                <a:cs typeface="Arial Unicode MS"/>
              </a:rPr>
              <a:t>. </a:t>
            </a:r>
          </a:p>
          <a:p>
            <a:pPr marL="114300" indent="0" fontAlgn="auto">
              <a:lnSpc>
                <a:spcPct val="115000"/>
              </a:lnSpc>
              <a:spcAft>
                <a:spcPts val="0"/>
              </a:spcAft>
              <a:buNone/>
            </a:pPr>
            <a:r>
              <a:rPr lang="en-GB" i="1" dirty="0" smtClean="0">
                <a:solidFill>
                  <a:srgbClr val="000000"/>
                </a:solidFill>
                <a:ea typeface="Arial Unicode MS"/>
                <a:cs typeface="Arial Unicode MS"/>
              </a:rPr>
              <a:t>This  is an example when a young woman became a victim of the internet addiction disorder, from Facebook and Twitter. </a:t>
            </a:r>
            <a:endParaRPr lang="en-GB" sz="2400" dirty="0">
              <a:ea typeface="Calibri"/>
              <a:cs typeface="Times New Roman"/>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6016" y="1916832"/>
            <a:ext cx="4032448" cy="4392488"/>
          </a:xfrm>
          <a:prstGeom prst="rect">
            <a:avLst/>
          </a:prstGeom>
        </p:spPr>
      </p:pic>
    </p:spTree>
    <p:extLst>
      <p:ext uri="{BB962C8B-B14F-4D97-AF65-F5344CB8AC3E}">
        <p14:creationId xmlns:p14="http://schemas.microsoft.com/office/powerpoint/2010/main" val="9135435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002234"/>
          </a:xfrm>
        </p:spPr>
        <p:txBody>
          <a:bodyPr/>
          <a:lstStyle/>
          <a:p>
            <a:pPr fontAlgn="auto">
              <a:lnSpc>
                <a:spcPct val="115000"/>
              </a:lnSpc>
              <a:spcAft>
                <a:spcPts val="0"/>
              </a:spcAft>
            </a:pPr>
            <a:r>
              <a:rPr lang="en-GB" sz="4800" i="1" dirty="0">
                <a:solidFill>
                  <a:srgbClr val="000000"/>
                </a:solidFill>
                <a:ea typeface="Arial Unicode MS"/>
                <a:cs typeface="Arial Unicode MS"/>
              </a:rPr>
              <a:t>5 </a:t>
            </a:r>
            <a:r>
              <a:rPr lang="en-GB" sz="4800" dirty="0">
                <a:solidFill>
                  <a:srgbClr val="000000"/>
                </a:solidFill>
                <a:ea typeface="Arial Unicode MS"/>
                <a:cs typeface="Arial Unicode MS"/>
              </a:rPr>
              <a:t>Cyber </a:t>
            </a:r>
            <a:r>
              <a:rPr lang="en-GB" sz="4800" dirty="0" smtClean="0">
                <a:solidFill>
                  <a:srgbClr val="000000"/>
                </a:solidFill>
                <a:ea typeface="Arial Unicode MS"/>
                <a:cs typeface="Arial Unicode MS"/>
              </a:rPr>
              <a:t>bullying.</a:t>
            </a:r>
            <a:endParaRPr lang="en-GB" sz="3600" dirty="0">
              <a:ea typeface="Calibri"/>
              <a:cs typeface="Times New Roman"/>
            </a:endParaRPr>
          </a:p>
        </p:txBody>
      </p:sp>
      <p:sp>
        <p:nvSpPr>
          <p:cNvPr id="3" name="Content Placeholder 2"/>
          <p:cNvSpPr>
            <a:spLocks noGrp="1"/>
          </p:cNvSpPr>
          <p:nvPr>
            <p:ph idx="1"/>
          </p:nvPr>
        </p:nvSpPr>
        <p:spPr>
          <a:xfrm>
            <a:off x="457200" y="2204864"/>
            <a:ext cx="3898776" cy="3921299"/>
          </a:xfrm>
        </p:spPr>
        <p:txBody>
          <a:bodyPr/>
          <a:lstStyle/>
          <a:p>
            <a:pPr marL="0" indent="0" fontAlgn="auto">
              <a:lnSpc>
                <a:spcPct val="115000"/>
              </a:lnSpc>
              <a:spcAft>
                <a:spcPts val="0"/>
              </a:spcAft>
              <a:buNone/>
            </a:pPr>
            <a:r>
              <a:rPr lang="en-GB" i="1" dirty="0" smtClean="0">
                <a:solidFill>
                  <a:srgbClr val="000000"/>
                </a:solidFill>
                <a:ea typeface="Arial Unicode MS"/>
                <a:cs typeface="Arial Unicode MS"/>
              </a:rPr>
              <a:t> It is  a rude</a:t>
            </a:r>
            <a:r>
              <a:rPr lang="en-GB" i="1" dirty="0">
                <a:solidFill>
                  <a:srgbClr val="000000"/>
                </a:solidFill>
                <a:ea typeface="Arial Unicode MS"/>
                <a:cs typeface="Arial Unicode MS"/>
              </a:rPr>
              <a:t>, abusive and assaulting behaviour of some users on the computer social networking sites</a:t>
            </a:r>
            <a:r>
              <a:rPr lang="en-GB" sz="3600" dirty="0">
                <a:solidFill>
                  <a:srgbClr val="000000"/>
                </a:solidFill>
                <a:ea typeface="Arial Unicode MS"/>
                <a:cs typeface="Arial Unicode MS"/>
              </a:rPr>
              <a:t>.</a:t>
            </a:r>
            <a:endParaRPr lang="en-GB" sz="2400" dirty="0">
              <a:ea typeface="Calibri"/>
              <a:cs typeface="Times New Roman"/>
            </a:endParaRPr>
          </a:p>
          <a:p>
            <a:pPr marL="0" indent="0">
              <a:buNone/>
            </a:pP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3968" y="1988840"/>
            <a:ext cx="4441990" cy="3672409"/>
          </a:xfrm>
          <a:prstGeom prst="rect">
            <a:avLst/>
          </a:prstGeom>
        </p:spPr>
      </p:pic>
    </p:spTree>
    <p:extLst>
      <p:ext uri="{BB962C8B-B14F-4D97-AF65-F5344CB8AC3E}">
        <p14:creationId xmlns:p14="http://schemas.microsoft.com/office/powerpoint/2010/main" val="549806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76672"/>
            <a:ext cx="8229600" cy="1143000"/>
          </a:xfrm>
        </p:spPr>
        <p:txBody>
          <a:bodyPr>
            <a:normAutofit fontScale="90000"/>
          </a:bodyPr>
          <a:lstStyle/>
          <a:p>
            <a:pPr marL="342900" lvl="0" indent="-342900" algn="l">
              <a:spcBef>
                <a:spcPct val="20000"/>
              </a:spcBef>
            </a:pPr>
            <a:r>
              <a:rPr lang="en-GB" i="1" dirty="0">
                <a:solidFill>
                  <a:srgbClr val="000000"/>
                </a:solidFill>
                <a:ea typeface="Arial Unicode MS"/>
                <a:cs typeface="Arial Unicode MS"/>
              </a:rPr>
              <a:t>6 </a:t>
            </a:r>
            <a:r>
              <a:rPr lang="en-GB" i="1" dirty="0" smtClean="0">
                <a:solidFill>
                  <a:srgbClr val="000000"/>
                </a:solidFill>
                <a:ea typeface="Arial Unicode MS"/>
                <a:cs typeface="Arial Unicode MS"/>
              </a:rPr>
              <a:t>    </a:t>
            </a:r>
            <a:r>
              <a:rPr lang="en-GB" dirty="0" smtClean="0">
                <a:solidFill>
                  <a:srgbClr val="000000"/>
                </a:solidFill>
                <a:ea typeface="Arial Unicode MS"/>
                <a:cs typeface="Arial Unicode MS"/>
              </a:rPr>
              <a:t>Too </a:t>
            </a:r>
            <a:r>
              <a:rPr lang="en-GB" dirty="0">
                <a:solidFill>
                  <a:srgbClr val="000000"/>
                </a:solidFill>
                <a:ea typeface="Arial Unicode MS"/>
                <a:cs typeface="Arial Unicode MS"/>
              </a:rPr>
              <a:t>much information </a:t>
            </a:r>
            <a:r>
              <a:rPr lang="en-GB" sz="3200" dirty="0">
                <a:solidFill>
                  <a:prstClr val="black"/>
                </a:solidFill>
                <a:ea typeface="+mn-ea"/>
                <a:cs typeface="+mn-cs"/>
              </a:rPr>
              <a:t/>
            </a:r>
            <a:br>
              <a:rPr lang="en-GB" sz="3200" dirty="0">
                <a:solidFill>
                  <a:prstClr val="black"/>
                </a:solidFill>
                <a:ea typeface="+mn-ea"/>
                <a:cs typeface="+mn-cs"/>
              </a:rPr>
            </a:br>
            <a:endParaRPr lang="en-GB" dirty="0"/>
          </a:p>
        </p:txBody>
      </p:sp>
      <p:sp>
        <p:nvSpPr>
          <p:cNvPr id="3" name="Content Placeholder 2"/>
          <p:cNvSpPr>
            <a:spLocks noGrp="1"/>
          </p:cNvSpPr>
          <p:nvPr>
            <p:ph idx="1"/>
          </p:nvPr>
        </p:nvSpPr>
        <p:spPr>
          <a:xfrm>
            <a:off x="457200" y="1556792"/>
            <a:ext cx="4258816" cy="4569371"/>
          </a:xfrm>
        </p:spPr>
        <p:txBody>
          <a:bodyPr/>
          <a:lstStyle/>
          <a:p>
            <a:pPr marL="0" lvl="0" indent="0">
              <a:buNone/>
            </a:pPr>
            <a:r>
              <a:rPr lang="en-GB" dirty="0" smtClean="0">
                <a:solidFill>
                  <a:srgbClr val="000000"/>
                </a:solidFill>
                <a:ea typeface="Arial Unicode MS"/>
                <a:cs typeface="Arial Unicode MS"/>
              </a:rPr>
              <a:t>The puny human </a:t>
            </a:r>
            <a:r>
              <a:rPr lang="en-GB" dirty="0">
                <a:solidFill>
                  <a:srgbClr val="000000"/>
                </a:solidFill>
                <a:ea typeface="Arial Unicode MS"/>
                <a:cs typeface="Arial Unicode MS"/>
              </a:rPr>
              <a:t>brain is not designed to deal with Gigabytes and </a:t>
            </a:r>
            <a:r>
              <a:rPr lang="en-GB" dirty="0" smtClean="0">
                <a:solidFill>
                  <a:srgbClr val="000000"/>
                </a:solidFill>
                <a:ea typeface="Arial Unicode MS"/>
                <a:cs typeface="Arial Unicode MS"/>
              </a:rPr>
              <a:t>Terabytes </a:t>
            </a:r>
            <a:r>
              <a:rPr lang="en-GB" dirty="0">
                <a:solidFill>
                  <a:srgbClr val="000000"/>
                </a:solidFill>
                <a:ea typeface="Arial Unicode MS"/>
                <a:cs typeface="Arial Unicode MS"/>
              </a:rPr>
              <a:t>of </a:t>
            </a:r>
            <a:r>
              <a:rPr lang="en-GB" dirty="0" smtClean="0">
                <a:solidFill>
                  <a:srgbClr val="000000"/>
                </a:solidFill>
                <a:ea typeface="Arial Unicode MS"/>
                <a:cs typeface="Arial Unicode MS"/>
              </a:rPr>
              <a:t>information.</a:t>
            </a:r>
          </a:p>
          <a:p>
            <a:pPr marL="0" lvl="0" indent="0">
              <a:buNone/>
            </a:pPr>
            <a:r>
              <a:rPr lang="en-GB" dirty="0" smtClean="0">
                <a:solidFill>
                  <a:srgbClr val="000000"/>
                </a:solidFill>
                <a:ea typeface="Arial Unicode MS"/>
                <a:cs typeface="Arial Unicode MS"/>
              </a:rPr>
              <a:t>The human brain is at  risk to be  sick.</a:t>
            </a:r>
          </a:p>
          <a:p>
            <a:pPr marL="0" lvl="0" indent="0">
              <a:buNone/>
            </a:pPr>
            <a:endParaRPr lang="en-GB" dirty="0">
              <a:solidFill>
                <a:prstClr val="black"/>
              </a:solidFill>
            </a:endParaRPr>
          </a:p>
          <a:p>
            <a:endParaRPr lang="en-GB"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4192" y="1196752"/>
            <a:ext cx="3706844" cy="237626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6056" y="3789039"/>
            <a:ext cx="3809541" cy="2016225"/>
          </a:xfrm>
          <a:prstGeom prst="rect">
            <a:avLst/>
          </a:prstGeom>
        </p:spPr>
      </p:pic>
    </p:spTree>
    <p:extLst>
      <p:ext uri="{BB962C8B-B14F-4D97-AF65-F5344CB8AC3E}">
        <p14:creationId xmlns:p14="http://schemas.microsoft.com/office/powerpoint/2010/main" val="2153740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b="1" dirty="0" smtClean="0"/>
              <a:t>HISTORY OF COMPUTER NETWORKING</a:t>
            </a:r>
            <a:endParaRPr lang="en-GB" sz="3600" b="1" dirty="0"/>
          </a:p>
        </p:txBody>
      </p:sp>
      <p:sp>
        <p:nvSpPr>
          <p:cNvPr id="3" name="Content Placeholder 2"/>
          <p:cNvSpPr>
            <a:spLocks noGrp="1"/>
          </p:cNvSpPr>
          <p:nvPr>
            <p:ph idx="1"/>
          </p:nvPr>
        </p:nvSpPr>
        <p:spPr>
          <a:xfrm>
            <a:off x="457200" y="1700808"/>
            <a:ext cx="4186808" cy="4425355"/>
          </a:xfrm>
        </p:spPr>
        <p:txBody>
          <a:bodyPr>
            <a:normAutofit/>
          </a:bodyPr>
          <a:lstStyle/>
          <a:p>
            <a:pPr marL="0" indent="0">
              <a:buNone/>
            </a:pPr>
            <a:r>
              <a:rPr lang="en-GB" sz="2000" b="1" dirty="0"/>
              <a:t>This  appeared about approximately 20 years ago in 1995. </a:t>
            </a:r>
          </a:p>
          <a:p>
            <a:pPr marL="0" indent="0">
              <a:buNone/>
            </a:pPr>
            <a:r>
              <a:rPr lang="en-GB" sz="2000" b="1" i="1" dirty="0"/>
              <a:t>In  early days social network was running on relatively simple software. People use chatting rooms,  creating and linking their personal webpages or simply  </a:t>
            </a:r>
            <a:r>
              <a:rPr lang="en-GB" sz="2000" b="1" i="1" dirty="0" smtClean="0"/>
              <a:t>using e-mail </a:t>
            </a:r>
            <a:r>
              <a:rPr lang="en-GB" sz="2000" b="1" i="1" dirty="0"/>
              <a:t>addresses.   Despite this incredible simplicity it was working well. It was represented </a:t>
            </a:r>
            <a:r>
              <a:rPr lang="en-GB" sz="2000" b="1" i="1" dirty="0" smtClean="0"/>
              <a:t>by  </a:t>
            </a:r>
            <a:r>
              <a:rPr lang="en-GB" sz="2000" b="1" i="1" dirty="0"/>
              <a:t>Usenet, Arpanet, </a:t>
            </a:r>
            <a:r>
              <a:rPr lang="en-GB" sz="2000" b="1" i="1" dirty="0" err="1" smtClean="0"/>
              <a:t>Chatnet</a:t>
            </a:r>
            <a:r>
              <a:rPr lang="en-GB" sz="2000" b="1" i="1" dirty="0"/>
              <a:t>, Classmates.  </a:t>
            </a:r>
            <a:endParaRPr lang="en-GB" sz="20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0032" y="1700808"/>
            <a:ext cx="3672408" cy="3960440"/>
          </a:xfrm>
          <a:prstGeom prst="rect">
            <a:avLst/>
          </a:prstGeom>
        </p:spPr>
      </p:pic>
    </p:spTree>
    <p:extLst>
      <p:ext uri="{BB962C8B-B14F-4D97-AF65-F5344CB8AC3E}">
        <p14:creationId xmlns:p14="http://schemas.microsoft.com/office/powerpoint/2010/main" val="34409089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930226"/>
          </a:xfrm>
        </p:spPr>
        <p:txBody>
          <a:bodyPr>
            <a:normAutofit fontScale="90000"/>
          </a:bodyPr>
          <a:lstStyle/>
          <a:p>
            <a:pPr algn="l" fontAlgn="auto">
              <a:lnSpc>
                <a:spcPct val="115000"/>
              </a:lnSpc>
              <a:spcAft>
                <a:spcPts val="0"/>
              </a:spcAft>
            </a:pPr>
            <a:r>
              <a:rPr lang="en-GB" sz="3100" b="1" i="1" dirty="0">
                <a:solidFill>
                  <a:srgbClr val="000000"/>
                </a:solidFill>
                <a:ea typeface="Arial Unicode MS"/>
                <a:cs typeface="Arial Unicode MS"/>
              </a:rPr>
              <a:t>7 </a:t>
            </a:r>
            <a:r>
              <a:rPr lang="en-GB" sz="3100" b="1" i="1" dirty="0" smtClean="0">
                <a:solidFill>
                  <a:srgbClr val="000000"/>
                </a:solidFill>
                <a:ea typeface="Arial Unicode MS"/>
                <a:cs typeface="Arial Unicode MS"/>
              </a:rPr>
              <a:t>   </a:t>
            </a:r>
            <a:r>
              <a:rPr lang="en-GB" sz="3100" b="1" dirty="0" smtClean="0">
                <a:solidFill>
                  <a:srgbClr val="000000"/>
                </a:solidFill>
                <a:ea typeface="Arial Unicode MS"/>
                <a:cs typeface="Arial Unicode MS"/>
              </a:rPr>
              <a:t>There </a:t>
            </a:r>
            <a:r>
              <a:rPr lang="en-GB" sz="3100" b="1" dirty="0">
                <a:solidFill>
                  <a:srgbClr val="000000"/>
                </a:solidFill>
                <a:ea typeface="Arial Unicode MS"/>
                <a:cs typeface="Arial Unicode MS"/>
              </a:rPr>
              <a:t>are a lot of faked profiles and spammers. </a:t>
            </a:r>
            <a:r>
              <a:rPr lang="en-GB" sz="3200" dirty="0">
                <a:ea typeface="Calibri"/>
                <a:cs typeface="Times New Roman"/>
              </a:rPr>
              <a:t/>
            </a:r>
            <a:br>
              <a:rPr lang="en-GB" sz="3200" dirty="0">
                <a:ea typeface="Calibri"/>
                <a:cs typeface="Times New Roman"/>
              </a:rPr>
            </a:br>
            <a:endParaRPr lang="en-GB" dirty="0"/>
          </a:p>
        </p:txBody>
      </p:sp>
      <p:sp>
        <p:nvSpPr>
          <p:cNvPr id="3" name="Content Placeholder 2"/>
          <p:cNvSpPr>
            <a:spLocks noGrp="1"/>
          </p:cNvSpPr>
          <p:nvPr>
            <p:ph idx="1"/>
          </p:nvPr>
        </p:nvSpPr>
        <p:spPr>
          <a:xfrm>
            <a:off x="457200" y="1379806"/>
            <a:ext cx="3898776" cy="4746358"/>
          </a:xfrm>
        </p:spPr>
        <p:txBody>
          <a:bodyPr>
            <a:normAutofit/>
          </a:bodyPr>
          <a:lstStyle/>
          <a:p>
            <a:pPr marL="0" indent="0" fontAlgn="auto">
              <a:lnSpc>
                <a:spcPct val="115000"/>
              </a:lnSpc>
              <a:spcAft>
                <a:spcPts val="0"/>
              </a:spcAft>
              <a:buNone/>
            </a:pPr>
            <a:r>
              <a:rPr lang="en-GB" sz="2600" i="1" dirty="0">
                <a:solidFill>
                  <a:srgbClr val="000000"/>
                </a:solidFill>
                <a:ea typeface="Arial Unicode MS"/>
                <a:cs typeface="Arial Unicode MS"/>
              </a:rPr>
              <a:t>Actually the computer network is not yet a proper and reliable place for communication.  </a:t>
            </a:r>
            <a:endParaRPr lang="en-GB" sz="2600" i="1" dirty="0" smtClean="0">
              <a:solidFill>
                <a:srgbClr val="000000"/>
              </a:solidFill>
              <a:ea typeface="Arial Unicode MS"/>
              <a:cs typeface="Arial Unicode MS"/>
            </a:endParaRPr>
          </a:p>
          <a:p>
            <a:pPr marL="0" indent="0" fontAlgn="auto">
              <a:lnSpc>
                <a:spcPct val="115000"/>
              </a:lnSpc>
              <a:spcAft>
                <a:spcPts val="0"/>
              </a:spcAft>
              <a:buNone/>
            </a:pPr>
            <a:r>
              <a:rPr lang="en-GB" sz="2600" i="1" dirty="0" smtClean="0">
                <a:solidFill>
                  <a:srgbClr val="000000"/>
                </a:solidFill>
                <a:ea typeface="Arial Unicode MS"/>
                <a:cs typeface="Arial Unicode MS"/>
              </a:rPr>
              <a:t>When </a:t>
            </a:r>
            <a:r>
              <a:rPr lang="en-GB" sz="2600" i="1" dirty="0">
                <a:solidFill>
                  <a:srgbClr val="000000"/>
                </a:solidFill>
                <a:ea typeface="Arial Unicode MS"/>
                <a:cs typeface="Arial Unicode MS"/>
              </a:rPr>
              <a:t>you communicate with somebody, you  actually don’t know for sure whether he is a real person or a computer bot</a:t>
            </a:r>
            <a:r>
              <a:rPr lang="en-GB" sz="2600" dirty="0">
                <a:solidFill>
                  <a:srgbClr val="000000"/>
                </a:solidFill>
                <a:ea typeface="Arial Unicode MS"/>
                <a:cs typeface="Arial Unicode MS"/>
              </a:rPr>
              <a:t>.</a:t>
            </a:r>
            <a:r>
              <a:rPr lang="en-GB" sz="2600" i="1" dirty="0">
                <a:solidFill>
                  <a:srgbClr val="000000"/>
                </a:solidFill>
                <a:ea typeface="Arial Unicode MS"/>
                <a:cs typeface="Arial Unicode MS"/>
              </a:rPr>
              <a:t> </a:t>
            </a:r>
            <a:endParaRPr lang="en-GB" sz="2600" dirty="0">
              <a:ea typeface="Calibri"/>
              <a:cs typeface="Times New Roman"/>
            </a:endParaRPr>
          </a:p>
          <a:p>
            <a:pPr lvl="0"/>
            <a:endParaRPr lang="en-GB" dirty="0">
              <a:solidFill>
                <a:prstClr val="black"/>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1379805"/>
            <a:ext cx="4102556" cy="269726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4077073"/>
            <a:ext cx="4102556" cy="1728192"/>
          </a:xfrm>
          <a:prstGeom prst="rect">
            <a:avLst/>
          </a:prstGeom>
        </p:spPr>
      </p:pic>
    </p:spTree>
    <p:extLst>
      <p:ext uri="{BB962C8B-B14F-4D97-AF65-F5344CB8AC3E}">
        <p14:creationId xmlns:p14="http://schemas.microsoft.com/office/powerpoint/2010/main" val="30117487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26170"/>
          </a:xfrm>
        </p:spPr>
        <p:txBody>
          <a:bodyPr/>
          <a:lstStyle/>
          <a:p>
            <a:pPr fontAlgn="auto">
              <a:lnSpc>
                <a:spcPct val="115000"/>
              </a:lnSpc>
              <a:spcAft>
                <a:spcPts val="0"/>
              </a:spcAft>
            </a:pPr>
            <a:r>
              <a:rPr lang="en-GB" sz="3600" dirty="0">
                <a:solidFill>
                  <a:srgbClr val="000000"/>
                </a:solidFill>
                <a:ea typeface="Arial Unicode MS"/>
                <a:cs typeface="Arial Unicode MS"/>
              </a:rPr>
              <a:t>Advice and </a:t>
            </a:r>
            <a:r>
              <a:rPr lang="en-GB" sz="3600" dirty="0" smtClean="0">
                <a:solidFill>
                  <a:srgbClr val="000000"/>
                </a:solidFill>
                <a:ea typeface="Arial Unicode MS"/>
                <a:cs typeface="Arial Unicode MS"/>
              </a:rPr>
              <a:t>recommendations </a:t>
            </a:r>
            <a:r>
              <a:rPr lang="en-GB" sz="3200" dirty="0">
                <a:ea typeface="Calibri"/>
                <a:cs typeface="Times New Roman"/>
              </a:rPr>
              <a:t/>
            </a:r>
            <a:br>
              <a:rPr lang="en-GB" sz="3200" dirty="0">
                <a:ea typeface="Calibri"/>
                <a:cs typeface="Times New Roman"/>
              </a:rPr>
            </a:br>
            <a:endParaRPr lang="en-GB" sz="3200" dirty="0">
              <a:ea typeface="Calibri"/>
              <a:cs typeface="Times New Roman"/>
            </a:endParaRPr>
          </a:p>
        </p:txBody>
      </p:sp>
      <p:sp>
        <p:nvSpPr>
          <p:cNvPr id="3" name="Content Placeholder 2"/>
          <p:cNvSpPr>
            <a:spLocks noGrp="1"/>
          </p:cNvSpPr>
          <p:nvPr>
            <p:ph idx="1"/>
          </p:nvPr>
        </p:nvSpPr>
        <p:spPr>
          <a:xfrm rot="10800000" flipV="1">
            <a:off x="457200" y="1844824"/>
            <a:ext cx="8229600" cy="4392488"/>
          </a:xfrm>
        </p:spPr>
        <p:txBody>
          <a:bodyPr>
            <a:normAutofit fontScale="85000" lnSpcReduction="10000"/>
          </a:bodyPr>
          <a:lstStyle/>
          <a:p>
            <a:pPr fontAlgn="auto"/>
            <a:r>
              <a:rPr lang="en-GB" dirty="0"/>
              <a:t>Personally I believe that it is quite easy to overcome all these difficulties. </a:t>
            </a:r>
          </a:p>
          <a:p>
            <a:pPr fontAlgn="auto"/>
            <a:r>
              <a:rPr lang="en-GB" i="1" dirty="0"/>
              <a:t> </a:t>
            </a:r>
            <a:r>
              <a:rPr lang="en-GB" dirty="0" smtClean="0"/>
              <a:t>Mandatory </a:t>
            </a:r>
            <a:r>
              <a:rPr lang="en-GB" dirty="0"/>
              <a:t>courses how to use the internet and the social networking have to be introduced for all citizens</a:t>
            </a:r>
            <a:r>
              <a:rPr lang="en-GB" i="1" dirty="0"/>
              <a:t>. </a:t>
            </a:r>
            <a:r>
              <a:rPr lang="en-GB" i="1" dirty="0" smtClean="0"/>
              <a:t>It should be  </a:t>
            </a:r>
            <a:r>
              <a:rPr lang="en-GB" i="1" dirty="0"/>
              <a:t>like numeracy and literacy. People who attend these courses will never make stupid mistakes.</a:t>
            </a:r>
            <a:endParaRPr lang="en-GB" dirty="0"/>
          </a:p>
          <a:p>
            <a:pPr fontAlgn="auto"/>
            <a:r>
              <a:rPr lang="en-GB" i="1" dirty="0"/>
              <a:t> </a:t>
            </a:r>
            <a:r>
              <a:rPr lang="en-GB" dirty="0" smtClean="0"/>
              <a:t>Follow </a:t>
            </a:r>
            <a:r>
              <a:rPr lang="en-GB" dirty="0"/>
              <a:t>the common sense.</a:t>
            </a:r>
            <a:r>
              <a:rPr lang="en-GB" i="1" dirty="0"/>
              <a:t> </a:t>
            </a:r>
            <a:r>
              <a:rPr lang="en-GB" dirty="0"/>
              <a:t> </a:t>
            </a:r>
            <a:r>
              <a:rPr lang="en-GB" i="1" dirty="0" smtClean="0"/>
              <a:t>For </a:t>
            </a:r>
            <a:r>
              <a:rPr lang="en-GB" i="1" dirty="0"/>
              <a:t>example, people should never give vulnerable personal  information or send money to anybody  until   you meet this person in the real live.  The same rules applies like behaviour with strangers on the street.</a:t>
            </a:r>
            <a:endParaRPr lang="en-GB" dirty="0"/>
          </a:p>
        </p:txBody>
      </p:sp>
    </p:spTree>
    <p:extLst>
      <p:ext uri="{BB962C8B-B14F-4D97-AF65-F5344CB8AC3E}">
        <p14:creationId xmlns:p14="http://schemas.microsoft.com/office/powerpoint/2010/main" val="30291507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My worries</a:t>
            </a:r>
            <a:endParaRPr lang="en-GB" dirty="0"/>
          </a:p>
        </p:txBody>
      </p:sp>
      <p:sp>
        <p:nvSpPr>
          <p:cNvPr id="3" name="Content Placeholder 2"/>
          <p:cNvSpPr>
            <a:spLocks noGrp="1"/>
          </p:cNvSpPr>
          <p:nvPr>
            <p:ph idx="1"/>
          </p:nvPr>
        </p:nvSpPr>
        <p:spPr/>
        <p:txBody>
          <a:bodyPr/>
          <a:lstStyle/>
          <a:p>
            <a:pPr marL="0" indent="0">
              <a:buNone/>
            </a:pPr>
            <a:r>
              <a:rPr lang="en-GB" i="1" dirty="0"/>
              <a:t>I am not concerned about these disadvantages of computer networking  because people learn new skills </a:t>
            </a:r>
            <a:r>
              <a:rPr lang="en-GB" i="1" dirty="0" smtClean="0"/>
              <a:t> quickly and </a:t>
            </a:r>
            <a:r>
              <a:rPr lang="en-GB" i="1" dirty="0"/>
              <a:t>software becomes more advanced every day and sooner or later we overcome these difficulties. </a:t>
            </a:r>
            <a:endParaRPr lang="en-GB" i="1" dirty="0" smtClean="0"/>
          </a:p>
          <a:p>
            <a:pPr marL="0" indent="0">
              <a:buNone/>
            </a:pPr>
            <a:r>
              <a:rPr lang="en-GB" i="1" dirty="0" smtClean="0"/>
              <a:t>I </a:t>
            </a:r>
            <a:r>
              <a:rPr lang="en-GB" i="1" dirty="0"/>
              <a:t>worry about human society and human relationships in the future.</a:t>
            </a:r>
            <a:endParaRPr lang="en-GB" dirty="0"/>
          </a:p>
        </p:txBody>
      </p:sp>
    </p:spTree>
    <p:extLst>
      <p:ext uri="{BB962C8B-B14F-4D97-AF65-F5344CB8AC3E}">
        <p14:creationId xmlns:p14="http://schemas.microsoft.com/office/powerpoint/2010/main" val="21151413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800" b="1" dirty="0" smtClean="0"/>
              <a:t>“THE MACHINE STOPS”</a:t>
            </a:r>
            <a:endParaRPr lang="en-GB" sz="4800" b="1" dirty="0"/>
          </a:p>
        </p:txBody>
      </p:sp>
      <p:sp>
        <p:nvSpPr>
          <p:cNvPr id="3" name="Content Placeholder 2"/>
          <p:cNvSpPr>
            <a:spLocks noGrp="1"/>
          </p:cNvSpPr>
          <p:nvPr>
            <p:ph idx="1"/>
          </p:nvPr>
        </p:nvSpPr>
        <p:spPr>
          <a:xfrm>
            <a:off x="457200" y="1600200"/>
            <a:ext cx="4186808" cy="4525963"/>
          </a:xfrm>
        </p:spPr>
        <p:txBody>
          <a:bodyPr/>
          <a:lstStyle/>
          <a:p>
            <a:pPr marL="0" indent="0">
              <a:spcBef>
                <a:spcPts val="500"/>
              </a:spcBef>
              <a:spcAft>
                <a:spcPts val="0"/>
              </a:spcAft>
              <a:buNone/>
            </a:pPr>
            <a:r>
              <a:rPr lang="en-GB" i="1" dirty="0">
                <a:ea typeface="Arial Unicode MS"/>
                <a:cs typeface="Arial Unicode MS"/>
              </a:rPr>
              <a:t>Just recently I read book “ The Machine stops” written by  Edward Foster in 1909, who actually predicted the internet and Artificial Intelligence.</a:t>
            </a:r>
            <a:endParaRPr lang="en-GB" sz="2800" dirty="0">
              <a:effectLst/>
              <a:latin typeface="Times New Roman"/>
              <a:ea typeface="Times New Roman"/>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0072" y="1628800"/>
            <a:ext cx="3168352" cy="4761185"/>
          </a:xfrm>
          <a:prstGeom prst="rect">
            <a:avLst/>
          </a:prstGeom>
        </p:spPr>
      </p:pic>
    </p:spTree>
    <p:extLst>
      <p:ext uri="{BB962C8B-B14F-4D97-AF65-F5344CB8AC3E}">
        <p14:creationId xmlns:p14="http://schemas.microsoft.com/office/powerpoint/2010/main" val="42231391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342900" lvl="0" indent="-342900">
              <a:spcBef>
                <a:spcPts val="500"/>
              </a:spcBef>
            </a:pPr>
            <a:r>
              <a:rPr lang="en-GB" sz="3600" i="1" dirty="0" smtClean="0">
                <a:ea typeface="Arial Unicode MS"/>
                <a:cs typeface="Arial Unicode MS"/>
              </a:rPr>
              <a:t>The </a:t>
            </a:r>
            <a:r>
              <a:rPr lang="en-GB" sz="3600" i="1" dirty="0" smtClean="0">
                <a:solidFill>
                  <a:prstClr val="black"/>
                </a:solidFill>
                <a:ea typeface="Arial Unicode MS"/>
                <a:cs typeface="Arial Unicode MS"/>
              </a:rPr>
              <a:t>plot </a:t>
            </a:r>
            <a:r>
              <a:rPr lang="en-GB" sz="3600" i="1" dirty="0">
                <a:solidFill>
                  <a:prstClr val="black"/>
                </a:solidFill>
                <a:ea typeface="Arial Unicode MS"/>
                <a:cs typeface="Arial Unicode MS"/>
              </a:rPr>
              <a:t>of the story is really fascinating.</a:t>
            </a:r>
            <a:endParaRPr lang="en-GB" sz="3600" dirty="0">
              <a:solidFill>
                <a:prstClr val="black"/>
              </a:solidFill>
              <a:latin typeface="Times New Roman"/>
              <a:ea typeface="Times New Roman"/>
              <a:cs typeface="+mn-cs"/>
            </a:endParaRPr>
          </a:p>
        </p:txBody>
      </p:sp>
      <p:sp>
        <p:nvSpPr>
          <p:cNvPr id="3" name="Content Placeholder 2"/>
          <p:cNvSpPr>
            <a:spLocks noGrp="1"/>
          </p:cNvSpPr>
          <p:nvPr>
            <p:ph idx="1"/>
          </p:nvPr>
        </p:nvSpPr>
        <p:spPr/>
        <p:txBody>
          <a:bodyPr>
            <a:normAutofit fontScale="85000" lnSpcReduction="20000"/>
          </a:bodyPr>
          <a:lstStyle/>
          <a:p>
            <a:pPr>
              <a:spcBef>
                <a:spcPts val="500"/>
              </a:spcBef>
              <a:spcAft>
                <a:spcPts val="0"/>
              </a:spcAft>
            </a:pPr>
            <a:r>
              <a:rPr lang="en-GB" i="1" dirty="0" smtClean="0">
                <a:ea typeface="Arial Unicode MS"/>
                <a:cs typeface="Arial Unicode MS"/>
              </a:rPr>
              <a:t>The </a:t>
            </a:r>
            <a:r>
              <a:rPr lang="en-GB" i="1" dirty="0">
                <a:ea typeface="Arial Unicode MS"/>
                <a:cs typeface="Arial Unicode MS"/>
              </a:rPr>
              <a:t>story describes a world in which most of the human population has lost the ability to live on the surface of the Earth. Each individual now lives in isolation below the service in a standard 'cell', with all bodily and spiritual needs met by the omnipotent, global Machine.</a:t>
            </a:r>
            <a:endParaRPr lang="en-GB" sz="2800" dirty="0">
              <a:latin typeface="Times New Roman"/>
              <a:ea typeface="Times New Roman"/>
            </a:endParaRPr>
          </a:p>
          <a:p>
            <a:pPr marL="0" indent="0">
              <a:spcBef>
                <a:spcPts val="500"/>
              </a:spcBef>
              <a:spcAft>
                <a:spcPts val="0"/>
              </a:spcAft>
              <a:buNone/>
            </a:pPr>
            <a:r>
              <a:rPr lang="en-GB" i="1" dirty="0">
                <a:ea typeface="Arial Unicode MS"/>
                <a:cs typeface="Arial Unicode MS"/>
              </a:rPr>
              <a:t> </a:t>
            </a:r>
            <a:endParaRPr lang="en-GB" sz="2800" dirty="0">
              <a:latin typeface="Times New Roman"/>
              <a:ea typeface="Times New Roman"/>
            </a:endParaRPr>
          </a:p>
          <a:p>
            <a:pPr>
              <a:spcBef>
                <a:spcPts val="500"/>
              </a:spcBef>
              <a:spcAft>
                <a:spcPts val="0"/>
              </a:spcAft>
            </a:pPr>
            <a:r>
              <a:rPr lang="en-GB" i="1" dirty="0">
                <a:ea typeface="Arial Unicode MS"/>
                <a:cs typeface="Arial Unicode MS"/>
              </a:rPr>
              <a:t>People became totally depended from the machine. And  </a:t>
            </a:r>
            <a:r>
              <a:rPr lang="en-GB" i="1" dirty="0" smtClean="0">
                <a:ea typeface="Arial Unicode MS"/>
                <a:cs typeface="Arial Unicode MS"/>
              </a:rPr>
              <a:t> the Machine </a:t>
            </a:r>
            <a:r>
              <a:rPr lang="en-GB" i="1" dirty="0">
                <a:ea typeface="Arial Unicode MS"/>
                <a:cs typeface="Arial Unicode MS"/>
              </a:rPr>
              <a:t>became like the object of worship. They did not communicate with each other directly, but only through the internet. Then the machine suddenly broke down and the civilization </a:t>
            </a:r>
            <a:r>
              <a:rPr lang="en-GB" i="1" dirty="0" smtClean="0">
                <a:ea typeface="Arial Unicode MS"/>
                <a:cs typeface="Arial Unicode MS"/>
              </a:rPr>
              <a:t> appeared on </a:t>
            </a:r>
            <a:r>
              <a:rPr lang="en-GB" i="1" dirty="0">
                <a:ea typeface="Arial Unicode MS"/>
                <a:cs typeface="Arial Unicode MS"/>
              </a:rPr>
              <a:t>the brick of extinction.</a:t>
            </a:r>
            <a:endParaRPr lang="en-GB" sz="2800" dirty="0">
              <a:effectLst/>
              <a:latin typeface="Times New Roman"/>
              <a:ea typeface="Times New Roman"/>
            </a:endParaRPr>
          </a:p>
        </p:txBody>
      </p:sp>
    </p:spTree>
    <p:extLst>
      <p:ext uri="{BB962C8B-B14F-4D97-AF65-F5344CB8AC3E}">
        <p14:creationId xmlns:p14="http://schemas.microsoft.com/office/powerpoint/2010/main" val="32630034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Keep things on the balance</a:t>
            </a:r>
            <a:endParaRPr lang="en-GB" dirty="0"/>
          </a:p>
        </p:txBody>
      </p:sp>
      <p:sp>
        <p:nvSpPr>
          <p:cNvPr id="3" name="Content Placeholder 2"/>
          <p:cNvSpPr>
            <a:spLocks noGrp="1"/>
          </p:cNvSpPr>
          <p:nvPr>
            <p:ph idx="1"/>
          </p:nvPr>
        </p:nvSpPr>
        <p:spPr/>
        <p:txBody>
          <a:bodyPr>
            <a:normAutofit fontScale="92500" lnSpcReduction="10000"/>
          </a:bodyPr>
          <a:lstStyle/>
          <a:p>
            <a:r>
              <a:rPr lang="en-GB" i="1" dirty="0"/>
              <a:t>I am very surprised how Edward Foster predicted the internet, a computer and Artificial  Intelligence more than one hundred years ago, long before the first computer was build.  </a:t>
            </a:r>
            <a:endParaRPr lang="en-GB" dirty="0"/>
          </a:p>
          <a:p>
            <a:pPr marL="0" indent="0">
              <a:buNone/>
            </a:pPr>
            <a:r>
              <a:rPr lang="en-GB" i="1" dirty="0"/>
              <a:t> </a:t>
            </a:r>
            <a:endParaRPr lang="en-GB" dirty="0"/>
          </a:p>
          <a:p>
            <a:r>
              <a:rPr lang="en-GB" i="1" dirty="0"/>
              <a:t>I am sure that  the computer and networking are  our greatest </a:t>
            </a:r>
            <a:r>
              <a:rPr lang="en-GB" i="1" dirty="0" smtClean="0"/>
              <a:t>achievement,  </a:t>
            </a:r>
            <a:r>
              <a:rPr lang="en-GB" i="1" dirty="0"/>
              <a:t>and will </a:t>
            </a:r>
            <a:r>
              <a:rPr lang="en-GB" i="1"/>
              <a:t>enable  </a:t>
            </a:r>
            <a:r>
              <a:rPr lang="en-GB" i="1" smtClean="0"/>
              <a:t>us the </a:t>
            </a:r>
            <a:r>
              <a:rPr lang="en-GB" i="1" dirty="0"/>
              <a:t>super human power. However, let us value our connection with natural world </a:t>
            </a:r>
            <a:r>
              <a:rPr lang="en-GB" i="1" dirty="0" smtClean="0"/>
              <a:t>and our human relationship with </a:t>
            </a:r>
            <a:r>
              <a:rPr lang="en-GB" i="1" dirty="0"/>
              <a:t>each other.</a:t>
            </a:r>
            <a:endParaRPr lang="en-GB" dirty="0"/>
          </a:p>
          <a:p>
            <a:endParaRPr lang="en-GB" dirty="0"/>
          </a:p>
        </p:txBody>
      </p:sp>
    </p:spTree>
    <p:extLst>
      <p:ext uri="{BB962C8B-B14F-4D97-AF65-F5344CB8AC3E}">
        <p14:creationId xmlns:p14="http://schemas.microsoft.com/office/powerpoint/2010/main" val="1716593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14202"/>
          </a:xfrm>
        </p:spPr>
        <p:txBody>
          <a:bodyPr>
            <a:normAutofit fontScale="90000"/>
          </a:bodyPr>
          <a:lstStyle/>
          <a:p>
            <a:r>
              <a:rPr lang="en-GB" sz="3600" dirty="0"/>
              <a:t>Nowadays the social network is much advanced. </a:t>
            </a:r>
            <a:r>
              <a:rPr lang="en-GB" dirty="0"/>
              <a:t/>
            </a:r>
            <a:br>
              <a:rPr lang="en-GB" dirty="0"/>
            </a:br>
            <a:endParaRPr lang="en-GB" dirty="0"/>
          </a:p>
        </p:txBody>
      </p:sp>
      <p:sp>
        <p:nvSpPr>
          <p:cNvPr id="3" name="Content Placeholder 2"/>
          <p:cNvSpPr>
            <a:spLocks noGrp="1"/>
          </p:cNvSpPr>
          <p:nvPr>
            <p:ph idx="1"/>
          </p:nvPr>
        </p:nvSpPr>
        <p:spPr>
          <a:xfrm>
            <a:off x="323528" y="1772816"/>
            <a:ext cx="4968552" cy="4353347"/>
          </a:xfrm>
        </p:spPr>
        <p:txBody>
          <a:bodyPr>
            <a:normAutofit/>
          </a:bodyPr>
          <a:lstStyle/>
          <a:p>
            <a:pPr marL="0" indent="0">
              <a:buNone/>
            </a:pPr>
            <a:r>
              <a:rPr lang="en-GB" sz="2000" i="1" dirty="0" smtClean="0"/>
              <a:t>It </a:t>
            </a:r>
            <a:r>
              <a:rPr lang="en-GB" sz="2000" i="1" dirty="0"/>
              <a:t>is supported by  much more sophisticated computer platform offering users much more advanced </a:t>
            </a:r>
            <a:r>
              <a:rPr lang="en-GB" sz="2000" i="1" dirty="0" smtClean="0"/>
              <a:t>options. </a:t>
            </a:r>
            <a:r>
              <a:rPr lang="en-GB" sz="2000" i="1" dirty="0"/>
              <a:t>It is represented by  Facebook, </a:t>
            </a:r>
            <a:r>
              <a:rPr lang="en-GB" sz="2000" i="1" dirty="0" smtClean="0"/>
              <a:t>Twitter</a:t>
            </a:r>
            <a:r>
              <a:rPr lang="en-GB" sz="2000" i="1" dirty="0"/>
              <a:t>, LinkedIn.  Also there are many others ways to communicate with people on line. People </a:t>
            </a:r>
            <a:r>
              <a:rPr lang="en-GB" sz="2000" i="1" dirty="0" smtClean="0"/>
              <a:t> </a:t>
            </a:r>
            <a:r>
              <a:rPr lang="en-GB" sz="2000" i="1" dirty="0"/>
              <a:t>do it via forums, dating sites, </a:t>
            </a:r>
            <a:r>
              <a:rPr lang="en-GB" sz="2000" i="1" dirty="0" smtClean="0"/>
              <a:t> making </a:t>
            </a:r>
            <a:r>
              <a:rPr lang="en-GB" sz="2000" i="1" dirty="0"/>
              <a:t>comments to online articles. It’s estimated that half of the world population is involved in the </a:t>
            </a:r>
            <a:r>
              <a:rPr lang="en-GB" sz="2000" i="1" dirty="0" smtClean="0"/>
              <a:t>computer </a:t>
            </a:r>
            <a:r>
              <a:rPr lang="en-GB" sz="2000" i="1" dirty="0"/>
              <a:t>network.  People use not only old fashion desk top computers and laptops, but mobile phones, which can be regarded as “computers in pockets”</a:t>
            </a:r>
            <a:endParaRPr lang="en-GB"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6096" y="1484784"/>
            <a:ext cx="3168352" cy="4392487"/>
          </a:xfrm>
          <a:prstGeom prst="rect">
            <a:avLst/>
          </a:prstGeom>
        </p:spPr>
      </p:pic>
    </p:spTree>
    <p:extLst>
      <p:ext uri="{BB962C8B-B14F-4D97-AF65-F5344CB8AC3E}">
        <p14:creationId xmlns:p14="http://schemas.microsoft.com/office/powerpoint/2010/main" val="22133395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GB" sz="3600" b="1" dirty="0">
                <a:solidFill>
                  <a:prstClr val="black"/>
                </a:solidFill>
                <a:ea typeface="+mn-ea"/>
                <a:cs typeface="+mn-cs"/>
              </a:rPr>
              <a:t>In the future computer networking will be even more sophisticated.</a:t>
            </a:r>
            <a:endParaRPr lang="en-GB" sz="3600" b="1" dirty="0"/>
          </a:p>
        </p:txBody>
      </p:sp>
      <p:sp>
        <p:nvSpPr>
          <p:cNvPr id="3" name="Content Placeholder 2"/>
          <p:cNvSpPr>
            <a:spLocks noGrp="1"/>
          </p:cNvSpPr>
          <p:nvPr>
            <p:ph idx="1"/>
          </p:nvPr>
        </p:nvSpPr>
        <p:spPr>
          <a:xfrm>
            <a:off x="457200" y="1600200"/>
            <a:ext cx="3322712" cy="4525963"/>
          </a:xfrm>
        </p:spPr>
        <p:txBody>
          <a:bodyPr>
            <a:normAutofit fontScale="85000" lnSpcReduction="20000"/>
          </a:bodyPr>
          <a:lstStyle/>
          <a:p>
            <a:pPr marL="0" indent="0">
              <a:buNone/>
            </a:pPr>
            <a:r>
              <a:rPr lang="en-GB" i="1" dirty="0" smtClean="0"/>
              <a:t>I guess it will be  something like merging with the augmented reality, for example, using  space glasses like Octopus Rift. </a:t>
            </a:r>
          </a:p>
          <a:p>
            <a:pPr marL="0" indent="0">
              <a:buNone/>
            </a:pPr>
            <a:r>
              <a:rPr lang="en-GB" i="1" dirty="0" smtClean="0"/>
              <a:t>It is when people can simultaneously  interact with  the virtual reality and the real world.</a:t>
            </a:r>
            <a:endParaRPr lang="en-GB" dirty="0" smtClean="0"/>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3928" y="1700808"/>
            <a:ext cx="4752528" cy="4680520"/>
          </a:xfrm>
          <a:prstGeom prst="rect">
            <a:avLst/>
          </a:prstGeom>
        </p:spPr>
      </p:pic>
    </p:spTree>
    <p:extLst>
      <p:ext uri="{BB962C8B-B14F-4D97-AF65-F5344CB8AC3E}">
        <p14:creationId xmlns:p14="http://schemas.microsoft.com/office/powerpoint/2010/main" val="38790097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6"/>
            <a:ext cx="7643192" cy="1066132"/>
          </a:xfrm>
        </p:spPr>
        <p:txBody>
          <a:bodyPr>
            <a:normAutofit fontScale="90000"/>
          </a:bodyPr>
          <a:lstStyle/>
          <a:p>
            <a:pPr algn="l"/>
            <a:r>
              <a:rPr lang="en-GB" sz="3600" b="1" dirty="0">
                <a:solidFill>
                  <a:prstClr val="black"/>
                </a:solidFill>
                <a:ea typeface="+mn-ea"/>
                <a:cs typeface="+mn-cs"/>
              </a:rPr>
              <a:t>Computer networking became a very important  part of people’s lives</a:t>
            </a:r>
            <a:r>
              <a:rPr lang="en-GB" sz="3200" dirty="0">
                <a:solidFill>
                  <a:prstClr val="black"/>
                </a:solidFill>
                <a:ea typeface="+mn-ea"/>
                <a:cs typeface="+mn-cs"/>
              </a:rPr>
              <a:t>.</a:t>
            </a:r>
            <a:endParaRPr lang="en-GB" dirty="0"/>
          </a:p>
        </p:txBody>
      </p:sp>
      <p:sp>
        <p:nvSpPr>
          <p:cNvPr id="3" name="Content Placeholder 2"/>
          <p:cNvSpPr>
            <a:spLocks noGrp="1"/>
          </p:cNvSpPr>
          <p:nvPr>
            <p:ph idx="1"/>
          </p:nvPr>
        </p:nvSpPr>
        <p:spPr>
          <a:xfrm>
            <a:off x="457200" y="1484784"/>
            <a:ext cx="3394720" cy="4464496"/>
          </a:xfrm>
        </p:spPr>
        <p:txBody>
          <a:bodyPr>
            <a:normAutofit/>
          </a:bodyPr>
          <a:lstStyle/>
          <a:p>
            <a:pPr marL="0" indent="0">
              <a:buNone/>
            </a:pPr>
            <a:r>
              <a:rPr lang="en-GB" sz="2800" i="1" dirty="0" smtClean="0"/>
              <a:t>They </a:t>
            </a:r>
            <a:r>
              <a:rPr lang="en-GB" sz="2800" i="1" dirty="0"/>
              <a:t>use </a:t>
            </a:r>
            <a:r>
              <a:rPr lang="en-GB" sz="2800" i="1" dirty="0" smtClean="0"/>
              <a:t>it for </a:t>
            </a:r>
            <a:r>
              <a:rPr lang="en-GB" sz="2800" i="1" dirty="0"/>
              <a:t>various purposes: </a:t>
            </a:r>
            <a:endParaRPr lang="en-GB" sz="2800" i="1" dirty="0" smtClean="0"/>
          </a:p>
          <a:p>
            <a:pPr marL="0" indent="0">
              <a:buNone/>
            </a:pPr>
            <a:r>
              <a:rPr lang="en-GB" sz="2800" i="1" dirty="0"/>
              <a:t>m</a:t>
            </a:r>
            <a:r>
              <a:rPr lang="en-GB" sz="2800" i="1" dirty="0" smtClean="0"/>
              <a:t>aking friends, finding </a:t>
            </a:r>
            <a:r>
              <a:rPr lang="en-GB" sz="2800" i="1" dirty="0"/>
              <a:t>romance, seeking a new job, for business, receiving support from like-minded individuals, in scientific community</a:t>
            </a:r>
            <a:r>
              <a:rPr lang="en-GB" sz="2800" b="1" dirty="0"/>
              <a:t>.</a:t>
            </a:r>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5936" y="1340768"/>
            <a:ext cx="4975672" cy="4608512"/>
          </a:xfrm>
          <a:prstGeom prst="rect">
            <a:avLst/>
          </a:prstGeom>
        </p:spPr>
      </p:pic>
    </p:spTree>
    <p:extLst>
      <p:ext uri="{BB962C8B-B14F-4D97-AF65-F5344CB8AC3E}">
        <p14:creationId xmlns:p14="http://schemas.microsoft.com/office/powerpoint/2010/main" val="39270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7247816" cy="1008112"/>
          </a:xfrm>
        </p:spPr>
        <p:txBody>
          <a:bodyPr>
            <a:noAutofit/>
          </a:bodyPr>
          <a:lstStyle/>
          <a:p>
            <a:r>
              <a:rPr lang="en-GB" sz="3600" b="1" dirty="0" smtClean="0"/>
              <a:t>Making friends and finding romance</a:t>
            </a:r>
            <a:r>
              <a:rPr lang="en-GB" sz="6000" dirty="0" smtClean="0"/>
              <a:t>.</a:t>
            </a:r>
            <a:endParaRPr lang="en-GB" sz="6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829" y="2276872"/>
            <a:ext cx="3572100" cy="410445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4124" y="1556791"/>
            <a:ext cx="4608512" cy="4833129"/>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1799" y="1268760"/>
            <a:ext cx="1904213" cy="1008112"/>
          </a:xfrm>
          <a:prstGeom prst="rect">
            <a:avLst/>
          </a:prstGeom>
        </p:spPr>
      </p:pic>
    </p:spTree>
    <p:extLst>
      <p:ext uri="{BB962C8B-B14F-4D97-AF65-F5344CB8AC3E}">
        <p14:creationId xmlns:p14="http://schemas.microsoft.com/office/powerpoint/2010/main" val="941780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15000"/>
              </a:lnSpc>
              <a:spcAft>
                <a:spcPts val="0"/>
              </a:spcAft>
            </a:pPr>
            <a:r>
              <a:rPr lang="en-GB" sz="3600" dirty="0">
                <a:ea typeface="Arial Unicode MS"/>
                <a:cs typeface="Arial Unicode MS"/>
              </a:rPr>
              <a:t>The social network has  a lot of advantages</a:t>
            </a:r>
            <a:endParaRPr lang="en-GB" sz="3600" dirty="0">
              <a:ea typeface="Calibri"/>
              <a:cs typeface="Times New Roman"/>
            </a:endParaRPr>
          </a:p>
        </p:txBody>
      </p:sp>
      <p:sp>
        <p:nvSpPr>
          <p:cNvPr id="3" name="Content Placeholder 2"/>
          <p:cNvSpPr>
            <a:spLocks noGrp="1"/>
          </p:cNvSpPr>
          <p:nvPr>
            <p:ph idx="1"/>
          </p:nvPr>
        </p:nvSpPr>
        <p:spPr>
          <a:xfrm>
            <a:off x="457200" y="1600200"/>
            <a:ext cx="4758276" cy="4525963"/>
          </a:xfrm>
        </p:spPr>
        <p:txBody>
          <a:bodyPr>
            <a:normAutofit/>
          </a:bodyPr>
          <a:lstStyle/>
          <a:p>
            <a:pPr marL="0" indent="0" fontAlgn="auto">
              <a:lnSpc>
                <a:spcPct val="115000"/>
              </a:lnSpc>
              <a:spcAft>
                <a:spcPts val="0"/>
              </a:spcAft>
              <a:buNone/>
            </a:pPr>
            <a:r>
              <a:rPr lang="en-GB" sz="2400" dirty="0" smtClean="0">
                <a:solidFill>
                  <a:srgbClr val="000000"/>
                </a:solidFill>
                <a:ea typeface="Arial Unicode MS"/>
                <a:cs typeface="Arial Unicode MS"/>
              </a:rPr>
              <a:t>Worldwide </a:t>
            </a:r>
            <a:r>
              <a:rPr lang="en-GB" sz="2400" dirty="0">
                <a:solidFill>
                  <a:srgbClr val="000000"/>
                </a:solidFill>
                <a:ea typeface="Arial Unicode MS"/>
                <a:cs typeface="Arial Unicode MS"/>
              </a:rPr>
              <a:t>Connectivity.  </a:t>
            </a:r>
            <a:endParaRPr lang="en-GB" sz="2400" dirty="0" smtClean="0">
              <a:solidFill>
                <a:srgbClr val="000000"/>
              </a:solidFill>
              <a:ea typeface="Arial Unicode MS"/>
              <a:cs typeface="Arial Unicode MS"/>
            </a:endParaRPr>
          </a:p>
          <a:p>
            <a:pPr marL="0" indent="0" fontAlgn="auto">
              <a:lnSpc>
                <a:spcPct val="115000"/>
              </a:lnSpc>
              <a:spcAft>
                <a:spcPts val="0"/>
              </a:spcAft>
              <a:buNone/>
            </a:pPr>
            <a:r>
              <a:rPr lang="en-GB" sz="2400" i="1" dirty="0" smtClean="0">
                <a:solidFill>
                  <a:srgbClr val="000000"/>
                </a:solidFill>
                <a:ea typeface="Arial Unicode MS"/>
                <a:cs typeface="Arial Unicode MS"/>
              </a:rPr>
              <a:t>If  even people </a:t>
            </a:r>
            <a:r>
              <a:rPr lang="en-GB" sz="2400" i="1" dirty="0">
                <a:solidFill>
                  <a:srgbClr val="000000"/>
                </a:solidFill>
                <a:ea typeface="Arial Unicode MS"/>
                <a:cs typeface="Arial Unicode MS"/>
              </a:rPr>
              <a:t>are situated in different cities or even countries being thousands kilometres  apart from each </a:t>
            </a:r>
            <a:r>
              <a:rPr lang="en-GB" sz="2400" i="1" dirty="0" smtClean="0">
                <a:solidFill>
                  <a:srgbClr val="000000"/>
                </a:solidFill>
                <a:ea typeface="Arial Unicode MS"/>
                <a:cs typeface="Arial Unicode MS"/>
              </a:rPr>
              <a:t>other, </a:t>
            </a:r>
            <a:r>
              <a:rPr lang="en-GB" sz="2400" i="1" dirty="0">
                <a:solidFill>
                  <a:srgbClr val="000000"/>
                </a:solidFill>
                <a:ea typeface="Arial Unicode MS"/>
                <a:cs typeface="Arial Unicode MS"/>
              </a:rPr>
              <a:t>the distance </a:t>
            </a:r>
            <a:r>
              <a:rPr lang="en-GB" sz="2400" i="1" dirty="0" smtClean="0">
                <a:solidFill>
                  <a:srgbClr val="000000"/>
                </a:solidFill>
                <a:ea typeface="Arial Unicode MS"/>
                <a:cs typeface="Arial Unicode MS"/>
              </a:rPr>
              <a:t>doesn’t</a:t>
            </a:r>
            <a:r>
              <a:rPr lang="en-GB" sz="2400" i="1" dirty="0" smtClean="0">
                <a:solidFill>
                  <a:srgbClr val="000000"/>
                </a:solidFill>
                <a:ea typeface="Arial Unicode MS"/>
                <a:cs typeface="Arial Unicode MS"/>
              </a:rPr>
              <a:t> matter any longer. </a:t>
            </a:r>
            <a:endParaRPr lang="en-GB" sz="2400" i="1" dirty="0" smtClean="0">
              <a:solidFill>
                <a:srgbClr val="000000"/>
              </a:solidFill>
              <a:ea typeface="Arial Unicode MS"/>
              <a:cs typeface="Arial Unicode MS"/>
            </a:endParaRPr>
          </a:p>
          <a:p>
            <a:pPr marL="0" indent="0" fontAlgn="auto">
              <a:lnSpc>
                <a:spcPct val="115000"/>
              </a:lnSpc>
              <a:spcAft>
                <a:spcPts val="0"/>
              </a:spcAft>
              <a:buNone/>
            </a:pPr>
            <a:r>
              <a:rPr lang="en-GB" sz="2400" i="1" dirty="0" smtClean="0">
                <a:solidFill>
                  <a:srgbClr val="000000"/>
                </a:solidFill>
                <a:ea typeface="Arial Unicode MS"/>
                <a:cs typeface="Arial Unicode MS"/>
              </a:rPr>
              <a:t>They are able  </a:t>
            </a:r>
            <a:r>
              <a:rPr lang="en-GB" sz="2400" i="1" dirty="0">
                <a:solidFill>
                  <a:srgbClr val="000000"/>
                </a:solidFill>
                <a:ea typeface="Arial Unicode MS"/>
                <a:cs typeface="Arial Unicode MS"/>
              </a:rPr>
              <a:t>send messages to each other at </a:t>
            </a:r>
            <a:r>
              <a:rPr lang="en-GB" sz="2400" i="1" dirty="0" smtClean="0">
                <a:solidFill>
                  <a:srgbClr val="000000"/>
                </a:solidFill>
                <a:ea typeface="Arial Unicode MS"/>
                <a:cs typeface="Arial Unicode MS"/>
              </a:rPr>
              <a:t> the speed </a:t>
            </a:r>
            <a:r>
              <a:rPr lang="en-GB" sz="2400" i="1" dirty="0">
                <a:solidFill>
                  <a:srgbClr val="000000"/>
                </a:solidFill>
                <a:ea typeface="Arial Unicode MS"/>
                <a:cs typeface="Arial Unicode MS"/>
              </a:rPr>
              <a:t>of </a:t>
            </a:r>
            <a:r>
              <a:rPr lang="en-GB" sz="2400" i="1" dirty="0" smtClean="0">
                <a:solidFill>
                  <a:srgbClr val="000000"/>
                </a:solidFill>
                <a:ea typeface="Arial Unicode MS"/>
                <a:cs typeface="Arial Unicode MS"/>
              </a:rPr>
              <a:t> </a:t>
            </a:r>
            <a:r>
              <a:rPr lang="en-GB" sz="2400" i="1" dirty="0">
                <a:solidFill>
                  <a:srgbClr val="000000"/>
                </a:solidFill>
                <a:ea typeface="Arial Unicode MS"/>
                <a:cs typeface="Arial Unicode MS"/>
              </a:rPr>
              <a:t>light.  It gives </a:t>
            </a:r>
            <a:r>
              <a:rPr lang="en-GB" sz="2400" i="1" dirty="0" smtClean="0">
                <a:solidFill>
                  <a:srgbClr val="000000"/>
                </a:solidFill>
                <a:ea typeface="Arial Unicode MS"/>
                <a:cs typeface="Arial Unicode MS"/>
              </a:rPr>
              <a:t>them unbelievable </a:t>
            </a:r>
            <a:r>
              <a:rPr lang="en-GB" sz="2400" i="1" dirty="0">
                <a:solidFill>
                  <a:srgbClr val="000000"/>
                </a:solidFill>
                <a:ea typeface="Arial Unicode MS"/>
                <a:cs typeface="Arial Unicode MS"/>
              </a:rPr>
              <a:t>advantage which people have never had before.</a:t>
            </a:r>
            <a:endParaRPr lang="en-GB" sz="2400" dirty="0">
              <a:ea typeface="Calibri"/>
              <a:cs typeface="Times New Roman"/>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5476" y="1628800"/>
            <a:ext cx="3435701" cy="4680520"/>
          </a:xfrm>
          <a:prstGeom prst="rect">
            <a:avLst/>
          </a:prstGeom>
        </p:spPr>
      </p:pic>
    </p:spTree>
    <p:extLst>
      <p:ext uri="{BB962C8B-B14F-4D97-AF65-F5344CB8AC3E}">
        <p14:creationId xmlns:p14="http://schemas.microsoft.com/office/powerpoint/2010/main" val="17014463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786211"/>
          </a:xfrm>
        </p:spPr>
        <p:txBody>
          <a:bodyPr>
            <a:normAutofit fontScale="90000"/>
          </a:bodyPr>
          <a:lstStyle/>
          <a:p>
            <a:pPr algn="l" fontAlgn="auto">
              <a:lnSpc>
                <a:spcPct val="115000"/>
              </a:lnSpc>
              <a:spcAft>
                <a:spcPts val="0"/>
              </a:spcAft>
            </a:pPr>
            <a:r>
              <a:rPr lang="en-GB" sz="3100" b="1" dirty="0" smtClean="0">
                <a:solidFill>
                  <a:srgbClr val="000000"/>
                </a:solidFill>
                <a:ea typeface="Arial Unicode MS"/>
                <a:cs typeface="Arial Unicode MS"/>
              </a:rPr>
              <a:t>Commonality </a:t>
            </a:r>
            <a:r>
              <a:rPr lang="en-GB" sz="3100" b="1" dirty="0">
                <a:solidFill>
                  <a:srgbClr val="000000"/>
                </a:solidFill>
                <a:ea typeface="Arial Unicode MS"/>
                <a:cs typeface="Arial Unicode MS"/>
              </a:rPr>
              <a:t>of Interest, Network helps to find people interested in the same subject or problem around the world</a:t>
            </a:r>
            <a:r>
              <a:rPr lang="en-GB" sz="2800" dirty="0">
                <a:ea typeface="Calibri"/>
                <a:cs typeface="Times New Roman"/>
              </a:rPr>
              <a:t/>
            </a:r>
            <a:br>
              <a:rPr lang="en-GB" sz="2800" dirty="0">
                <a:ea typeface="Calibri"/>
                <a:cs typeface="Times New Roman"/>
              </a:rPr>
            </a:br>
            <a:endParaRPr lang="en-GB" dirty="0"/>
          </a:p>
        </p:txBody>
      </p:sp>
      <p:sp>
        <p:nvSpPr>
          <p:cNvPr id="3" name="Content Placeholder 2"/>
          <p:cNvSpPr>
            <a:spLocks noGrp="1"/>
          </p:cNvSpPr>
          <p:nvPr>
            <p:ph idx="1"/>
          </p:nvPr>
        </p:nvSpPr>
        <p:spPr>
          <a:xfrm>
            <a:off x="539552" y="1844824"/>
            <a:ext cx="4320480" cy="4525963"/>
          </a:xfrm>
        </p:spPr>
        <p:txBody>
          <a:bodyPr>
            <a:normAutofit/>
          </a:bodyPr>
          <a:lstStyle/>
          <a:p>
            <a:pPr marL="0" indent="0" fontAlgn="auto">
              <a:buNone/>
            </a:pPr>
            <a:r>
              <a:rPr lang="en-GB" sz="2400" i="1" dirty="0"/>
              <a:t>They are not stuck with people living locally and have opportunity to find  friends around the world according their interests. It would be very difficult or even impossible with old fashioned technology like telegraph, telephone or   the mail post. Connectivity between people increased in thousands times.</a:t>
            </a:r>
            <a:endParaRPr lang="en-GB"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0032" y="1916832"/>
            <a:ext cx="4149390" cy="3960439"/>
          </a:xfrm>
          <a:prstGeom prst="rect">
            <a:avLst/>
          </a:prstGeom>
        </p:spPr>
      </p:pic>
    </p:spTree>
    <p:extLst>
      <p:ext uri="{BB962C8B-B14F-4D97-AF65-F5344CB8AC3E}">
        <p14:creationId xmlns:p14="http://schemas.microsoft.com/office/powerpoint/2010/main" val="7053368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solidFill>
                  <a:srgbClr val="000000"/>
                </a:solidFill>
                <a:ea typeface="Arial Unicode MS"/>
                <a:cs typeface="Arial Unicode MS"/>
              </a:rPr>
              <a:t>3.Real-Time </a:t>
            </a:r>
            <a:r>
              <a:rPr lang="en-GB" dirty="0">
                <a:solidFill>
                  <a:srgbClr val="000000"/>
                </a:solidFill>
                <a:ea typeface="Arial Unicode MS"/>
                <a:cs typeface="Arial Unicode MS"/>
              </a:rPr>
              <a:t>Information Sharing. </a:t>
            </a:r>
            <a:endParaRPr lang="en-GB" dirty="0"/>
          </a:p>
        </p:txBody>
      </p:sp>
      <p:sp>
        <p:nvSpPr>
          <p:cNvPr id="3" name="Content Placeholder 2"/>
          <p:cNvSpPr>
            <a:spLocks noGrp="1"/>
          </p:cNvSpPr>
          <p:nvPr>
            <p:ph idx="1"/>
          </p:nvPr>
        </p:nvSpPr>
        <p:spPr>
          <a:xfrm>
            <a:off x="457200" y="1772816"/>
            <a:ext cx="3898776" cy="4104456"/>
          </a:xfrm>
        </p:spPr>
        <p:txBody>
          <a:bodyPr>
            <a:normAutofit/>
          </a:bodyPr>
          <a:lstStyle/>
          <a:p>
            <a:pPr marL="0" marR="381000" lvl="0" indent="0">
              <a:lnSpc>
                <a:spcPct val="115000"/>
              </a:lnSpc>
              <a:spcBef>
                <a:spcPts val="500"/>
              </a:spcBef>
              <a:buNone/>
            </a:pPr>
            <a:r>
              <a:rPr lang="en-GB" sz="2700" i="1" dirty="0" smtClean="0">
                <a:solidFill>
                  <a:srgbClr val="000000"/>
                </a:solidFill>
                <a:ea typeface="Arial Unicode MS"/>
                <a:cs typeface="Arial Unicode MS"/>
              </a:rPr>
              <a:t>The </a:t>
            </a:r>
            <a:r>
              <a:rPr lang="en-GB" sz="2700" i="1" dirty="0">
                <a:solidFill>
                  <a:srgbClr val="000000"/>
                </a:solidFill>
                <a:ea typeface="Arial Unicode MS"/>
                <a:cs typeface="Arial Unicode MS"/>
              </a:rPr>
              <a:t>internet and computer networking give fascinating opportunity to exchange messages, the internet links, sending big files like photos or even movies. </a:t>
            </a:r>
            <a:endParaRPr lang="en-GB" sz="2000" dirty="0">
              <a:solidFill>
                <a:prstClr val="black"/>
              </a:solidFill>
              <a:ea typeface="Calibri"/>
              <a:cs typeface="Times New Roman"/>
            </a:endParaRPr>
          </a:p>
          <a:p>
            <a:pPr marR="381000" fontAlgn="auto">
              <a:lnSpc>
                <a:spcPct val="115000"/>
              </a:lnSpc>
              <a:spcBef>
                <a:spcPts val="500"/>
              </a:spcBef>
              <a:spcAft>
                <a:spcPts val="0"/>
              </a:spcAft>
            </a:pPr>
            <a:endParaRPr lang="en-GB" sz="2400" dirty="0">
              <a:ea typeface="Calibri"/>
              <a:cs typeface="Times New Roman"/>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3928" y="1556792"/>
            <a:ext cx="4536504" cy="4032448"/>
          </a:xfrm>
          <a:prstGeom prst="rect">
            <a:avLst/>
          </a:prstGeom>
        </p:spPr>
      </p:pic>
    </p:spTree>
    <p:extLst>
      <p:ext uri="{BB962C8B-B14F-4D97-AF65-F5344CB8AC3E}">
        <p14:creationId xmlns:p14="http://schemas.microsoft.com/office/powerpoint/2010/main" val="26295190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775</TotalTime>
  <Words>1128</Words>
  <Application>Microsoft Office PowerPoint</Application>
  <PresentationFormat>On-screen Show (4:3)</PresentationFormat>
  <Paragraphs>68</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 Unicode MS</vt:lpstr>
      <vt:lpstr>Arial</vt:lpstr>
      <vt:lpstr>Calibri</vt:lpstr>
      <vt:lpstr>Times New Roman</vt:lpstr>
      <vt:lpstr>Office Theme</vt:lpstr>
      <vt:lpstr>COMPUTER  NETWORKING Advantages and Disadvantages</vt:lpstr>
      <vt:lpstr>HISTORY OF COMPUTER NETWORKING</vt:lpstr>
      <vt:lpstr>Nowadays the social network is much advanced.  </vt:lpstr>
      <vt:lpstr>In the future computer networking will be even more sophisticated.</vt:lpstr>
      <vt:lpstr>Computer networking became a very important  part of people’s lives.</vt:lpstr>
      <vt:lpstr>Making friends and finding romance.</vt:lpstr>
      <vt:lpstr>The social network has  a lot of advantages</vt:lpstr>
      <vt:lpstr>Commonality of Interest, Network helps to find people interested in the same subject or problem around the world </vt:lpstr>
      <vt:lpstr>3.Real-Time Information Sharing. </vt:lpstr>
      <vt:lpstr>4 Social networking is  a very popular tool among scientists</vt:lpstr>
      <vt:lpstr>5.Using as a collective intelligence.</vt:lpstr>
      <vt:lpstr>6. Taking a role of the media and liberating the freedom of speech.  </vt:lpstr>
      <vt:lpstr>Disadvantages </vt:lpstr>
      <vt:lpstr>   It reduces or eliminates face-to-face communication. </vt:lpstr>
      <vt:lpstr>2     Risks of Fraud or Identity Theft. </vt:lpstr>
      <vt:lpstr> Destabilize the social live and  governments and cause a lot of trouble.</vt:lpstr>
      <vt:lpstr>Time Wasting, obsession to computer social networking and the internet, causing distraction from home and work duties.  </vt:lpstr>
      <vt:lpstr>5 Cyber bullying.</vt:lpstr>
      <vt:lpstr>6     Too much information  </vt:lpstr>
      <vt:lpstr>7    There are a lot of faked profiles and spammers.  </vt:lpstr>
      <vt:lpstr>Advice and recommendations  </vt:lpstr>
      <vt:lpstr>My worries</vt:lpstr>
      <vt:lpstr>“THE MACHINE STOPS”</vt:lpstr>
      <vt:lpstr>The plot of the story is really fascinating.</vt:lpstr>
      <vt:lpstr>Keep things on the balance</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NETWORKING advantages and disadvantaes</dc:title>
  <dc:creator>aleks aleks</dc:creator>
  <cp:lastModifiedBy>Alexei Kosykhin</cp:lastModifiedBy>
  <cp:revision>163</cp:revision>
  <dcterms:created xsi:type="dcterms:W3CDTF">2015-04-25T17:26:08Z</dcterms:created>
  <dcterms:modified xsi:type="dcterms:W3CDTF">2015-04-29T18:02:57Z</dcterms:modified>
</cp:coreProperties>
</file>