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6" r:id="rId11"/>
    <p:sldId id="266" r:id="rId12"/>
    <p:sldId id="271" r:id="rId13"/>
    <p:sldId id="267" r:id="rId14"/>
    <p:sldId id="273" r:id="rId15"/>
    <p:sldId id="268" r:id="rId16"/>
    <p:sldId id="270" r:id="rId17"/>
    <p:sldId id="269" r:id="rId18"/>
    <p:sldId id="272" r:id="rId19"/>
    <p:sldId id="277" r:id="rId20"/>
    <p:sldId id="278" r:id="rId21"/>
    <p:sldId id="274" r:id="rId22"/>
    <p:sldId id="279" r:id="rId23"/>
    <p:sldId id="280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C7C62C-6075-426B-B9CE-B65FA7FF71B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  <p14:sldId id="276"/>
            <p14:sldId id="266"/>
            <p14:sldId id="271"/>
            <p14:sldId id="267"/>
            <p14:sldId id="273"/>
            <p14:sldId id="268"/>
            <p14:sldId id="270"/>
            <p14:sldId id="269"/>
            <p14:sldId id="272"/>
            <p14:sldId id="277"/>
            <p14:sldId id="278"/>
            <p14:sldId id="274"/>
            <p14:sldId id="279"/>
            <p14:sldId id="280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C6D4DF"/>
    <a:srgbClr val="3A5896"/>
    <a:srgbClr val="F3F0ED"/>
    <a:srgbClr val="E1DAD2"/>
    <a:srgbClr val="FEFEFE"/>
    <a:srgbClr val="C1C9CD"/>
    <a:srgbClr val="7C96A3"/>
    <a:srgbClr val="FFFFFF"/>
    <a:srgbClr val="003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95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36" r="62442"/>
          <a:stretch/>
        </p:blipFill>
        <p:spPr>
          <a:xfrm>
            <a:off x="0" y="5144"/>
            <a:ext cx="9144000" cy="6852856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180753" y="163209"/>
            <a:ext cx="8803760" cy="655826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8000"/>
                </a:schemeClr>
              </a:gs>
              <a:gs pos="100000">
                <a:schemeClr val="bg1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287254"/>
            <a:ext cx="7869890" cy="488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163208"/>
            <a:ext cx="7886698" cy="9987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3487479"/>
            <a:ext cx="9144000" cy="1953201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"/>
          <a:stretch/>
        </p:blipFill>
        <p:spPr>
          <a:xfrm rot="10800000">
            <a:off x="3039360" y="4250055"/>
            <a:ext cx="6104640" cy="2381250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3883777" y="5247661"/>
            <a:ext cx="4761077" cy="7883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n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+mn-lt"/>
              </a:rPr>
              <a:t>KAD - 2022</a:t>
            </a: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47AD9-72D4-491E-B036-948CAD90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898C8-DA68-4B6E-9158-191591A1B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59519B-0CAE-402D-8BAC-1FF74334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1" y="567131"/>
            <a:ext cx="3914775" cy="25527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38D051-8DEA-4D95-94DC-4473DB655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907" y="3245135"/>
            <a:ext cx="5391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3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66A44-D654-498E-A49D-A33791AB8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33798"/>
            <a:ext cx="7772400" cy="1570503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Программные конструкции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ACAFBA-6B6A-4DF3-B7EB-85E84BE86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382" y="2284966"/>
            <a:ext cx="3806504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sz="3100" dirty="0"/>
              <a:t>Цикл</a:t>
            </a:r>
            <a:r>
              <a:rPr lang="en-US" sz="3100" dirty="0"/>
              <a:t>:</a:t>
            </a:r>
          </a:p>
          <a:p>
            <a:pPr algn="just">
              <a:lnSpc>
                <a:spcPct val="115000"/>
              </a:lnSpc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epeat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(&lt;идентификатор1&gt;|&lt;литерал&gt;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&lt;логический оператор&gt;&lt;идентификатор2&gt;|&lt;литерал&gt;) 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инструкции языка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24ABA20-918C-4FB9-B33D-321065F32E50}"/>
              </a:ext>
            </a:extLst>
          </p:cNvPr>
          <p:cNvSpPr txBox="1">
            <a:spLocks/>
          </p:cNvSpPr>
          <p:nvPr/>
        </p:nvSpPr>
        <p:spPr>
          <a:xfrm>
            <a:off x="4642607" y="2284966"/>
            <a:ext cx="425811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Условие</a:t>
            </a:r>
            <a:r>
              <a:rPr lang="en-US" dirty="0"/>
              <a:t>:</a:t>
            </a:r>
          </a:p>
          <a:p>
            <a:pPr algn="just">
              <a:lnSpc>
                <a:spcPct val="115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(&lt;идентификатор1&gt;|&lt;литерал&gt;</a:t>
            </a:r>
            <a:endParaRPr lang="ru-BY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&lt;логический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оператор&gt;&lt;идентификатор2&gt;|&lt;литерал&gt;)</a:t>
            </a:r>
            <a:endParaRPr lang="ru-BY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{&lt;инструкции языка&gt;}</a:t>
            </a:r>
            <a:endParaRPr lang="ru-BY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{&lt;инструкции языка&gt;}</a:t>
            </a:r>
            <a:endParaRPr lang="ru-BY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5E36332-9DBE-4510-8E5A-554CBE78897D}"/>
              </a:ext>
            </a:extLst>
          </p:cNvPr>
          <p:cNvSpPr txBox="1">
            <a:spLocks/>
          </p:cNvSpPr>
          <p:nvPr/>
        </p:nvSpPr>
        <p:spPr>
          <a:xfrm>
            <a:off x="547382" y="4321393"/>
            <a:ext cx="2262930" cy="16557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100" dirty="0">
                <a:ea typeface="Calibri" panose="020F0502020204030204" pitchFamily="34" charset="0"/>
                <a:cs typeface="Times New Roman" panose="02020603050405020304" pitchFamily="18" charset="0"/>
              </a:rPr>
              <a:t>repeat(a ^ 15)</a:t>
            </a:r>
          </a:p>
          <a:p>
            <a:pPr algn="l"/>
            <a:r>
              <a:rPr lang="en-US" sz="3100" dirty="0"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sz="3100" dirty="0"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algn="l"/>
            <a:r>
              <a:rPr lang="en-US" sz="3100" dirty="0">
                <a:ea typeface="Calibri" panose="020F0502020204030204" pitchFamily="34" charset="0"/>
                <a:cs typeface="Times New Roman" panose="02020603050405020304" pitchFamily="18" charset="0"/>
              </a:rPr>
              <a:t>a = a+1;</a:t>
            </a:r>
          </a:p>
          <a:p>
            <a:pPr algn="l"/>
            <a:r>
              <a:rPr lang="en-US" sz="3100" dirty="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BY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2DDC2AF-FDC9-434F-898B-DC1FA06727B1}"/>
              </a:ext>
            </a:extLst>
          </p:cNvPr>
          <p:cNvSpPr txBox="1">
            <a:spLocks/>
          </p:cNvSpPr>
          <p:nvPr/>
        </p:nvSpPr>
        <p:spPr>
          <a:xfrm>
            <a:off x="4642607" y="4114128"/>
            <a:ext cx="3310156" cy="22866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100" dirty="0">
                <a:ea typeface="Calibri" panose="020F0502020204030204" pitchFamily="34" charset="0"/>
                <a:cs typeface="Times New Roman" panose="02020603050405020304" pitchFamily="18" charset="0"/>
              </a:rPr>
              <a:t>if(a&lt;15)</a:t>
            </a:r>
          </a:p>
          <a:p>
            <a:pPr algn="l"/>
            <a:r>
              <a:rPr lang="en-US" sz="3100" dirty="0">
                <a:cs typeface="Times New Roman" panose="02020603050405020304" pitchFamily="18" charset="0"/>
              </a:rPr>
              <a:t>then</a:t>
            </a:r>
          </a:p>
          <a:p>
            <a:pPr algn="l"/>
            <a:r>
              <a:rPr lang="en-US" sz="3100" dirty="0">
                <a:cs typeface="Times New Roman" panose="02020603050405020304" pitchFamily="18" charset="0"/>
              </a:rPr>
              <a:t>{</a:t>
            </a:r>
          </a:p>
          <a:p>
            <a:pPr algn="l"/>
            <a:r>
              <a:rPr lang="en-US" dirty="0"/>
              <a:t>…</a:t>
            </a:r>
          </a:p>
          <a:p>
            <a:pPr algn="l"/>
            <a:r>
              <a:rPr lang="en-US" dirty="0"/>
              <a:t>}</a:t>
            </a:r>
          </a:p>
          <a:p>
            <a:pPr algn="l"/>
            <a:r>
              <a:rPr lang="en-US" dirty="0"/>
              <a:t>else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…</a:t>
            </a:r>
          </a:p>
          <a:p>
            <a:pPr algn="l"/>
            <a:r>
              <a:rPr lang="en-US" dirty="0"/>
              <a:t>}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5862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F549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DC99A-E76F-453A-B860-8EDCD5430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61" y="367354"/>
            <a:ext cx="5656277" cy="1335611"/>
          </a:xfrm>
        </p:spPr>
        <p:txBody>
          <a:bodyPr>
            <a:normAutofit fontScale="90000"/>
          </a:bodyPr>
          <a:lstStyle/>
          <a:p>
            <a:r>
              <a:rPr lang="ru-RU" sz="5400" dirty="0"/>
              <a:t>Программные конструкции</a:t>
            </a:r>
            <a:endParaRPr lang="ru-BY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94EC4AD-0BB0-402E-870C-72B9A1269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59" y="2092020"/>
            <a:ext cx="2531378" cy="165576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sz="2200" dirty="0"/>
              <a:t>Главная функция</a:t>
            </a:r>
            <a:r>
              <a:rPr lang="en-US" sz="2200" dirty="0"/>
              <a:t>:</a:t>
            </a:r>
          </a:p>
          <a:p>
            <a:pPr algn="l"/>
            <a:r>
              <a:rPr lang="en-US" dirty="0"/>
              <a:t>main</a:t>
            </a:r>
          </a:p>
          <a:p>
            <a:pPr algn="l"/>
            <a:r>
              <a:rPr lang="en-US" dirty="0"/>
              <a:t>{</a:t>
            </a:r>
          </a:p>
          <a:p>
            <a:pPr algn="l"/>
            <a:r>
              <a:rPr lang="en-US" dirty="0"/>
              <a:t>…</a:t>
            </a:r>
          </a:p>
          <a:p>
            <a:pPr algn="l"/>
            <a:r>
              <a:rPr lang="en-US" dirty="0"/>
              <a:t>}</a:t>
            </a:r>
            <a:endParaRPr lang="ru-BY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099D443-B94F-4B3F-A494-3F69D5E49002}"/>
              </a:ext>
            </a:extLst>
          </p:cNvPr>
          <p:cNvSpPr txBox="1">
            <a:spLocks/>
          </p:cNvSpPr>
          <p:nvPr/>
        </p:nvSpPr>
        <p:spPr>
          <a:xfrm>
            <a:off x="4571999" y="2092020"/>
            <a:ext cx="4412610" cy="2429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Функция</a:t>
            </a:r>
            <a:r>
              <a:rPr lang="en-US" dirty="0"/>
              <a:t>:</a:t>
            </a:r>
            <a:endParaRPr lang="ru-RU" dirty="0"/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&lt;тип данных&gt;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&lt;идентификатор&gt;([&lt;тип данных&gt;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&lt;идентификатор&gt;][,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&lt;тип данных&gt;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&lt;идентификатор&gt;])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&lt;инструкции языка&gt;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&lt;идентификатор&gt;|&lt;литерал&gt;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BY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288BAAC-E018-4FC4-8DCA-83494A040128}"/>
              </a:ext>
            </a:extLst>
          </p:cNvPr>
          <p:cNvSpPr txBox="1">
            <a:spLocks/>
          </p:cNvSpPr>
          <p:nvPr/>
        </p:nvSpPr>
        <p:spPr>
          <a:xfrm>
            <a:off x="396379" y="4521666"/>
            <a:ext cx="4007841" cy="16557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main</a:t>
            </a:r>
          </a:p>
          <a:p>
            <a:pPr algn="l"/>
            <a:r>
              <a:rPr lang="en-US" sz="1400" dirty="0"/>
              <a:t>{</a:t>
            </a:r>
            <a:endParaRPr lang="ru-RU" sz="1400" dirty="0"/>
          </a:p>
          <a:p>
            <a:pPr algn="l"/>
            <a:r>
              <a:rPr lang="en-US" sz="1400" dirty="0"/>
              <a:t>str var time = </a:t>
            </a:r>
            <a:r>
              <a:rPr lang="en-US" sz="1400" dirty="0" err="1"/>
              <a:t>getLocalTimeAndDate</a:t>
            </a:r>
            <a:r>
              <a:rPr lang="en-US" sz="1400" dirty="0"/>
              <a:t>()</a:t>
            </a:r>
          </a:p>
          <a:p>
            <a:pPr algn="l"/>
            <a:r>
              <a:rPr lang="en-US" sz="1400" dirty="0"/>
              <a:t>write time; </a:t>
            </a:r>
          </a:p>
          <a:p>
            <a:pPr algn="l"/>
            <a:r>
              <a:rPr lang="en-US" sz="1400" dirty="0"/>
              <a:t>}</a:t>
            </a:r>
            <a:endParaRPr lang="ru-BY" sz="14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988ACC5-B675-4D88-96B1-65E6340C553C}"/>
              </a:ext>
            </a:extLst>
          </p:cNvPr>
          <p:cNvSpPr txBox="1">
            <a:spLocks/>
          </p:cNvSpPr>
          <p:nvPr/>
        </p:nvSpPr>
        <p:spPr>
          <a:xfrm>
            <a:off x="4571999" y="4521666"/>
            <a:ext cx="4007841" cy="16557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int function sum(int param a, int param b)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int var sum = </a:t>
            </a:r>
            <a:r>
              <a:rPr lang="en-US" sz="1400" dirty="0" err="1"/>
              <a:t>a+b</a:t>
            </a:r>
            <a:r>
              <a:rPr lang="en-US" sz="1400" dirty="0"/>
              <a:t>; </a:t>
            </a:r>
          </a:p>
          <a:p>
            <a:pPr algn="l"/>
            <a:r>
              <a:rPr lang="en-US" sz="1400" dirty="0"/>
              <a:t>return sum;</a:t>
            </a:r>
          </a:p>
          <a:p>
            <a:pPr algn="l"/>
            <a:r>
              <a:rPr lang="en-US" sz="1400" dirty="0"/>
              <a:t>} </a:t>
            </a:r>
            <a:endParaRPr lang="ru-BY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CD7B57B-72BE-4EEF-9A76-2F45395B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256" y="4552951"/>
            <a:ext cx="3867326" cy="15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9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58E1F-3813-4264-B4D4-F6047EAC0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60" y="298873"/>
            <a:ext cx="7636079" cy="1478224"/>
          </a:xfrm>
        </p:spPr>
        <p:txBody>
          <a:bodyPr>
            <a:normAutofit/>
          </a:bodyPr>
          <a:lstStyle/>
          <a:p>
            <a:r>
              <a:rPr lang="ru-RU" sz="4800" dirty="0"/>
              <a:t>Функции стандартной библиотеки</a:t>
            </a:r>
            <a:endParaRPr lang="ru-BY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21F39F-C531-41C4-B098-ECE03DE26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193" y="1777097"/>
            <a:ext cx="8143613" cy="4249206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 length</a:t>
            </a:r>
            <a:r>
              <a:rPr lang="ru-RU" dirty="0"/>
              <a:t>(</a:t>
            </a:r>
            <a:r>
              <a:rPr lang="en-US" dirty="0"/>
              <a:t>str </a:t>
            </a:r>
            <a:r>
              <a:rPr lang="en-US" dirty="0" err="1"/>
              <a:t>parm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вычисляет длину строки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 </a:t>
            </a:r>
            <a:r>
              <a:rPr lang="ru-RU" dirty="0"/>
              <a:t>с</a:t>
            </a:r>
            <a:r>
              <a:rPr lang="en-US" dirty="0" err="1"/>
              <a:t>opy</a:t>
            </a:r>
            <a:r>
              <a:rPr lang="en-US" dirty="0"/>
              <a:t>(str p1, str p2, int num) – </a:t>
            </a:r>
            <a:r>
              <a:rPr lang="ru-RU" dirty="0"/>
              <a:t>копирование строк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write</a:t>
            </a:r>
            <a:r>
              <a:rPr lang="ru-RU" dirty="0"/>
              <a:t>(</a:t>
            </a:r>
            <a:r>
              <a:rPr lang="en-US" dirty="0" err="1"/>
              <a:t>str|int</a:t>
            </a:r>
            <a:r>
              <a:rPr lang="en-US" dirty="0"/>
              <a:t> </a:t>
            </a:r>
            <a:r>
              <a:rPr lang="en-US" dirty="0" err="1"/>
              <a:t>parm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вывод данных на консоль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 </a:t>
            </a:r>
            <a:r>
              <a:rPr lang="en-US" dirty="0" err="1"/>
              <a:t>getLocalTimeAndDate</a:t>
            </a:r>
            <a:r>
              <a:rPr lang="en-US" dirty="0"/>
              <a:t>() – </a:t>
            </a:r>
            <a:r>
              <a:rPr lang="ru-RU" dirty="0"/>
              <a:t>возвращает текущую время и дату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 </a:t>
            </a:r>
            <a:r>
              <a:rPr lang="en-US" dirty="0" err="1"/>
              <a:t>powNumber</a:t>
            </a:r>
            <a:r>
              <a:rPr lang="ru-RU" dirty="0"/>
              <a:t>(</a:t>
            </a:r>
            <a:r>
              <a:rPr lang="en-US" dirty="0"/>
              <a:t>int num, int num2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возводит число в степень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 random</a:t>
            </a:r>
            <a:r>
              <a:rPr lang="ru-RU" dirty="0"/>
              <a:t>(</a:t>
            </a:r>
            <a:r>
              <a:rPr lang="en-US" dirty="0"/>
              <a:t>int start, int end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генерирует случайное значение в диапазоне от </a:t>
            </a:r>
            <a:r>
              <a:rPr lang="en-US" dirty="0"/>
              <a:t>start </a:t>
            </a:r>
            <a:r>
              <a:rPr lang="ru-RU" dirty="0"/>
              <a:t>до </a:t>
            </a:r>
            <a:r>
              <a:rPr lang="en-US" dirty="0"/>
              <a:t>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 </a:t>
            </a:r>
            <a:r>
              <a:rPr lang="en-US" dirty="0" err="1"/>
              <a:t>factorialOfNumber</a:t>
            </a:r>
            <a:r>
              <a:rPr lang="en-US" dirty="0"/>
              <a:t>(int num) – </a:t>
            </a:r>
            <a:r>
              <a:rPr lang="ru-RU" dirty="0"/>
              <a:t>находит факториал числа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 </a:t>
            </a:r>
            <a:r>
              <a:rPr lang="en-US" dirty="0" err="1"/>
              <a:t>squareOfNumber</a:t>
            </a:r>
            <a:r>
              <a:rPr lang="ru-RU" dirty="0"/>
              <a:t>(</a:t>
            </a:r>
            <a:r>
              <a:rPr lang="en-US" dirty="0"/>
              <a:t>int num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извлекает квадратный корень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36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64F02-94F3-4EAD-AFD5-535E43A8A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4A4FA2-3FBE-4DF5-AEFB-4C27F1A98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450633-B5C8-4A45-9737-12B03EC3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28"/>
            <a:ext cx="4421656" cy="35119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3B1003-EEAC-437B-8E0B-3B9C56AE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9293" y="3733101"/>
            <a:ext cx="3820399" cy="22646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0827CC-98AD-4DB6-9248-B2732AE5C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689" y="2101034"/>
            <a:ext cx="2808239" cy="2538079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03E9C1AF-5668-45D6-A6C3-D1E3C7FCB556}"/>
              </a:ext>
            </a:extLst>
          </p:cNvPr>
          <p:cNvSpPr/>
          <p:nvPr/>
        </p:nvSpPr>
        <p:spPr>
          <a:xfrm rot="20035386">
            <a:off x="4030788" y="3835969"/>
            <a:ext cx="1682607" cy="477139"/>
          </a:xfrm>
          <a:prstGeom prst="rightArrow">
            <a:avLst>
              <a:gd name="adj1" fmla="val 50000"/>
              <a:gd name="adj2" fmla="val 1590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5699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454EB-9277-4564-911C-8208A9148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595" y="468022"/>
            <a:ext cx="8298809" cy="2387600"/>
          </a:xfrm>
        </p:spPr>
        <p:txBody>
          <a:bodyPr>
            <a:noAutofit/>
          </a:bodyPr>
          <a:lstStyle/>
          <a:p>
            <a:r>
              <a:rPr lang="ru-RU" sz="4600" dirty="0"/>
              <a:t>Комментарии помогают сделать код более понятным и структурированным</a:t>
            </a:r>
            <a:endParaRPr lang="ru-BY" sz="4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920E43-BEA5-47D4-915E-1DD4BC5E6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794985"/>
            <a:ext cx="6858000" cy="56729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#</a:t>
            </a:r>
            <a:r>
              <a:rPr lang="ru-RU" dirty="0"/>
              <a:t>...</a:t>
            </a:r>
          </a:p>
          <a:p>
            <a:r>
              <a:rPr lang="en-US" dirty="0"/>
              <a:t>#this is comment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9250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069B4-A2B1-4E31-9AB8-5FAF32ECF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7838"/>
            <a:ext cx="7772400" cy="968099"/>
          </a:xfrm>
        </p:spPr>
        <p:txBody>
          <a:bodyPr/>
          <a:lstStyle/>
          <a:p>
            <a:r>
              <a:rPr lang="en-US" dirty="0"/>
              <a:t>IDE </a:t>
            </a:r>
            <a:r>
              <a:rPr lang="ru-RU" dirty="0"/>
              <a:t>для </a:t>
            </a:r>
            <a:r>
              <a:rPr lang="en-US" dirty="0"/>
              <a:t>KAD-2022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F93C82-7360-416D-BF0A-7FD93785E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773238"/>
            <a:ext cx="6858000" cy="1655762"/>
          </a:xfrm>
        </p:spPr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KAD-2022</a:t>
            </a:r>
            <a:r>
              <a:rPr lang="ru-RU" dirty="0"/>
              <a:t> имеет графический интерфейс, позволяющий писать и компилировать код. Интерфейс имеет подсветку синтаксиса.</a:t>
            </a: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C310E4-6A5C-4F46-9C1E-7E3EFDCC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47" y="422375"/>
            <a:ext cx="7936105" cy="600778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6B703E-4BD2-4189-A090-11EE456F5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394" y="3088197"/>
            <a:ext cx="2571750" cy="2057400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DAC945E-E3C2-4B6B-8A4F-BE78AE6CBF8E}"/>
              </a:ext>
            </a:extLst>
          </p:cNvPr>
          <p:cNvCxnSpPr/>
          <p:nvPr/>
        </p:nvCxnSpPr>
        <p:spPr>
          <a:xfrm flipV="1">
            <a:off x="1208015" y="4429387"/>
            <a:ext cx="1241570" cy="11607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59C830E-32D0-46B1-A53F-097643F7D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422" y="3233030"/>
            <a:ext cx="3569690" cy="1392327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2D3FB43-EE19-4DC5-845F-59AAE7FB92F9}"/>
              </a:ext>
            </a:extLst>
          </p:cNvPr>
          <p:cNvCxnSpPr/>
          <p:nvPr/>
        </p:nvCxnSpPr>
        <p:spPr>
          <a:xfrm flipV="1">
            <a:off x="2880469" y="4565234"/>
            <a:ext cx="1241570" cy="11607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4DE51F-D911-4B0F-A90F-22AC7A386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698" y="3390644"/>
            <a:ext cx="3129487" cy="1043162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9665EA31-32D9-4857-9408-26649FFAA8EB}"/>
              </a:ext>
            </a:extLst>
          </p:cNvPr>
          <p:cNvCxnSpPr/>
          <p:nvPr/>
        </p:nvCxnSpPr>
        <p:spPr>
          <a:xfrm flipV="1">
            <a:off x="5072896" y="4429387"/>
            <a:ext cx="1241570" cy="116072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5711716-76AF-4B9E-BBBA-FB6BD8677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950" y="1098723"/>
            <a:ext cx="3748193" cy="2818221"/>
          </a:xfrm>
          <a:prstGeom prst="rect">
            <a:avLst/>
          </a:prstGeom>
        </p:spPr>
      </p:pic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3FAB540-785C-4AC8-B90B-1FD32D8025D7}"/>
              </a:ext>
            </a:extLst>
          </p:cNvPr>
          <p:cNvCxnSpPr/>
          <p:nvPr/>
        </p:nvCxnSpPr>
        <p:spPr>
          <a:xfrm flipH="1">
            <a:off x="6400800" y="973123"/>
            <a:ext cx="1140903" cy="914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DEA0849-A2E8-40C5-B2AB-BDDA94DFA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0576" y="1637853"/>
            <a:ext cx="3330604" cy="1320973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22F6635-472B-4330-93A2-2074B910AABA}"/>
              </a:ext>
            </a:extLst>
          </p:cNvPr>
          <p:cNvCxnSpPr/>
          <p:nvPr/>
        </p:nvCxnSpPr>
        <p:spPr>
          <a:xfrm flipH="1">
            <a:off x="4938204" y="786422"/>
            <a:ext cx="1140903" cy="914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8F6A90A-EE49-4F3B-9C3C-E279BF70C29F}"/>
              </a:ext>
            </a:extLst>
          </p:cNvPr>
          <p:cNvSpPr/>
          <p:nvPr/>
        </p:nvSpPr>
        <p:spPr>
          <a:xfrm>
            <a:off x="6400800" y="562062"/>
            <a:ext cx="981512" cy="411061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4262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F3D58-8453-49F3-B65A-1A554A1C5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1393"/>
            <a:ext cx="7772400" cy="553907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Контрольные примеры</a:t>
            </a:r>
            <a:endParaRPr lang="ru-BY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0B8DF1-F5AD-4CBB-BE04-551D044A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38" y="1015300"/>
            <a:ext cx="4689191" cy="35931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EE5629-F27A-46E5-9470-6D2857989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63" y="4560872"/>
            <a:ext cx="3697623" cy="15888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0C5DDD-430D-49B6-A5BB-7996B041D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543" y="2139193"/>
            <a:ext cx="2713673" cy="4181272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18678A17-D6DB-4DAF-A914-E5979C02FEB4}"/>
              </a:ext>
            </a:extLst>
          </p:cNvPr>
          <p:cNvSpPr/>
          <p:nvPr/>
        </p:nvSpPr>
        <p:spPr>
          <a:xfrm>
            <a:off x="4385080" y="3990319"/>
            <a:ext cx="1476463" cy="5539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6F790DF-DEFE-4FDC-9AB5-0FB989C5641A}"/>
              </a:ext>
            </a:extLst>
          </p:cNvPr>
          <p:cNvSpPr/>
          <p:nvPr/>
        </p:nvSpPr>
        <p:spPr>
          <a:xfrm>
            <a:off x="847288" y="1249960"/>
            <a:ext cx="3243598" cy="6711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7369CCD-66ED-48FB-845D-89C9376E0617}"/>
              </a:ext>
            </a:extLst>
          </p:cNvPr>
          <p:cNvSpPr/>
          <p:nvPr/>
        </p:nvSpPr>
        <p:spPr>
          <a:xfrm>
            <a:off x="780176" y="1921079"/>
            <a:ext cx="4102217" cy="20049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A5A24BE-C5BE-46B9-8369-45B0704DAAAA}"/>
              </a:ext>
            </a:extLst>
          </p:cNvPr>
          <p:cNvSpPr/>
          <p:nvPr/>
        </p:nvSpPr>
        <p:spPr>
          <a:xfrm>
            <a:off x="847288" y="3990319"/>
            <a:ext cx="2736478" cy="99274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BB242CB-54E0-40A5-BEC9-507FF40858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62"/>
          <a:stretch/>
        </p:blipFill>
        <p:spPr>
          <a:xfrm>
            <a:off x="1997871" y="4261607"/>
            <a:ext cx="1240279" cy="156192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A68DE5C-F5D7-478B-A6D8-D7220AC47FFC}"/>
              </a:ext>
            </a:extLst>
          </p:cNvPr>
          <p:cNvSpPr/>
          <p:nvPr/>
        </p:nvSpPr>
        <p:spPr>
          <a:xfrm>
            <a:off x="847288" y="4983061"/>
            <a:ext cx="3011648" cy="107379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2854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9E5DC-BCD0-4197-974E-3FC9A3097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836A45-221B-4FEE-ADD5-9DACEC5BA6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1CD48B-FAB7-4423-873B-3E13C055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25" y="244460"/>
            <a:ext cx="3396143" cy="22564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373757-E2BE-417B-B4DC-48D15DBBC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5" y="2500866"/>
            <a:ext cx="4209875" cy="24077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3C8594-0EC4-4303-A5EC-879FE5152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24" y="4877644"/>
            <a:ext cx="4209875" cy="16240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8745EE-631C-47FB-9F9E-60C434141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228" y="1011232"/>
            <a:ext cx="4132429" cy="4219267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B7C25233-E388-4CA5-B395-E6EE30BEF74B}"/>
              </a:ext>
            </a:extLst>
          </p:cNvPr>
          <p:cNvSpPr/>
          <p:nvPr/>
        </p:nvSpPr>
        <p:spPr>
          <a:xfrm>
            <a:off x="3489820" y="1446367"/>
            <a:ext cx="1317072" cy="340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389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88BC4-B2C8-430E-9B39-C6B58AB3F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00200"/>
            <a:ext cx="6570677" cy="477837"/>
          </a:xfrm>
        </p:spPr>
        <p:txBody>
          <a:bodyPr>
            <a:noAutofit/>
          </a:bodyPr>
          <a:lstStyle/>
          <a:p>
            <a:r>
              <a:rPr lang="ru-RU" sz="4400" dirty="0"/>
              <a:t>Тестирование ошибок</a:t>
            </a:r>
            <a:r>
              <a:rPr lang="en-US" sz="4400" dirty="0"/>
              <a:t>: </a:t>
            </a:r>
            <a:r>
              <a:rPr lang="ru-RU" sz="4400" dirty="0"/>
              <a:t>деление на ноль</a:t>
            </a:r>
            <a:endParaRPr lang="ru-BY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EED12C-C525-4ECE-AD0F-DB95A475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237" y="4240769"/>
            <a:ext cx="3126996" cy="539195"/>
          </a:xfrm>
        </p:spPr>
        <p:txBody>
          <a:bodyPr>
            <a:noAutofit/>
          </a:bodyPr>
          <a:lstStyle/>
          <a:p>
            <a:r>
              <a:rPr lang="en-US" sz="5300" b="1" dirty="0">
                <a:solidFill>
                  <a:srgbClr val="FF0000"/>
                </a:solidFill>
              </a:rPr>
              <a:t>BUT</a:t>
            </a:r>
            <a:endParaRPr lang="ru-BY" sz="5300" b="1" dirty="0">
              <a:solidFill>
                <a:srgbClr val="FF0000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F0D868-42AB-4867-967A-9154F403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0" y="1692945"/>
            <a:ext cx="2800350" cy="10477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97F94D-894F-4F32-B455-4CD1B757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52" y="2383957"/>
            <a:ext cx="4867275" cy="12573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BD28F16-88A8-4A4E-8C4F-391E33575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9" y="3845393"/>
            <a:ext cx="3009900" cy="13620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6264101-4E6D-4AAE-953B-CF0F449AC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85" y="5014126"/>
            <a:ext cx="4476750" cy="134302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7B89C6D-2514-4AF8-8C22-BED82EBEC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243" y="3927377"/>
            <a:ext cx="2789252" cy="881479"/>
          </a:xfrm>
          <a:prstGeom prst="rect">
            <a:avLst/>
          </a:prstGeom>
        </p:spPr>
      </p:pic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2CD8232D-F32C-4D29-A6D5-3E0D07DD9FBC}"/>
              </a:ext>
            </a:extLst>
          </p:cNvPr>
          <p:cNvSpPr/>
          <p:nvPr/>
        </p:nvSpPr>
        <p:spPr>
          <a:xfrm rot="1235269">
            <a:off x="7165420" y="5015123"/>
            <a:ext cx="256261" cy="8453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B85801-B9B5-40E9-B6B0-B1066EBF2777}"/>
              </a:ext>
            </a:extLst>
          </p:cNvPr>
          <p:cNvSpPr txBox="1"/>
          <p:nvPr/>
        </p:nvSpPr>
        <p:spPr>
          <a:xfrm>
            <a:off x="6737233" y="593078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ASM</a:t>
            </a:r>
            <a:endParaRPr lang="ru-BY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59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41A8F-1A07-4028-A0F1-C318FA977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1669"/>
            <a:ext cx="7772400" cy="934543"/>
          </a:xfrm>
        </p:spPr>
        <p:txBody>
          <a:bodyPr/>
          <a:lstStyle/>
          <a:p>
            <a:r>
              <a:rPr lang="en-US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KAD – 2022</a:t>
            </a:r>
            <a:endParaRPr lang="ru-BY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CE5304-A43D-405A-B2EC-7E05F822D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331593"/>
            <a:ext cx="6858000" cy="1154520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Задачей данного проекта являлась разработка транслятора для своего языка программирования.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3F47D-E08A-4E26-96AC-22257ED9AEEE}"/>
              </a:ext>
            </a:extLst>
          </p:cNvPr>
          <p:cNvSpPr txBox="1"/>
          <p:nvPr/>
        </p:nvSpPr>
        <p:spPr>
          <a:xfrm>
            <a:off x="402672" y="2826887"/>
            <a:ext cx="8628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Язык </a:t>
            </a:r>
            <a:r>
              <a:rPr lang="en-US" sz="24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KAD-20</a:t>
            </a:r>
            <a:r>
              <a:rPr lang="ru-RU" sz="24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22</a:t>
            </a:r>
            <a:r>
              <a:rPr lang="en-US" sz="24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 </a:t>
            </a:r>
            <a:r>
              <a:rPr lang="ru-RU" sz="24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транслируется на язык ассемблера.</a:t>
            </a:r>
          </a:p>
          <a:p>
            <a:endParaRPr lang="ru-RU" sz="2400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8576FF-24F0-4677-87F4-146A1461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139" y="3443306"/>
            <a:ext cx="4479721" cy="316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9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C19A9-444F-4655-8C18-190255EF8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162" y="1088807"/>
            <a:ext cx="6858000" cy="1276888"/>
          </a:xfrm>
        </p:spPr>
        <p:txBody>
          <a:bodyPr>
            <a:normAutofit fontScale="90000"/>
          </a:bodyPr>
          <a:lstStyle/>
          <a:p>
            <a:r>
              <a:rPr lang="ru-RU" sz="6000" dirty="0"/>
              <a:t>Тестирование ошибок</a:t>
            </a:r>
            <a:r>
              <a:rPr lang="en-US" sz="6000" dirty="0"/>
              <a:t>:</a:t>
            </a:r>
            <a:br>
              <a:rPr lang="en-US" sz="6000" dirty="0"/>
            </a:br>
            <a:r>
              <a:rPr lang="ru-RU" sz="6000" dirty="0"/>
              <a:t>переопределение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73C14D-979D-49E4-A58F-81176B743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919" y="3794625"/>
            <a:ext cx="6858000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BUT</a:t>
            </a:r>
            <a:endParaRPr lang="ru-BY" sz="4800" b="1" dirty="0">
              <a:solidFill>
                <a:srgbClr val="FF0000"/>
              </a:solidFill>
            </a:endParaRPr>
          </a:p>
          <a:p>
            <a:endParaRPr lang="ru-BY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414AA5-9331-4C90-91BA-91B19E14F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2" y="2314575"/>
            <a:ext cx="2476500" cy="11144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0EFD79-64E6-4792-8D9F-838071A68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39431"/>
            <a:ext cx="3810000" cy="9715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159221-F021-40B7-8D53-98A549B4C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774" y="4576606"/>
            <a:ext cx="3386778" cy="15713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60A5027-CD7B-4205-AD8A-A3A61C53D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737" y="5189310"/>
            <a:ext cx="47053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2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EB8DDA-1AC0-4F86-B07C-DACF5DA5F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309" y="3199367"/>
            <a:ext cx="7405382" cy="2312200"/>
          </a:xfrm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in.txt – </a:t>
            </a:r>
            <a:r>
              <a:rPr lang="ru-RU" dirty="0"/>
              <a:t>файл с исходным кодом на языке </a:t>
            </a:r>
            <a:r>
              <a:rPr lang="en-US" dirty="0"/>
              <a:t>KAD-2022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in.txt.asm – </a:t>
            </a:r>
            <a:r>
              <a:rPr lang="ru-RU" dirty="0"/>
              <a:t>файл с исходным кодом для языка </a:t>
            </a:r>
            <a:r>
              <a:rPr lang="en-US" dirty="0"/>
              <a:t>assembler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in.txt.log – </a:t>
            </a:r>
            <a:r>
              <a:rPr lang="ru-RU" dirty="0"/>
              <a:t>файл с протоколом и результатом работы синтаксического анализатора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Table.id.text</a:t>
            </a:r>
            <a:r>
              <a:rPr lang="en-US" dirty="0"/>
              <a:t> – </a:t>
            </a:r>
            <a:r>
              <a:rPr lang="ru-RU" dirty="0"/>
              <a:t>файл с таблицей идентификаторов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Table.lex.txt – </a:t>
            </a:r>
            <a:r>
              <a:rPr lang="ru-RU" dirty="0"/>
              <a:t>файл с таблицей лексем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0B00B2-78B9-4405-8B86-61DF8DB9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1" y="657197"/>
            <a:ext cx="1724025" cy="1628775"/>
          </a:xfrm>
          <a:prstGeom prst="rect">
            <a:avLst/>
          </a:prstGeom>
        </p:spPr>
      </p:pic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F054CBF9-A1D5-4F9F-A325-27637C5A82A9}"/>
              </a:ext>
            </a:extLst>
          </p:cNvPr>
          <p:cNvSpPr/>
          <p:nvPr/>
        </p:nvSpPr>
        <p:spPr>
          <a:xfrm rot="3258796">
            <a:off x="2300555" y="2038630"/>
            <a:ext cx="1175499" cy="4946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5706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C5625-4A7A-4FA7-A424-C2DF764E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6896" y="266686"/>
            <a:ext cx="4490207" cy="991663"/>
          </a:xfrm>
        </p:spPr>
        <p:txBody>
          <a:bodyPr/>
          <a:lstStyle/>
          <a:p>
            <a:r>
              <a:rPr lang="en-US" dirty="0"/>
              <a:t>ASM-</a:t>
            </a:r>
            <a:r>
              <a:rPr lang="ru-RU" dirty="0"/>
              <a:t>файл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B1C9F3-6DE3-4F4D-808A-C82599EEB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50F9DD-D87C-4312-9E05-99006B4E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1" y="1480394"/>
            <a:ext cx="6657975" cy="44005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FA5524-E56A-431D-9073-7A5F25025C5F}"/>
              </a:ext>
            </a:extLst>
          </p:cNvPr>
          <p:cNvSpPr/>
          <p:nvPr/>
        </p:nvSpPr>
        <p:spPr>
          <a:xfrm>
            <a:off x="1736521" y="2139193"/>
            <a:ext cx="1988191" cy="142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7D3704-FAC6-4723-A437-CC94A0614C02}"/>
              </a:ext>
            </a:extLst>
          </p:cNvPr>
          <p:cNvSpPr/>
          <p:nvPr/>
        </p:nvSpPr>
        <p:spPr>
          <a:xfrm>
            <a:off x="1736521" y="2734811"/>
            <a:ext cx="2483141" cy="1655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A7AEB0-14CA-44A1-BDB2-DC472BD6CF96}"/>
              </a:ext>
            </a:extLst>
          </p:cNvPr>
          <p:cNvSpPr/>
          <p:nvPr/>
        </p:nvSpPr>
        <p:spPr>
          <a:xfrm>
            <a:off x="1736521" y="4689446"/>
            <a:ext cx="4613945" cy="5683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A9BED0-6EF4-4030-9E60-81165F1DFC12}"/>
              </a:ext>
            </a:extLst>
          </p:cNvPr>
          <p:cNvSpPr/>
          <p:nvPr/>
        </p:nvSpPr>
        <p:spPr>
          <a:xfrm>
            <a:off x="1937857" y="5257800"/>
            <a:ext cx="1266737" cy="298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BDED02B-91A1-42E1-A445-E681CD5DDB0B}"/>
              </a:ext>
            </a:extLst>
          </p:cNvPr>
          <p:cNvSpPr/>
          <p:nvPr/>
        </p:nvSpPr>
        <p:spPr>
          <a:xfrm>
            <a:off x="1652631" y="5556673"/>
            <a:ext cx="5645791" cy="3242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8371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2EF63-F688-4CBC-995B-827129B5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640" y="217490"/>
            <a:ext cx="7886698" cy="998742"/>
          </a:xfrm>
        </p:spPr>
        <p:txBody>
          <a:bodyPr>
            <a:normAutofit/>
          </a:bodyPr>
          <a:lstStyle/>
          <a:p>
            <a:r>
              <a:rPr lang="en-US" sz="6000" dirty="0"/>
              <a:t>ASM-</a:t>
            </a:r>
            <a:r>
              <a:rPr lang="ru-RU" sz="6000" dirty="0"/>
              <a:t>файл</a:t>
            </a:r>
            <a:endParaRPr lang="ru-BY" sz="6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926F09-C01F-4355-A9B9-DF40425B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8" y="1602123"/>
            <a:ext cx="4467225" cy="2781300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1D4EBA70-4A1B-4B2A-9ED7-DA2659927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4988" y="2900493"/>
            <a:ext cx="4538670" cy="3612090"/>
          </a:xfrm>
        </p:spPr>
      </p:pic>
    </p:spTree>
    <p:extLst>
      <p:ext uri="{BB962C8B-B14F-4D97-AF65-F5344CB8AC3E}">
        <p14:creationId xmlns:p14="http://schemas.microsoft.com/office/powerpoint/2010/main" val="120308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17520-CE24-4F47-B1D3-EB86B7551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31F695-BE84-45F5-93C2-D886DDF53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BY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5301CC-FD8F-4FC5-89EE-1B2186865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34" y="3255962"/>
            <a:ext cx="4611936" cy="10648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9476A5-2F55-41B2-873C-57D02B46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391" y="1914525"/>
            <a:ext cx="48387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0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6ABFD-7161-4EC9-B688-1F921A8B5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680" y="501577"/>
            <a:ext cx="8122640" cy="126011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Знакомство с языком </a:t>
            </a:r>
            <a:r>
              <a:rPr lang="en-US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KAD - 2022</a:t>
            </a:r>
            <a:endParaRPr lang="ru-BY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5F0EF-EF11-48C9-96E9-AEFD4695B4A1}"/>
              </a:ext>
            </a:extLst>
          </p:cNvPr>
          <p:cNvSpPr txBox="1"/>
          <p:nvPr/>
        </p:nvSpPr>
        <p:spPr>
          <a:xfrm>
            <a:off x="502292" y="1761687"/>
            <a:ext cx="81310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KAD – 2022 – </a:t>
            </a:r>
            <a:r>
              <a:rPr lang="ru-RU" sz="24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это язык высокого уровня, процедурный, строго типизируемый, не объектно-ориентированный.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5AE3B-CAC2-4F36-AB1E-DF11A557FB69}"/>
              </a:ext>
            </a:extLst>
          </p:cNvPr>
          <p:cNvSpPr txBox="1"/>
          <p:nvPr/>
        </p:nvSpPr>
        <p:spPr>
          <a:xfrm>
            <a:off x="502292" y="2962016"/>
            <a:ext cx="81310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В своём распоряжении язык имеет 7 статических функций, 2 фундаментальных типа данных, две программные конструкции, возможность представления данных в целочисленном формате(в 4 системах счисления) и в строковом, использования арифметических и логических операций, а также графический интерфейс, имеющий необходимый функционал для работы с языком </a:t>
            </a:r>
            <a:r>
              <a:rPr lang="en-US" sz="2400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KAD - 2022</a:t>
            </a:r>
            <a:endParaRPr lang="ru-RU" sz="2400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8FD6D-739A-4F45-9813-D66BED29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2004"/>
            <a:ext cx="7772400" cy="926154"/>
          </a:xfrm>
        </p:spPr>
        <p:txBody>
          <a:bodyPr/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Алфавит языка</a:t>
            </a:r>
            <a:endParaRPr lang="ru-BY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EE2E71-955E-4554-9DC5-EE3D44D2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1706126"/>
            <a:ext cx="7772399" cy="2200842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Язык </a:t>
            </a:r>
            <a:r>
              <a:rPr lang="en-US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KAD-2022</a:t>
            </a: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 поддерживает использование латинского алфавита, кириллицы, цифр и символов (в том числе спец. символов – табуляция и переход на новую строку)</a:t>
            </a:r>
          </a:p>
          <a:p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Для контроля использования символов</a:t>
            </a:r>
            <a:r>
              <a:rPr lang="en-US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,</a:t>
            </a: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 данные проверяются через таблицу, которая соответствует таблицы кодировок </a:t>
            </a:r>
            <a:r>
              <a:rPr lang="en-US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windows-1251: </a:t>
            </a:r>
            <a:r>
              <a:rPr lang="ru-RU" dirty="0">
                <a:latin typeface="Cascadia Code ExtraLight" panose="020B0609020000020004" pitchFamily="49" charset="0"/>
                <a:cs typeface="Cascadia Code ExtraLight" panose="020B0609020000020004" pitchFamily="49" charset="0"/>
              </a:rPr>
              <a:t>в ней отмечены допустимые и не допустимые для использования символы.</a:t>
            </a:r>
            <a:endParaRPr lang="ru-BY" dirty="0">
              <a:latin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BDC37A-9572-4F0F-87F6-95921B25A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049" y="3968898"/>
            <a:ext cx="6545902" cy="2365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355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E7AE5-158D-42D5-AAE7-5AD1DF8CB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52338"/>
            <a:ext cx="7772400" cy="859042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Типы данных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631AD9-2CBB-42E5-83F3-79EC37D3D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832" y="1404122"/>
            <a:ext cx="6858000" cy="1655762"/>
          </a:xfrm>
        </p:spPr>
        <p:txBody>
          <a:bodyPr/>
          <a:lstStyle/>
          <a:p>
            <a:pPr algn="just">
              <a:lnSpc>
                <a:spcPct val="115000"/>
              </a:lnSpc>
            </a:pPr>
            <a:r>
              <a:rPr lang="en-US" dirty="0"/>
              <a:t>int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Фундаментальный тип данных. Предусмотрен для объявления целочисленных данных (4 байта). Максимальное значение: 2147483647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минимальное значение:  -2147483648.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Автоматически инициализируется нулевым значением.</a:t>
            </a:r>
            <a:endParaRPr lang="ru-BY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2AC5B7B-E2EF-4920-8FAA-DD58C442CE6B}"/>
              </a:ext>
            </a:extLst>
          </p:cNvPr>
          <p:cNvSpPr txBox="1">
            <a:spLocks/>
          </p:cNvSpPr>
          <p:nvPr/>
        </p:nvSpPr>
        <p:spPr>
          <a:xfrm>
            <a:off x="966832" y="342070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en-US" dirty="0"/>
              <a:t>str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Фундаментальный тип данных. Предусмотрен для объявления строк. (1 символ – 1 байт). 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Автоматическая инициализация строкой нулевой длины. Максимальное количество символов в строке – 255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Первый байт – длина строки.</a:t>
            </a:r>
            <a:endParaRPr lang="ru-B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91B63-E636-4548-A0CD-857D9614DC28}"/>
              </a:ext>
            </a:extLst>
          </p:cNvPr>
          <p:cNvSpPr txBox="1"/>
          <p:nvPr/>
        </p:nvSpPr>
        <p:spPr>
          <a:xfrm>
            <a:off x="507534" y="5269212"/>
            <a:ext cx="6522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Bef>
                <a:spcPts val="1200"/>
              </a:spcBef>
              <a:spcAft>
                <a:spcPts val="1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Пользовательские типы данных не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поддерживаются.</a:t>
            </a:r>
            <a:endParaRPr lang="ru-BY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4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DCB73-079D-4CFE-A828-B56987689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28505"/>
            <a:ext cx="7772400" cy="867431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Идентификаторы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203BB9-6852-4E84-A9E4-20266FC1A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531" y="1706126"/>
            <a:ext cx="7438938" cy="1655762"/>
          </a:xfrm>
        </p:spPr>
        <p:txBody>
          <a:bodyPr>
            <a:noAutofit/>
          </a:bodyPr>
          <a:lstStyle/>
          <a:p>
            <a:pPr indent="450215" algn="just">
              <a:spcBef>
                <a:spcPts val="1800"/>
              </a:spcBef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Идентификаторы могут выступать в качестве имен функций, параметров, переменных. Зарезервированные идентификаторы не предусмотрены. Идентификаторы не должны совпадать с ключевыми словами.</a:t>
            </a:r>
            <a:endParaRPr lang="ru-BY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/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Имя идентификатора составляется по следующим правилам:</a:t>
            </a:r>
            <a:endParaRPr lang="ru-BY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состоит из символов [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 и [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 и ‘</a:t>
            </a:r>
            <a:r>
              <a:rPr lang="ru-RU" sz="20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’;</a:t>
            </a:r>
            <a:endParaRPr lang="ru-BY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длина идентификатора не должна превышать 20 символов. При превышении максимально допустимой длины применяется усечение.</a:t>
            </a:r>
            <a:endParaRPr lang="ru-BY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1384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5732C-C36D-47A9-9E37-ABD1B3853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7839"/>
            <a:ext cx="7772400" cy="909376"/>
          </a:xfrm>
        </p:spPr>
        <p:txBody>
          <a:bodyPr>
            <a:normAutofit fontScale="90000"/>
          </a:bodyPr>
          <a:lstStyle/>
          <a:p>
            <a:r>
              <a:rPr lang="ru-RU" dirty="0"/>
              <a:t>Литералы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0F1D8A-296F-4B12-A5A8-11D4849D2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941" y="1404122"/>
            <a:ext cx="7772399" cy="1655762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</a:pPr>
            <a:r>
              <a:rPr lang="ru-RU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Целочисленные</a:t>
            </a:r>
            <a:r>
              <a:rPr lang="en-US" sz="1600" u="sng" dirty="0"/>
              <a:t>:</a:t>
            </a: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двоичная: [0, 1], начинается с префикса ‘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’; //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 - binary</a:t>
            </a:r>
            <a:endParaRPr lang="ru-BY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восьмеричная: [0..7], начинается с префикса ‘o’;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//o - octal</a:t>
            </a:r>
            <a:endParaRPr lang="ru-BY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десятичная: [0..9], без префикса;</a:t>
            </a:r>
            <a:endParaRPr lang="ru-BY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шестнадцатеричная: [0..9], [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..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], начинается с префикса ‘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’. //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 -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hexadecimal</a:t>
            </a:r>
          </a:p>
          <a:p>
            <a:pPr algn="just">
              <a:lnSpc>
                <a:spcPct val="115000"/>
              </a:lnSpc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*При выходе за пределы будет произведен сдвиг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.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</a:endParaRPr>
          </a:p>
          <a:p>
            <a:pPr algn="just">
              <a:lnSpc>
                <a:spcPct val="115000"/>
              </a:lnSpc>
            </a:pPr>
            <a:endParaRPr lang="ru-B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C96782E9-BB60-465B-8DF1-81B84D4F57CE}"/>
              </a:ext>
            </a:extLst>
          </p:cNvPr>
          <p:cNvSpPr txBox="1">
            <a:spLocks/>
          </p:cNvSpPr>
          <p:nvPr/>
        </p:nvSpPr>
        <p:spPr>
          <a:xfrm>
            <a:off x="971026" y="4467501"/>
            <a:ext cx="7644468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</a:pPr>
            <a:r>
              <a:rPr lang="ru-RU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Строковые</a:t>
            </a:r>
            <a:r>
              <a:rPr 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/>
                <a:ea typeface="Calibri" panose="020F0502020204030204" pitchFamily="34" charset="0"/>
              </a:rPr>
              <a:t>Символы, заключенные в “…” (двойные кавычки), число которых не превышает 255.</a:t>
            </a:r>
          </a:p>
          <a:p>
            <a:pPr algn="just">
              <a:lnSpc>
                <a:spcPct val="115000"/>
              </a:lnSpc>
            </a:pP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*Значения строковых литералов, у которых количество элементов строки превышает 255 символов – автоматически урезается.</a:t>
            </a:r>
            <a:endParaRPr lang="ru-BY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endParaRPr lang="ru-BY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751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B1B9D-7608-4397-8DAF-55BA1C755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5317"/>
            <a:ext cx="7772400" cy="158888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объявления данных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C5B30D-A112-4E6D-B147-0E50EC563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57" y="4155711"/>
            <a:ext cx="7447327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int var a;</a:t>
            </a:r>
          </a:p>
          <a:p>
            <a:pPr algn="l"/>
            <a:r>
              <a:rPr lang="en-US" dirty="0"/>
              <a:t>int var a = 15;</a:t>
            </a:r>
            <a:r>
              <a:rPr lang="ru-RU" dirty="0"/>
              <a:t> //</a:t>
            </a:r>
            <a:r>
              <a:rPr lang="en-US" dirty="0"/>
              <a:t>int var a = 35 </a:t>
            </a:r>
            <a:r>
              <a:rPr lang="ru-RU" dirty="0"/>
              <a:t>% </a:t>
            </a:r>
            <a:r>
              <a:rPr lang="en-US" dirty="0"/>
              <a:t>6; </a:t>
            </a:r>
          </a:p>
          <a:p>
            <a:pPr algn="l"/>
            <a:r>
              <a:rPr lang="en-US" dirty="0"/>
              <a:t>str var string = “Hello”;</a:t>
            </a:r>
          </a:p>
          <a:p>
            <a:pPr algn="l"/>
            <a:r>
              <a:rPr lang="en-US" dirty="0"/>
              <a:t>int function </a:t>
            </a:r>
            <a:r>
              <a:rPr lang="en-US" dirty="0" err="1"/>
              <a:t>func</a:t>
            </a:r>
            <a:r>
              <a:rPr lang="en-US" dirty="0"/>
              <a:t> (int param a, str param b) </a:t>
            </a:r>
            <a:endParaRPr lang="ru-BY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48CDAB3-662A-4835-A6A7-A4B685C0DFA1}"/>
              </a:ext>
            </a:extLst>
          </p:cNvPr>
          <p:cNvSpPr txBox="1">
            <a:spLocks/>
          </p:cNvSpPr>
          <p:nvPr/>
        </p:nvSpPr>
        <p:spPr>
          <a:xfrm>
            <a:off x="756057" y="1854201"/>
            <a:ext cx="7892992" cy="19450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объявлении переменных используется следующая конструкция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r>
              <a:rPr lang="en-US" dirty="0"/>
              <a:t>[</a:t>
            </a:r>
            <a:r>
              <a:rPr lang="ru-RU" dirty="0"/>
              <a:t>тип данных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en-US" dirty="0"/>
              <a:t>var [</a:t>
            </a:r>
            <a:r>
              <a:rPr lang="ru-RU" dirty="0"/>
              <a:t>идентификатор</a:t>
            </a:r>
            <a:r>
              <a:rPr lang="en-US" dirty="0"/>
              <a:t>];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объявлении функции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r>
              <a:rPr lang="en-US" dirty="0"/>
              <a:t>[</a:t>
            </a:r>
            <a:r>
              <a:rPr lang="ru-RU" dirty="0"/>
              <a:t>тип данных</a:t>
            </a:r>
            <a:r>
              <a:rPr lang="en-US" dirty="0"/>
              <a:t>]</a:t>
            </a:r>
            <a:r>
              <a:rPr lang="ru-RU" dirty="0"/>
              <a:t> </a:t>
            </a:r>
            <a:r>
              <a:rPr lang="en-US" dirty="0"/>
              <a:t>function [</a:t>
            </a:r>
            <a:r>
              <a:rPr lang="ru-RU" dirty="0"/>
              <a:t>идентификатор</a:t>
            </a:r>
            <a:r>
              <a:rPr lang="en-US" dirty="0"/>
              <a:t>]</a:t>
            </a:r>
            <a:r>
              <a:rPr lang="ru-RU" dirty="0"/>
              <a:t>(</a:t>
            </a:r>
            <a:r>
              <a:rPr lang="en-US" dirty="0"/>
              <a:t>…</a:t>
            </a:r>
            <a:r>
              <a:rPr lang="ru-RU" dirty="0"/>
              <a:t>) </a:t>
            </a:r>
            <a:r>
              <a:rPr lang="en-US" dirty="0"/>
              <a:t>{…}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объявлении параметров функции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l"/>
            <a:r>
              <a:rPr lang="en-US" dirty="0"/>
              <a:t>…([</a:t>
            </a:r>
            <a:r>
              <a:rPr lang="ru-RU" dirty="0"/>
              <a:t>тип данных</a:t>
            </a:r>
            <a:r>
              <a:rPr lang="en-US" dirty="0"/>
              <a:t>] param [</a:t>
            </a:r>
            <a:r>
              <a:rPr lang="ru-RU" dirty="0"/>
              <a:t>идентификатор</a:t>
            </a:r>
            <a:r>
              <a:rPr lang="en-US" dirty="0"/>
              <a:t>])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805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3688A-3C36-45EA-ABF2-CB6FBB62F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69783"/>
            <a:ext cx="7772400" cy="926154"/>
          </a:xfrm>
        </p:spPr>
        <p:txBody>
          <a:bodyPr/>
          <a:lstStyle/>
          <a:p>
            <a:r>
              <a:rPr lang="ru-RU" dirty="0"/>
              <a:t>Операции языка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15B5DE-F144-4E8D-BCB7-B24EE5465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844" y="6024358"/>
            <a:ext cx="5175086" cy="535832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^ - </a:t>
            </a:r>
            <a:r>
              <a:rPr lang="ru-RU" dirty="0"/>
              <a:t>проверяет на не равенство (кар</a:t>
            </a:r>
            <a:r>
              <a:rPr lang="ru-RU" dirty="0">
                <a:solidFill>
                  <a:srgbClr val="FF0000"/>
                </a:solidFill>
              </a:rPr>
              <a:t>е</a:t>
            </a:r>
            <a:r>
              <a:rPr lang="ru-RU" dirty="0"/>
              <a:t>т)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&amp;</a:t>
            </a:r>
            <a:r>
              <a:rPr lang="ru-RU" dirty="0"/>
              <a:t> - проверяет на равенство</a:t>
            </a:r>
            <a:r>
              <a:rPr lang="en-US" dirty="0"/>
              <a:t> (</a:t>
            </a:r>
            <a:r>
              <a:rPr lang="ru-RU" dirty="0"/>
              <a:t>амперсанд</a:t>
            </a:r>
            <a:r>
              <a:rPr lang="en-US" dirty="0"/>
              <a:t>)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BAF29B-D3CE-4E10-B609-6170A2FBF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44" y="1463486"/>
            <a:ext cx="6352311" cy="44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D-2022">
      <a:majorFont>
        <a:latin typeface="Cascadia Code ExtraLight"/>
        <a:ea typeface=""/>
        <a:cs typeface=""/>
      </a:majorFont>
      <a:minorFont>
        <a:latin typeface="Cascadia Code Extra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868</TotalTime>
  <Words>895</Words>
  <Application>Microsoft Office PowerPoint</Application>
  <PresentationFormat>Экран (4:3)</PresentationFormat>
  <Paragraphs>119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Cascadia Code ExtraLight</vt:lpstr>
      <vt:lpstr>Symbol</vt:lpstr>
      <vt:lpstr>Times New Roman</vt:lpstr>
      <vt:lpstr>Office Theme</vt:lpstr>
      <vt:lpstr>Презентация PowerPoint</vt:lpstr>
      <vt:lpstr>KAD – 2022</vt:lpstr>
      <vt:lpstr>Знакомство с языком KAD - 2022</vt:lpstr>
      <vt:lpstr>Алфавит языка</vt:lpstr>
      <vt:lpstr>Типы данных</vt:lpstr>
      <vt:lpstr>Идентификаторы</vt:lpstr>
      <vt:lpstr>Литералы</vt:lpstr>
      <vt:lpstr>Пример объявления данных</vt:lpstr>
      <vt:lpstr>Операции языка</vt:lpstr>
      <vt:lpstr>Презентация PowerPoint</vt:lpstr>
      <vt:lpstr>Программные конструкции</vt:lpstr>
      <vt:lpstr>Программные конструкции</vt:lpstr>
      <vt:lpstr>Функции стандартной библиотеки</vt:lpstr>
      <vt:lpstr>Презентация PowerPoint</vt:lpstr>
      <vt:lpstr>Комментарии помогают сделать код более понятным и структурированным</vt:lpstr>
      <vt:lpstr>IDE для KAD-2022</vt:lpstr>
      <vt:lpstr>Контрольные примеры</vt:lpstr>
      <vt:lpstr>Презентация PowerPoint</vt:lpstr>
      <vt:lpstr>Тестирование ошибок: деление на ноль</vt:lpstr>
      <vt:lpstr>Тестирование ошибок: переопределение</vt:lpstr>
      <vt:lpstr>Презентация PowerPoint</vt:lpstr>
      <vt:lpstr>ASM-файл</vt:lpstr>
      <vt:lpstr>ASM-файл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Алексей Кравченко</cp:lastModifiedBy>
  <cp:revision>146</cp:revision>
  <dcterms:created xsi:type="dcterms:W3CDTF">2016-11-18T14:12:19Z</dcterms:created>
  <dcterms:modified xsi:type="dcterms:W3CDTF">2022-12-20T21:17:24Z</dcterms:modified>
</cp:coreProperties>
</file>