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</a:t>
            </a:r>
            <a:r>
              <a:rPr lang="sr-Latn-R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šenja</a:t>
            </a:r>
            <a:r>
              <a:rPr lang="sr-Latn-R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kod Neo4j baze podataka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sr-Latn-RS" dirty="0"/>
              <a:t>Aleksandar Cenić 1062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DD1E-D3F2-489F-B124-38E9C676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High Availability </a:t>
            </a:r>
            <a:r>
              <a:rPr lang="en-US" dirty="0" err="1"/>
              <a:t>klaster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BB62-D067-44D9-A6A0-C8180EE8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Propagiranje</a:t>
            </a:r>
            <a:r>
              <a:rPr lang="en-US" b="1" dirty="0"/>
              <a:t> </a:t>
            </a:r>
            <a:r>
              <a:rPr lang="en-US" b="1" dirty="0" err="1"/>
              <a:t>transakcije</a:t>
            </a:r>
            <a:r>
              <a:rPr lang="sr-Latn-RS" b="1" dirty="0"/>
              <a:t>:</a:t>
            </a:r>
            <a:r>
              <a:rPr lang="en-US" b="1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transakcije</a:t>
            </a:r>
            <a:r>
              <a:rPr lang="en-US" dirty="0"/>
              <a:t> za </a:t>
            </a:r>
            <a:r>
              <a:rPr lang="en-US" dirty="0" err="1"/>
              <a:t>upis</a:t>
            </a:r>
            <a:r>
              <a:rPr lang="en-US" dirty="0"/>
              <a:t> </a:t>
            </a:r>
            <a:r>
              <a:rPr lang="en-US" dirty="0" err="1"/>
              <a:t>vrše</a:t>
            </a:r>
            <a:r>
              <a:rPr lang="en-US" dirty="0"/>
              <a:t> </a:t>
            </a:r>
            <a:r>
              <a:rPr lang="en-US" dirty="0" err="1"/>
              <a:t>direktno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master </a:t>
            </a:r>
            <a:r>
              <a:rPr lang="en-US" dirty="0" err="1"/>
              <a:t>instanci</a:t>
            </a:r>
            <a:r>
              <a:rPr lang="en-US" dirty="0"/>
              <a:t>, </a:t>
            </a:r>
            <a:r>
              <a:rPr lang="en-US" dirty="0" err="1"/>
              <a:t>izvršiće</a:t>
            </a:r>
            <a:r>
              <a:rPr lang="en-US" dirty="0"/>
              <a:t> se </a:t>
            </a:r>
            <a:r>
              <a:rPr lang="en-US" dirty="0" err="1"/>
              <a:t>kao</a:t>
            </a:r>
            <a:r>
              <a:rPr lang="en-US" dirty="0"/>
              <a:t> da 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u </a:t>
            </a:r>
            <a:r>
              <a:rPr lang="en-US" dirty="0" err="1"/>
              <a:t>kalster</a:t>
            </a:r>
            <a:r>
              <a:rPr lang="en-US" dirty="0"/>
              <a:t> </a:t>
            </a:r>
            <a:r>
              <a:rPr lang="en-US" dirty="0" err="1"/>
              <a:t>modu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 se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izvrši</a:t>
            </a:r>
            <a:r>
              <a:rPr lang="en-US" dirty="0"/>
              <a:t>, </a:t>
            </a:r>
            <a:r>
              <a:rPr lang="en-US" dirty="0" err="1"/>
              <a:t>biće</a:t>
            </a:r>
            <a:r>
              <a:rPr lang="en-US" dirty="0"/>
              <a:t> </a:t>
            </a:r>
            <a:r>
              <a:rPr lang="en-US" dirty="0" err="1"/>
              <a:t>prosleđena</a:t>
            </a:r>
            <a:r>
              <a:rPr lang="en-US" dirty="0"/>
              <a:t> </a:t>
            </a:r>
            <a:r>
              <a:rPr lang="en-US" dirty="0" err="1"/>
              <a:t>konfigurisanom</a:t>
            </a:r>
            <a:r>
              <a:rPr lang="en-US" dirty="0"/>
              <a:t> </a:t>
            </a:r>
            <a:r>
              <a:rPr lang="en-US" dirty="0" err="1"/>
              <a:t>broju</a:t>
            </a:r>
            <a:r>
              <a:rPr lang="en-US" dirty="0"/>
              <a:t> slave </a:t>
            </a:r>
            <a:r>
              <a:rPr lang="en-US" dirty="0" err="1"/>
              <a:t>instanci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trasakcije</a:t>
            </a:r>
            <a:r>
              <a:rPr lang="en-US" dirty="0"/>
              <a:t> </a:t>
            </a:r>
            <a:r>
              <a:rPr lang="en-US" dirty="0" err="1"/>
              <a:t>upisa</a:t>
            </a:r>
            <a:r>
              <a:rPr lang="en-US" dirty="0"/>
              <a:t> </a:t>
            </a:r>
            <a:r>
              <a:rPr lang="en-US" dirty="0" err="1"/>
              <a:t>vrše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slave </a:t>
            </a:r>
            <a:r>
              <a:rPr lang="en-US" dirty="0" err="1"/>
              <a:t>instanci</a:t>
            </a:r>
            <a:r>
              <a:rPr lang="en-US" dirty="0"/>
              <a:t>,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sinhronizovana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master </a:t>
            </a:r>
            <a:r>
              <a:rPr lang="en-US" dirty="0" err="1"/>
              <a:t>instancom</a:t>
            </a:r>
            <a:r>
              <a:rPr lang="en-US" dirty="0"/>
              <a:t>. Lock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slave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master instance. </a:t>
            </a:r>
            <a:endParaRPr lang="sr-Latn-RS" dirty="0"/>
          </a:p>
          <a:p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potvrdi</a:t>
            </a:r>
            <a:r>
              <a:rPr lang="en-US" dirty="0"/>
              <a:t>, 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potvrđena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master, pa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potvrđena</a:t>
            </a:r>
            <a:r>
              <a:rPr lang="en-US" dirty="0"/>
              <a:t>, </a:t>
            </a:r>
            <a:r>
              <a:rPr lang="en-US" dirty="0" err="1"/>
              <a:t>potvrdiće</a:t>
            </a:r>
            <a:r>
              <a:rPr lang="en-US" dirty="0"/>
              <a:t> 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slave </a:t>
            </a:r>
            <a:r>
              <a:rPr lang="en-US" dirty="0" err="1"/>
              <a:t>instanci</a:t>
            </a:r>
            <a:r>
              <a:rPr lang="en-US" dirty="0"/>
              <a:t>. Da bi se </a:t>
            </a:r>
            <a:r>
              <a:rPr lang="en-US" dirty="0" err="1"/>
              <a:t>osigurala</a:t>
            </a:r>
            <a:r>
              <a:rPr lang="en-US" dirty="0"/>
              <a:t> </a:t>
            </a:r>
            <a:r>
              <a:rPr lang="en-US" dirty="0" err="1"/>
              <a:t>koenzistentnost</a:t>
            </a:r>
            <a:r>
              <a:rPr lang="en-US" dirty="0"/>
              <a:t>, slave </a:t>
            </a:r>
            <a:r>
              <a:rPr lang="en-US" dirty="0" err="1"/>
              <a:t>instaca</a:t>
            </a:r>
            <a:r>
              <a:rPr lang="en-US" dirty="0"/>
              <a:t> mora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sinhronizovana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masterom</a:t>
            </a:r>
            <a:r>
              <a:rPr lang="en-US" dirty="0"/>
              <a:t> pre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započne</a:t>
            </a:r>
            <a:r>
              <a:rPr lang="en-US" dirty="0"/>
              <a:t> </a:t>
            </a:r>
            <a:r>
              <a:rPr lang="en-US" dirty="0" err="1"/>
              <a:t>operaciju</a:t>
            </a:r>
            <a:r>
              <a:rPr lang="en-US" dirty="0"/>
              <a:t> </a:t>
            </a:r>
            <a:r>
              <a:rPr lang="en-US" dirty="0" err="1"/>
              <a:t>upisa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5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2301-59DD-44A9-8C65-92DBCA2E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High Availability </a:t>
            </a:r>
            <a:r>
              <a:rPr lang="en-US" dirty="0" err="1"/>
              <a:t>klaster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6A11-8188-43BC-8167-78AF442D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Okazivanje</a:t>
            </a:r>
            <a:r>
              <a:rPr lang="sr-Latn-RS" b="1" dirty="0"/>
              <a:t>: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u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lučaju</a:t>
            </a:r>
            <a:r>
              <a:rPr lang="en-US" dirty="0"/>
              <a:t> master 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otkaže</a:t>
            </a:r>
            <a:r>
              <a:rPr lang="en-US" dirty="0"/>
              <a:t>,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član</a:t>
            </a:r>
            <a:r>
              <a:rPr lang="en-US" dirty="0"/>
              <a:t> </a:t>
            </a:r>
            <a:r>
              <a:rPr lang="en-US" dirty="0" err="1"/>
              <a:t>biće</a:t>
            </a:r>
            <a:r>
              <a:rPr lang="en-US" dirty="0"/>
              <a:t> </a:t>
            </a:r>
            <a:r>
              <a:rPr lang="en-US" dirty="0" err="1"/>
              <a:t>izabran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preći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slave-a u master,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dostignutog</a:t>
            </a:r>
            <a:r>
              <a:rPr lang="en-US" dirty="0"/>
              <a:t> </a:t>
            </a:r>
            <a:r>
              <a:rPr lang="en-US" dirty="0" err="1"/>
              <a:t>kvoruma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preobrati</a:t>
            </a:r>
            <a:r>
              <a:rPr lang="en-US" dirty="0"/>
              <a:t> u master, </a:t>
            </a:r>
            <a:r>
              <a:rPr lang="en-US" dirty="0" err="1"/>
              <a:t>obavestiće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članove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95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7768-39A1-42B1-9F4C-EC22EAC6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High Availability </a:t>
            </a:r>
            <a:r>
              <a:rPr lang="en-US" dirty="0" err="1"/>
              <a:t>klaster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22A8-5485-40D1-8A82-B4E97DE7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Kvorum</a:t>
            </a:r>
            <a:r>
              <a:rPr lang="sr-Latn-RS" b="1" dirty="0"/>
              <a:t>: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mora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kvorum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mogao</a:t>
            </a:r>
            <a:r>
              <a:rPr lang="en-US" dirty="0"/>
              <a:t> </a:t>
            </a:r>
            <a:r>
              <a:rPr lang="en-US" dirty="0" err="1"/>
              <a:t>izabrati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master </a:t>
            </a:r>
            <a:r>
              <a:rPr lang="en-US" dirty="0" err="1"/>
              <a:t>instancu.Kvorum</a:t>
            </a:r>
            <a:r>
              <a:rPr lang="en-US" dirty="0"/>
              <a:t> je </a:t>
            </a:r>
            <a:r>
              <a:rPr lang="en-US" dirty="0" err="1"/>
              <a:t>postignut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od 50% </a:t>
            </a:r>
            <a:r>
              <a:rPr lang="en-US" dirty="0" err="1"/>
              <a:t>članova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</a:t>
            </a:r>
            <a:r>
              <a:rPr lang="en-US" dirty="0" err="1"/>
              <a:t>aktivno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366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2941-E7AA-46A9-9E1B-E7C62811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High Availability </a:t>
            </a:r>
            <a:r>
              <a:rPr lang="en-US" dirty="0" err="1"/>
              <a:t>klaster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9BDA-D1CE-4357-9984-62B1B7DF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Pravila</a:t>
            </a:r>
            <a:r>
              <a:rPr lang="en-US" b="1" dirty="0"/>
              <a:t> </a:t>
            </a:r>
            <a:r>
              <a:rPr lang="en-US" b="1" dirty="0" err="1"/>
              <a:t>izbora</a:t>
            </a:r>
            <a:r>
              <a:rPr lang="sr-Latn-RS" b="1" dirty="0"/>
              <a:t>:</a:t>
            </a:r>
            <a:r>
              <a:rPr lang="en-US" b="1" dirty="0"/>
              <a:t> </a:t>
            </a:r>
            <a:r>
              <a:rPr lang="en-US" dirty="0" err="1"/>
              <a:t>Ako</a:t>
            </a:r>
            <a:r>
              <a:rPr lang="en-US" dirty="0"/>
              <a:t> master 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otkaže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je cold-start </a:t>
            </a:r>
            <a:r>
              <a:rPr lang="en-US" dirty="0" err="1"/>
              <a:t>klastera</a:t>
            </a:r>
            <a:r>
              <a:rPr lang="en-US" dirty="0"/>
              <a:t>, slave 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najvišim</a:t>
            </a:r>
            <a:r>
              <a:rPr lang="en-US" dirty="0"/>
              <a:t> ID-</a:t>
            </a:r>
            <a:r>
              <a:rPr lang="en-US" dirty="0" err="1"/>
              <a:t>jem</a:t>
            </a:r>
            <a:r>
              <a:rPr lang="en-US" dirty="0"/>
              <a:t> </a:t>
            </a:r>
            <a:r>
              <a:rPr lang="en-US" dirty="0" err="1"/>
              <a:t>potvrđene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biće</a:t>
            </a:r>
            <a:r>
              <a:rPr lang="en-US" dirty="0"/>
              <a:t> </a:t>
            </a:r>
            <a:r>
              <a:rPr lang="en-US" dirty="0" err="1"/>
              <a:t>izabran</a:t>
            </a:r>
            <a:r>
              <a:rPr lang="en-US" dirty="0"/>
              <a:t> za </a:t>
            </a:r>
            <a:r>
              <a:rPr lang="en-US" dirty="0" err="1"/>
              <a:t>novu</a:t>
            </a:r>
            <a:r>
              <a:rPr lang="en-US" dirty="0"/>
              <a:t> master </a:t>
            </a:r>
            <a:r>
              <a:rPr lang="en-US" dirty="0" err="1"/>
              <a:t>instancu</a:t>
            </a:r>
            <a:r>
              <a:rPr lang="en-US" dirty="0"/>
              <a:t>. Ovo </a:t>
            </a:r>
            <a:r>
              <a:rPr lang="en-US" dirty="0" err="1"/>
              <a:t>pravilo</a:t>
            </a:r>
            <a:r>
              <a:rPr lang="en-US" dirty="0"/>
              <a:t> </a:t>
            </a:r>
            <a:r>
              <a:rPr lang="en-US" dirty="0" err="1"/>
              <a:t>osigurava</a:t>
            </a:r>
            <a:r>
              <a:rPr lang="en-US" dirty="0"/>
              <a:t> da </a:t>
            </a:r>
            <a:r>
              <a:rPr lang="en-US" dirty="0" err="1"/>
              <a:t>će</a:t>
            </a:r>
            <a:r>
              <a:rPr lang="en-US" dirty="0"/>
              <a:t> slave 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najažurnijom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izabran</a:t>
            </a:r>
            <a:r>
              <a:rPr lang="en-US" dirty="0"/>
              <a:t> za master </a:t>
            </a:r>
            <a:r>
              <a:rPr lang="en-US" dirty="0" err="1"/>
              <a:t>instancu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55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7A36-E6D6-4A45-9331-93321CEA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High Availability </a:t>
            </a:r>
            <a:r>
              <a:rPr lang="en-US" dirty="0" err="1"/>
              <a:t>klaster</a:t>
            </a:r>
            <a:r>
              <a:rPr lang="sr-Latn-RS" dirty="0"/>
              <a:t> grananje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43F8-4188-427F-B466-3FE33957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Događa</a:t>
            </a:r>
            <a:r>
              <a:rPr lang="en-US" dirty="0"/>
              <a:t> se </a:t>
            </a:r>
            <a:r>
              <a:rPr lang="en-US" dirty="0" err="1"/>
              <a:t>ponovni</a:t>
            </a:r>
            <a:r>
              <a:rPr lang="en-US" dirty="0"/>
              <a:t> </a:t>
            </a:r>
            <a:r>
              <a:rPr lang="en-US" dirty="0" err="1"/>
              <a:t>izbor</a:t>
            </a:r>
            <a:r>
              <a:rPr lang="en-US" dirty="0"/>
              <a:t> master-a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stari</a:t>
            </a:r>
            <a:r>
              <a:rPr lang="en-US" dirty="0"/>
              <a:t> master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izvršenih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koje</a:t>
            </a:r>
            <a:endParaRPr lang="en-US" dirty="0"/>
          </a:p>
          <a:p>
            <a:r>
              <a:rPr lang="en-US" dirty="0"/>
              <a:t>slave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primili</a:t>
            </a:r>
            <a:r>
              <a:rPr lang="en-US" dirty="0"/>
              <a:t> pre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umro</a:t>
            </a:r>
            <a:r>
              <a:rPr lang="en-US" dirty="0"/>
              <a:t>. Ova </a:t>
            </a:r>
            <a:r>
              <a:rPr lang="en-US" dirty="0" err="1"/>
              <a:t>vrsta</a:t>
            </a:r>
            <a:r>
              <a:rPr lang="en-US" dirty="0"/>
              <a:t> </a:t>
            </a:r>
            <a:r>
              <a:rPr lang="en-US" dirty="0" err="1"/>
              <a:t>grananja</a:t>
            </a:r>
            <a:r>
              <a:rPr lang="en-US" dirty="0"/>
              <a:t> je </a:t>
            </a:r>
            <a:r>
              <a:rPr lang="en-US" dirty="0" err="1"/>
              <a:t>štetna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akciju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situaciju</a:t>
            </a:r>
            <a:r>
              <a:rPr lang="en-US" dirty="0"/>
              <a:t> </a:t>
            </a:r>
            <a:r>
              <a:rPr lang="en-US" dirty="0" err="1"/>
              <a:t>stvaranjem</a:t>
            </a:r>
            <a:r>
              <a:rPr lang="en-US" dirty="0"/>
              <a:t> </a:t>
            </a:r>
            <a:r>
              <a:rPr lang="en-US" dirty="0" err="1"/>
              <a:t>direktorijuma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sadržajem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 err="1"/>
              <a:t>datoteke</a:t>
            </a:r>
            <a:r>
              <a:rPr lang="en-US" dirty="0"/>
              <a:t> od pre </a:t>
            </a:r>
            <a:r>
              <a:rPr lang="en-US" dirty="0" err="1"/>
              <a:t>grananja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mogla</a:t>
            </a:r>
            <a:r>
              <a:rPr lang="en-US" dirty="0"/>
              <a:t> </a:t>
            </a:r>
            <a:r>
              <a:rPr lang="en-US" dirty="0" err="1"/>
              <a:t>pregledati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rešiti</a:t>
            </a:r>
            <a:r>
              <a:rPr lang="en-US" dirty="0"/>
              <a:t> </a:t>
            </a:r>
            <a:r>
              <a:rPr lang="en-US" dirty="0" err="1"/>
              <a:t>situacija</a:t>
            </a:r>
            <a:r>
              <a:rPr lang="en-US" dirty="0"/>
              <a:t>. </a:t>
            </a:r>
            <a:r>
              <a:rPr lang="en-US" dirty="0" err="1"/>
              <a:t>Podaci</a:t>
            </a:r>
            <a:endParaRPr lang="en-US" dirty="0"/>
          </a:p>
          <a:p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normalnim</a:t>
            </a:r>
            <a:r>
              <a:rPr lang="en-US" dirty="0"/>
              <a:t> </a:t>
            </a:r>
            <a:r>
              <a:rPr lang="en-US" dirty="0" err="1"/>
              <a:t>operacijama</a:t>
            </a:r>
            <a:r>
              <a:rPr lang="en-US" dirty="0"/>
              <a:t> ne </a:t>
            </a:r>
            <a:r>
              <a:rPr lang="en-US" dirty="0" err="1"/>
              <a:t>dolaze</a:t>
            </a:r>
            <a:r>
              <a:rPr lang="en-US" dirty="0"/>
              <a:t> do </a:t>
            </a:r>
            <a:r>
              <a:rPr lang="en-US" dirty="0" err="1"/>
              <a:t>grananja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1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2C8B-54C5-41E5-A1C7-73973848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Kauzalni</a:t>
            </a:r>
            <a:r>
              <a:rPr lang="en-US" dirty="0"/>
              <a:t> </a:t>
            </a:r>
            <a:r>
              <a:rPr lang="en-US" dirty="0" err="1"/>
              <a:t>klaster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74BB-184E-4094-9630-9BA79479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Neo4j </a:t>
            </a:r>
            <a:r>
              <a:rPr lang="en-US" dirty="0" err="1"/>
              <a:t>kauzalni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</a:t>
            </a:r>
            <a:r>
              <a:rPr lang="en-US" dirty="0" err="1"/>
              <a:t>obezbeđuje</a:t>
            </a:r>
            <a:r>
              <a:rPr lang="en-US" dirty="0"/>
              <a:t> tri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karakteristike</a:t>
            </a:r>
            <a:r>
              <a:rPr lang="en-US" dirty="0"/>
              <a:t>, a to </a:t>
            </a:r>
            <a:r>
              <a:rPr lang="en-US" dirty="0" err="1"/>
              <a:t>su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 err="1"/>
              <a:t>Sigurnost</a:t>
            </a:r>
            <a:r>
              <a:rPr lang="en-US" dirty="0"/>
              <a:t>: Core </a:t>
            </a:r>
            <a:r>
              <a:rPr lang="en-US" dirty="0" err="1"/>
              <a:t>serveri</a:t>
            </a:r>
            <a:r>
              <a:rPr lang="en-US" dirty="0"/>
              <a:t> </a:t>
            </a:r>
            <a:r>
              <a:rPr lang="en-US" dirty="0" err="1"/>
              <a:t>obezbeđuju</a:t>
            </a:r>
            <a:r>
              <a:rPr lang="en-US" dirty="0"/>
              <a:t> </a:t>
            </a:r>
            <a:r>
              <a:rPr lang="en-US" dirty="0" err="1"/>
              <a:t>platformu</a:t>
            </a:r>
            <a:r>
              <a:rPr lang="en-US" dirty="0"/>
              <a:t> </a:t>
            </a:r>
            <a:r>
              <a:rPr lang="en-US" dirty="0" err="1"/>
              <a:t>tolerantnu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 za </a:t>
            </a:r>
            <a:r>
              <a:rPr lang="en-US" dirty="0" err="1"/>
              <a:t>procesiranje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dostupna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većina</a:t>
            </a:r>
            <a:r>
              <a:rPr lang="en-US" dirty="0"/>
              <a:t> Core </a:t>
            </a:r>
            <a:r>
              <a:rPr lang="en-US" dirty="0" err="1"/>
              <a:t>servera</a:t>
            </a:r>
            <a:r>
              <a:rPr lang="en-US" dirty="0"/>
              <a:t> </a:t>
            </a:r>
            <a:r>
              <a:rPr lang="en-US" dirty="0" err="1"/>
              <a:t>funkcioniše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Skalabilnost</a:t>
            </a:r>
            <a:r>
              <a:rPr lang="en-US" dirty="0"/>
              <a:t>: </a:t>
            </a:r>
            <a:r>
              <a:rPr lang="en-US" dirty="0" err="1"/>
              <a:t>Replike</a:t>
            </a:r>
            <a:r>
              <a:rPr lang="en-US" dirty="0"/>
              <a:t> za </a:t>
            </a:r>
            <a:r>
              <a:rPr lang="en-US" dirty="0" err="1"/>
              <a:t>čitanje</a:t>
            </a:r>
            <a:r>
              <a:rPr lang="en-US" dirty="0"/>
              <a:t> </a:t>
            </a:r>
            <a:r>
              <a:rPr lang="en-US" dirty="0" err="1"/>
              <a:t>pružaju</a:t>
            </a:r>
            <a:r>
              <a:rPr lang="en-US" dirty="0"/>
              <a:t> </a:t>
            </a:r>
            <a:r>
              <a:rPr lang="en-US" dirty="0" err="1"/>
              <a:t>masivno</a:t>
            </a:r>
            <a:r>
              <a:rPr lang="en-US" dirty="0"/>
              <a:t> </a:t>
            </a:r>
            <a:r>
              <a:rPr lang="en-US" dirty="0" err="1"/>
              <a:t>skalabilnu</a:t>
            </a:r>
            <a:r>
              <a:rPr lang="en-US" dirty="0"/>
              <a:t> </a:t>
            </a:r>
            <a:r>
              <a:rPr lang="en-US" dirty="0" err="1"/>
              <a:t>platformu</a:t>
            </a:r>
            <a:r>
              <a:rPr lang="en-US" dirty="0"/>
              <a:t> za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upite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opterećenja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širokim</a:t>
            </a:r>
            <a:r>
              <a:rPr lang="en-US" dirty="0"/>
              <a:t> </a:t>
            </a:r>
            <a:r>
              <a:rPr lang="en-US" dirty="0" err="1"/>
              <a:t>topologijama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Uzročna</a:t>
            </a:r>
            <a:r>
              <a:rPr lang="en-US" b="1" dirty="0"/>
              <a:t> </a:t>
            </a:r>
            <a:r>
              <a:rPr lang="en-US" b="1" dirty="0" err="1"/>
              <a:t>koenzistencija</a:t>
            </a:r>
            <a:r>
              <a:rPr lang="en-US" dirty="0"/>
              <a:t>: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pozove</a:t>
            </a:r>
            <a:r>
              <a:rPr lang="en-US" dirty="0"/>
              <a:t>, </a:t>
            </a:r>
            <a:r>
              <a:rPr lang="en-US" dirty="0" err="1"/>
              <a:t>klijentska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garantuje</a:t>
            </a:r>
            <a:r>
              <a:rPr lang="en-US" dirty="0"/>
              <a:t> da </a:t>
            </a:r>
            <a:r>
              <a:rPr lang="en-US" dirty="0" err="1"/>
              <a:t>pročita</a:t>
            </a:r>
            <a:r>
              <a:rPr lang="en-US" dirty="0"/>
              <a:t> </a:t>
            </a:r>
            <a:r>
              <a:rPr lang="en-US" dirty="0" err="1"/>
              <a:t>barem</a:t>
            </a:r>
            <a:r>
              <a:rPr lang="en-US" dirty="0"/>
              <a:t> </a:t>
            </a:r>
            <a:r>
              <a:rPr lang="en-US" dirty="0" err="1"/>
              <a:t>sopstveni</a:t>
            </a:r>
            <a:r>
              <a:rPr lang="en-US" dirty="0"/>
              <a:t> </a:t>
            </a:r>
            <a:r>
              <a:rPr lang="en-US" dirty="0" err="1"/>
              <a:t>zapis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Ovo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zajedno</a:t>
            </a:r>
            <a:r>
              <a:rPr lang="en-US" dirty="0"/>
              <a:t>,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krajnjem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funkcionalan</a:t>
            </a:r>
            <a:r>
              <a:rPr lang="en-US" dirty="0"/>
              <a:t>, da </a:t>
            </a:r>
            <a:r>
              <a:rPr lang="en-US" dirty="0" err="1"/>
              <a:t>upisuje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čita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u </a:t>
            </a:r>
            <a:r>
              <a:rPr lang="en-US" dirty="0" err="1"/>
              <a:t>slučaku</a:t>
            </a:r>
            <a:r>
              <a:rPr lang="en-US" dirty="0"/>
              <a:t> </a:t>
            </a:r>
            <a:r>
              <a:rPr lang="en-US" dirty="0" err="1"/>
              <a:t>višestrukih</a:t>
            </a:r>
            <a:r>
              <a:rPr lang="en-US" dirty="0"/>
              <a:t> </a:t>
            </a:r>
            <a:r>
              <a:rPr lang="en-US" dirty="0" err="1"/>
              <a:t>kvarova</a:t>
            </a:r>
            <a:r>
              <a:rPr lang="en-US" dirty="0"/>
              <a:t> </a:t>
            </a:r>
            <a:r>
              <a:rPr lang="en-US" dirty="0" err="1"/>
              <a:t>hardvera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276A5-086C-47CE-BBDF-DBD77CFB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698" y="5625921"/>
            <a:ext cx="1079351" cy="105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2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BEEF-AC11-488B-8277-A227757F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Kauzalni</a:t>
            </a:r>
            <a:r>
              <a:rPr lang="en-US" dirty="0"/>
              <a:t> </a:t>
            </a:r>
            <a:r>
              <a:rPr lang="en-US" dirty="0" err="1"/>
              <a:t>klaster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3D4C-83A0-456D-91D4-3C7350888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server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4F549-8211-4AA6-A9D6-203181B0E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odgovornost</a:t>
            </a:r>
            <a:r>
              <a:rPr lang="en-US" dirty="0"/>
              <a:t> core </a:t>
            </a:r>
            <a:r>
              <a:rPr lang="en-US" dirty="0" err="1"/>
              <a:t>servera</a:t>
            </a:r>
            <a:r>
              <a:rPr lang="en-US" dirty="0"/>
              <a:t> je </a:t>
            </a:r>
            <a:r>
              <a:rPr lang="en-US" dirty="0" err="1"/>
              <a:t>zaštita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Core server to </a:t>
            </a:r>
            <a:r>
              <a:rPr lang="en-US" dirty="0" err="1"/>
              <a:t>postižu</a:t>
            </a:r>
            <a:r>
              <a:rPr lang="en-US" dirty="0"/>
              <a:t> </a:t>
            </a:r>
            <a:r>
              <a:rPr lang="en-US" dirty="0" err="1"/>
              <a:t>repliciranjem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koristeći</a:t>
            </a:r>
            <a:r>
              <a:rPr lang="en-US" dirty="0"/>
              <a:t> Raft </a:t>
            </a:r>
            <a:r>
              <a:rPr lang="en-US" dirty="0" err="1"/>
              <a:t>protokol</a:t>
            </a:r>
            <a:r>
              <a:rPr lang="en-US" dirty="0"/>
              <a:t>. Raft </a:t>
            </a:r>
            <a:r>
              <a:rPr lang="en-US" dirty="0" err="1"/>
              <a:t>osigurava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bezbedni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trajni</a:t>
            </a:r>
            <a:r>
              <a:rPr lang="en-US" dirty="0"/>
              <a:t> pre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potvrde</a:t>
            </a:r>
            <a:r>
              <a:rPr lang="en-US" dirty="0"/>
              <a:t> </a:t>
            </a:r>
            <a:r>
              <a:rPr lang="en-US" dirty="0" err="1"/>
              <a:t>predaju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aplikaciji</a:t>
            </a:r>
            <a:r>
              <a:rPr lang="en-US" dirty="0"/>
              <a:t> </a:t>
            </a:r>
            <a:r>
              <a:rPr lang="en-US" dirty="0" err="1"/>
              <a:t>krajnjeg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. U </a:t>
            </a:r>
            <a:r>
              <a:rPr lang="en-US" dirty="0" err="1"/>
              <a:t>praksi</a:t>
            </a:r>
            <a:r>
              <a:rPr lang="en-US" dirty="0"/>
              <a:t> to </a:t>
            </a:r>
            <a:r>
              <a:rPr lang="en-US" dirty="0" err="1"/>
              <a:t>znači</a:t>
            </a:r>
            <a:r>
              <a:rPr lang="en-US" dirty="0"/>
              <a:t> da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većina</a:t>
            </a:r>
            <a:r>
              <a:rPr lang="en-US" dirty="0"/>
              <a:t> Core </a:t>
            </a:r>
            <a:r>
              <a:rPr lang="en-US" dirty="0" err="1"/>
              <a:t>servera</a:t>
            </a:r>
            <a:r>
              <a:rPr lang="en-US" dirty="0"/>
              <a:t> u </a:t>
            </a:r>
            <a:r>
              <a:rPr lang="en-US" dirty="0" err="1"/>
              <a:t>klasteru</a:t>
            </a:r>
            <a:r>
              <a:rPr lang="en-US" dirty="0"/>
              <a:t> (N / 2 + 1) </a:t>
            </a:r>
            <a:r>
              <a:rPr lang="en-US" dirty="0" err="1"/>
              <a:t>prihvatila</a:t>
            </a:r>
            <a:r>
              <a:rPr lang="en-US" dirty="0"/>
              <a:t>  </a:t>
            </a:r>
            <a:r>
              <a:rPr lang="en-US" dirty="0" err="1"/>
              <a:t>transakciju</a:t>
            </a:r>
            <a:r>
              <a:rPr lang="en-US" dirty="0"/>
              <a:t>, </a:t>
            </a:r>
            <a:r>
              <a:rPr lang="en-US" dirty="0" err="1"/>
              <a:t>sigurno</a:t>
            </a:r>
            <a:r>
              <a:rPr lang="en-US" dirty="0"/>
              <a:t> je </a:t>
            </a:r>
            <a:r>
              <a:rPr lang="en-US" dirty="0" err="1"/>
              <a:t>potvrditi</a:t>
            </a:r>
            <a:r>
              <a:rPr lang="en-US" dirty="0"/>
              <a:t> </a:t>
            </a:r>
            <a:r>
              <a:rPr lang="en-US" dirty="0" err="1"/>
              <a:t>predati</a:t>
            </a:r>
            <a:r>
              <a:rPr lang="en-US" dirty="0"/>
              <a:t> </a:t>
            </a:r>
            <a:r>
              <a:rPr lang="en-US" dirty="0" err="1"/>
              <a:t>aplikaciji</a:t>
            </a:r>
            <a:r>
              <a:rPr lang="en-US" dirty="0"/>
              <a:t> </a:t>
            </a:r>
            <a:r>
              <a:rPr lang="en-US" dirty="0" err="1"/>
              <a:t>krajnjeg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2034A-EE23-4267-A09D-84BE920AC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/>
              <a:t>Replika za čitanje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FEC0A-3450-4EB0-8D55-50C1A8DE10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Glavna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odgovornost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čitanje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skaliraju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opterećenje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Replike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čitanje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ponašaju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cache 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kojima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potpunosti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sposobni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izvrše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proizvoljne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čitanje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postupke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5633-365F-43E1-8767-CFC3520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Kauzalni</a:t>
            </a:r>
            <a:r>
              <a:rPr lang="en-US" dirty="0"/>
              <a:t> vs HA </a:t>
            </a:r>
            <a:r>
              <a:rPr lang="en-US" dirty="0" err="1"/>
              <a:t>klaster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2F410-276B-48AA-93F9-06397D2FD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544" y="2490437"/>
            <a:ext cx="6229640" cy="35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3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D8F0A8-6A85-478E-9A21-5F01F38C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Docker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7D3E22-9D33-45D0-A0C5-5F238EDC17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Docker </a:t>
            </a:r>
            <a:r>
              <a:rPr lang="en-US" b="1" dirty="0" err="1"/>
              <a:t>slika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kontejner</a:t>
            </a:r>
            <a:r>
              <a:rPr lang="sr-Latn-RS" dirty="0"/>
              <a:t>:</a:t>
            </a:r>
            <a:r>
              <a:rPr lang="en-US" dirty="0"/>
              <a:t>Docker je </a:t>
            </a:r>
            <a:r>
              <a:rPr lang="en-US" dirty="0" err="1"/>
              <a:t>jedna</a:t>
            </a:r>
            <a:r>
              <a:rPr lang="en-US" dirty="0"/>
              <a:t> od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da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pokrećemo</a:t>
            </a:r>
            <a:r>
              <a:rPr lang="en-US" dirty="0"/>
              <a:t> </a:t>
            </a:r>
            <a:r>
              <a:rPr lang="en-US" dirty="0" err="1"/>
              <a:t>izolovano</a:t>
            </a:r>
            <a:r>
              <a:rPr lang="en-US" dirty="0"/>
              <a:t>. </a:t>
            </a:r>
            <a:r>
              <a:rPr lang="en-US" dirty="0" err="1"/>
              <a:t>Kod</a:t>
            </a:r>
            <a:r>
              <a:rPr lang="en-US" dirty="0"/>
              <a:t> docker-a,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je </a:t>
            </a:r>
            <a:r>
              <a:rPr lang="en-US" dirty="0" err="1"/>
              <a:t>predstavljena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docker </a:t>
            </a:r>
            <a:r>
              <a:rPr lang="en-US" dirty="0" err="1"/>
              <a:t>slike</a:t>
            </a:r>
            <a:r>
              <a:rPr lang="en-US" dirty="0"/>
              <a:t>.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svake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docker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docker </a:t>
            </a:r>
            <a:r>
              <a:rPr lang="en-US" dirty="0" err="1"/>
              <a:t>kontejnera</a:t>
            </a:r>
            <a:r>
              <a:rPr lang="en-US" dirty="0"/>
              <a:t>. Docker </a:t>
            </a:r>
            <a:r>
              <a:rPr lang="en-US" dirty="0" err="1"/>
              <a:t>slika</a:t>
            </a:r>
            <a:r>
              <a:rPr lang="en-US" dirty="0"/>
              <a:t> je </a:t>
            </a:r>
            <a:r>
              <a:rPr lang="en-US" dirty="0" err="1"/>
              <a:t>zapravo</a:t>
            </a:r>
            <a:r>
              <a:rPr lang="en-US" dirty="0"/>
              <a:t> </a:t>
            </a:r>
            <a:r>
              <a:rPr lang="en-US" dirty="0" err="1"/>
              <a:t>kolekcija</a:t>
            </a:r>
            <a:r>
              <a:rPr lang="en-US" dirty="0"/>
              <a:t> </a:t>
            </a:r>
            <a:r>
              <a:rPr lang="en-US" dirty="0" err="1"/>
              <a:t>fajlova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meta </a:t>
            </a:r>
            <a:r>
              <a:rPr lang="en-US" dirty="0" err="1"/>
              <a:t>podataka</a:t>
            </a:r>
            <a:r>
              <a:rPr lang="en-US" dirty="0"/>
              <a:t>. </a:t>
            </a:r>
            <a:r>
              <a:rPr lang="en-US" dirty="0" err="1"/>
              <a:t>Tehnički</a:t>
            </a:r>
            <a:r>
              <a:rPr lang="en-US" dirty="0"/>
              <a:t> </a:t>
            </a:r>
            <a:r>
              <a:rPr lang="en-US" dirty="0" err="1"/>
              <a:t>fajlovi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koren</a:t>
            </a:r>
            <a:r>
              <a:rPr lang="en-US" dirty="0"/>
              <a:t> </a:t>
            </a:r>
            <a:r>
              <a:rPr lang="en-US" dirty="0" err="1"/>
              <a:t>fajil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kontejnera</a:t>
            </a:r>
            <a:r>
              <a:rPr lang="en-US" dirty="0"/>
              <a:t>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9811EB-143D-48CA-9567-1F9C35A5C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2744250"/>
            <a:ext cx="5194300" cy="25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8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62F1-7FB3-4FF2-AED5-C4D7E8B9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Postavljanje 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7E83-84DC-445E-B9BE-D9AABDF576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fajlove</a:t>
            </a:r>
            <a:r>
              <a:rPr lang="en-US" dirty="0"/>
              <a:t> </a:t>
            </a:r>
            <a:r>
              <a:rPr lang="en-US" dirty="0" err="1"/>
              <a:t>preuzećemo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zvaničnog</a:t>
            </a:r>
            <a:r>
              <a:rPr lang="en-US" dirty="0"/>
              <a:t> Neo4j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repozitorijuma</a:t>
            </a:r>
            <a:r>
              <a:rPr lang="en-US" dirty="0"/>
              <a:t>: https://github.com/neo4j/docker-neo4j.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62829-ACC5-4061-87D5-31B24558D1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6881" y="2544410"/>
            <a:ext cx="4413887" cy="29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1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43CB-EE4A-4C2F-BCCE-7F5C47FC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4387-68D8-407C-AB99-F1833B49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znamo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softverska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komponenta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računarskom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znamo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brzina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softvera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zavistan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hardvera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izvršava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zavisnosti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softvera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hardveru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možemo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reći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količina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pohraniti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direktno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zavisi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k</a:t>
            </a:r>
            <a:r>
              <a:rPr lang="sr-Latn-R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apaciteta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masovne memorije </a:t>
            </a:r>
            <a:r>
              <a:rPr lang="sr-Latn-R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raćunara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 kome se nalazi.</a:t>
            </a:r>
          </a:p>
          <a:p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Postavlja se pitanje: Kako prevazići hardverska ograničenja servera i izbeći najgori scenario? Odgovor leži u distribuiranim bazama podataka.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2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0532E7-BBF8-4E08-8FCA-B3A8C676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HA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F746B9-362D-4CB4-87F3-63E880E079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fajil</a:t>
            </a:r>
            <a:r>
              <a:rPr lang="en-US" dirty="0"/>
              <a:t> koji </a:t>
            </a:r>
            <a:r>
              <a:rPr lang="en-US" dirty="0" err="1"/>
              <a:t>nam</a:t>
            </a:r>
            <a:r>
              <a:rPr lang="en-US" dirty="0"/>
              <a:t> je </a:t>
            </a:r>
            <a:r>
              <a:rPr lang="en-US" dirty="0" err="1"/>
              <a:t>potreban</a:t>
            </a:r>
            <a:r>
              <a:rPr lang="en-US" dirty="0"/>
              <a:t> </a:t>
            </a:r>
            <a:r>
              <a:rPr lang="en-US" dirty="0" err="1"/>
              <a:t>nalazi</a:t>
            </a:r>
            <a:r>
              <a:rPr lang="en-US" dirty="0"/>
              <a:t> se u </a:t>
            </a:r>
            <a:r>
              <a:rPr lang="en-US" dirty="0" err="1"/>
              <a:t>src</a:t>
            </a:r>
            <a:r>
              <a:rPr lang="en-US" dirty="0"/>
              <a:t>/test/resources. To je </a:t>
            </a:r>
            <a:r>
              <a:rPr lang="en-US" dirty="0" err="1"/>
              <a:t>fajil</a:t>
            </a:r>
            <a:r>
              <a:rPr lang="en-US" dirty="0"/>
              <a:t> ha-cluster-</a:t>
            </a:r>
            <a:r>
              <a:rPr lang="en-US" dirty="0" err="1"/>
              <a:t>compose.yml</a:t>
            </a:r>
            <a:r>
              <a:rPr lang="en-US" dirty="0"/>
              <a:t>. Pre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moramo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male </a:t>
            </a:r>
            <a:r>
              <a:rPr lang="en-US" dirty="0" err="1"/>
              <a:t>korekcije</a:t>
            </a:r>
            <a:r>
              <a:rPr lang="en-US" dirty="0"/>
              <a:t>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fajlu</a:t>
            </a:r>
            <a:r>
              <a:rPr lang="en-US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3C74B9-1B84-42C9-B740-11218D79C1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2674050"/>
            <a:ext cx="5194300" cy="27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2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1348-FF1E-4849-AE90-12C713A7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HA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70B6-846B-4441-80EB-71DC4D2E6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Kao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član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instanca</a:t>
            </a:r>
            <a:r>
              <a:rPr lang="en-US" dirty="0"/>
              <a:t> je </a:t>
            </a:r>
            <a:r>
              <a:rPr lang="en-US" dirty="0" err="1"/>
              <a:t>konfigurisana</a:t>
            </a:r>
            <a:r>
              <a:rPr lang="en-US" dirty="0"/>
              <a:t> </a:t>
            </a:r>
            <a:r>
              <a:rPr lang="en-US" dirty="0" err="1"/>
              <a:t>zasebno</a:t>
            </a:r>
            <a:r>
              <a:rPr lang="en-US" dirty="0"/>
              <a:t>. </a:t>
            </a:r>
            <a:r>
              <a:rPr lang="en-US" dirty="0" err="1"/>
              <a:t>Moraćemo</a:t>
            </a:r>
            <a:r>
              <a:rPr lang="en-US" dirty="0"/>
              <a:t> da </a:t>
            </a:r>
            <a:r>
              <a:rPr lang="en-US" dirty="0" err="1"/>
              <a:t>uklonimo</a:t>
            </a:r>
            <a:r>
              <a:rPr lang="en-US" dirty="0"/>
              <a:t> </a:t>
            </a:r>
            <a:r>
              <a:rPr lang="en-US" dirty="0" err="1"/>
              <a:t>celo</a:t>
            </a:r>
            <a:r>
              <a:rPr lang="en-US" dirty="0"/>
              <a:t> volumes </a:t>
            </a:r>
            <a:r>
              <a:rPr lang="en-US" dirty="0" err="1"/>
              <a:t>i</a:t>
            </a:r>
            <a:r>
              <a:rPr lang="en-US" dirty="0"/>
              <a:t> user polje za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instancu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promeniti</a:t>
            </a:r>
            <a:r>
              <a:rPr lang="en-US" dirty="0"/>
              <a:t> image </a:t>
            </a:r>
            <a:r>
              <a:rPr lang="en-US" dirty="0" err="1"/>
              <a:t>parametar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verziju</a:t>
            </a:r>
            <a:r>
              <a:rPr lang="en-US" dirty="0"/>
              <a:t> neo4j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skinuti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sliku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26D16-03F9-4AA2-AA25-F2AF4BD77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2678105"/>
            <a:ext cx="5194300" cy="27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8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0E44-D953-4F22-A571-4874FF8E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HA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7E12-E7EE-49AF-A4DA-12C1BA1904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Koristićemo</a:t>
            </a:r>
            <a:r>
              <a:rPr lang="en-US" dirty="0"/>
              <a:t> Neo4j </a:t>
            </a:r>
            <a:r>
              <a:rPr lang="en-US" dirty="0" err="1"/>
              <a:t>verziju</a:t>
            </a:r>
            <a:r>
              <a:rPr lang="en-US" dirty="0"/>
              <a:t>: neo4j:3.3-enterprise. U </a:t>
            </a:r>
            <a:r>
              <a:rPr lang="en-US" dirty="0" err="1"/>
              <a:t>direktorijumu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fajil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 </a:t>
            </a:r>
            <a:r>
              <a:rPr lang="en-US" dirty="0" err="1"/>
              <a:t>pokrećemo</a:t>
            </a:r>
            <a:r>
              <a:rPr lang="en-US" dirty="0"/>
              <a:t> </a:t>
            </a:r>
            <a:r>
              <a:rPr lang="en-US" dirty="0" err="1"/>
              <a:t>komandu</a:t>
            </a:r>
            <a:r>
              <a:rPr lang="en-US" dirty="0"/>
              <a:t>: </a:t>
            </a:r>
            <a:r>
              <a:rPr lang="en-US" b="1" dirty="0"/>
              <a:t>docker-compose -f ha-cluster-</a:t>
            </a:r>
            <a:r>
              <a:rPr lang="en-US" b="1" dirty="0" err="1"/>
              <a:t>compose.yml</a:t>
            </a:r>
            <a:r>
              <a:rPr lang="en-US" b="1" dirty="0"/>
              <a:t>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BD448-C7C6-43E7-A702-CBF4798B87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7364" y="2916298"/>
            <a:ext cx="4352921" cy="22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4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2983C4-A301-4B29-8FC1-E097F891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HA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C72A27-79F1-4071-86DE-86DE895E60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konzole</a:t>
            </a:r>
            <a:r>
              <a:rPr lang="en-US" dirty="0"/>
              <a:t> </a:t>
            </a:r>
            <a:r>
              <a:rPr lang="en-US" dirty="0" err="1"/>
              <a:t>pristupiti</a:t>
            </a:r>
            <a:r>
              <a:rPr lang="en-US" dirty="0"/>
              <a:t> master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ulogovati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neo4j server.</a:t>
            </a:r>
            <a:endParaRPr lang="sr-Latn-RS" dirty="0"/>
          </a:p>
          <a:p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Ulogujemo se sa  </a:t>
            </a:r>
            <a:r>
              <a:rPr lang="sr-Latn-R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username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r-Latn-R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neo4j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 </a:t>
            </a:r>
            <a:r>
              <a:rPr lang="sr-Latn-R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passwordom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r-Latn-R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neo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0F9236-C86B-47DF-B151-1718A34AD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0455" y="2648051"/>
            <a:ext cx="3171929" cy="1827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477AAC-90B4-49D0-976E-B6DC8796D0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55" y="4703479"/>
            <a:ext cx="3331534" cy="182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92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AFE-6E93-456F-B19A-E4ECA15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HA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5E4A-15C1-4E5B-820F-1388B07FA7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da </a:t>
            </a:r>
            <a:r>
              <a:rPr lang="en-US" dirty="0" err="1"/>
              <a:t>kreiramo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upitom</a:t>
            </a:r>
            <a:r>
              <a:rPr lang="en-US" dirty="0"/>
              <a:t>: CREATE (</a:t>
            </a:r>
            <a:r>
              <a:rPr lang="en-US" dirty="0" err="1"/>
              <a:t>n:Student</a:t>
            </a:r>
            <a:r>
              <a:rPr lang="en-US" dirty="0"/>
              <a:t> {</a:t>
            </a:r>
            <a:r>
              <a:rPr lang="en-US" dirty="0" err="1"/>
              <a:t>ime</a:t>
            </a:r>
            <a:r>
              <a:rPr lang="en-US" dirty="0"/>
              <a:t>: 'Aleksandar', </a:t>
            </a:r>
            <a:r>
              <a:rPr lang="en-US" dirty="0" err="1"/>
              <a:t>Prezime</a:t>
            </a:r>
            <a:r>
              <a:rPr lang="en-US" dirty="0"/>
              <a:t>: '</a:t>
            </a:r>
            <a:r>
              <a:rPr lang="en-US" dirty="0" err="1"/>
              <a:t>Cenic</a:t>
            </a:r>
            <a:r>
              <a:rPr lang="en-US" dirty="0"/>
              <a:t>'});.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FC4A5-2B0C-44BF-81F4-72A181429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4756" y="3221125"/>
            <a:ext cx="3798137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47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217E-1A4B-4357-815B-5422CC9F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HA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1636-45E3-431B-883D-56FB7671A8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se </a:t>
            </a:r>
            <a:r>
              <a:rPr lang="en-US" dirty="0" err="1"/>
              <a:t>logovati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od slave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li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poseduje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F43AC-B813-4610-A635-AA9BF8C997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0895" y="2925443"/>
            <a:ext cx="4285859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240B-74A3-49A3-AC47-3E6145BF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HA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6A4-3E72-49C6-8D61-48984CFE46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bazi</a:t>
            </a:r>
            <a:r>
              <a:rPr lang="en-US" dirty="0"/>
              <a:t> slave instance, </a:t>
            </a:r>
            <a:r>
              <a:rPr lang="en-US" dirty="0" err="1"/>
              <a:t>znači</a:t>
            </a:r>
            <a:r>
              <a:rPr lang="en-US" dirty="0"/>
              <a:t> da je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potvrđena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obe</a:t>
            </a:r>
            <a:r>
              <a:rPr lang="en-US" dirty="0"/>
              <a:t> instance. </a:t>
            </a:r>
            <a:r>
              <a:rPr lang="en-US" dirty="0" err="1"/>
              <a:t>Hajdemo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da </a:t>
            </a:r>
            <a:r>
              <a:rPr lang="en-US" dirty="0" err="1"/>
              <a:t>na</a:t>
            </a:r>
            <a:r>
              <a:rPr lang="en-US" dirty="0"/>
              <a:t> slave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obrišemo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, a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pogledamo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master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dogoditi</a:t>
            </a:r>
            <a:r>
              <a:rPr lang="en-US" dirty="0"/>
              <a:t>.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upit</a:t>
            </a:r>
            <a:r>
              <a:rPr lang="en-US" dirty="0"/>
              <a:t> MATCH(</a:t>
            </a:r>
            <a:r>
              <a:rPr lang="en-US" dirty="0" err="1"/>
              <a:t>n:Student</a:t>
            </a:r>
            <a:r>
              <a:rPr lang="en-US" dirty="0"/>
              <a:t>) DELETE n;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62CF3-2CE7-4ECB-941C-BDD3259526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4206" y="2861430"/>
            <a:ext cx="4499238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4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DBA1-CFCC-4E43-B3EB-179E229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HA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E06B-E5B2-4CD0-A589-98264FF0F1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Vidimo da sada nema čvora ni na master instanci.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97E83-59C4-41E4-BABB-C4097AA832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7957" y="2962022"/>
            <a:ext cx="4151736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8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57E0-3D9E-4E26-8CA4-72EB3B33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</a:t>
            </a:r>
            <a:r>
              <a:rPr lang="en-US" dirty="0" err="1"/>
              <a:t>Kauzaln</a:t>
            </a:r>
            <a:r>
              <a:rPr lang="sr-Latn-RS" dirty="0" err="1"/>
              <a:t>og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522A-42E8-411A-9D39-A851C9B0BD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podići</a:t>
            </a:r>
            <a:r>
              <a:rPr lang="en-US" dirty="0"/>
              <a:t> </a:t>
            </a:r>
            <a:r>
              <a:rPr lang="en-US" dirty="0" err="1"/>
              <a:t>kauzalni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. </a:t>
            </a:r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fajil</a:t>
            </a:r>
            <a:r>
              <a:rPr lang="en-US" dirty="0"/>
              <a:t> koji </a:t>
            </a:r>
            <a:r>
              <a:rPr lang="en-US" dirty="0" err="1"/>
              <a:t>nam</a:t>
            </a:r>
            <a:r>
              <a:rPr lang="en-US" dirty="0"/>
              <a:t> je 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potreban</a:t>
            </a:r>
            <a:r>
              <a:rPr lang="en-US" dirty="0"/>
              <a:t> </a:t>
            </a:r>
            <a:r>
              <a:rPr lang="en-US" dirty="0" err="1"/>
              <a:t>nalazi</a:t>
            </a:r>
            <a:r>
              <a:rPr lang="en-US" dirty="0"/>
              <a:t> se u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direktorijumu</a:t>
            </a:r>
            <a:r>
              <a:rPr lang="en-US" dirty="0"/>
              <a:t>: </a:t>
            </a:r>
            <a:r>
              <a:rPr lang="en-US" dirty="0" err="1"/>
              <a:t>src</a:t>
            </a:r>
            <a:r>
              <a:rPr lang="en-US" dirty="0"/>
              <a:t>/test/resources. To je </a:t>
            </a:r>
            <a:r>
              <a:rPr lang="en-US" dirty="0" err="1"/>
              <a:t>fajil</a:t>
            </a:r>
            <a:r>
              <a:rPr lang="en-US" dirty="0"/>
              <a:t>: causal-cluster-</a:t>
            </a:r>
            <a:r>
              <a:rPr lang="en-US" dirty="0" err="1"/>
              <a:t>compose.yml</a:t>
            </a:r>
            <a:r>
              <a:rPr lang="en-US" dirty="0"/>
              <a:t>. </a:t>
            </a:r>
            <a:r>
              <a:rPr lang="en-US" dirty="0" err="1"/>
              <a:t>Takođe</a:t>
            </a:r>
            <a:r>
              <a:rPr lang="en-US" dirty="0"/>
              <a:t> </a:t>
            </a:r>
            <a:r>
              <a:rPr lang="en-US" dirty="0" err="1"/>
              <a:t>vršimo</a:t>
            </a:r>
            <a:r>
              <a:rPr lang="en-US" dirty="0"/>
              <a:t> </a:t>
            </a:r>
            <a:r>
              <a:rPr lang="en-US" dirty="0" err="1"/>
              <a:t>ispravku</a:t>
            </a:r>
            <a:r>
              <a:rPr lang="en-US" dirty="0"/>
              <a:t> </a:t>
            </a:r>
            <a:r>
              <a:rPr lang="en-US" dirty="0" err="1"/>
              <a:t>fajla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: neo4j:3.3-enterprise. </a:t>
            </a:r>
            <a:r>
              <a:rPr lang="en-US" dirty="0" err="1"/>
              <a:t>Klaster</a:t>
            </a:r>
            <a:r>
              <a:rPr lang="en-US" dirty="0"/>
              <a:t> </a:t>
            </a:r>
            <a:r>
              <a:rPr lang="en-US" dirty="0" err="1"/>
              <a:t>podižemo</a:t>
            </a:r>
            <a:r>
              <a:rPr lang="en-US" dirty="0"/>
              <a:t> </a:t>
            </a:r>
            <a:r>
              <a:rPr lang="en-US" dirty="0" err="1"/>
              <a:t>komandom</a:t>
            </a:r>
            <a:r>
              <a:rPr lang="en-US" dirty="0"/>
              <a:t>: </a:t>
            </a:r>
            <a:r>
              <a:rPr lang="en-US" b="1" dirty="0"/>
              <a:t>docker compose -f causal-cluster-</a:t>
            </a:r>
            <a:r>
              <a:rPr lang="en-US" b="1" dirty="0" err="1"/>
              <a:t>compose.yml</a:t>
            </a:r>
            <a:r>
              <a:rPr lang="en-US" b="1" dirty="0"/>
              <a:t> up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C003F-913A-4E97-BA67-A7383E6A7D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2275" y="2809609"/>
            <a:ext cx="4743099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22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1A6C-6965-48B2-91E7-8E3BC350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415-8A1C-4923-A244-608FB4FB0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Pristupićemo</a:t>
            </a:r>
            <a:r>
              <a:rPr lang="en-US" dirty="0"/>
              <a:t> </a:t>
            </a:r>
            <a:r>
              <a:rPr lang="en-US" dirty="0" err="1"/>
              <a:t>prvoj</a:t>
            </a:r>
            <a:r>
              <a:rPr lang="en-US" dirty="0"/>
              <a:t> Core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Logujemo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 na prvu </a:t>
            </a:r>
            <a:r>
              <a:rPr lang="sr-Latn-R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Core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instancu sa istim </a:t>
            </a:r>
            <a:r>
              <a:rPr lang="sr-Latn-R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username</a:t>
            </a:r>
            <a:r>
              <a:rPr lang="sr-Latn-R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-om i </a:t>
            </a:r>
            <a:r>
              <a:rPr lang="sr-Latn-R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passwordom</a:t>
            </a:r>
            <a:r>
              <a:rPr lang="sr-Latn-R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ne4j neo.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F8426-8D03-42A8-A51A-36534F69EA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5434" y="2709018"/>
            <a:ext cx="3116463" cy="1810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576D97-EF40-40FA-BE93-76070660C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92" y="4666030"/>
            <a:ext cx="3196205" cy="16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8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3C5915-8DCE-4F15-8C75-83466F80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DISTRIBIRANE BAZE PODATAKA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DF56F1-18FC-42BB-AB73-8AED90F0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Distribuirana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pohranjena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povezane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komunikacionom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mrežom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konunikacionoj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mreži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predstavlja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čvor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U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svakom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čvoru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postoji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lokalni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za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upravljanje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bazom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podataka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, koji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zajedno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pružaju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takav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servis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da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korisnik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sa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bilo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kog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čvora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može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da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pristupi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podacima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u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bilo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kojoj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lokalnoj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bazi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1800" b="1" i="1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910B6-5640-426A-A6CC-AEB89B46BD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331" y="4453139"/>
            <a:ext cx="2152911" cy="1522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217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F3AB-45F5-4257-8086-61AB023E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</a:t>
            </a:r>
            <a:r>
              <a:rPr lang="en-US" dirty="0" err="1"/>
              <a:t>Kauzaln</a:t>
            </a:r>
            <a:r>
              <a:rPr lang="sr-Latn-RS" dirty="0" err="1"/>
              <a:t>og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6189-40A8-446D-B44F-D601263D6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predhodnom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, pa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proveriti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Core </a:t>
            </a:r>
            <a:r>
              <a:rPr lang="en-US" dirty="0" err="1"/>
              <a:t>instancama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replici</a:t>
            </a:r>
            <a:r>
              <a:rPr lang="en-US" dirty="0"/>
              <a:t> za </a:t>
            </a:r>
            <a:r>
              <a:rPr lang="en-US" dirty="0" err="1"/>
              <a:t>čitanje</a:t>
            </a:r>
            <a:r>
              <a:rPr lang="en-US" dirty="0"/>
              <a:t>. Pre toga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komandom</a:t>
            </a:r>
            <a:r>
              <a:rPr lang="en-US" dirty="0"/>
              <a:t> CALL </a:t>
            </a:r>
            <a:r>
              <a:rPr lang="en-US" dirty="0" err="1"/>
              <a:t>dbms.cluster.overview</a:t>
            </a:r>
            <a:r>
              <a:rPr lang="en-US" dirty="0"/>
              <a:t>() </a:t>
            </a:r>
            <a:r>
              <a:rPr lang="en-US" dirty="0" err="1"/>
              <a:t>pogledati</a:t>
            </a:r>
            <a:r>
              <a:rPr lang="en-US" dirty="0"/>
              <a:t> </a:t>
            </a:r>
            <a:r>
              <a:rPr lang="en-US" dirty="0" err="1"/>
              <a:t>sastav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9E45C-EF04-41AE-9BB6-5C67EC3306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3625971"/>
            <a:ext cx="5194300" cy="8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6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26D2-41FB-4CEC-8829-3833FA67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</a:t>
            </a:r>
            <a:r>
              <a:rPr lang="en-US" dirty="0" err="1"/>
              <a:t>Kauzaln</a:t>
            </a:r>
            <a:r>
              <a:rPr lang="sr-Latn-RS" dirty="0" err="1"/>
              <a:t>og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5A02-4954-464F-A681-6D7EE32277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Vidimo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3 Core instance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instancu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replika</a:t>
            </a:r>
            <a:r>
              <a:rPr lang="en-US" dirty="0"/>
              <a:t> za </a:t>
            </a:r>
            <a:r>
              <a:rPr lang="en-US" dirty="0" err="1"/>
              <a:t>čitanje</a:t>
            </a:r>
            <a:r>
              <a:rPr lang="en-US" dirty="0"/>
              <a:t>.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upitom</a:t>
            </a:r>
            <a:r>
              <a:rPr lang="en-US" dirty="0"/>
              <a:t>: CREATE (</a:t>
            </a:r>
            <a:r>
              <a:rPr lang="en-US" dirty="0" err="1"/>
              <a:t>n:Student</a:t>
            </a:r>
            <a:r>
              <a:rPr lang="en-US" dirty="0"/>
              <a:t> {</a:t>
            </a:r>
            <a:r>
              <a:rPr lang="en-US" dirty="0" err="1"/>
              <a:t>ime</a:t>
            </a:r>
            <a:r>
              <a:rPr lang="en-US" dirty="0"/>
              <a:t>: 'Aleksandar', </a:t>
            </a:r>
            <a:r>
              <a:rPr lang="en-US" dirty="0" err="1"/>
              <a:t>Prezime</a:t>
            </a:r>
            <a:r>
              <a:rPr lang="en-US" dirty="0"/>
              <a:t>: '</a:t>
            </a:r>
            <a:r>
              <a:rPr lang="en-US" dirty="0" err="1"/>
              <a:t>Cenic</a:t>
            </a:r>
            <a:r>
              <a:rPr lang="en-US" dirty="0"/>
              <a:t>'});.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3A789-5BE7-4BF4-A8EA-22B04265B0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3936859"/>
            <a:ext cx="5194300" cy="2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75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AED7-B3C6-42E2-B0ED-AF089474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</a:t>
            </a:r>
            <a:r>
              <a:rPr lang="en-US" dirty="0" err="1"/>
              <a:t>Kauzaln</a:t>
            </a:r>
            <a:r>
              <a:rPr lang="sr-Latn-RS" dirty="0" err="1"/>
              <a:t>og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E704-E518-4566-9D12-722CCD529D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Čvor</a:t>
            </a:r>
            <a:r>
              <a:rPr lang="en-US" dirty="0"/>
              <a:t> je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dodat</a:t>
            </a:r>
            <a:r>
              <a:rPr lang="en-US" dirty="0"/>
              <a:t>. </a:t>
            </a:r>
            <a:r>
              <a:rPr lang="en-US" dirty="0" err="1"/>
              <a:t>Pogledajmo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replica instance.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C3F81-7647-47BB-AE8B-A08A8B387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3625971"/>
            <a:ext cx="5194300" cy="8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4CF3-A62A-42B3-94BE-99D67A11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sr-Latn-RS" dirty="0"/>
              <a:t> </a:t>
            </a:r>
            <a:r>
              <a:rPr lang="en-US" dirty="0" err="1"/>
              <a:t>Kauzaln</a:t>
            </a:r>
            <a:r>
              <a:rPr lang="sr-Latn-RS" dirty="0" err="1"/>
              <a:t>og</a:t>
            </a:r>
            <a:r>
              <a:rPr lang="en-US" dirty="0"/>
              <a:t>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C7DF-6162-4191-A5DD-D4E5CE6B8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Pokušajmo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da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replike</a:t>
            </a:r>
            <a:r>
              <a:rPr lang="en-US" dirty="0"/>
              <a:t> </a:t>
            </a:r>
            <a:r>
              <a:rPr lang="en-US" dirty="0" err="1"/>
              <a:t>obrišemo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. Ta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trebala</a:t>
            </a:r>
            <a:r>
              <a:rPr lang="en-US" dirty="0"/>
              <a:t> bi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neuspešna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je </a:t>
            </a:r>
            <a:r>
              <a:rPr lang="en-US" dirty="0" err="1"/>
              <a:t>replika</a:t>
            </a:r>
            <a:r>
              <a:rPr lang="en-US" dirty="0"/>
              <a:t> read-only </a:t>
            </a:r>
            <a:r>
              <a:rPr lang="en-US" dirty="0" err="1"/>
              <a:t>instanca</a:t>
            </a:r>
            <a:r>
              <a:rPr lang="en-US" dirty="0"/>
              <a:t> u </a:t>
            </a:r>
            <a:r>
              <a:rPr lang="en-US" dirty="0" err="1"/>
              <a:t>klasteru</a:t>
            </a:r>
            <a:r>
              <a:rPr lang="en-US" dirty="0"/>
              <a:t>.</a:t>
            </a:r>
            <a:endParaRPr lang="sr-Latn-RS" dirty="0"/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uspela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 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razliku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HA klister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arhitekture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dodavati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brisati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slave instance!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BEB67-4777-4E9C-97DA-8BB23B6755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6534" y="3943564"/>
            <a:ext cx="3194581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9DFC-AD06-484A-9BFC-450D0E469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88B65-2656-443F-BB75-5C5CB38F0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Aleksandar </a:t>
            </a:r>
            <a:r>
              <a:rPr lang="sr-Latn-RS" dirty="0" err="1"/>
              <a:t>cenic</a:t>
            </a:r>
            <a:r>
              <a:rPr lang="sr-Latn-RS" dirty="0"/>
              <a:t> 1062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4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8D9C-8CD7-41FF-A2CA-378F2EA8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Principi distribucije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A45A-BB26-4173-B383-8A90A250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lokalna</a:t>
            </a:r>
            <a:r>
              <a:rPr lang="en-US" b="1" dirty="0"/>
              <a:t> </a:t>
            </a:r>
            <a:r>
              <a:rPr lang="en-US" b="1" dirty="0" err="1"/>
              <a:t>autonomija</a:t>
            </a:r>
            <a:r>
              <a:rPr lang="en-US" b="1" dirty="0"/>
              <a:t> </a:t>
            </a:r>
            <a:r>
              <a:rPr lang="en-US" b="1" dirty="0" err="1"/>
              <a:t>svakog</a:t>
            </a:r>
            <a:r>
              <a:rPr lang="en-US" b="1" dirty="0"/>
              <a:t> </a:t>
            </a:r>
            <a:r>
              <a:rPr lang="en-US" b="1" dirty="0" err="1"/>
              <a:t>čvora</a:t>
            </a:r>
            <a:r>
              <a:rPr lang="en-US" b="1" dirty="0"/>
              <a:t> </a:t>
            </a:r>
            <a:r>
              <a:rPr lang="en-US" dirty="0"/>
              <a:t>- U </a:t>
            </a:r>
            <a:r>
              <a:rPr lang="en-US" dirty="0" err="1"/>
              <a:t>svakom</a:t>
            </a:r>
            <a:r>
              <a:rPr lang="en-US" dirty="0"/>
              <a:t> </a:t>
            </a:r>
            <a:r>
              <a:rPr lang="en-US" dirty="0" err="1"/>
              <a:t>čvoru</a:t>
            </a:r>
            <a:r>
              <a:rPr lang="en-US" dirty="0"/>
              <a:t> </a:t>
            </a:r>
            <a:r>
              <a:rPr lang="en-US" dirty="0" err="1"/>
              <a:t>lokalna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da </a:t>
            </a:r>
            <a:r>
              <a:rPr lang="en-US" dirty="0" err="1"/>
              <a:t>nije</a:t>
            </a:r>
            <a:r>
              <a:rPr lang="en-US" dirty="0"/>
              <a:t> deo </a:t>
            </a:r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b="1" dirty="0" err="1"/>
              <a:t>nepostojanja</a:t>
            </a:r>
            <a:r>
              <a:rPr lang="en-US" b="1" dirty="0"/>
              <a:t> </a:t>
            </a:r>
            <a:r>
              <a:rPr lang="en-US" b="1" dirty="0" err="1"/>
              <a:t>centralnog</a:t>
            </a:r>
            <a:r>
              <a:rPr lang="en-US" b="1" dirty="0"/>
              <a:t> </a:t>
            </a:r>
            <a:r>
              <a:rPr lang="en-US" b="1" dirty="0" err="1"/>
              <a:t>čvora</a:t>
            </a:r>
            <a:r>
              <a:rPr lang="en-US" b="1" dirty="0"/>
              <a:t> </a:t>
            </a:r>
            <a:r>
              <a:rPr lang="en-US" b="1" dirty="0" err="1"/>
              <a:t>distribuirane</a:t>
            </a:r>
            <a:r>
              <a:rPr lang="en-US" b="1" dirty="0"/>
              <a:t> </a:t>
            </a:r>
            <a:r>
              <a:rPr lang="en-US" b="1" dirty="0" err="1"/>
              <a:t>baze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r>
              <a:rPr lang="en-US" b="1" dirty="0"/>
              <a:t> </a:t>
            </a:r>
            <a:r>
              <a:rPr lang="en-US" dirty="0"/>
              <a:t>- Svi </a:t>
            </a:r>
            <a:r>
              <a:rPr lang="en-US" dirty="0" err="1"/>
              <a:t>čvorovi</a:t>
            </a:r>
            <a:r>
              <a:rPr lang="en-US" dirty="0"/>
              <a:t> u </a:t>
            </a:r>
            <a:r>
              <a:rPr lang="en-US" dirty="0" err="1"/>
              <a:t>distribuiranoj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ravnopravni</a:t>
            </a:r>
            <a:r>
              <a:rPr lang="en-US" dirty="0"/>
              <a:t>. </a:t>
            </a:r>
            <a:r>
              <a:rPr lang="en-US" dirty="0" err="1"/>
              <a:t>Postojanje</a:t>
            </a:r>
            <a:r>
              <a:rPr lang="en-US" dirty="0"/>
              <a:t> </a:t>
            </a:r>
            <a:r>
              <a:rPr lang="en-US" dirty="0" err="1"/>
              <a:t>centralnog</a:t>
            </a:r>
            <a:r>
              <a:rPr lang="en-US" dirty="0"/>
              <a:t> </a:t>
            </a:r>
            <a:r>
              <a:rPr lang="en-US" dirty="0" err="1"/>
              <a:t>čvora</a:t>
            </a:r>
            <a:r>
              <a:rPr lang="en-US" dirty="0"/>
              <a:t> u </a:t>
            </a:r>
            <a:r>
              <a:rPr lang="en-US" dirty="0" err="1"/>
              <a:t>velikoj</a:t>
            </a:r>
            <a:r>
              <a:rPr lang="en-US" dirty="0"/>
              <a:t> meri bi </a:t>
            </a:r>
            <a:r>
              <a:rPr lang="en-US" dirty="0" err="1"/>
              <a:t>degradiralo</a:t>
            </a:r>
            <a:r>
              <a:rPr lang="en-US" dirty="0"/>
              <a:t> </a:t>
            </a:r>
            <a:r>
              <a:rPr lang="en-US" dirty="0" err="1"/>
              <a:t>pouzdanost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raspoloživost</a:t>
            </a:r>
            <a:r>
              <a:rPr lang="en-US" dirty="0"/>
              <a:t> </a:t>
            </a:r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r>
              <a:rPr lang="en-US" dirty="0" err="1"/>
              <a:t>Otkaz</a:t>
            </a:r>
            <a:r>
              <a:rPr lang="en-US" dirty="0"/>
              <a:t> </a:t>
            </a:r>
            <a:r>
              <a:rPr lang="en-US" dirty="0" err="1"/>
              <a:t>centralnog</a:t>
            </a:r>
            <a:r>
              <a:rPr lang="en-US" dirty="0"/>
              <a:t> </a:t>
            </a:r>
            <a:r>
              <a:rPr lang="en-US" dirty="0" err="1"/>
              <a:t>čvora</a:t>
            </a:r>
            <a:r>
              <a:rPr lang="en-US" dirty="0"/>
              <a:t> </a:t>
            </a:r>
            <a:r>
              <a:rPr lang="en-US" dirty="0" err="1"/>
              <a:t>doveo</a:t>
            </a:r>
            <a:r>
              <a:rPr lang="en-US" dirty="0"/>
              <a:t> bi do </a:t>
            </a:r>
            <a:r>
              <a:rPr lang="en-US" dirty="0" err="1"/>
              <a:t>otkaza</a:t>
            </a:r>
            <a:r>
              <a:rPr lang="en-US" dirty="0"/>
              <a:t> </a:t>
            </a:r>
            <a:r>
              <a:rPr lang="en-US" dirty="0" err="1"/>
              <a:t>celokupnog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b="1" dirty="0" err="1"/>
              <a:t>transparentnost</a:t>
            </a:r>
            <a:r>
              <a:rPr lang="en-US" b="1" dirty="0"/>
              <a:t> </a:t>
            </a:r>
            <a:r>
              <a:rPr lang="en-US" b="1" dirty="0" err="1"/>
              <a:t>distribucije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sakrivanje</a:t>
            </a:r>
            <a:r>
              <a:rPr lang="en-US" dirty="0"/>
              <a:t> </a:t>
            </a:r>
            <a:r>
              <a:rPr lang="en-US" dirty="0" err="1"/>
              <a:t>detalja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od </a:t>
            </a:r>
            <a:r>
              <a:rPr lang="en-US" dirty="0" err="1"/>
              <a:t>korisnika</a:t>
            </a:r>
            <a:r>
              <a:rPr lang="en-US" dirty="0"/>
              <a:t> - 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jednostavno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distribuiranu</a:t>
            </a:r>
            <a:r>
              <a:rPr lang="en-US" dirty="0"/>
              <a:t> BP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koji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centralizovanu</a:t>
            </a:r>
            <a:r>
              <a:rPr lang="en-US" dirty="0"/>
              <a:t>, bez </a:t>
            </a:r>
            <a:r>
              <a:rPr lang="en-US" dirty="0" err="1"/>
              <a:t>znanja</a:t>
            </a:r>
            <a:r>
              <a:rPr lang="en-US" dirty="0"/>
              <a:t> o tome </a:t>
            </a:r>
            <a:r>
              <a:rPr lang="en-US" dirty="0" err="1"/>
              <a:t>kako</a:t>
            </a:r>
            <a:r>
              <a:rPr lang="en-US" dirty="0"/>
              <a:t> je </a:t>
            </a:r>
            <a:r>
              <a:rPr lang="en-US" dirty="0" err="1"/>
              <a:t>distribucija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fizički</a:t>
            </a:r>
            <a:r>
              <a:rPr lang="en-US" dirty="0"/>
              <a:t> </a:t>
            </a:r>
            <a:r>
              <a:rPr lang="en-US" dirty="0" err="1"/>
              <a:t>izvedena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4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B0CF-AC99-42FF-9CDB-6F5FB578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DISTRIBIRANE BAZE PODATAKA</a:t>
            </a:r>
            <a:r>
              <a:rPr lang="sr-Latn-RS" dirty="0"/>
              <a:t> prednosti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D019-58AE-453F-8999-57BA4E93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Povećana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pouzdanost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raspoloživost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pouzdanost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najopštije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definiše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verovatnoća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nekom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trenutku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vremena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Raspoloživost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definiše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verovatnoća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će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stalno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operativan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nekom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intervalu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vremena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distribuiranom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postoji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SUBP.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otkaze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ostali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uvek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pouzdanost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raspoloživost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ovakvog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veća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pogotovo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čvorova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čuvaju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replikacije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delova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distribuirane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Poboljšane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performanse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fragmentacija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grupiše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kojima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najviše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Lokalni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pristupaju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podacima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lokalnoj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odgovarajuća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centralizovana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lokalnim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odvijaju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paralelno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lokalni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obrađuje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konkurentno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odgovarajući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centralizovani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SUBP.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jednostavniji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očigledno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da se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distribuiranoj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jednostavnije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ostvariti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proširivanjem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lokalnih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dodavanjem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čvora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8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3B67-A547-4005-8125-195770EC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Distributivnost</a:t>
            </a:r>
            <a:r>
              <a:rPr lang="en-US" dirty="0"/>
              <a:t> Neo4j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F998-985D-410A-BAFE-5F2BBDE7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Neo4j je </a:t>
            </a:r>
            <a:r>
              <a:rPr lang="en-US" dirty="0" err="1"/>
              <a:t>vodeća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tržištu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pitanju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17 </a:t>
            </a:r>
            <a:r>
              <a:rPr lang="en-US" dirty="0" err="1"/>
              <a:t>godina</a:t>
            </a:r>
            <a:r>
              <a:rPr lang="en-US" dirty="0"/>
              <a:t>    development-a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mnogobrojnim</a:t>
            </a:r>
            <a:r>
              <a:rPr lang="en-US" dirty="0"/>
              <a:t> open-source </a:t>
            </a:r>
            <a:r>
              <a:rPr lang="en-US" dirty="0" err="1"/>
              <a:t>korisnicima</a:t>
            </a:r>
            <a:r>
              <a:rPr lang="en-US" dirty="0"/>
              <a:t>. Neo4j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imala</a:t>
            </a:r>
            <a:r>
              <a:rPr lang="en-US" dirty="0"/>
              <a:t>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veliko</a:t>
            </a:r>
            <a:r>
              <a:rPr lang="en-US" dirty="0"/>
              <a:t> </a:t>
            </a:r>
            <a:r>
              <a:rPr lang="en-US" dirty="0" err="1"/>
              <a:t>ograničenje</a:t>
            </a:r>
            <a:r>
              <a:rPr lang="en-US" dirty="0"/>
              <a:t> u </a:t>
            </a:r>
            <a:r>
              <a:rPr lang="en-US" dirty="0" err="1"/>
              <a:t>pogledu</a:t>
            </a:r>
            <a:r>
              <a:rPr lang="en-US" dirty="0"/>
              <a:t> </a:t>
            </a:r>
            <a:r>
              <a:rPr lang="en-US" dirty="0" err="1"/>
              <a:t>prilagodljivosti</a:t>
            </a:r>
            <a:r>
              <a:rPr lang="en-US" dirty="0"/>
              <a:t>, </a:t>
            </a:r>
            <a:r>
              <a:rPr lang="en-US" dirty="0" err="1"/>
              <a:t>esencijalno</a:t>
            </a:r>
            <a:r>
              <a:rPr lang="en-US" dirty="0"/>
              <a:t> je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ograničena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izvršenje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serveru</a:t>
            </a:r>
            <a:r>
              <a:rPr lang="en-US" dirty="0"/>
              <a:t>.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, high availability, </a:t>
            </a:r>
            <a:r>
              <a:rPr lang="en-US" dirty="0" err="1"/>
              <a:t>i</a:t>
            </a:r>
            <a:r>
              <a:rPr lang="en-US" dirty="0"/>
              <a:t> causal </a:t>
            </a:r>
            <a:r>
              <a:rPr lang="en-US" dirty="0" err="1"/>
              <a:t>klaster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, Neo4j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u </a:t>
            </a:r>
            <a:r>
              <a:rPr lang="en-US" dirty="0" err="1"/>
              <a:t>potpunosti</a:t>
            </a:r>
            <a:r>
              <a:rPr lang="en-US" dirty="0"/>
              <a:t> </a:t>
            </a:r>
            <a:r>
              <a:rPr lang="en-US" dirty="0" err="1"/>
              <a:t>postala</a:t>
            </a:r>
            <a:r>
              <a:rPr lang="en-US" dirty="0"/>
              <a:t> </a:t>
            </a:r>
            <a:r>
              <a:rPr lang="en-US" dirty="0" err="1"/>
              <a:t>distributivna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1204F-A0D2-431B-B2C0-26FF19FB5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632" y="4716417"/>
            <a:ext cx="2097206" cy="12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9FCF-2442-4F35-BF53-79D08CE0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Klaster rešenja kod neo4j baze podataka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5C05D-CD08-4916-88BD-BBF58107C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Neo4j High Availability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41A6D-AA64-479D-A848-068BAF3B49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 Availability klister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Neo4j-a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organizovan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master-slave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arhitektura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Ova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arhitektura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sastoji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master instance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slave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901FB9-6C86-45F5-9FDE-ED53F0755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Kauzalni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C94F0-7162-4991-86D8-9DAE7BA571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Neo4j </a:t>
            </a:r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kauzalnog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</a:t>
            </a:r>
            <a:r>
              <a:rPr lang="en-US" dirty="0" err="1"/>
              <a:t>sastoji</a:t>
            </a:r>
            <a:r>
              <a:rPr lang="en-US" dirty="0"/>
              <a:t> se od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•	Core </a:t>
            </a:r>
            <a:r>
              <a:rPr lang="en-US" dirty="0" err="1"/>
              <a:t>servera</a:t>
            </a:r>
            <a:endParaRPr lang="en-US" dirty="0"/>
          </a:p>
          <a:p>
            <a:r>
              <a:rPr lang="en-US" dirty="0"/>
              <a:t>•	</a:t>
            </a:r>
            <a:r>
              <a:rPr lang="en-US" dirty="0" err="1"/>
              <a:t>Replika</a:t>
            </a:r>
            <a:r>
              <a:rPr lang="en-US" dirty="0"/>
              <a:t> za </a:t>
            </a:r>
            <a:r>
              <a:rPr lang="en-US" dirty="0" err="1"/>
              <a:t>čitanje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4878CF-5901-4F1D-BAF6-049F25BDE6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08" y="4196988"/>
            <a:ext cx="1878614" cy="149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AC927-76A8-4D22-9465-A76AA01A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347" y="3337167"/>
            <a:ext cx="2024048" cy="19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9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7250-ABCB-4FDD-9D92-18889F7A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High Availability </a:t>
            </a:r>
            <a:r>
              <a:rPr lang="en-US" dirty="0" err="1"/>
              <a:t>klaster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8CD9-AABD-4CC1-9633-8F9F9245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Svaka</a:t>
            </a:r>
            <a:r>
              <a:rPr lang="en-US" dirty="0"/>
              <a:t> od </a:t>
            </a:r>
            <a:r>
              <a:rPr lang="en-US" dirty="0" err="1"/>
              <a:t>instanci</a:t>
            </a:r>
            <a:r>
              <a:rPr lang="en-US" dirty="0"/>
              <a:t> u </a:t>
            </a:r>
            <a:r>
              <a:rPr lang="en-US" dirty="0" err="1"/>
              <a:t>klasteru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celukupnu</a:t>
            </a:r>
            <a:r>
              <a:rPr lang="en-US" dirty="0"/>
              <a:t> </a:t>
            </a:r>
            <a:r>
              <a:rPr lang="en-US" dirty="0" err="1"/>
              <a:t>kopiju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</a:t>
            </a:r>
            <a:r>
              <a:rPr lang="en-US" dirty="0" err="1"/>
              <a:t>njihovoj</a:t>
            </a:r>
            <a:r>
              <a:rPr lang="en-US" dirty="0"/>
              <a:t> </a:t>
            </a:r>
            <a:r>
              <a:rPr lang="en-US" dirty="0" err="1"/>
              <a:t>lokalnoj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r>
              <a:rPr lang="en-US" dirty="0" err="1"/>
              <a:t>Jedna</a:t>
            </a:r>
            <a:r>
              <a:rPr lang="en-US" dirty="0"/>
              <a:t> od </a:t>
            </a:r>
            <a:r>
              <a:rPr lang="en-US" dirty="0" err="1"/>
              <a:t>osnovnih</a:t>
            </a:r>
            <a:r>
              <a:rPr lang="en-US" dirty="0"/>
              <a:t> </a:t>
            </a:r>
            <a:r>
              <a:rPr lang="en-US" dirty="0" err="1"/>
              <a:t>kofiguracija</a:t>
            </a:r>
            <a:r>
              <a:rPr lang="en-US" dirty="0"/>
              <a:t> HA </a:t>
            </a:r>
            <a:r>
              <a:rPr lang="en-US" dirty="0" err="1"/>
              <a:t>klastera</a:t>
            </a:r>
            <a:r>
              <a:rPr lang="en-US" dirty="0"/>
              <a:t> </a:t>
            </a:r>
            <a:r>
              <a:rPr lang="en-US" dirty="0" err="1"/>
              <a:t>sastoji</a:t>
            </a:r>
            <a:r>
              <a:rPr lang="en-US" dirty="0"/>
              <a:t> se od tri instance, </a:t>
            </a:r>
            <a:r>
              <a:rPr lang="en-US" dirty="0" err="1"/>
              <a:t>jednom</a:t>
            </a:r>
            <a:r>
              <a:rPr lang="en-US" dirty="0"/>
              <a:t> master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slave instance.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C994C-9F72-4AF0-9B73-16039D3B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849" y="4496499"/>
            <a:ext cx="1747667" cy="12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CDEC-427F-4F6C-B3D0-F576C439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High Availability </a:t>
            </a:r>
            <a:r>
              <a:rPr lang="en-US" dirty="0" err="1"/>
              <a:t>klaster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FC22-178D-4210-838B-A2920AB9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Svaka</a:t>
            </a:r>
            <a:r>
              <a:rPr lang="en-US" dirty="0"/>
              <a:t> od </a:t>
            </a:r>
            <a:r>
              <a:rPr lang="en-US" dirty="0" err="1"/>
              <a:t>instanci</a:t>
            </a:r>
            <a:r>
              <a:rPr lang="en-US" dirty="0"/>
              <a:t> u </a:t>
            </a:r>
            <a:r>
              <a:rPr lang="en-US" dirty="0" err="1"/>
              <a:t>klasteru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logiku</a:t>
            </a:r>
            <a:r>
              <a:rPr lang="en-US" dirty="0"/>
              <a:t> </a:t>
            </a:r>
            <a:r>
              <a:rPr lang="en-US" dirty="0" err="1"/>
              <a:t>potrebnu</a:t>
            </a:r>
            <a:r>
              <a:rPr lang="en-US" dirty="0"/>
              <a:t> za </a:t>
            </a:r>
            <a:r>
              <a:rPr lang="en-US" dirty="0" err="1"/>
              <a:t>kordinisanje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</a:t>
            </a:r>
            <a:r>
              <a:rPr lang="en-US" dirty="0" err="1"/>
              <a:t>članovima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za </a:t>
            </a:r>
            <a:r>
              <a:rPr lang="en-US" dirty="0" err="1"/>
              <a:t>replikaciju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management. </a:t>
            </a:r>
          </a:p>
        </p:txBody>
      </p:sp>
    </p:spTree>
    <p:extLst>
      <p:ext uri="{BB962C8B-B14F-4D97-AF65-F5344CB8AC3E}">
        <p14:creationId xmlns:p14="http://schemas.microsoft.com/office/powerpoint/2010/main" val="28408364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109</TotalTime>
  <Words>1724</Words>
  <Application>Microsoft Office PowerPoint</Application>
  <PresentationFormat>Widescreen</PresentationFormat>
  <Paragraphs>104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Franklin Gothic Book</vt:lpstr>
      <vt:lpstr>Franklin Gothic Demi</vt:lpstr>
      <vt:lpstr>Times New Roman</vt:lpstr>
      <vt:lpstr>Wingdings</vt:lpstr>
      <vt:lpstr>Wingdings 2</vt:lpstr>
      <vt:lpstr>DividendVTI</vt:lpstr>
      <vt:lpstr>Klaster rešenja kod Neo4j baze podataka</vt:lpstr>
      <vt:lpstr>uvod</vt:lpstr>
      <vt:lpstr>DISTRIBIRANE BAZE PODATAKA</vt:lpstr>
      <vt:lpstr>Principi distribucije</vt:lpstr>
      <vt:lpstr>DISTRIBIRANE BAZE PODATAKA prednosti</vt:lpstr>
      <vt:lpstr>Distributivnost Neo4j baze podataka</vt:lpstr>
      <vt:lpstr>Klaster rešenja kod neo4j baze podataka</vt:lpstr>
      <vt:lpstr>Neo4j High Availability klaster </vt:lpstr>
      <vt:lpstr>Neo4j High Availability klaster</vt:lpstr>
      <vt:lpstr>Neo4j High Availability klaster</vt:lpstr>
      <vt:lpstr>Neo4j High Availability klaster</vt:lpstr>
      <vt:lpstr>Neo4j High Availability klaster</vt:lpstr>
      <vt:lpstr>Neo4j High Availability klaster</vt:lpstr>
      <vt:lpstr>Neo4j High Availability klaster grananje</vt:lpstr>
      <vt:lpstr>Kauzalni klaster </vt:lpstr>
      <vt:lpstr>Kauzalni klaster</vt:lpstr>
      <vt:lpstr>Kauzalni vs HA klaster</vt:lpstr>
      <vt:lpstr>Docker</vt:lpstr>
      <vt:lpstr>Postavljanje klastera</vt:lpstr>
      <vt:lpstr>Postavljanje HA klastera</vt:lpstr>
      <vt:lpstr>Postavljanje HA klastera</vt:lpstr>
      <vt:lpstr>Postavljanje HA klastera</vt:lpstr>
      <vt:lpstr>Postavljanje HA klastera</vt:lpstr>
      <vt:lpstr>Postavljanje HA klastera</vt:lpstr>
      <vt:lpstr>Postavljanje HA klastera</vt:lpstr>
      <vt:lpstr>Postavljanje HA klastera</vt:lpstr>
      <vt:lpstr>Postavljanje HA klastera</vt:lpstr>
      <vt:lpstr>Postavljanje Kauzalnog klastera</vt:lpstr>
      <vt:lpstr>PowerPoint Presentation</vt:lpstr>
      <vt:lpstr>Postavljanje Kauzalnog klastera</vt:lpstr>
      <vt:lpstr>Postavljanje Kauzalnog klastera</vt:lpstr>
      <vt:lpstr>Postavljanje Kauzalnog klastera</vt:lpstr>
      <vt:lpstr>Postavljanje Kauzalnog klastera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Klaster rešenja kod Neo4j baze podataka</dc:title>
  <dc:creator>Aleksandar</dc:creator>
  <cp:lastModifiedBy>Aleksandar</cp:lastModifiedBy>
  <cp:revision>12</cp:revision>
  <dcterms:created xsi:type="dcterms:W3CDTF">2021-05-11T05:47:31Z</dcterms:created>
  <dcterms:modified xsi:type="dcterms:W3CDTF">2021-05-11T07:37:19Z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