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 </a:t>
            </a:r>
            <a:r>
              <a:rPr lang="en-US" dirty="0" err="1" smtClean="0"/>
              <a:t>indeksiranje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sr-Latn-RS" dirty="0" smtClean="0"/>
              <a:t>Cenić 1062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praktičnog primera b-tree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660968"/>
              </p:ext>
            </p:extLst>
          </p:nvPr>
        </p:nvGraphicFramePr>
        <p:xfrm>
          <a:off x="3248659" y="3657443"/>
          <a:ext cx="5843089" cy="1280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2876">
                  <a:extLst>
                    <a:ext uri="{9D8B030D-6E8A-4147-A177-3AD203B41FA5}">
                      <a16:colId xmlns:a16="http://schemas.microsoft.com/office/drawing/2014/main" val="4235225285"/>
                    </a:ext>
                  </a:extLst>
                </a:gridCol>
                <a:gridCol w="2950213">
                  <a:extLst>
                    <a:ext uri="{9D8B030D-6E8A-4147-A177-3AD203B41FA5}">
                      <a16:colId xmlns:a16="http://schemas.microsoft.com/office/drawing/2014/main" val="1002608161"/>
                    </a:ext>
                  </a:extLst>
                </a:gridCol>
              </a:tblGrid>
              <a:tr h="213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Vreme_izvršenja_bez_indeksa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Vreme_izvršenja_sa_indeksom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861165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>
                          <a:effectLst/>
                        </a:rPr>
                        <a:t>168198ms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1)   </a:t>
                      </a:r>
                      <a:r>
                        <a:rPr lang="sr-Latn-RS" sz="1200">
                          <a:effectLst/>
                        </a:rPr>
                        <a:t>9007ms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770595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>
                          <a:effectLst/>
                        </a:rPr>
                        <a:t>141979ms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2)   </a:t>
                      </a:r>
                      <a:r>
                        <a:rPr lang="sr-Latn-RS" sz="1200">
                          <a:effectLst/>
                        </a:rPr>
                        <a:t>67823ms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095641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sr-Latn-RS" sz="1200">
                          <a:effectLst/>
                        </a:rPr>
                        <a:t>113866ms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3)   </a:t>
                      </a:r>
                      <a:r>
                        <a:rPr lang="sr-Latn-RS" sz="1200">
                          <a:effectLst/>
                        </a:rPr>
                        <a:t>4331ms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969496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sr-Latn-RS" sz="1200">
                          <a:effectLst/>
                        </a:rPr>
                        <a:t>135305ms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4)   45705ms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917993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Ukupno</a:t>
                      </a:r>
                      <a:r>
                        <a:rPr lang="en-US" sz="1200" dirty="0">
                          <a:effectLst/>
                        </a:rPr>
                        <a:t> = 559348ms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Ukupno</a:t>
                      </a:r>
                      <a:r>
                        <a:rPr lang="en-US" sz="1200" dirty="0">
                          <a:effectLst/>
                        </a:rPr>
                        <a:t> = 126866ms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1285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5417" y="5425440"/>
            <a:ext cx="6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Poboljšanje=100-559348/126866*100=56%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</a:t>
            </a:r>
            <a:r>
              <a:rPr lang="sr-Latn-RS" dirty="0" smtClean="0"/>
              <a:t>full-text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primeru</a:t>
            </a:r>
            <a:r>
              <a:rPr lang="en-US" dirty="0"/>
              <a:t> B-tree </a:t>
            </a:r>
            <a:r>
              <a:rPr lang="en-US" dirty="0" err="1"/>
              <a:t>indeksiranja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pokazali</a:t>
            </a:r>
            <a:r>
              <a:rPr lang="en-US" dirty="0"/>
              <a:t> </a:t>
            </a:r>
            <a:r>
              <a:rPr lang="en-US" dirty="0" err="1"/>
              <a:t>klasičnu</a:t>
            </a:r>
            <a:r>
              <a:rPr lang="en-US" dirty="0"/>
              <a:t> </a:t>
            </a:r>
            <a:r>
              <a:rPr lang="en-US" dirty="0" err="1"/>
              <a:t>moć</a:t>
            </a:r>
            <a:r>
              <a:rPr lang="en-US" dirty="0"/>
              <a:t> </a:t>
            </a:r>
            <a:r>
              <a:rPr lang="en-US" dirty="0" err="1"/>
              <a:t>indeksiranja</a:t>
            </a:r>
            <a:r>
              <a:rPr lang="en-US" dirty="0"/>
              <a:t>. </a:t>
            </a:r>
            <a:r>
              <a:rPr lang="en-US" dirty="0" err="1"/>
              <a:t>Redukovali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potreno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pronalaženje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pokazaćemo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B-tree </a:t>
            </a:r>
            <a:r>
              <a:rPr lang="en-US" dirty="0" err="1"/>
              <a:t>i</a:t>
            </a:r>
            <a:r>
              <a:rPr lang="en-US" dirty="0"/>
              <a:t> Full-text </a:t>
            </a:r>
            <a:r>
              <a:rPr lang="en-US" dirty="0" err="1"/>
              <a:t>indeksiranja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Kao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naveli</a:t>
            </a:r>
            <a:r>
              <a:rPr lang="en-US" dirty="0"/>
              <a:t> u </a:t>
            </a:r>
            <a:r>
              <a:rPr lang="en-US" dirty="0" err="1"/>
              <a:t>predhodnom</a:t>
            </a:r>
            <a:r>
              <a:rPr lang="en-US" dirty="0"/>
              <a:t> </a:t>
            </a:r>
            <a:r>
              <a:rPr lang="en-US" dirty="0" err="1"/>
              <a:t>poglavlju</a:t>
            </a:r>
            <a:r>
              <a:rPr lang="en-US" dirty="0"/>
              <a:t>, Full-text </a:t>
            </a:r>
            <a:r>
              <a:rPr lang="en-US" dirty="0" err="1"/>
              <a:t>indeksiranje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indeksiranje</a:t>
            </a:r>
            <a:r>
              <a:rPr lang="en-US" dirty="0"/>
              <a:t> string property-ja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od B-tree </a:t>
            </a:r>
            <a:r>
              <a:rPr lang="en-US" dirty="0" err="1"/>
              <a:t>indeksiranja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indeksirati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. </a:t>
            </a:r>
            <a:r>
              <a:rPr lang="en-US" dirty="0" err="1"/>
              <a:t>Koristićemo</a:t>
            </a:r>
            <a:r>
              <a:rPr lang="en-US" dirty="0"/>
              <a:t> </a:t>
            </a:r>
            <a:r>
              <a:rPr lang="en-US" dirty="0" err="1"/>
              <a:t>modifikovanu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prošlog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skripti</a:t>
            </a:r>
            <a:r>
              <a:rPr lang="en-US" dirty="0"/>
              <a:t> se pored </a:t>
            </a:r>
            <a:r>
              <a:rPr lang="en-US" dirty="0" err="1"/>
              <a:t>čvorova</a:t>
            </a:r>
            <a:r>
              <a:rPr lang="en-US" dirty="0"/>
              <a:t> se </a:t>
            </a:r>
            <a:r>
              <a:rPr lang="en-US" dirty="0" err="1"/>
              <a:t>automacki</a:t>
            </a:r>
            <a:r>
              <a:rPr lang="en-US" dirty="0"/>
              <a:t>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SEND_MESSAGE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atributima</a:t>
            </a:r>
            <a:r>
              <a:rPr lang="en-US" dirty="0"/>
              <a:t> text, time </a:t>
            </a:r>
            <a:r>
              <a:rPr lang="en-US" dirty="0" err="1"/>
              <a:t>i</a:t>
            </a:r>
            <a:r>
              <a:rPr lang="en-US" dirty="0"/>
              <a:t> date.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4 </a:t>
            </a:r>
            <a:r>
              <a:rPr lang="en-US" dirty="0" err="1"/>
              <a:t>upita</a:t>
            </a:r>
            <a:r>
              <a:rPr lang="en-US" dirty="0"/>
              <a:t>, </a:t>
            </a: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napraviti</a:t>
            </a:r>
            <a:r>
              <a:rPr lang="en-US" dirty="0"/>
              <a:t> Full-text </a:t>
            </a:r>
            <a:r>
              <a:rPr lang="en-US" dirty="0" err="1"/>
              <a:t>indekse</a:t>
            </a:r>
            <a:r>
              <a:rPr lang="en-US" dirty="0"/>
              <a:t>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/>
              <a:t>upite</a:t>
            </a:r>
            <a:r>
              <a:rPr lang="en-US" dirty="0"/>
              <a:t> </a:t>
            </a:r>
            <a:r>
              <a:rPr lang="en-US" dirty="0" err="1"/>
              <a:t>uporditi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videti</a:t>
            </a:r>
            <a:r>
              <a:rPr lang="en-US" dirty="0"/>
              <a:t> score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</a:t>
            </a:r>
            <a:r>
              <a:rPr lang="sr-Latn-RS" dirty="0"/>
              <a:t>full-text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	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je </a:t>
            </a:r>
            <a:r>
              <a:rPr lang="en-US" dirty="0" err="1"/>
              <a:t>vraćanje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SEND_MESSAGE </a:t>
            </a:r>
            <a:r>
              <a:rPr lang="en-US" dirty="0" err="1"/>
              <a:t>koji</a:t>
            </a:r>
            <a:r>
              <a:rPr lang="en-US" dirty="0"/>
              <a:t> u text-u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reč</a:t>
            </a:r>
            <a:r>
              <a:rPr lang="en-US" dirty="0"/>
              <a:t> „</a:t>
            </a:r>
            <a:r>
              <a:rPr lang="en-US" dirty="0" err="1"/>
              <a:t>Gde</a:t>
            </a:r>
            <a:r>
              <a:rPr lang="en-US" dirty="0"/>
              <a:t>“. MATCH()-[</a:t>
            </a:r>
            <a:r>
              <a:rPr lang="en-US" dirty="0" err="1"/>
              <a:t>r:SEND_MESSAGE</a:t>
            </a:r>
            <a:r>
              <a:rPr lang="en-US" dirty="0"/>
              <a:t>]-&gt;() WHERE </a:t>
            </a:r>
            <a:r>
              <a:rPr lang="en-US" dirty="0" err="1"/>
              <a:t>r.text</a:t>
            </a:r>
            <a:r>
              <a:rPr lang="en-US" dirty="0"/>
              <a:t> CONTAINS '</a:t>
            </a:r>
            <a:r>
              <a:rPr lang="en-US" dirty="0" err="1"/>
              <a:t>Gde</a:t>
            </a:r>
            <a:r>
              <a:rPr lang="en-US" dirty="0"/>
              <a:t>' RETURN COUNT(r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2.	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(</a:t>
            </a:r>
            <a:r>
              <a:rPr lang="en-US" dirty="0" err="1"/>
              <a:t>poruka</a:t>
            </a:r>
            <a:r>
              <a:rPr lang="en-US" dirty="0"/>
              <a:t>) </a:t>
            </a:r>
            <a:r>
              <a:rPr lang="en-US" dirty="0" err="1"/>
              <a:t>poslatih</a:t>
            </a:r>
            <a:r>
              <a:rPr lang="en-US" dirty="0"/>
              <a:t> u 12h. MATCH()-[</a:t>
            </a:r>
            <a:r>
              <a:rPr lang="en-US" dirty="0" err="1"/>
              <a:t>r:SEND_MESSAGE</a:t>
            </a:r>
            <a:r>
              <a:rPr lang="en-US" dirty="0"/>
              <a:t>]-&gt;() WHERE </a:t>
            </a:r>
            <a:r>
              <a:rPr lang="en-US" dirty="0" err="1"/>
              <a:t>r.time</a:t>
            </a:r>
            <a:r>
              <a:rPr lang="en-US" dirty="0"/>
              <a:t> CONTAINS '12' RETURN COUNT(r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3.	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(</a:t>
            </a:r>
            <a:r>
              <a:rPr lang="en-US" dirty="0" err="1"/>
              <a:t>poruka</a:t>
            </a:r>
            <a:r>
              <a:rPr lang="en-US" dirty="0"/>
              <a:t>) </a:t>
            </a:r>
            <a:r>
              <a:rPr lang="en-US" dirty="0" err="1"/>
              <a:t>poslatih</a:t>
            </a:r>
            <a:r>
              <a:rPr lang="en-US" dirty="0"/>
              <a:t> u 12 I </a:t>
            </a:r>
            <a:r>
              <a:rPr lang="en-US" dirty="0" err="1"/>
              <a:t>koje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reč</a:t>
            </a:r>
            <a:r>
              <a:rPr lang="en-US" dirty="0"/>
              <a:t> “</a:t>
            </a:r>
            <a:r>
              <a:rPr lang="en-US" dirty="0" err="1"/>
              <a:t>Kako</a:t>
            </a:r>
            <a:r>
              <a:rPr lang="en-US" dirty="0"/>
              <a:t>”. MATCH()-[</a:t>
            </a:r>
            <a:r>
              <a:rPr lang="en-US" dirty="0" err="1"/>
              <a:t>r:SEND_MESSAGE</a:t>
            </a:r>
            <a:r>
              <a:rPr lang="en-US" dirty="0"/>
              <a:t>]-&gt;() WHERE </a:t>
            </a:r>
            <a:r>
              <a:rPr lang="en-US" dirty="0" err="1"/>
              <a:t>r.time</a:t>
            </a:r>
            <a:r>
              <a:rPr lang="en-US" dirty="0"/>
              <a:t> CONTAINS '12'AND </a:t>
            </a:r>
            <a:r>
              <a:rPr lang="en-US" dirty="0" err="1"/>
              <a:t>r.text</a:t>
            </a:r>
            <a:r>
              <a:rPr lang="en-US" dirty="0"/>
              <a:t> CONTAINS '</a:t>
            </a:r>
            <a:r>
              <a:rPr lang="en-US" dirty="0" err="1"/>
              <a:t>Kako</a:t>
            </a:r>
            <a:r>
              <a:rPr lang="en-US" dirty="0"/>
              <a:t>' RETURN COUNT(r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4.	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(</a:t>
            </a:r>
            <a:r>
              <a:rPr lang="en-US" dirty="0" err="1"/>
              <a:t>poruka</a:t>
            </a:r>
            <a:r>
              <a:rPr lang="en-US" dirty="0"/>
              <a:t>) </a:t>
            </a:r>
            <a:r>
              <a:rPr lang="en-US" dirty="0" err="1"/>
              <a:t>koje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reč</a:t>
            </a:r>
            <a:r>
              <a:rPr lang="en-US" dirty="0"/>
              <a:t> “</a:t>
            </a:r>
            <a:r>
              <a:rPr lang="en-US" dirty="0" err="1"/>
              <a:t>Kako</a:t>
            </a:r>
            <a:r>
              <a:rPr lang="en-US" dirty="0"/>
              <a:t>”, </a:t>
            </a:r>
            <a:r>
              <a:rPr lang="en-US" dirty="0" err="1"/>
              <a:t>poslate</a:t>
            </a:r>
            <a:r>
              <a:rPr lang="en-US" dirty="0"/>
              <a:t> u 12h </a:t>
            </a:r>
            <a:r>
              <a:rPr lang="en-US" dirty="0" err="1"/>
              <a:t>i</a:t>
            </a:r>
            <a:r>
              <a:rPr lang="en-US" dirty="0"/>
              <a:t> 10-og </a:t>
            </a:r>
            <a:r>
              <a:rPr lang="en-US" dirty="0" err="1"/>
              <a:t>meseca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dana. MATCH()-[</a:t>
            </a:r>
            <a:r>
              <a:rPr lang="en-US" dirty="0" err="1"/>
              <a:t>r:SEND_MESSAGE</a:t>
            </a:r>
            <a:r>
              <a:rPr lang="en-US" dirty="0"/>
              <a:t>]-&gt;() WHERE </a:t>
            </a:r>
            <a:r>
              <a:rPr lang="en-US" dirty="0" err="1"/>
              <a:t>r.time</a:t>
            </a:r>
            <a:r>
              <a:rPr lang="en-US" dirty="0"/>
              <a:t> CONTAINS '12'AND </a:t>
            </a:r>
            <a:r>
              <a:rPr lang="en-US" dirty="0" err="1"/>
              <a:t>r.text</a:t>
            </a:r>
            <a:r>
              <a:rPr lang="en-US" dirty="0"/>
              <a:t> CONTAINS '</a:t>
            </a:r>
            <a:r>
              <a:rPr lang="en-US" dirty="0" err="1"/>
              <a:t>Kako</a:t>
            </a:r>
            <a:r>
              <a:rPr lang="en-US" dirty="0"/>
              <a:t>' AND </a:t>
            </a:r>
            <a:r>
              <a:rPr lang="en-US" dirty="0" err="1"/>
              <a:t>r.date</a:t>
            </a:r>
            <a:r>
              <a:rPr lang="en-US" dirty="0"/>
              <a:t> CONTAINS '10' RETURN COUNT(r);</a:t>
            </a:r>
          </a:p>
        </p:txBody>
      </p:sp>
    </p:spTree>
    <p:extLst>
      <p:ext uri="{BB962C8B-B14F-4D97-AF65-F5344CB8AC3E}">
        <p14:creationId xmlns:p14="http://schemas.microsoft.com/office/powerpoint/2010/main" val="35934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</a:t>
            </a:r>
            <a:r>
              <a:rPr lang="sr-Latn-RS" dirty="0"/>
              <a:t>full-text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indekse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property-ma. CALL </a:t>
            </a:r>
            <a:r>
              <a:rPr lang="en-US" dirty="0" err="1"/>
              <a:t>db.index.fulltext.createRelationshipIndex</a:t>
            </a:r>
            <a:r>
              <a:rPr lang="en-US" dirty="0"/>
              <a:t>("</a:t>
            </a:r>
            <a:r>
              <a:rPr lang="en-US" dirty="0" err="1"/>
              <a:t>MessageTimeIndex</a:t>
            </a:r>
            <a:r>
              <a:rPr lang="en-US" dirty="0"/>
              <a:t>",["SEND_MESSAGE"],["time"]);</a:t>
            </a:r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db.index.fulltext.createRelationshipIndex</a:t>
            </a:r>
            <a:r>
              <a:rPr lang="en-US" dirty="0"/>
              <a:t>("</a:t>
            </a:r>
            <a:r>
              <a:rPr lang="en-US" dirty="0" err="1"/>
              <a:t>MessageDateIndex</a:t>
            </a:r>
            <a:r>
              <a:rPr lang="en-US" dirty="0"/>
              <a:t>",["SEND_MESSAGE"],["date"]);</a:t>
            </a:r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db.index.fulltext.createRelationshipIndex</a:t>
            </a:r>
            <a:r>
              <a:rPr lang="en-US" dirty="0"/>
              <a:t>("</a:t>
            </a:r>
            <a:r>
              <a:rPr lang="en-US" dirty="0" err="1"/>
              <a:t>MessageFullIndex</a:t>
            </a:r>
            <a:r>
              <a:rPr lang="en-US" dirty="0"/>
              <a:t>",["SEND_MESSAGE"],["</a:t>
            </a:r>
            <a:r>
              <a:rPr lang="en-US" dirty="0" err="1"/>
              <a:t>text","time","date</a:t>
            </a:r>
            <a:r>
              <a:rPr lang="en-US" dirty="0"/>
              <a:t>"]);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full-text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 </a:t>
            </a:r>
            <a:r>
              <a:rPr lang="en-US" dirty="0" err="1"/>
              <a:t>nastavku</a:t>
            </a:r>
            <a:r>
              <a:rPr lang="en-US" dirty="0"/>
              <a:t> </a:t>
            </a:r>
            <a:r>
              <a:rPr lang="en-US" dirty="0" err="1"/>
              <a:t>izvršićemo</a:t>
            </a:r>
            <a:r>
              <a:rPr lang="en-US" dirty="0"/>
              <a:t> </a:t>
            </a:r>
            <a:r>
              <a:rPr lang="en-US" dirty="0" err="1"/>
              <a:t>upite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indeksiranim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1.	CALL </a:t>
            </a:r>
            <a:r>
              <a:rPr lang="en-US" dirty="0" err="1"/>
              <a:t>db.index.fulltext.queryRelationships</a:t>
            </a:r>
            <a:r>
              <a:rPr lang="en-US" dirty="0"/>
              <a:t>("</a:t>
            </a:r>
            <a:r>
              <a:rPr lang="en-US" dirty="0" err="1"/>
              <a:t>MessageIndex</a:t>
            </a:r>
            <a:r>
              <a:rPr lang="en-US" dirty="0"/>
              <a:t>","</a:t>
            </a:r>
            <a:r>
              <a:rPr lang="en-US" dirty="0" err="1"/>
              <a:t>Gde</a:t>
            </a:r>
            <a:r>
              <a:rPr lang="en-US" dirty="0"/>
              <a:t>*") YIELD relationship, score RETURN COUNT(relationship);</a:t>
            </a:r>
          </a:p>
          <a:p>
            <a:r>
              <a:rPr lang="en-US" dirty="0"/>
              <a:t>2.	CALL </a:t>
            </a:r>
            <a:r>
              <a:rPr lang="en-US" dirty="0" err="1"/>
              <a:t>db.index.fulltext.queryRelationships</a:t>
            </a:r>
            <a:r>
              <a:rPr lang="en-US" dirty="0"/>
              <a:t>("MessageTimeIndex","12*") YIELD relationship, score RETURN COUNT(relationship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3.	CALL </a:t>
            </a:r>
            <a:r>
              <a:rPr lang="en-US" dirty="0" err="1"/>
              <a:t>db.index.fulltext.queryRelationships</a:t>
            </a:r>
            <a:r>
              <a:rPr lang="en-US" dirty="0"/>
              <a:t>("</a:t>
            </a:r>
            <a:r>
              <a:rPr lang="en-US" dirty="0" err="1"/>
              <a:t>MessageFullIndex</a:t>
            </a:r>
            <a:r>
              <a:rPr lang="en-US" dirty="0"/>
              <a:t>","</a:t>
            </a:r>
            <a:r>
              <a:rPr lang="en-US" dirty="0" err="1"/>
              <a:t>text:Kako</a:t>
            </a:r>
            <a:r>
              <a:rPr lang="en-US" dirty="0"/>
              <a:t>* AND time:12*") YIELD relationship, score RETURN COUNT(relationship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4.	CALL </a:t>
            </a:r>
            <a:r>
              <a:rPr lang="en-US" dirty="0" err="1"/>
              <a:t>db.index.fulltext.queryRelationships</a:t>
            </a:r>
            <a:r>
              <a:rPr lang="en-US" dirty="0"/>
              <a:t>("</a:t>
            </a:r>
            <a:r>
              <a:rPr lang="en-US" dirty="0" err="1"/>
              <a:t>MessageFullIndex</a:t>
            </a:r>
            <a:r>
              <a:rPr lang="en-US" dirty="0"/>
              <a:t>","</a:t>
            </a:r>
            <a:r>
              <a:rPr lang="en-US" dirty="0" err="1"/>
              <a:t>text:Kako</a:t>
            </a:r>
            <a:r>
              <a:rPr lang="en-US" dirty="0"/>
              <a:t>* AND time:12* AND date:*10*") YIELD relationship, score RETURN COUNT(relationship);</a:t>
            </a:r>
          </a:p>
        </p:txBody>
      </p:sp>
    </p:spTree>
    <p:extLst>
      <p:ext uri="{BB962C8B-B14F-4D97-AF65-F5344CB8AC3E}">
        <p14:creationId xmlns:p14="http://schemas.microsoft.com/office/powerpoint/2010/main" val="19178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full-text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22173"/>
              </p:ext>
            </p:extLst>
          </p:nvPr>
        </p:nvGraphicFramePr>
        <p:xfrm>
          <a:off x="3238500" y="3657441"/>
          <a:ext cx="571500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52791274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595104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Vreme_izvršenja_bez_indeksa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Vreme_izvršenja_sa_indeksom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59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>
                          <a:effectLst/>
                        </a:rPr>
                        <a:t>82942ms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1)   </a:t>
                      </a:r>
                      <a:r>
                        <a:rPr lang="sr-Latn-RS" sz="1200">
                          <a:effectLst/>
                        </a:rPr>
                        <a:t>2749ms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9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>
                          <a:effectLst/>
                        </a:rPr>
                        <a:t>64425ms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2)   </a:t>
                      </a:r>
                      <a:r>
                        <a:rPr lang="sr-Latn-RS" sz="1200">
                          <a:effectLst/>
                        </a:rPr>
                        <a:t>12455ms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28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sr-Latn-RS" sz="1200">
                          <a:effectLst/>
                        </a:rPr>
                        <a:t>71550ms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3)   </a:t>
                      </a:r>
                      <a:r>
                        <a:rPr lang="sr-Latn-RS" sz="1200">
                          <a:effectLst/>
                        </a:rPr>
                        <a:t>6799ms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6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sr-Latn-RS" sz="1200">
                          <a:effectLst/>
                        </a:rPr>
                        <a:t>75254ms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4)   6162ms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52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Ukupno = 294171ms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Ukupno</a:t>
                      </a:r>
                      <a:r>
                        <a:rPr lang="en-US" sz="1200" dirty="0">
                          <a:effectLst/>
                        </a:rPr>
                        <a:t> = 28165ms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6639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4126" y="5286103"/>
            <a:ext cx="62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Pobljšanje iznosi: 100-294171/28165*100= približno 91%.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Videli</a:t>
            </a:r>
            <a:r>
              <a:rPr lang="en-US" dirty="0" smtClean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praktične</a:t>
            </a:r>
            <a:r>
              <a:rPr lang="en-US" dirty="0"/>
              <a:t> </a:t>
            </a:r>
            <a:r>
              <a:rPr lang="en-US" dirty="0" err="1"/>
              <a:t>primere</a:t>
            </a:r>
            <a:r>
              <a:rPr lang="en-US" dirty="0"/>
              <a:t> da je </a:t>
            </a:r>
            <a:r>
              <a:rPr lang="en-US" dirty="0" err="1"/>
              <a:t>indeksiranje</a:t>
            </a:r>
            <a:r>
              <a:rPr lang="en-US" dirty="0"/>
              <a:t> </a:t>
            </a:r>
            <a:r>
              <a:rPr lang="en-US" dirty="0" err="1"/>
              <a:t>dalo</a:t>
            </a:r>
            <a:r>
              <a:rPr lang="en-US" dirty="0"/>
              <a:t> </a:t>
            </a:r>
            <a:r>
              <a:rPr lang="en-US" dirty="0" err="1"/>
              <a:t>značajan</a:t>
            </a:r>
            <a:r>
              <a:rPr lang="en-US" dirty="0"/>
              <a:t> </a:t>
            </a:r>
            <a:r>
              <a:rPr lang="en-US" dirty="0" err="1"/>
              <a:t>postotak</a:t>
            </a:r>
            <a:r>
              <a:rPr lang="en-US" dirty="0"/>
              <a:t> </a:t>
            </a:r>
            <a:r>
              <a:rPr lang="en-US" dirty="0" err="1"/>
              <a:t>poboljšanja</a:t>
            </a:r>
            <a:r>
              <a:rPr lang="en-US" dirty="0"/>
              <a:t> </a:t>
            </a:r>
            <a:r>
              <a:rPr lang="en-US" dirty="0" err="1"/>
              <a:t>pretraživanja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postotak</a:t>
            </a:r>
            <a:r>
              <a:rPr lang="en-US" dirty="0"/>
              <a:t> </a:t>
            </a:r>
            <a:r>
              <a:rPr lang="en-US" dirty="0" err="1"/>
              <a:t>poboljšanja</a:t>
            </a:r>
            <a:r>
              <a:rPr lang="en-US" dirty="0"/>
              <a:t> je bio 56%, </a:t>
            </a:r>
            <a:r>
              <a:rPr lang="en-US" dirty="0" err="1"/>
              <a:t>dok</a:t>
            </a:r>
            <a:r>
              <a:rPr lang="en-US" dirty="0"/>
              <a:t> u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poboljšanje</a:t>
            </a:r>
            <a:r>
              <a:rPr lang="en-US" dirty="0"/>
              <a:t> je </a:t>
            </a:r>
            <a:r>
              <a:rPr lang="en-US" dirty="0" err="1"/>
              <a:t>približno</a:t>
            </a:r>
            <a:r>
              <a:rPr lang="en-US" dirty="0"/>
              <a:t> 91%. B-tree tip </a:t>
            </a:r>
            <a:r>
              <a:rPr lang="en-US" dirty="0" err="1"/>
              <a:t>indeksa</a:t>
            </a:r>
            <a:r>
              <a:rPr lang="en-US" dirty="0"/>
              <a:t>, </a:t>
            </a:r>
            <a:r>
              <a:rPr lang="en-US" dirty="0" err="1"/>
              <a:t>pogodno</a:t>
            </a:r>
            <a:r>
              <a:rPr lang="en-US" dirty="0"/>
              <a:t> je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indeksiraju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 property-ja (</a:t>
            </a:r>
            <a:r>
              <a:rPr lang="en-US" dirty="0" err="1"/>
              <a:t>Većim</a:t>
            </a:r>
            <a:r>
              <a:rPr lang="en-US" dirty="0"/>
              <a:t> </a:t>
            </a:r>
            <a:r>
              <a:rPr lang="en-US" dirty="0" err="1"/>
              <a:t>brojem</a:t>
            </a:r>
            <a:r>
              <a:rPr lang="en-US" dirty="0"/>
              <a:t> </a:t>
            </a:r>
            <a:r>
              <a:rPr lang="en-US" dirty="0" err="1"/>
              <a:t>numeričke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pretraživanje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korisnicima</a:t>
            </a:r>
            <a:r>
              <a:rPr lang="en-US" dirty="0"/>
              <a:t>. </a:t>
            </a:r>
            <a:r>
              <a:rPr lang="en-US" dirty="0" err="1"/>
              <a:t>Drugi</a:t>
            </a:r>
            <a:r>
              <a:rPr lang="en-US" dirty="0"/>
              <a:t> tip </a:t>
            </a:r>
            <a:r>
              <a:rPr lang="en-US" dirty="0" err="1"/>
              <a:t>indeksa</a:t>
            </a:r>
            <a:r>
              <a:rPr lang="en-US" dirty="0"/>
              <a:t> Full-text,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mu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kaže</a:t>
            </a:r>
            <a:r>
              <a:rPr lang="en-US" dirty="0"/>
              <a:t>, </a:t>
            </a:r>
            <a:r>
              <a:rPr lang="en-US" dirty="0" err="1"/>
              <a:t>pogodan</a:t>
            </a:r>
            <a:r>
              <a:rPr lang="en-US" dirty="0"/>
              <a:t> je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pretraživati</a:t>
            </a:r>
            <a:r>
              <a:rPr lang="en-US" dirty="0"/>
              <a:t> text, 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(</a:t>
            </a:r>
            <a:r>
              <a:rPr lang="en-US" dirty="0" err="1"/>
              <a:t>relacije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čvorove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string property-ja. Na primer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komentara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blogova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72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r>
              <a:rPr lang="sr-Latn-RS" dirty="0" smtClean="0"/>
              <a:t> graf</a:t>
            </a:r>
            <a:r>
              <a:rPr lang="en-US" dirty="0" smtClean="0"/>
              <a:t>  </a:t>
            </a:r>
            <a:r>
              <a:rPr lang="en-US" dirty="0" err="1"/>
              <a:t>baza</a:t>
            </a:r>
            <a:r>
              <a:rPr lang="en-US" dirty="0"/>
              <a:t>  </a:t>
            </a:r>
            <a:r>
              <a:rPr lang="en-US" dirty="0" err="1"/>
              <a:t>podataka</a:t>
            </a:r>
            <a:r>
              <a:rPr lang="en-US" dirty="0"/>
              <a:t>  </a:t>
            </a:r>
            <a:r>
              <a:rPr lang="en-US" dirty="0" err="1"/>
              <a:t>omogućuje</a:t>
            </a:r>
            <a:r>
              <a:rPr lang="en-US" dirty="0"/>
              <a:t>  da 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 </a:t>
            </a:r>
            <a:r>
              <a:rPr lang="en-US" dirty="0" err="1"/>
              <a:t>sadrže</a:t>
            </a:r>
            <a:r>
              <a:rPr lang="en-US" dirty="0"/>
              <a:t>  </a:t>
            </a:r>
            <a:r>
              <a:rPr lang="en-US" dirty="0" err="1"/>
              <a:t>svojstva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. </a:t>
            </a: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parove</a:t>
            </a:r>
            <a:r>
              <a:rPr lang="en-US" dirty="0"/>
              <a:t> </a:t>
            </a:r>
            <a:r>
              <a:rPr lang="en-US" dirty="0" err="1"/>
              <a:t>ključ-vrednost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znakova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string, a </a:t>
            </a:r>
            <a:r>
              <a:rPr lang="en-US" dirty="0" err="1"/>
              <a:t>vrednost</a:t>
            </a:r>
            <a:r>
              <a:rPr lang="en-US" dirty="0"/>
              <a:t>  </a:t>
            </a:r>
            <a:r>
              <a:rPr lang="en-US" dirty="0" err="1"/>
              <a:t>može</a:t>
            </a:r>
            <a:r>
              <a:rPr lang="en-US" dirty="0"/>
              <a:t>  </a:t>
            </a:r>
            <a:r>
              <a:rPr lang="en-US" dirty="0" err="1"/>
              <a:t>biti</a:t>
            </a:r>
            <a:r>
              <a:rPr lang="en-US" dirty="0"/>
              <a:t>  </a:t>
            </a:r>
            <a:r>
              <a:rPr lang="en-US" dirty="0" err="1"/>
              <a:t>jednostavna</a:t>
            </a:r>
            <a:r>
              <a:rPr lang="en-US" dirty="0"/>
              <a:t>  (string,  </a:t>
            </a:r>
            <a:r>
              <a:rPr lang="en-US" dirty="0" err="1"/>
              <a:t>broj</a:t>
            </a:r>
            <a:r>
              <a:rPr lang="en-US" dirty="0"/>
              <a:t>)  </a:t>
            </a:r>
            <a:r>
              <a:rPr lang="en-US" dirty="0" err="1"/>
              <a:t>ili</a:t>
            </a:r>
            <a:r>
              <a:rPr lang="en-US" dirty="0"/>
              <a:t>  </a:t>
            </a:r>
            <a:r>
              <a:rPr lang="en-US" dirty="0" err="1"/>
              <a:t>složena</a:t>
            </a:r>
            <a:r>
              <a:rPr lang="en-US" dirty="0"/>
              <a:t>  (</a:t>
            </a:r>
            <a:r>
              <a:rPr lang="en-US" dirty="0" err="1"/>
              <a:t>polje</a:t>
            </a:r>
            <a:r>
              <a:rPr lang="en-US" dirty="0"/>
              <a:t>  </a:t>
            </a:r>
            <a:r>
              <a:rPr lang="en-US" dirty="0" err="1"/>
              <a:t>jednostavnih</a:t>
            </a:r>
            <a:r>
              <a:rPr lang="en-US" dirty="0"/>
              <a:t>  </a:t>
            </a:r>
            <a:r>
              <a:rPr lang="en-US" dirty="0" err="1"/>
              <a:t>tipova</a:t>
            </a:r>
            <a:r>
              <a:rPr lang="en-US" dirty="0"/>
              <a:t>). </a:t>
            </a:r>
            <a:endParaRPr lang="sr-Latn-RS" dirty="0" smtClean="0"/>
          </a:p>
          <a:p>
            <a:r>
              <a:rPr lang="en-US" dirty="0" smtClean="0"/>
              <a:t>Neo4j </a:t>
            </a:r>
            <a:r>
              <a:rPr lang="en-US" dirty="0"/>
              <a:t>je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nezvisna</a:t>
            </a:r>
            <a:r>
              <a:rPr lang="en-US" dirty="0"/>
              <a:t> o </a:t>
            </a:r>
            <a:r>
              <a:rPr lang="en-US" dirty="0" err="1"/>
              <a:t>šemi</a:t>
            </a:r>
            <a:r>
              <a:rPr lang="en-US" dirty="0"/>
              <a:t>, </a:t>
            </a:r>
            <a:r>
              <a:rPr lang="en-US" dirty="0" err="1"/>
              <a:t>premda</a:t>
            </a:r>
            <a:r>
              <a:rPr lang="en-US" dirty="0"/>
              <a:t> </a:t>
            </a:r>
            <a:r>
              <a:rPr lang="en-US" dirty="0" err="1"/>
              <a:t>prisutnost</a:t>
            </a:r>
            <a:r>
              <a:rPr lang="en-US" dirty="0"/>
              <a:t> </a:t>
            </a:r>
            <a:r>
              <a:rPr lang="en-US" dirty="0" err="1"/>
              <a:t>šeme</a:t>
            </a:r>
            <a:r>
              <a:rPr lang="en-US" dirty="0"/>
              <a:t> </a:t>
            </a:r>
            <a:r>
              <a:rPr lang="en-US" dirty="0" err="1"/>
              <a:t>pridonosi</a:t>
            </a:r>
            <a:r>
              <a:rPr lang="en-US" dirty="0"/>
              <a:t> </a:t>
            </a:r>
            <a:r>
              <a:rPr lang="en-US" dirty="0" err="1"/>
              <a:t>poboljšanju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modeliranju</a:t>
            </a:r>
            <a:r>
              <a:rPr lang="en-US" dirty="0"/>
              <a:t>. </a:t>
            </a:r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šeme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Neo4j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poboljšati</a:t>
            </a:r>
            <a:r>
              <a:rPr lang="en-US" dirty="0"/>
              <a:t> </a:t>
            </a:r>
            <a:r>
              <a:rPr lang="en-US" dirty="0" err="1"/>
              <a:t>kreiranjem</a:t>
            </a:r>
            <a:r>
              <a:rPr lang="en-US" dirty="0"/>
              <a:t>  </a:t>
            </a:r>
            <a:r>
              <a:rPr lang="en-US" dirty="0" err="1"/>
              <a:t>indeksa</a:t>
            </a:r>
            <a:r>
              <a:rPr lang="en-US" dirty="0"/>
              <a:t>  </a:t>
            </a:r>
            <a:r>
              <a:rPr lang="en-US" dirty="0" err="1"/>
              <a:t>kojima</a:t>
            </a:r>
            <a:r>
              <a:rPr lang="en-US" dirty="0"/>
              <a:t>  se  </a:t>
            </a:r>
            <a:r>
              <a:rPr lang="en-US" dirty="0" err="1"/>
              <a:t>ubrzava</a:t>
            </a:r>
            <a:r>
              <a:rPr lang="en-US" dirty="0"/>
              <a:t> </a:t>
            </a:r>
            <a:r>
              <a:rPr lang="en-US" dirty="0" err="1"/>
              <a:t>pretraživanje</a:t>
            </a:r>
            <a:r>
              <a:rPr lang="en-US" dirty="0"/>
              <a:t>  </a:t>
            </a:r>
            <a:r>
              <a:rPr lang="en-US" dirty="0" err="1"/>
              <a:t>čvorova</a:t>
            </a:r>
            <a:r>
              <a:rPr lang="en-US" dirty="0"/>
              <a:t> u </a:t>
            </a:r>
            <a:r>
              <a:rPr lang="en-US" dirty="0" err="1"/>
              <a:t>bazi</a:t>
            </a:r>
            <a:r>
              <a:rPr lang="en-US" dirty="0"/>
              <a:t> 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66177" y="4675635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indeksiranje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redudantnu</a:t>
            </a:r>
            <a:r>
              <a:rPr lang="en-US" dirty="0"/>
              <a:t> </a:t>
            </a:r>
            <a:r>
              <a:rPr lang="en-US" dirty="0" err="1"/>
              <a:t>kopiju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same </a:t>
            </a:r>
            <a:r>
              <a:rPr lang="en-US" dirty="0" err="1"/>
              <a:t>baze</a:t>
            </a:r>
            <a:r>
              <a:rPr lang="en-US" dirty="0"/>
              <a:t> u </a:t>
            </a:r>
            <a:r>
              <a:rPr lang="en-US" dirty="0" err="1"/>
              <a:t>svrhu</a:t>
            </a:r>
            <a:r>
              <a:rPr lang="en-US" dirty="0"/>
              <a:t> </a:t>
            </a:r>
            <a:r>
              <a:rPr lang="en-US" dirty="0" err="1"/>
              <a:t>poboljšanja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pretraživanja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Cena</a:t>
            </a:r>
            <a:r>
              <a:rPr lang="en-US" dirty="0" smtClean="0"/>
              <a:t> </a:t>
            </a:r>
            <a:r>
              <a:rPr lang="en-US" dirty="0" err="1"/>
              <a:t>poboljšanja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pretraživanja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je </a:t>
            </a:r>
            <a:r>
              <a:rPr lang="en-US" dirty="0" err="1"/>
              <a:t>memorija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smeštanje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sporiji</a:t>
            </a:r>
            <a:r>
              <a:rPr lang="en-US" dirty="0"/>
              <a:t> </a:t>
            </a:r>
            <a:r>
              <a:rPr lang="en-US" dirty="0" err="1"/>
              <a:t>upis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odluka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, a </a:t>
            </a:r>
            <a:r>
              <a:rPr lang="en-US" dirty="0" err="1"/>
              <a:t>šta</a:t>
            </a:r>
            <a:r>
              <a:rPr lang="en-US" dirty="0"/>
              <a:t> ne </a:t>
            </a:r>
            <a:r>
              <a:rPr lang="en-US" dirty="0" err="1"/>
              <a:t>pripada</a:t>
            </a:r>
            <a:r>
              <a:rPr lang="en-US" dirty="0"/>
              <a:t>, je </a:t>
            </a:r>
            <a:r>
              <a:rPr lang="en-US" dirty="0" err="1"/>
              <a:t>važan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čest</a:t>
            </a:r>
            <a:r>
              <a:rPr lang="en-US" dirty="0"/>
              <a:t> ne-</a:t>
            </a:r>
            <a:r>
              <a:rPr lang="en-US" dirty="0" err="1"/>
              <a:t>trivijalni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Pritom</a:t>
            </a:r>
            <a:r>
              <a:rPr lang="en-US" dirty="0" smtClean="0"/>
              <a:t>  </a:t>
            </a:r>
            <a:r>
              <a:rPr lang="en-US" dirty="0"/>
              <a:t>se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s </a:t>
            </a:r>
            <a:r>
              <a:rPr lang="en-US" dirty="0" err="1"/>
              <a:t>vremenom</a:t>
            </a:r>
            <a:r>
              <a:rPr lang="en-US" dirty="0"/>
              <a:t>  </a:t>
            </a:r>
            <a:r>
              <a:rPr lang="en-US" dirty="0" err="1"/>
              <a:t>automatski</a:t>
            </a:r>
            <a:r>
              <a:rPr lang="en-US" dirty="0"/>
              <a:t>  </a:t>
            </a:r>
            <a:r>
              <a:rPr lang="en-US" dirty="0" err="1"/>
              <a:t>ažuriraju</a:t>
            </a:r>
            <a:r>
              <a:rPr lang="en-US" dirty="0"/>
              <a:t>  u  </a:t>
            </a:r>
            <a:r>
              <a:rPr lang="en-US" dirty="0" err="1"/>
              <a:t>skladu</a:t>
            </a:r>
            <a:r>
              <a:rPr lang="en-US" dirty="0"/>
              <a:t>  s  </a:t>
            </a:r>
            <a:r>
              <a:rPr lang="en-US" dirty="0" err="1"/>
              <a:t>promenama</a:t>
            </a:r>
            <a:r>
              <a:rPr lang="en-US" dirty="0"/>
              <a:t>  </a:t>
            </a:r>
            <a:r>
              <a:rPr lang="en-US" dirty="0" err="1"/>
              <a:t>nad</a:t>
            </a:r>
            <a:r>
              <a:rPr lang="en-US" dirty="0"/>
              <a:t> 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čvorovima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njihovim</a:t>
            </a:r>
            <a:r>
              <a:rPr lang="en-US" dirty="0"/>
              <a:t>  </a:t>
            </a:r>
            <a:r>
              <a:rPr lang="en-US" dirty="0" err="1"/>
              <a:t>svojstvima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/>
              <a:t>Kod</a:t>
            </a:r>
            <a:r>
              <a:rPr lang="en-US" dirty="0"/>
              <a:t> Neo4j-a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različita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B-tree </a:t>
            </a:r>
            <a:r>
              <a:rPr lang="en-US" dirty="0" err="1"/>
              <a:t>ideksi</a:t>
            </a:r>
            <a:endParaRPr lang="en-US" dirty="0"/>
          </a:p>
          <a:p>
            <a:pPr lvl="1"/>
            <a:r>
              <a:rPr lang="en-US" dirty="0"/>
              <a:t>Full text </a:t>
            </a:r>
            <a:r>
              <a:rPr lang="en-US" dirty="0" err="1"/>
              <a:t>indeksi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</a:t>
            </a:r>
            <a:r>
              <a:rPr lang="en-US" dirty="0" err="1" smtClean="0"/>
              <a:t>ideks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B-tree </a:t>
            </a:r>
            <a:r>
              <a:rPr lang="en-US" dirty="0"/>
              <a:t>je </a:t>
            </a:r>
            <a:r>
              <a:rPr lang="en-US" dirty="0" err="1"/>
              <a:t>samobalansirajuća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čuva</a:t>
            </a:r>
            <a:r>
              <a:rPr lang="en-US" dirty="0"/>
              <a:t> </a:t>
            </a:r>
            <a:r>
              <a:rPr lang="en-US" dirty="0" err="1"/>
              <a:t>sortirane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sekvencijalni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,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B-tree </a:t>
            </a:r>
            <a:r>
              <a:rPr lang="en-US" dirty="0" err="1"/>
              <a:t>strukturi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svaki</a:t>
            </a:r>
            <a:r>
              <a:rPr lang="en-US" dirty="0"/>
              <a:t> od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ključeve</a:t>
            </a:r>
            <a:r>
              <a:rPr lang="en-US" dirty="0"/>
              <a:t> </a:t>
            </a:r>
            <a:r>
              <a:rPr lang="en-US" dirty="0" err="1"/>
              <a:t>poređane</a:t>
            </a:r>
            <a:r>
              <a:rPr lang="en-US" dirty="0"/>
              <a:t> u </a:t>
            </a:r>
            <a:r>
              <a:rPr lang="en-US" dirty="0" err="1"/>
              <a:t>rastućem</a:t>
            </a:r>
            <a:r>
              <a:rPr lang="en-US" dirty="0"/>
              <a:t> </a:t>
            </a:r>
            <a:r>
              <a:rPr lang="en-US" dirty="0" err="1"/>
              <a:t>redosledu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Saki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reference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(</a:t>
            </a:r>
            <a:r>
              <a:rPr lang="en-US" dirty="0" err="1"/>
              <a:t>deteta</a:t>
            </a:r>
            <a:r>
              <a:rPr lang="en-US" dirty="0"/>
              <a:t>). </a:t>
            </a:r>
            <a:r>
              <a:rPr lang="en-US" dirty="0" err="1"/>
              <a:t>Kljucevi</a:t>
            </a:r>
            <a:r>
              <a:rPr lang="en-US" dirty="0"/>
              <a:t> </a:t>
            </a:r>
            <a:r>
              <a:rPr lang="en-US" dirty="0" err="1"/>
              <a:t>levog</a:t>
            </a:r>
            <a:r>
              <a:rPr lang="en-US" dirty="0"/>
              <a:t> </a:t>
            </a:r>
            <a:r>
              <a:rPr lang="en-US" dirty="0" err="1"/>
              <a:t>deteta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manji</a:t>
            </a:r>
            <a:r>
              <a:rPr lang="en-US" dirty="0"/>
              <a:t> od </a:t>
            </a:r>
            <a:r>
              <a:rPr lang="en-US" dirty="0" err="1"/>
              <a:t>ključeva</a:t>
            </a:r>
            <a:r>
              <a:rPr lang="en-US" dirty="0"/>
              <a:t> </a:t>
            </a:r>
            <a:r>
              <a:rPr lang="en-US" dirty="0" err="1"/>
              <a:t>roditelja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ključevi</a:t>
            </a:r>
            <a:r>
              <a:rPr lang="en-US" dirty="0"/>
              <a:t> </a:t>
            </a:r>
            <a:r>
              <a:rPr lang="en-US" dirty="0" err="1"/>
              <a:t>desnog</a:t>
            </a:r>
            <a:r>
              <a:rPr lang="en-US" dirty="0"/>
              <a:t> </a:t>
            </a:r>
            <a:r>
              <a:rPr lang="en-US" dirty="0" err="1"/>
              <a:t>deteta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od </a:t>
            </a:r>
            <a:r>
              <a:rPr lang="en-US" dirty="0" err="1"/>
              <a:t>roditeljskih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cvor</a:t>
            </a:r>
            <a:r>
              <a:rPr lang="en-US" dirty="0"/>
              <a:t> u </a:t>
            </a:r>
            <a:r>
              <a:rPr lang="en-US" dirty="0" err="1"/>
              <a:t>stablu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n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maksimalno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n+1 </a:t>
            </a:r>
            <a:r>
              <a:rPr lang="en-US" dirty="0" err="1"/>
              <a:t>deteta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B-tree </a:t>
            </a:r>
            <a:r>
              <a:rPr lang="en-US" dirty="0" err="1"/>
              <a:t>indeks</a:t>
            </a:r>
            <a:r>
              <a:rPr lang="en-US" dirty="0"/>
              <a:t> je </a:t>
            </a:r>
            <a:r>
              <a:rPr lang="en-US" dirty="0" err="1"/>
              <a:t>pogodan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precizan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opsega</a:t>
            </a:r>
            <a:r>
              <a:rPr lang="en-US" dirty="0"/>
              <a:t>, </a:t>
            </a:r>
            <a:r>
              <a:rPr lang="en-US" dirty="0" err="1"/>
              <a:t>kompletno</a:t>
            </a:r>
            <a:r>
              <a:rPr lang="en-US" dirty="0"/>
              <a:t>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prefiksno</a:t>
            </a:r>
            <a:r>
              <a:rPr lang="en-US" dirty="0"/>
              <a:t> </a:t>
            </a:r>
            <a:r>
              <a:rPr lang="en-US" dirty="0" err="1"/>
              <a:t>traženje</a:t>
            </a:r>
            <a:r>
              <a:rPr lang="en-US" dirty="0"/>
              <a:t>. B-tree index </a:t>
            </a:r>
            <a:r>
              <a:rPr lang="en-US" dirty="0" err="1"/>
              <a:t>kod</a:t>
            </a:r>
            <a:r>
              <a:rPr lang="en-US" dirty="0"/>
              <a:t> Neo4j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podržan</a:t>
            </a:r>
            <a:r>
              <a:rPr lang="en-US" dirty="0"/>
              <a:t> od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različita</a:t>
            </a:r>
            <a:r>
              <a:rPr lang="en-US" dirty="0"/>
              <a:t> </a:t>
            </a:r>
            <a:r>
              <a:rPr lang="en-US" dirty="0" err="1"/>
              <a:t>provajdera</a:t>
            </a:r>
            <a:r>
              <a:rPr lang="en-US" dirty="0"/>
              <a:t>, native-btree-1.0 </a:t>
            </a:r>
            <a:r>
              <a:rPr lang="en-US" dirty="0" err="1"/>
              <a:t>i</a:t>
            </a:r>
            <a:r>
              <a:rPr lang="en-US" dirty="0"/>
              <a:t> lucene+native-3.0.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eksplicitno</a:t>
            </a:r>
            <a:r>
              <a:rPr lang="en-US" dirty="0"/>
              <a:t> </a:t>
            </a:r>
            <a:r>
              <a:rPr lang="en-US" dirty="0" err="1"/>
              <a:t>postavljeno</a:t>
            </a:r>
            <a:r>
              <a:rPr lang="en-US" dirty="0"/>
              <a:t> </a:t>
            </a:r>
            <a:r>
              <a:rPr lang="en-US" dirty="0" err="1"/>
              <a:t>koristiće</a:t>
            </a:r>
            <a:r>
              <a:rPr lang="en-US" dirty="0"/>
              <a:t> se  native-btree-1.0.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Ograničenja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provajder</a:t>
            </a:r>
            <a:r>
              <a:rPr lang="en-US" dirty="0"/>
              <a:t> native-btree-1.0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ograničenu</a:t>
            </a:r>
            <a:r>
              <a:rPr lang="en-US" dirty="0"/>
              <a:t>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CONTAINS </a:t>
            </a:r>
            <a:r>
              <a:rPr lang="en-US" dirty="0" err="1" smtClean="0"/>
              <a:t>i</a:t>
            </a:r>
            <a:r>
              <a:rPr lang="en-US" dirty="0" smtClean="0"/>
              <a:t> 	ENDS </a:t>
            </a:r>
            <a:r>
              <a:rPr lang="en-US" dirty="0"/>
              <a:t>	WITH </a:t>
            </a:r>
            <a:r>
              <a:rPr lang="en-US" dirty="0" err="1"/>
              <a:t>upite</a:t>
            </a:r>
            <a:r>
              <a:rPr lang="en-US" dirty="0"/>
              <a:t>.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sposobni</a:t>
            </a:r>
            <a:r>
              <a:rPr lang="en-US" dirty="0"/>
              <a:t> da </a:t>
            </a:r>
            <a:r>
              <a:rPr lang="en-US" dirty="0" err="1"/>
              <a:t>urade</a:t>
            </a:r>
            <a:r>
              <a:rPr lang="en-US" dirty="0"/>
              <a:t> </a:t>
            </a:r>
            <a:r>
              <a:rPr lang="en-US" dirty="0" err="1"/>
              <a:t>optimizovanu</a:t>
            </a:r>
            <a:r>
              <a:rPr lang="en-US" dirty="0"/>
              <a:t> </a:t>
            </a:r>
            <a:r>
              <a:rPr lang="en-US" dirty="0" err="1" smtClean="0"/>
              <a:t>pretragu</a:t>
            </a:r>
            <a:r>
              <a:rPr lang="en-US" dirty="0"/>
              <a:t>. U </a:t>
            </a:r>
            <a:r>
              <a:rPr lang="en-US" dirty="0" err="1" smtClean="0"/>
              <a:t>budućnosti</a:t>
            </a:r>
            <a:r>
              <a:rPr lang="en-US" dirty="0" smtClean="0"/>
              <a:t> </a:t>
            </a:r>
            <a:r>
              <a:rPr lang="en-US" dirty="0" err="1"/>
              <a:t>ovakvi</a:t>
            </a:r>
            <a:r>
              <a:rPr lang="en-US" dirty="0"/>
              <a:t> </a:t>
            </a:r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podržani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od full text </a:t>
            </a:r>
            <a:r>
              <a:rPr lang="en-US" dirty="0" err="1"/>
              <a:t>indeksa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/>
              <a:t>Indeks provajder native-btree-1.0 ima ograničenu veličinu ključa oko 8kB. </a:t>
            </a:r>
          </a:p>
          <a:p>
            <a:r>
              <a:rPr lang="sr-Latn-RS" dirty="0" smtClean="0"/>
              <a:t>Ako </a:t>
            </a:r>
            <a:r>
              <a:rPr lang="sr-Latn-RS" dirty="0"/>
              <a:t>transakcija prekorači ograničenu veličinu ključa, ta transakcija će propasti </a:t>
            </a:r>
            <a:r>
              <a:rPr lang="sr-Latn-RS" dirty="0" smtClean="0"/>
              <a:t>pre </a:t>
            </a:r>
            <a:r>
              <a:rPr lang="sr-Latn-RS" dirty="0"/>
              <a:t>podtvrde bilo kakvih promena. Ako se prekorači ograničenje tokom </a:t>
            </a:r>
            <a:r>
              <a:rPr lang="sr-Latn-RS" dirty="0" smtClean="0"/>
              <a:t>indeksiranja</a:t>
            </a:r>
            <a:r>
              <a:rPr lang="sr-Latn-RS" dirty="0"/>
              <a:t>, to će rezultirati neuspešnim stanjem indeksa i indeks će biti </a:t>
            </a:r>
            <a:r>
              <a:rPr lang="sr-Latn-RS" dirty="0" smtClean="0"/>
              <a:t>neupotrebljiv</a:t>
            </a:r>
            <a:r>
              <a:rPr lang="sr-Latn-RS" dirty="0"/>
              <a:t>. Ukoliko nam je potrebna veća veličina ključa možemo koristiti </a:t>
            </a:r>
            <a:r>
              <a:rPr lang="sr-Latn-RS" dirty="0" smtClean="0"/>
              <a:t>provajder  </a:t>
            </a:r>
            <a:r>
              <a:rPr lang="sr-Latn-RS" dirty="0"/>
              <a:t>lucene+native-3.0 čije je ograničenje ključa 32kB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70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Full-text </a:t>
            </a:r>
            <a:r>
              <a:rPr lang="en-US" dirty="0" err="1"/>
              <a:t>indeks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Full-text </a:t>
            </a:r>
            <a:r>
              <a:rPr lang="en-US" dirty="0" err="1"/>
              <a:t>indekse</a:t>
            </a:r>
            <a:r>
              <a:rPr lang="en-US" dirty="0"/>
              <a:t> </a:t>
            </a:r>
            <a:r>
              <a:rPr lang="en-US" dirty="0" err="1"/>
              <a:t>pokreće</a:t>
            </a:r>
            <a:r>
              <a:rPr lang="en-US" dirty="0"/>
              <a:t> Apache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indeksiranje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indeksiranje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veza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string property-ma. Full-text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dozvoljava</a:t>
            </a:r>
            <a:r>
              <a:rPr lang="en-US" dirty="0"/>
              <a:t> da </a:t>
            </a:r>
            <a:r>
              <a:rPr lang="en-US" dirty="0" err="1"/>
              <a:t>pišemo</a:t>
            </a:r>
            <a:r>
              <a:rPr lang="en-US" dirty="0"/>
              <a:t> </a:t>
            </a:r>
            <a:r>
              <a:rPr lang="en-US" dirty="0" err="1"/>
              <a:t>upite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poklapaju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string </a:t>
            </a:r>
            <a:r>
              <a:rPr lang="en-US" dirty="0" smtClean="0"/>
              <a:t>property-ja.</a:t>
            </a:r>
            <a:endParaRPr lang="sr-Latn-RS" dirty="0" smtClean="0"/>
          </a:p>
          <a:p>
            <a:r>
              <a:rPr lang="en-US" dirty="0"/>
              <a:t> Full-text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tokenizirati</a:t>
            </a:r>
            <a:r>
              <a:rPr lang="en-US" dirty="0"/>
              <a:t> string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moći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da </a:t>
            </a:r>
            <a:r>
              <a:rPr lang="en-US" dirty="0" err="1"/>
              <a:t>uradi</a:t>
            </a:r>
            <a:r>
              <a:rPr lang="en-US" dirty="0"/>
              <a:t> </a:t>
            </a:r>
            <a:r>
              <a:rPr lang="en-US" dirty="0" err="1"/>
              <a:t>poklapanje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terminom</a:t>
            </a:r>
            <a:r>
              <a:rPr lang="en-US" dirty="0"/>
              <a:t> u </a:t>
            </a:r>
            <a:r>
              <a:rPr lang="en-US" dirty="0" err="1" smtClean="0"/>
              <a:t>stringu</a:t>
            </a:r>
            <a:r>
              <a:rPr lang="sr-Latn-RS" dirty="0" smtClean="0"/>
              <a:t>.</a:t>
            </a:r>
          </a:p>
          <a:p>
            <a:r>
              <a:rPr lang="en-US" dirty="0"/>
              <a:t>U </a:t>
            </a:r>
            <a:r>
              <a:rPr lang="en-US" dirty="0" err="1"/>
              <a:t>uprošćavanju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tokeniziranju</a:t>
            </a:r>
            <a:r>
              <a:rPr lang="en-US" dirty="0"/>
              <a:t>,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indeksiranja</a:t>
            </a:r>
            <a:r>
              <a:rPr lang="en-US" dirty="0"/>
              <a:t> </a:t>
            </a:r>
            <a:r>
              <a:rPr lang="en-US" dirty="0" err="1"/>
              <a:t>prolazi</a:t>
            </a:r>
            <a:r>
              <a:rPr lang="en-US" dirty="0"/>
              <a:t> 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.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je </a:t>
            </a:r>
            <a:r>
              <a:rPr lang="en-US" dirty="0" err="1"/>
              <a:t>Analizator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je </a:t>
            </a:r>
            <a:r>
              <a:rPr lang="en-US" dirty="0" err="1"/>
              <a:t>IndexWriter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upis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analizatora</a:t>
            </a:r>
            <a:r>
              <a:rPr lang="en-US" dirty="0"/>
              <a:t> u </a:t>
            </a:r>
            <a:r>
              <a:rPr lang="en-US" dirty="0" err="1"/>
              <a:t>indeks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2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 bi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uspeli</a:t>
            </a:r>
            <a:r>
              <a:rPr lang="en-US" dirty="0"/>
              <a:t> </a:t>
            </a:r>
            <a:r>
              <a:rPr lang="en-US" dirty="0" err="1"/>
              <a:t>pokazati</a:t>
            </a:r>
            <a:r>
              <a:rPr lang="en-US" dirty="0"/>
              <a:t> </a:t>
            </a:r>
            <a:r>
              <a:rPr lang="en-US" dirty="0" err="1"/>
              <a:t>praktično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indeksiranje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,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najmanje</a:t>
            </a:r>
            <a:r>
              <a:rPr lang="en-US" dirty="0"/>
              <a:t> 100 </a:t>
            </a:r>
            <a:r>
              <a:rPr lang="en-US" dirty="0" err="1"/>
              <a:t>miliona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/>
              <a:t>Kako</a:t>
            </a:r>
            <a:r>
              <a:rPr lang="en-US" dirty="0"/>
              <a:t> je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teško</a:t>
            </a:r>
            <a:r>
              <a:rPr lang="en-US" dirty="0"/>
              <a:t> </a:t>
            </a:r>
            <a:r>
              <a:rPr lang="en-US" dirty="0" err="1"/>
              <a:t>sakupiti</a:t>
            </a:r>
            <a:r>
              <a:rPr lang="en-US" dirty="0"/>
              <a:t> 100 </a:t>
            </a:r>
            <a:r>
              <a:rPr lang="en-US" dirty="0" err="1"/>
              <a:t>miliona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kreiraćemo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skripte</a:t>
            </a:r>
            <a:r>
              <a:rPr lang="en-US" dirty="0"/>
              <a:t> test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/>
              <a:t>Skripta</a:t>
            </a:r>
            <a:r>
              <a:rPr lang="en-US" dirty="0"/>
              <a:t>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</a:t>
            </a:r>
            <a:r>
              <a:rPr lang="en-US" dirty="0" err="1"/>
              <a:t>nizove</a:t>
            </a:r>
            <a:r>
              <a:rPr lang="en-US" dirty="0"/>
              <a:t> 100 </a:t>
            </a:r>
            <a:r>
              <a:rPr lang="en-US" dirty="0" err="1"/>
              <a:t>hiljada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jedanput</a:t>
            </a:r>
            <a:r>
              <a:rPr lang="en-US" dirty="0"/>
              <a:t>. </a:t>
            </a:r>
            <a:r>
              <a:rPr lang="en-US" dirty="0" err="1"/>
              <a:t>Nizovi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, </a:t>
            </a:r>
            <a:r>
              <a:rPr lang="en-US" dirty="0" err="1"/>
              <a:t>prezimena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godinu</a:t>
            </a:r>
            <a:r>
              <a:rPr lang="en-US" dirty="0"/>
              <a:t> </a:t>
            </a:r>
            <a:r>
              <a:rPr lang="en-US" dirty="0" err="1"/>
              <a:t>rođenja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ne bi </a:t>
            </a:r>
            <a:r>
              <a:rPr lang="en-US" dirty="0" err="1"/>
              <a:t>došlo</a:t>
            </a:r>
            <a:r>
              <a:rPr lang="en-US" dirty="0"/>
              <a:t> do </a:t>
            </a:r>
            <a:r>
              <a:rPr lang="en-US" dirty="0" err="1"/>
              <a:t>greške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miliona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računaru</a:t>
            </a:r>
            <a:r>
              <a:rPr lang="en-US" dirty="0"/>
              <a:t> je </a:t>
            </a:r>
            <a:r>
              <a:rPr lang="en-US" dirty="0" err="1"/>
              <a:t>lakše</a:t>
            </a:r>
            <a:r>
              <a:rPr lang="en-US" dirty="0"/>
              <a:t> da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puta. U </a:t>
            </a:r>
            <a:r>
              <a:rPr lang="en-US" dirty="0" err="1"/>
              <a:t>prilogu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txt </a:t>
            </a:r>
            <a:r>
              <a:rPr lang="en-US" dirty="0" err="1"/>
              <a:t>fajil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od </a:t>
            </a:r>
            <a:r>
              <a:rPr lang="en-US" dirty="0" err="1"/>
              <a:t>prilike</a:t>
            </a:r>
            <a:r>
              <a:rPr lang="en-US" dirty="0"/>
              <a:t>, 1000 puta </a:t>
            </a:r>
            <a:r>
              <a:rPr lang="en-US" dirty="0" err="1"/>
              <a:t>kopiranom</a:t>
            </a:r>
            <a:r>
              <a:rPr lang="en-US" dirty="0"/>
              <a:t> </a:t>
            </a:r>
            <a:r>
              <a:rPr lang="en-US" dirty="0" err="1"/>
              <a:t>skriptom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iskopira</a:t>
            </a:r>
            <a:r>
              <a:rPr lang="en-US" dirty="0"/>
              <a:t> u Cypher-shell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sačeka</a:t>
            </a:r>
            <a:r>
              <a:rPr lang="en-US" dirty="0"/>
              <a:t> da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4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Praktični primer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4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izvršili</a:t>
            </a:r>
            <a:r>
              <a:rPr lang="en-US" dirty="0"/>
              <a:t>:</a:t>
            </a:r>
          </a:p>
          <a:p>
            <a:r>
              <a:rPr lang="en-US" dirty="0" smtClean="0"/>
              <a:t>1</a:t>
            </a:r>
            <a:r>
              <a:rPr lang="en-US" dirty="0"/>
              <a:t>.	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A: MATCH(n) WHERE n.name STARTS WITH 'A' RETURN COUNT(n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2.	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prezime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C: MATCH(n) WHERE n.name STARTS WITH 'A' AND </a:t>
            </a:r>
            <a:r>
              <a:rPr lang="en-US" dirty="0" err="1"/>
              <a:t>n.lastname</a:t>
            </a:r>
            <a:r>
              <a:rPr lang="en-US" dirty="0"/>
              <a:t> STARTS WITH 'C' RETURN COUNT(n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3.	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rođenja</a:t>
            </a:r>
            <a:r>
              <a:rPr lang="en-US" dirty="0"/>
              <a:t> </a:t>
            </a:r>
            <a:r>
              <a:rPr lang="en-US" dirty="0" err="1"/>
              <a:t>manja</a:t>
            </a:r>
            <a:r>
              <a:rPr lang="en-US" dirty="0"/>
              <a:t> od 1980: MATCH(n) </a:t>
            </a:r>
            <a:r>
              <a:rPr lang="en-US" dirty="0" smtClean="0"/>
              <a:t>WHERE </a:t>
            </a:r>
            <a:r>
              <a:rPr lang="en-US" dirty="0" err="1"/>
              <a:t>n.birthyear</a:t>
            </a:r>
            <a:r>
              <a:rPr lang="en-US" dirty="0"/>
              <a:t>&lt;1980 RETURN COUNT(n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en-US" dirty="0"/>
              <a:t>4.	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čije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D, </a:t>
            </a:r>
            <a:r>
              <a:rPr lang="en-US" dirty="0" err="1"/>
              <a:t>prezime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rođenja</a:t>
            </a:r>
            <a:r>
              <a:rPr lang="en-US" dirty="0"/>
              <a:t> </a:t>
            </a:r>
            <a:r>
              <a:rPr lang="en-US" dirty="0" err="1"/>
              <a:t>veća</a:t>
            </a:r>
            <a:r>
              <a:rPr lang="en-US" dirty="0"/>
              <a:t> od 1990: MATCH(n) WHERE n.name STARTS WITH 'D' AND </a:t>
            </a:r>
            <a:r>
              <a:rPr lang="en-US" dirty="0" err="1"/>
              <a:t>n.lastname</a:t>
            </a:r>
            <a:r>
              <a:rPr lang="en-US" dirty="0"/>
              <a:t> STARTS WITH 'C' AND </a:t>
            </a:r>
            <a:r>
              <a:rPr lang="en-US" dirty="0" err="1"/>
              <a:t>n.birthyear</a:t>
            </a:r>
            <a:r>
              <a:rPr lang="en-US" dirty="0"/>
              <a:t>&gt;1990 RETURN COUNT(n); </a:t>
            </a:r>
          </a:p>
        </p:txBody>
      </p:sp>
    </p:spTree>
    <p:extLst>
      <p:ext uri="{BB962C8B-B14F-4D97-AF65-F5344CB8AC3E}">
        <p14:creationId xmlns:p14="http://schemas.microsoft.com/office/powerpoint/2010/main" val="13832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primer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B-tree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property-</a:t>
            </a:r>
            <a:r>
              <a:rPr lang="en-US" dirty="0" err="1"/>
              <a:t>ju</a:t>
            </a:r>
            <a:r>
              <a:rPr lang="en-US" dirty="0"/>
              <a:t> name, </a:t>
            </a: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upite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uporediti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: CREATE INDEX ON :User(name</a:t>
            </a:r>
            <a:r>
              <a:rPr lang="en-US" dirty="0" smtClean="0"/>
              <a:t>);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err="1" smtClean="0"/>
              <a:t>K</a:t>
            </a:r>
            <a:r>
              <a:rPr lang="en-US" dirty="0" err="1" smtClean="0"/>
              <a:t>ompozitni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property-ma name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: CREATE INDEX </a:t>
            </a:r>
            <a:r>
              <a:rPr lang="en-US" dirty="0" err="1"/>
              <a:t>ime_i_prezime</a:t>
            </a:r>
            <a:r>
              <a:rPr lang="en-US" dirty="0"/>
              <a:t> FOR (</a:t>
            </a:r>
            <a:r>
              <a:rPr lang="en-US" dirty="0" err="1"/>
              <a:t>n:User</a:t>
            </a:r>
            <a:r>
              <a:rPr lang="en-US" dirty="0"/>
              <a:t>) ON (</a:t>
            </a:r>
            <a:r>
              <a:rPr lang="en-US" dirty="0" err="1"/>
              <a:t>n.name,n.lastname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sr-Latn-RS" dirty="0"/>
              <a:t>Za sledeći upit pravimo indeks na birthyear property-ju</a:t>
            </a:r>
            <a:r>
              <a:rPr lang="sr-Latn-RS" dirty="0"/>
              <a:t>. CREATE INDEX ON :</a:t>
            </a:r>
            <a:r>
              <a:rPr lang="sr-Latn-RS" dirty="0" smtClean="0"/>
              <a:t>User(birthyear);</a:t>
            </a:r>
          </a:p>
          <a:p>
            <a:r>
              <a:rPr lang="sr-Latn-RS" dirty="0" smtClean="0"/>
              <a:t>Za </a:t>
            </a:r>
            <a:r>
              <a:rPr lang="sr-Latn-RS" dirty="0"/>
              <a:t>četvrti upit napravićemo kompozitni indeks na sva tri property-ja name, lastname i birthyear: CREATE INDEX sve FOR(n:User) ON(n.name,n.lastname,n.birthyear);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</TotalTime>
  <Words>983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Vapor Trail</vt:lpstr>
      <vt:lpstr>Neo4j indeksiranje</vt:lpstr>
      <vt:lpstr>Neo4j</vt:lpstr>
      <vt:lpstr>indeksiranje</vt:lpstr>
      <vt:lpstr>B-tree ideks </vt:lpstr>
      <vt:lpstr>Ograničenja</vt:lpstr>
      <vt:lpstr> Full-text indeks </vt:lpstr>
      <vt:lpstr>Praktični primer b-tree</vt:lpstr>
      <vt:lpstr>Praktični primer b-tree</vt:lpstr>
      <vt:lpstr>Praktični primer b-tree</vt:lpstr>
      <vt:lpstr>Rezultati praktičnog primera b-tree</vt:lpstr>
      <vt:lpstr>Praktični primer full-text</vt:lpstr>
      <vt:lpstr>Praktični primer full-text</vt:lpstr>
      <vt:lpstr>Praktični primer full-text</vt:lpstr>
      <vt:lpstr>Praktični primer full-text</vt:lpstr>
      <vt:lpstr>Praktični primer full-text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indeksiranje</dc:title>
  <dc:creator>Aca</dc:creator>
  <cp:lastModifiedBy>Aca</cp:lastModifiedBy>
  <cp:revision>10</cp:revision>
  <dcterms:created xsi:type="dcterms:W3CDTF">2020-04-24T07:26:08Z</dcterms:created>
  <dcterms:modified xsi:type="dcterms:W3CDTF">2020-04-24T09:27:22Z</dcterms:modified>
</cp:coreProperties>
</file>