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6" r:id="rId17"/>
    <p:sldId id="272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4" autoAdjust="0"/>
  </p:normalViewPr>
  <p:slideViewPr>
    <p:cSldViewPr snapToGrid="0">
      <p:cViewPr varScale="1">
        <p:scale>
          <a:sx n="152" d="100"/>
          <a:sy n="152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E13F2-DD02-4FAB-928E-43EE3E0D5F4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99913-06AE-4A08-8178-76742C54B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1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B915-89DE-4594-A9CC-AAF0EFD1A703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123-E75E-4569-A2FE-F14207ADEA3A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1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F4A9-47A5-415B-B451-077E3979F28F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1DC4-CDB5-40E1-92D6-4C9B773E54FF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05307" y="6356350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E6DD1111-E41F-45A5-8DFF-DDCA7A5295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74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924B-1CDD-49E7-B3FB-2A69FC1F02B5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4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E67-9A77-4960-B7E5-C42DBD139E5D}" type="datetime1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898-7CC4-49C5-9D15-75422DF67B3A}" type="datetime1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D9F3-1CBC-4622-A351-472E186AB865}" type="datetime1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AF95-2F17-42BA-A4AF-266773CD15D2}" type="datetime1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53D6-EBBB-468B-BAC9-CFD27476B649}" type="datetime1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EE3F-5481-4564-A803-CD0520CEB398}" type="datetime1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8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CA78-724A-446A-9183-919009319AA9}" type="datetime1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1111-E41F-45A5-8DFF-DDCA7A52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Блочный шифр </a:t>
            </a:r>
            <a:r>
              <a:rPr lang="en-US" dirty="0" smtClean="0"/>
              <a:t>Magenta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382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 </a:t>
            </a:r>
            <a:br>
              <a:rPr lang="ru-RU" dirty="0" smtClean="0"/>
            </a:br>
            <a:r>
              <a:rPr lang="ru-RU" dirty="0" smtClean="0"/>
              <a:t>студент группы 607-01</a:t>
            </a:r>
            <a:br>
              <a:rPr lang="ru-RU" dirty="0" smtClean="0"/>
            </a:br>
            <a:r>
              <a:rPr lang="ru-RU" dirty="0" smtClean="0"/>
              <a:t>Веревкин Алексей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26738" y="128500"/>
            <a:ext cx="513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Сургутский</a:t>
            </a:r>
            <a:r>
              <a:rPr lang="ru-RU" dirty="0" smtClean="0"/>
              <a:t> государственный университет</a:t>
            </a:r>
            <a:br>
              <a:rPr lang="ru-RU" dirty="0" smtClean="0"/>
            </a:br>
            <a:r>
              <a:rPr lang="ru-RU" dirty="0" smtClean="0"/>
              <a:t>Кафедра информатики и вычислительной техники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07316" y="615958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Сургут,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6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(генерация </a:t>
            </a:r>
            <a:r>
              <a:rPr lang="en-US" dirty="0" smtClean="0"/>
              <a:t>S </a:t>
            </a:r>
            <a:r>
              <a:rPr lang="ru-RU" dirty="0" smtClean="0"/>
              <a:t>блока)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S-блок образуется следующим образом:</a:t>
            </a:r>
          </a:p>
          <a:p>
            <a:pPr marL="0" indent="0">
              <a:buNone/>
            </a:pPr>
            <a:r>
              <a:rPr lang="ru-RU" dirty="0" smtClean="0"/>
              <a:t>Первый элемент — 1, последующие образуются битовым сдвигом влево предыдущего, пока 1 не выйдет за левую границу байта. Соответственно начало блока — 1 2 4 8 16 32 64 128</a:t>
            </a:r>
          </a:p>
          <a:p>
            <a:pPr marL="0" indent="0">
              <a:buNone/>
            </a:pPr>
            <a:r>
              <a:rPr lang="ru-RU" dirty="0" smtClean="0"/>
              <a:t>256</a:t>
            </a:r>
            <a:r>
              <a:rPr lang="ru-RU" baseline="-25000" dirty="0" smtClean="0"/>
              <a:t>10</a:t>
            </a:r>
            <a:r>
              <a:rPr lang="ru-RU" dirty="0" smtClean="0"/>
              <a:t>=1 0000 0000</a:t>
            </a:r>
            <a:r>
              <a:rPr lang="ru-RU" baseline="-25000" dirty="0" smtClean="0"/>
              <a:t>2</a:t>
            </a:r>
            <a:r>
              <a:rPr lang="ru-RU" dirty="0" smtClean="0"/>
              <a:t>, 1 вышла за границу байта. В этом случае нужно сложить по модулю 2 полученное сдвинутое число 0000 0000</a:t>
            </a:r>
            <a:r>
              <a:rPr lang="ru-RU" baseline="-25000" dirty="0" smtClean="0"/>
              <a:t>2</a:t>
            </a:r>
            <a:r>
              <a:rPr lang="ru-RU" dirty="0" smtClean="0"/>
              <a:t> c числом 101</a:t>
            </a:r>
            <a:r>
              <a:rPr lang="ru-RU" baseline="-25000" dirty="0" smtClean="0"/>
              <a:t>10</a:t>
            </a:r>
            <a:r>
              <a:rPr lang="ru-RU" dirty="0" smtClean="0"/>
              <a:t>=0110 0101</a:t>
            </a:r>
            <a:r>
              <a:rPr lang="ru-RU" baseline="-25000" dirty="0" smtClean="0"/>
              <a:t>2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0000 0000</a:t>
            </a:r>
            <a:r>
              <a:rPr lang="ru-RU" baseline="-25000" dirty="0" smtClean="0"/>
              <a:t>2</a:t>
            </a:r>
            <a:r>
              <a:rPr lang="ru-RU" dirty="0" smtClean="0"/>
              <a:t> ⊕ 0110 0101</a:t>
            </a:r>
            <a:r>
              <a:rPr lang="ru-RU" baseline="-25000" dirty="0" smtClean="0"/>
              <a:t>2</a:t>
            </a:r>
            <a:r>
              <a:rPr lang="ru-RU" dirty="0" smtClean="0"/>
              <a:t> = 0110 0101</a:t>
            </a:r>
            <a:r>
              <a:rPr lang="ru-RU" baseline="-25000" dirty="0" smtClean="0"/>
              <a:t>2</a:t>
            </a:r>
            <a:r>
              <a:rPr lang="ru-RU" dirty="0" smtClean="0"/>
              <a:t> = 101</a:t>
            </a:r>
            <a:r>
              <a:rPr lang="ru-RU" baseline="-25000" dirty="0" smtClean="0"/>
              <a:t>10</a:t>
            </a:r>
            <a:r>
              <a:rPr lang="ru-RU" dirty="0" smtClean="0"/>
              <a:t>, то есть после 128 будет стоять 101.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(генерация </a:t>
            </a:r>
            <a:r>
              <a:rPr lang="en-US" dirty="0" smtClean="0"/>
              <a:t>S </a:t>
            </a:r>
            <a:r>
              <a:rPr lang="ru-RU" dirty="0" smtClean="0"/>
              <a:t>блока)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101</a:t>
            </a:r>
            <a:r>
              <a:rPr lang="ru-RU" baseline="-25000" dirty="0" smtClean="0"/>
              <a:t>10</a:t>
            </a:r>
            <a:r>
              <a:rPr lang="ru-RU" dirty="0" smtClean="0"/>
              <a:t>=0110 0101</a:t>
            </a:r>
            <a:r>
              <a:rPr lang="ru-RU" baseline="-25000" dirty="0" smtClean="0"/>
              <a:t>2</a:t>
            </a:r>
            <a:r>
              <a:rPr lang="ru-RU" dirty="0" smtClean="0"/>
              <a:t> &lt;&lt; 1 = 1100 1010</a:t>
            </a:r>
            <a:r>
              <a:rPr lang="ru-RU" baseline="-25000" dirty="0" smtClean="0"/>
              <a:t>2</a:t>
            </a:r>
            <a:r>
              <a:rPr lang="ru-RU" dirty="0" smtClean="0"/>
              <a:t>=202</a:t>
            </a:r>
            <a:r>
              <a:rPr lang="ru-RU" baseline="-25000" dirty="0" smtClean="0"/>
              <a:t>10</a:t>
            </a:r>
            <a:r>
              <a:rPr lang="ru-RU" dirty="0" smtClean="0"/>
              <a:t>, 1 не вышла за границу, следовательно следующий элемент 202.</a:t>
            </a:r>
          </a:p>
          <a:p>
            <a:pPr marL="0" indent="0">
              <a:buNone/>
            </a:pPr>
            <a:r>
              <a:rPr lang="ru-RU" dirty="0" smtClean="0"/>
              <a:t>202</a:t>
            </a:r>
            <a:r>
              <a:rPr lang="ru-RU" baseline="-25000" dirty="0" smtClean="0"/>
              <a:t>10</a:t>
            </a:r>
            <a:r>
              <a:rPr lang="ru-RU" dirty="0" smtClean="0"/>
              <a:t> &lt;&lt; 1= 1100 1010</a:t>
            </a:r>
            <a:r>
              <a:rPr lang="ru-RU" baseline="-25000" dirty="0" smtClean="0"/>
              <a:t>2</a:t>
            </a:r>
            <a:r>
              <a:rPr lang="ru-RU" dirty="0" smtClean="0"/>
              <a:t> &lt;&lt; 1 = 1001 01002, 1 вышла за границу:</a:t>
            </a:r>
          </a:p>
          <a:p>
            <a:pPr marL="0" indent="0">
              <a:buNone/>
            </a:pPr>
            <a:r>
              <a:rPr lang="ru-RU" dirty="0" smtClean="0"/>
              <a:t>1001 0100</a:t>
            </a:r>
            <a:r>
              <a:rPr lang="ru-RU" baseline="-25000" dirty="0" smtClean="0"/>
              <a:t>2</a:t>
            </a:r>
            <a:r>
              <a:rPr lang="ru-RU" dirty="0" smtClean="0"/>
              <a:t> ⊕ 0110 0101</a:t>
            </a:r>
            <a:r>
              <a:rPr lang="ru-RU" baseline="-25000" dirty="0" smtClean="0"/>
              <a:t>2</a:t>
            </a:r>
            <a:r>
              <a:rPr lang="ru-RU" dirty="0" smtClean="0"/>
              <a:t> = 1111 0001</a:t>
            </a:r>
            <a:r>
              <a:rPr lang="ru-RU" baseline="-25000" dirty="0" smtClean="0"/>
              <a:t>2</a:t>
            </a:r>
            <a:r>
              <a:rPr lang="ru-RU" dirty="0" smtClean="0"/>
              <a:t> = 241</a:t>
            </a:r>
            <a:r>
              <a:rPr lang="ru-RU" baseline="-25000" dirty="0" smtClean="0"/>
              <a:t>10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Последний 256 элемент полагается равным 0. В результате получается такой S-блок: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6719"/>
            <a:ext cx="5216108" cy="5778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26184"/>
            <a:ext cx="5216108" cy="3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</a:t>
            </a:r>
            <a:r>
              <a:rPr lang="en-US" dirty="0"/>
              <a:t>f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334477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Число </a:t>
            </a:r>
            <a:r>
              <a:rPr lang="en-US" sz="5400" dirty="0" smtClean="0"/>
              <a:t>x</a:t>
            </a:r>
            <a:endParaRPr lang="ru-RU" sz="5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51040" y="3829037"/>
            <a:ext cx="68777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28785" y="3334477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S[x]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614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</a:t>
            </a:r>
            <a:r>
              <a:rPr lang="en-US" dirty="0" smtClean="0"/>
              <a:t>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232" y="333447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Числа </a:t>
            </a:r>
            <a:r>
              <a:rPr lang="en-US" sz="4000" dirty="0" smtClean="0"/>
              <a:t>x, y</a:t>
            </a:r>
            <a:endParaRPr lang="ru-RU" sz="40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65622" y="3723933"/>
            <a:ext cx="54832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961812" y="4042363"/>
            <a:ext cx="2321686" cy="1145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8092" y="5049293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f(</a:t>
            </a:r>
            <a:r>
              <a:rPr lang="en-US" sz="4000" dirty="0"/>
              <a:t>y</a:t>
            </a:r>
            <a:r>
              <a:rPr lang="en-US" sz="4000" dirty="0" smtClean="0"/>
              <a:t>)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102580" y="4093261"/>
            <a:ext cx="2346280" cy="11110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3499" y="3016047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ru-RU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21822" y="4341407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</a:t>
            </a:r>
            <a:endParaRPr lang="ru-RU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75720" y="4539525"/>
            <a:ext cx="966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S[y]</a:t>
            </a:r>
            <a:endParaRPr lang="ru-RU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8791212" y="2855622"/>
            <a:ext cx="2513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f(x ⊕ </a:t>
            </a:r>
            <a:r>
              <a:rPr lang="en-US" sz="4000" dirty="0" smtClean="0"/>
              <a:t>S[y]) </a:t>
            </a:r>
          </a:p>
          <a:p>
            <a:pPr algn="ctr"/>
            <a:r>
              <a:rPr lang="en-US" sz="4000" dirty="0" smtClean="0"/>
              <a:t>=</a:t>
            </a:r>
          </a:p>
          <a:p>
            <a:r>
              <a:rPr lang="en-US" sz="4000" dirty="0" smtClean="0"/>
              <a:t>S[x ⊕ S[y]]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830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</a:t>
            </a:r>
            <a:r>
              <a:rPr lang="en-US" dirty="0" smtClean="0"/>
              <a:t>PE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14</a:t>
            </a:fld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4805" y="3445688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Числа </a:t>
            </a:r>
            <a:r>
              <a:rPr lang="en-US" sz="3200" dirty="0" smtClean="0"/>
              <a:t>x, y</a:t>
            </a:r>
            <a:endParaRPr lang="ru-RU" sz="32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435675" y="4025416"/>
            <a:ext cx="2321686" cy="1145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3940" y="4539993"/>
            <a:ext cx="71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, </a:t>
            </a:r>
            <a:r>
              <a:rPr lang="en-US" sz="3200" dirty="0"/>
              <a:t>x</a:t>
            </a:r>
            <a:endParaRPr lang="ru-RU" sz="32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469164" y="2542626"/>
            <a:ext cx="2321686" cy="1145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1823" y="2473152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x, y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90850" y="2168446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A(x, y)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5468" y="4903763"/>
            <a:ext cx="120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A(y, x)</a:t>
            </a:r>
            <a:endParaRPr lang="ru-R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49598" y="2209282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dirty="0"/>
              <a:t> ⊕ </a:t>
            </a:r>
            <a:r>
              <a:rPr lang="en-US" sz="3200" dirty="0" smtClean="0"/>
              <a:t>S[y]]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49598" y="4806695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dirty="0"/>
              <a:t>[</a:t>
            </a:r>
            <a:r>
              <a:rPr lang="en-US" sz="3200" dirty="0" smtClean="0"/>
              <a:t>y</a:t>
            </a:r>
            <a:r>
              <a:rPr lang="en-US" sz="3200" dirty="0"/>
              <a:t> ⊕ </a:t>
            </a:r>
            <a:r>
              <a:rPr lang="en-US" sz="3200" dirty="0" smtClean="0"/>
              <a:t>S[x]]</a:t>
            </a:r>
            <a:endParaRPr lang="ru-RU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8291247" y="3513723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dirty="0"/>
              <a:t> ⊕ </a:t>
            </a:r>
            <a:r>
              <a:rPr lang="en-US" sz="3200" dirty="0" smtClean="0"/>
              <a:t>S[y]]</a:t>
            </a:r>
            <a:endParaRPr lang="ru-RU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39167" y="3524724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dirty="0"/>
              <a:t>[</a:t>
            </a:r>
            <a:r>
              <a:rPr lang="en-US" sz="3200" dirty="0" smtClean="0"/>
              <a:t>y</a:t>
            </a:r>
            <a:r>
              <a:rPr lang="en-US" sz="3200" dirty="0"/>
              <a:t> ⊕ </a:t>
            </a:r>
            <a:r>
              <a:rPr lang="en-US" sz="3200" dirty="0" smtClean="0"/>
              <a:t>S[x]]</a:t>
            </a:r>
            <a:endParaRPr lang="ru-RU" sz="32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6003065" y="2485212"/>
            <a:ext cx="2321686" cy="1145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5995311" y="4026853"/>
            <a:ext cx="2321686" cy="1145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(П)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15</a:t>
            </a:fld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01875" y="3123026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Блок </a:t>
            </a:r>
            <a:r>
              <a:rPr lang="en-US" sz="3200" dirty="0" smtClean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48" y="3707800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…X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15</a:t>
            </a:r>
            <a:endParaRPr lang="ru-RU" sz="24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1940012" y="2118304"/>
            <a:ext cx="2409566" cy="1243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7427" y="4329339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15</a:t>
            </a:r>
            <a:endParaRPr lang="ru-RU" sz="2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1940012" y="2928551"/>
            <a:ext cx="2409566" cy="48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4794" y="257702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9</a:t>
            </a:r>
            <a:endParaRPr lang="ru-RU" sz="24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1940010" y="3466145"/>
            <a:ext cx="2409566" cy="48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40010" y="3547926"/>
            <a:ext cx="2409566" cy="1243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20310" y="203381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8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144793" y="3763995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6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14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75386" y="312024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49576" y="1783672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PE(X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, X</a:t>
            </a:r>
            <a:r>
              <a:rPr lang="en-US" sz="3200" baseline="-25000" dirty="0" smtClean="0"/>
              <a:t>8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9576" y="2602625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PE(X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X</a:t>
            </a:r>
            <a:r>
              <a:rPr lang="en-US" sz="3200" baseline="-25000" dirty="0" smtClean="0"/>
              <a:t>9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349576" y="364088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PE(X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, X</a:t>
            </a:r>
            <a:r>
              <a:rPr lang="en-US" sz="3200" baseline="-25000" dirty="0" smtClean="0"/>
              <a:t>14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9576" y="4549276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PE(X</a:t>
            </a:r>
            <a:r>
              <a:rPr lang="en-US" sz="3200" baseline="-25000" dirty="0" smtClean="0"/>
              <a:t>7</a:t>
            </a:r>
            <a:r>
              <a:rPr lang="en-US" sz="3200" dirty="0" smtClean="0"/>
              <a:t>, X</a:t>
            </a:r>
            <a:r>
              <a:rPr lang="en-US" sz="3200" baseline="-25000" dirty="0" smtClean="0"/>
              <a:t>15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6068975" y="2038023"/>
            <a:ext cx="2577222" cy="124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6116993" y="2902608"/>
            <a:ext cx="2487186" cy="479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6194613" y="3536657"/>
            <a:ext cx="2409566" cy="48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6236631" y="3640885"/>
            <a:ext cx="2409566" cy="1243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0158" y="5880460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baseline="-25000" dirty="0" smtClean="0"/>
              <a:t>0</a:t>
            </a:r>
            <a:r>
              <a:rPr lang="en-US" sz="3200" dirty="0"/>
              <a:t> ⊕ </a:t>
            </a:r>
            <a:r>
              <a:rPr lang="en-US" sz="3200" dirty="0" smtClean="0"/>
              <a:t>S[X</a:t>
            </a:r>
            <a:r>
              <a:rPr lang="en-US" sz="3200" baseline="-25000" dirty="0" smtClean="0"/>
              <a:t>8</a:t>
            </a:r>
            <a:r>
              <a:rPr lang="en-US" sz="3200" dirty="0" smtClean="0"/>
              <a:t>]]</a:t>
            </a:r>
            <a:endParaRPr lang="ru-RU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5935" y="5894189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baseline="-25000" dirty="0" smtClean="0"/>
              <a:t>8 </a:t>
            </a:r>
            <a:r>
              <a:rPr lang="en-US" sz="3200" dirty="0"/>
              <a:t> ⊕ </a:t>
            </a:r>
            <a:r>
              <a:rPr lang="en-US" sz="3200" dirty="0" smtClean="0"/>
              <a:t>S[X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]]…</a:t>
            </a:r>
            <a:endParaRPr lang="ru-RU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8688215" y="3142231"/>
            <a:ext cx="1134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ru-RU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2948" y="5894189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 = </a:t>
            </a:r>
            <a:endParaRPr lang="ru-RU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54918" y="5880459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baseline="-25000" dirty="0" smtClean="0"/>
              <a:t>7</a:t>
            </a:r>
            <a:r>
              <a:rPr lang="en-US" sz="3200" dirty="0"/>
              <a:t> ⊕ </a:t>
            </a:r>
            <a:r>
              <a:rPr lang="en-US" sz="3200" dirty="0" smtClean="0"/>
              <a:t>S[X</a:t>
            </a:r>
            <a:r>
              <a:rPr lang="en-US" sz="3200" baseline="-25000" dirty="0" smtClean="0"/>
              <a:t>15</a:t>
            </a:r>
            <a:r>
              <a:rPr lang="en-US" sz="3200" dirty="0" smtClean="0"/>
              <a:t>]]</a:t>
            </a:r>
            <a:endParaRPr lang="ru-RU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8877029" y="5880459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S[X</a:t>
            </a:r>
            <a:r>
              <a:rPr lang="en-US" sz="3200" baseline="-25000" dirty="0" smtClean="0"/>
              <a:t>15 </a:t>
            </a:r>
            <a:r>
              <a:rPr lang="en-US" sz="3200" dirty="0"/>
              <a:t> ⊕ </a:t>
            </a:r>
            <a:r>
              <a:rPr lang="en-US" sz="3200" dirty="0" smtClean="0"/>
              <a:t>S[X</a:t>
            </a:r>
            <a:r>
              <a:rPr lang="en-US" sz="3200" baseline="-25000" dirty="0" smtClean="0"/>
              <a:t>7</a:t>
            </a:r>
            <a:r>
              <a:rPr lang="en-US" sz="3200" dirty="0" smtClean="0"/>
              <a:t>]]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11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хема работы П-функции шифра MAGEN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17038" r="5942" b="27437"/>
          <a:stretch/>
        </p:blipFill>
        <p:spPr bwMode="auto">
          <a:xfrm>
            <a:off x="72407" y="368300"/>
            <a:ext cx="11976100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16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280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</a:t>
            </a:r>
            <a:r>
              <a:rPr lang="en-US" dirty="0" smtClean="0"/>
              <a:t>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17</a:t>
            </a:fld>
            <a:endParaRPr lang="ru-RU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1935" y="1998561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Блок </a:t>
            </a:r>
            <a:r>
              <a:rPr lang="en-US" sz="3200" dirty="0" smtClean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3008" y="258333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…X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15</a:t>
            </a:r>
            <a:endParaRPr lang="ru-RU" sz="2400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1990070" y="2341680"/>
            <a:ext cx="1346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91030" y="187547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5881" y="1998560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П(</a:t>
            </a:r>
            <a:r>
              <a:rPr lang="en-US" sz="3200" dirty="0" smtClean="0"/>
              <a:t>X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4348692" y="2337142"/>
            <a:ext cx="1346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4646" y="1875477"/>
            <a:ext cx="8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8582" y="1998559"/>
            <a:ext cx="1639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П(</a:t>
            </a:r>
            <a:r>
              <a:rPr lang="en-US" sz="3200" dirty="0" smtClean="0"/>
              <a:t>result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7399010" y="2326262"/>
            <a:ext cx="1346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46123" y="1875476"/>
            <a:ext cx="105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result2</a:t>
            </a:r>
            <a:endParaRPr lang="ru-RU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828901" y="1960350"/>
            <a:ext cx="1848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П(</a:t>
            </a:r>
            <a:r>
              <a:rPr lang="en-US" sz="3200" dirty="0" smtClean="0"/>
              <a:t>result2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flipH="1">
            <a:off x="9662984" y="2583334"/>
            <a:ext cx="2103" cy="104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52904" y="2798575"/>
            <a:ext cx="105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result3</a:t>
            </a:r>
            <a:endParaRPr lang="ru-RU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828901" y="3573575"/>
            <a:ext cx="1848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П(</a:t>
            </a:r>
            <a:r>
              <a:rPr lang="en-US" sz="3200" dirty="0" smtClean="0"/>
              <a:t>result3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7108267" y="4158350"/>
            <a:ext cx="2554717" cy="1714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46123" y="4470450"/>
            <a:ext cx="105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result4</a:t>
            </a:r>
            <a:endParaRPr lang="ru-RU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24447" y="558017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result4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03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</a:t>
            </a:r>
            <a:r>
              <a:rPr lang="en-US" dirty="0" smtClean="0"/>
              <a:t>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18</a:t>
            </a:fld>
            <a:endParaRPr lang="ru-RU" sz="32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637825" y="2233140"/>
            <a:ext cx="6326656" cy="395416"/>
            <a:chOff x="1507525" y="2360140"/>
            <a:chExt cx="6326656" cy="395416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670853" y="2360140"/>
              <a:ext cx="3163328" cy="395416"/>
              <a:chOff x="1544595" y="2384854"/>
              <a:chExt cx="3163328" cy="395416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1544595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1940011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335427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2730843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126259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521675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3917091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4312507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1507525" y="2360140"/>
              <a:ext cx="3163328" cy="395416"/>
              <a:chOff x="1544595" y="2384854"/>
              <a:chExt cx="3163328" cy="395416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1544595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1940011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2335427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2730843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3126259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3521675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3917091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4312507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066016" y="1586809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X</a:t>
            </a: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01153" y="2768600"/>
            <a:ext cx="0" cy="2019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2637825" y="5027140"/>
            <a:ext cx="6326656" cy="395416"/>
            <a:chOff x="1507525" y="2360140"/>
            <a:chExt cx="6326656" cy="395416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4670853" y="2360140"/>
              <a:ext cx="3163328" cy="395416"/>
              <a:chOff x="1544595" y="2384854"/>
              <a:chExt cx="3163328" cy="395416"/>
            </a:xfrm>
          </p:grpSpPr>
          <p:sp>
            <p:nvSpPr>
              <p:cNvPr id="68" name="Прямоугольник 67"/>
              <p:cNvSpPr/>
              <p:nvPr/>
            </p:nvSpPr>
            <p:spPr>
              <a:xfrm>
                <a:off x="1544595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1940011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2335427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730843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3126259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>
                <a:off x="3521675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3917091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4312507" y="2384854"/>
                <a:ext cx="395416" cy="395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0" name="Группа 49"/>
            <p:cNvGrpSpPr/>
            <p:nvPr/>
          </p:nvGrpSpPr>
          <p:grpSpPr>
            <a:xfrm>
              <a:off x="1507525" y="2360140"/>
              <a:ext cx="3163328" cy="395416"/>
              <a:chOff x="1544595" y="2384854"/>
              <a:chExt cx="3163328" cy="395416"/>
            </a:xfrm>
          </p:grpSpPr>
          <p:sp>
            <p:nvSpPr>
              <p:cNvPr id="54" name="Прямоугольник 53"/>
              <p:cNvSpPr/>
              <p:nvPr/>
            </p:nvSpPr>
            <p:spPr>
              <a:xfrm>
                <a:off x="1544595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1940011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2335427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2730843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3126259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3521675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3917091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4312507" y="2384854"/>
                <a:ext cx="395416" cy="39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1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(С)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z="3200" smtClean="0"/>
              <a:pPr/>
              <a:t>19</a:t>
            </a:fld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4810" y="2173288"/>
            <a:ext cx="2874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Порядок ключа </a:t>
            </a:r>
            <a:r>
              <a:rPr lang="en-US" sz="2800" dirty="0" smtClean="0"/>
              <a:t>k</a:t>
            </a:r>
            <a:endParaRPr lang="ru-RU" sz="2800" dirty="0" smtClean="0"/>
          </a:p>
          <a:p>
            <a:pPr algn="ctr"/>
            <a:r>
              <a:rPr lang="ru-RU" sz="2800" dirty="0" smtClean="0"/>
              <a:t>Блок </a:t>
            </a:r>
            <a:r>
              <a:rPr lang="en-US" sz="2800" dirty="0" smtClean="0"/>
              <a:t>X </a:t>
            </a:r>
            <a:endParaRPr lang="ru-RU" sz="2800" dirty="0"/>
          </a:p>
        </p:txBody>
      </p:sp>
      <p:sp>
        <p:nvSpPr>
          <p:cNvPr id="5" name="Блок-схема: решение 4"/>
          <p:cNvSpPr/>
          <p:nvPr/>
        </p:nvSpPr>
        <p:spPr>
          <a:xfrm>
            <a:off x="5003800" y="1984386"/>
            <a:ext cx="1968500" cy="13319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 = 1?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508507" y="2052296"/>
            <a:ext cx="2133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T(X)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=</a:t>
            </a:r>
          </a:p>
          <a:p>
            <a:pPr algn="ctr"/>
            <a:r>
              <a:rPr lang="ru-RU" sz="2800" dirty="0" smtClean="0"/>
              <a:t>П(П(П(П(</a:t>
            </a:r>
            <a:r>
              <a:rPr lang="en-US" sz="2800" dirty="0" smtClean="0"/>
              <a:t>X))))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2794" y="4922699"/>
            <a:ext cx="281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T(X ⊕ S(C(k-1,X)))</a:t>
            </a:r>
            <a:endParaRPr lang="ru-RU" sz="2800" dirty="0"/>
          </a:p>
        </p:txBody>
      </p:sp>
      <p:cxnSp>
        <p:nvCxnSpPr>
          <p:cNvPr id="8" name="Прямая со стрелкой 7"/>
          <p:cNvCxnSpPr>
            <a:stCxn id="7" idx="3"/>
            <a:endCxn id="5" idx="1"/>
          </p:cNvCxnSpPr>
          <p:nvPr/>
        </p:nvCxnSpPr>
        <p:spPr>
          <a:xfrm>
            <a:off x="3188995" y="2650342"/>
            <a:ext cx="1814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972300" y="2650341"/>
            <a:ext cx="2768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20" idx="0"/>
          </p:cNvCxnSpPr>
          <p:nvPr/>
        </p:nvCxnSpPr>
        <p:spPr>
          <a:xfrm>
            <a:off x="5988050" y="3316298"/>
            <a:ext cx="1" cy="16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6469"/>
            <a:ext cx="6609430" cy="46205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MAGENTA — блочный шифр, разработанный Майклом Якобсоном и Клаусом </a:t>
            </a:r>
            <a:r>
              <a:rPr lang="ru-RU" dirty="0" err="1"/>
              <a:t>Хубером</a:t>
            </a:r>
            <a:r>
              <a:rPr lang="ru-RU" dirty="0"/>
              <a:t> для немецкой телекоммуникационной компании </a:t>
            </a:r>
            <a:r>
              <a:rPr lang="ru-RU" dirty="0" err="1"/>
              <a:t>Deutsche</a:t>
            </a:r>
            <a:r>
              <a:rPr lang="ru-RU" dirty="0"/>
              <a:t> </a:t>
            </a:r>
            <a:r>
              <a:rPr lang="ru-RU" dirty="0" err="1"/>
              <a:t>Telekom</a:t>
            </a:r>
            <a:r>
              <a:rPr lang="ru-RU" dirty="0"/>
              <a:t> </a:t>
            </a:r>
            <a:r>
              <a:rPr lang="ru-RU" dirty="0" smtClean="0"/>
              <a:t>AG.</a:t>
            </a:r>
          </a:p>
          <a:p>
            <a:pPr marL="0" indent="0">
              <a:buNone/>
            </a:pPr>
            <a:r>
              <a:rPr lang="ru-RU" dirty="0" smtClean="0"/>
              <a:t>Планы заключались в разработке чипа, который мог бы передавать данных со скоростью до 1 Гбит/c и использоваться для шифрования в ATM (Асинхронный способ передачи данных).</a:t>
            </a:r>
            <a:endParaRPr lang="ru-RU" dirty="0"/>
          </a:p>
        </p:txBody>
      </p:sp>
      <p:pic>
        <p:nvPicPr>
          <p:cNvPr id="1026" name="Picture 2" descr="Изображение логотип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79" y="1746818"/>
            <a:ext cx="3906191" cy="465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F полагают равной первым 8 байтам от S(C(n, (X</a:t>
            </a:r>
            <a:r>
              <a:rPr lang="ru-RU" sz="3200" baseline="-25000" dirty="0"/>
              <a:t>2</a:t>
            </a:r>
            <a:r>
              <a:rPr lang="ru-RU" sz="3200" dirty="0"/>
              <a:t>K</a:t>
            </a:r>
            <a:r>
              <a:rPr lang="ru-RU" sz="3200" baseline="-25000" dirty="0"/>
              <a:t>n</a:t>
            </a:r>
            <a:r>
              <a:rPr lang="ru-RU" sz="3200" dirty="0"/>
              <a:t>))), то есть байтам C(n, (X</a:t>
            </a:r>
            <a:r>
              <a:rPr lang="ru-RU" sz="3200" baseline="-25000" dirty="0"/>
              <a:t>2</a:t>
            </a:r>
            <a:r>
              <a:rPr lang="ru-RU" sz="3200" dirty="0"/>
              <a:t>K</a:t>
            </a:r>
            <a:r>
              <a:rPr lang="ru-RU" sz="3200" baseline="-25000" dirty="0"/>
              <a:t>n</a:t>
            </a:r>
            <a:r>
              <a:rPr lang="ru-RU" sz="3200" dirty="0"/>
              <a:t>)) с четным порядковым номером. Изначально n положили равным 7, но тесты показали, что в этом случае шифр возможно взломать. Поэтому затем положили n = 3. Как показали </a:t>
            </a:r>
            <a:r>
              <a:rPr lang="ru-RU" sz="3200" dirty="0" smtClean="0"/>
              <a:t>тесты</a:t>
            </a:r>
            <a:r>
              <a:rPr lang="en-US" sz="3200" dirty="0" smtClean="0"/>
              <a:t> -</a:t>
            </a:r>
            <a:r>
              <a:rPr lang="ru-RU" sz="3200" dirty="0" smtClean="0"/>
              <a:t> </a:t>
            </a:r>
            <a:r>
              <a:rPr lang="ru-RU" sz="3200" dirty="0"/>
              <a:t>это наилучший выбор, не допускающий криптографических слабостей, сказывающихся на всем шифре.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Последовательность используемых частей ключа – палиндром, поэтому определим вспомогательную функцию </a:t>
                </a:r>
                <a:r>
                  <a:rPr lang="en-US" dirty="0" smtClean="0"/>
                  <a:t>V.</a:t>
                </a:r>
              </a:p>
              <a:p>
                <a:pPr marL="0" indent="0">
                  <a:buNone/>
                </a:pPr>
                <a:r>
                  <a:rPr lang="en-US" dirty="0" smtClean="0"/>
                  <a:t>V: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образом, дешифрование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2512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(x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,…x</a:t>
            </a:r>
            <a:r>
              <a:rPr lang="en-US" sz="2800" baseline="-25000" dirty="0" smtClean="0"/>
              <a:t>14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111579" y="3533120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4958" y="325120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(x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,…,x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,…x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,x</a:t>
            </a:r>
            <a:r>
              <a:rPr lang="en-US" sz="2800" baseline="-25000" dirty="0"/>
              <a:t>7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80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MAGENTA участвовал в конкурсе AES в 1998 году, но выбыл после первого раунда. </a:t>
            </a:r>
          </a:p>
          <a:p>
            <a:pPr marL="0" indent="0">
              <a:buNone/>
            </a:pPr>
            <a:r>
              <a:rPr lang="ru-RU" dirty="0" smtClean="0"/>
              <a:t>Атаки:</a:t>
            </a:r>
          </a:p>
          <a:p>
            <a:pPr lvl="0"/>
            <a:r>
              <a:rPr lang="ru-RU" dirty="0"/>
              <a:t>алгоритм вскрывается при наличии 264 выбранных открытых текстов и соответствующих им </a:t>
            </a:r>
            <a:r>
              <a:rPr lang="ru-RU" dirty="0" err="1"/>
              <a:t>шифртекстов</a:t>
            </a:r>
            <a:r>
              <a:rPr lang="ru-RU" dirty="0"/>
              <a:t> выполнением 264 тестовых операций шифрования;</a:t>
            </a:r>
          </a:p>
          <a:p>
            <a:pPr lvl="0"/>
            <a:r>
              <a:rPr lang="ru-RU" dirty="0"/>
              <a:t>алгоритм вскрывается при наличии 233 известных открытых текстов и соответствующих им </a:t>
            </a:r>
            <a:r>
              <a:rPr lang="ru-RU" dirty="0" err="1"/>
              <a:t>шифртекстов</a:t>
            </a:r>
            <a:r>
              <a:rPr lang="ru-RU" dirty="0"/>
              <a:t> выполнением 297 операций шифрования.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6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делает алгоритм? – Шифрует сообщение </a:t>
            </a:r>
            <a:r>
              <a:rPr lang="en-US" dirty="0" smtClean="0"/>
              <a:t>M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 счет чего достигается безопасность? - Использует сложные математические и логические операции для обеспечения стойкости к взлому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работает алгоритм? - MAGENTA имеет структуру сети </a:t>
            </a:r>
            <a:r>
              <a:rPr lang="ru-RU" dirty="0" err="1" smtClean="0"/>
              <a:t>Фейстеля</a:t>
            </a:r>
            <a:r>
              <a:rPr lang="ru-RU" dirty="0" smtClean="0"/>
              <a:t>. Раундовая функция основана на том, что к одному из слагаемых применяется S-блок, задаваемый функцией f(x), и затем они складываются по модулю 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5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существует битовое поле </a:t>
            </a:r>
            <a:r>
              <a:rPr lang="en-US" dirty="0" smtClean="0"/>
              <a:t>B:</a:t>
            </a:r>
          </a:p>
          <a:p>
            <a:pPr marL="0" indent="0">
              <a:buNone/>
            </a:pPr>
            <a:r>
              <a:rPr lang="en-US" dirty="0" smtClean="0"/>
              <a:t>B = </a:t>
            </a:r>
          </a:p>
          <a:p>
            <a:pPr marL="0" indent="0">
              <a:buNone/>
            </a:pPr>
            <a:r>
              <a:rPr lang="ru-RU" dirty="0" smtClean="0"/>
              <a:t>И блок М исходного сообщения, размер которого составляет 128 бит – 16 байт. </a:t>
            </a:r>
          </a:p>
          <a:p>
            <a:pPr marL="0" indent="0">
              <a:buNone/>
            </a:pPr>
            <a:r>
              <a:rPr lang="ru-RU" dirty="0" smtClean="0"/>
              <a:t>Размер ключа может принять 3 значения:</a:t>
            </a:r>
          </a:p>
          <a:p>
            <a:pPr marL="0" indent="0">
              <a:buNone/>
            </a:pPr>
            <a:r>
              <a:rPr lang="en-US" dirty="0" smtClean="0"/>
              <a:t>128 </a:t>
            </a:r>
            <a:r>
              <a:rPr lang="ru-RU" dirty="0" smtClean="0"/>
              <a:t>бит: </a:t>
            </a:r>
            <a:r>
              <a:rPr lang="en-US" dirty="0" smtClean="0"/>
              <a:t>K = (K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192 </a:t>
            </a:r>
            <a:r>
              <a:rPr lang="ru-RU" dirty="0" smtClean="0"/>
              <a:t>бит: </a:t>
            </a:r>
            <a:r>
              <a:rPr lang="en-US" dirty="0" smtClean="0"/>
              <a:t>K = (K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256 </a:t>
            </a:r>
            <a:r>
              <a:rPr lang="ru-RU" dirty="0" smtClean="0"/>
              <a:t>бит: </a:t>
            </a:r>
            <a:r>
              <a:rPr lang="en-US" dirty="0" smtClean="0"/>
              <a:t>K = (K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507525" y="2360140"/>
            <a:ext cx="3163328" cy="395416"/>
            <a:chOff x="1544595" y="2384854"/>
            <a:chExt cx="3163328" cy="39541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44595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940011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335427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730843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126259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521675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917091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312507" y="2384854"/>
              <a:ext cx="395416" cy="395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6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r>
                  <a:rPr lang="en-US" dirty="0" smtClean="0"/>
                  <a:t>F – </a:t>
                </a:r>
                <a:r>
                  <a:rPr lang="ru-RU" dirty="0" smtClean="0"/>
                  <a:t>раундовая функция, тогда шифр блока </a:t>
                </a:r>
                <a:r>
                  <a:rPr lang="en-US" dirty="0" smtClean="0"/>
                  <a:t>M </a:t>
                </a:r>
                <a:r>
                  <a:rPr lang="ru-RU" dirty="0" smtClean="0"/>
                  <a:t>вычисляется следующим образом: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𝐹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𝐾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sub>
                                                          </m:sSub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  <a:blipFill>
                <a:blip r:embed="rId2"/>
                <a:stretch>
                  <a:fillRect l="-1043" t="-1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6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128 бит: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192 </a:t>
            </a:r>
            <a:r>
              <a:rPr lang="ru-RU" dirty="0" smtClean="0"/>
              <a:t>бит: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256 бит: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80565"/>
              </p:ext>
            </p:extLst>
          </p:nvPr>
        </p:nvGraphicFramePr>
        <p:xfrm>
          <a:off x="937054" y="2338401"/>
          <a:ext cx="9368478" cy="97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354">
                  <a:extLst>
                    <a:ext uri="{9D8B030D-6E8A-4147-A177-3AD203B41FA5}">
                      <a16:colId xmlns:a16="http://schemas.microsoft.com/office/drawing/2014/main" val="366459634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72592178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1571928232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64527974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193172372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75284443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2535737500"/>
                    </a:ext>
                  </a:extLst>
                </a:gridCol>
              </a:tblGrid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Раунд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7356"/>
                  </a:ext>
                </a:extLst>
              </a:tr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Ключ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3115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4905"/>
              </p:ext>
            </p:extLst>
          </p:nvPr>
        </p:nvGraphicFramePr>
        <p:xfrm>
          <a:off x="937054" y="3911828"/>
          <a:ext cx="9368478" cy="97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354">
                  <a:extLst>
                    <a:ext uri="{9D8B030D-6E8A-4147-A177-3AD203B41FA5}">
                      <a16:colId xmlns:a16="http://schemas.microsoft.com/office/drawing/2014/main" val="366459634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72592178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1571928232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64527974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193172372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75284443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val="2535737500"/>
                    </a:ext>
                  </a:extLst>
                </a:gridCol>
              </a:tblGrid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Раунд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7356"/>
                  </a:ext>
                </a:extLst>
              </a:tr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Ключ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2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3115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3800"/>
              </p:ext>
            </p:extLst>
          </p:nvPr>
        </p:nvGraphicFramePr>
        <p:xfrm>
          <a:off x="937049" y="5445890"/>
          <a:ext cx="10567089" cy="97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121">
                  <a:extLst>
                    <a:ext uri="{9D8B030D-6E8A-4147-A177-3AD203B41FA5}">
                      <a16:colId xmlns:a16="http://schemas.microsoft.com/office/drawing/2014/main" val="366459634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72592178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1571928232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64527974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193172372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75284443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253573750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2880995350"/>
                    </a:ext>
                  </a:extLst>
                </a:gridCol>
                <a:gridCol w="1174121">
                  <a:extLst>
                    <a:ext uri="{9D8B030D-6E8A-4147-A177-3AD203B41FA5}">
                      <a16:colId xmlns:a16="http://schemas.microsoft.com/office/drawing/2014/main" val="791275848"/>
                    </a:ext>
                  </a:extLst>
                </a:gridCol>
              </a:tblGrid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Раунд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7356"/>
                  </a:ext>
                </a:extLst>
              </a:tr>
              <a:tr h="48660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Ключ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4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3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ru-RU" sz="2400" baseline="-25000" dirty="0" smtClean="0"/>
                        <a:t>2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</a:t>
                      </a:r>
                      <a:r>
                        <a:rPr lang="en-US" sz="2400" baseline="-25000" dirty="0" smtClean="0"/>
                        <a:t>1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31151"/>
                  </a:ext>
                </a:extLst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4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Входной блок </a:t>
            </a:r>
            <a:r>
              <a:rPr lang="en-US" dirty="0" smtClean="0"/>
              <a:t>X </a:t>
            </a:r>
            <a:r>
              <a:rPr lang="ru-RU" dirty="0" smtClean="0"/>
              <a:t>размерности 128 бит </a:t>
            </a:r>
            <a:r>
              <a:rPr lang="en-US" dirty="0" smtClean="0"/>
              <a:t>n</a:t>
            </a:r>
            <a:r>
              <a:rPr lang="ru-RU" dirty="0" smtClean="0"/>
              <a:t>-го раунда</a:t>
            </a:r>
            <a:r>
              <a:rPr lang="en-US" dirty="0" smtClean="0"/>
              <a:t> </a:t>
            </a:r>
            <a:r>
              <a:rPr lang="ru-RU" dirty="0" smtClean="0"/>
              <a:t>с ключом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ru-RU" dirty="0" smtClean="0"/>
              <a:t> разбивается на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ru-RU" dirty="0" smtClean="0"/>
              <a:t>размерностями 64 бита.</a:t>
            </a:r>
          </a:p>
          <a:p>
            <a:pPr marL="0" indent="0">
              <a:buNone/>
            </a:pPr>
            <a:r>
              <a:rPr lang="en-US" dirty="0" smtClean="0"/>
              <a:t>X =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ru-RU" dirty="0" smtClean="0"/>
              <a:t>После прохождения раунда блок будет выглядеть следующим образом:</a:t>
            </a:r>
          </a:p>
          <a:p>
            <a:pPr marL="0" indent="0">
              <a:buNone/>
            </a:pPr>
            <a:r>
              <a:rPr lang="en-US" dirty="0" smtClean="0"/>
              <a:t>X’ = X</a:t>
            </a:r>
            <a:r>
              <a:rPr lang="en-US" baseline="-25000" dirty="0" smtClean="0"/>
              <a:t>2</a:t>
            </a:r>
            <a:r>
              <a:rPr lang="en-US" dirty="0" smtClean="0"/>
              <a:t>F(X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4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работы шифрования (Вспомогательные функции)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7718"/>
              </p:ext>
            </p:extLst>
          </p:nvPr>
        </p:nvGraphicFramePr>
        <p:xfrm>
          <a:off x="838198" y="1690690"/>
          <a:ext cx="10342706" cy="47513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1672">
                  <a:extLst>
                    <a:ext uri="{9D8B030D-6E8A-4147-A177-3AD203B41FA5}">
                      <a16:colId xmlns:a16="http://schemas.microsoft.com/office/drawing/2014/main" val="2896228627"/>
                    </a:ext>
                  </a:extLst>
                </a:gridCol>
                <a:gridCol w="8671034">
                  <a:extLst>
                    <a:ext uri="{9D8B030D-6E8A-4147-A177-3AD203B41FA5}">
                      <a16:colId xmlns:a16="http://schemas.microsoft.com/office/drawing/2014/main" val="227995536"/>
                    </a:ext>
                  </a:extLst>
                </a:gridCol>
              </a:tblGrid>
              <a:tr h="5939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Функция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3878277954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f(x)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Возвращает элемент с номером x в S-блоке</a:t>
                      </a: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3938489961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A(x, y)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Вычисляет</a:t>
                      </a:r>
                      <a:r>
                        <a:rPr lang="ru-RU" sz="1600" baseline="0" dirty="0" smtClean="0">
                          <a:effectLst/>
                        </a:rPr>
                        <a:t> значение функции </a:t>
                      </a:r>
                      <a:r>
                        <a:rPr lang="en-US" sz="1600" baseline="0" dirty="0" smtClean="0">
                          <a:effectLst/>
                        </a:rPr>
                        <a:t>f </a:t>
                      </a:r>
                      <a:r>
                        <a:rPr lang="ru-RU" sz="1600" baseline="0" dirty="0" smtClean="0">
                          <a:effectLst/>
                        </a:rPr>
                        <a:t>от суммы по модулю 2 между </a:t>
                      </a:r>
                      <a:r>
                        <a:rPr lang="en-US" sz="1600" baseline="0" dirty="0" smtClean="0">
                          <a:effectLst/>
                        </a:rPr>
                        <a:t>x </a:t>
                      </a:r>
                      <a:r>
                        <a:rPr lang="ru-RU" sz="1600" baseline="0" dirty="0" smtClean="0">
                          <a:effectLst/>
                        </a:rPr>
                        <a:t>и </a:t>
                      </a:r>
                      <a:r>
                        <a:rPr lang="en-US" sz="1600" baseline="0" dirty="0" smtClean="0">
                          <a:effectLst/>
                        </a:rPr>
                        <a:t>f(y)</a:t>
                      </a:r>
                      <a:endParaRPr lang="en-US" sz="1600" dirty="0">
                        <a:effectLst/>
                      </a:endParaRP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3167002283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PE(x, y)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К</a:t>
                      </a:r>
                      <a:r>
                        <a:rPr lang="es-ES" sz="1600" dirty="0" smtClean="0">
                          <a:effectLst/>
                        </a:rPr>
                        <a:t>онкатенирует </a:t>
                      </a:r>
                      <a:r>
                        <a:rPr lang="es-ES" sz="1600" dirty="0">
                          <a:effectLst/>
                        </a:rPr>
                        <a:t>результаты A(x, y) и A(y, x)</a:t>
                      </a: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1335252026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П(</a:t>
                      </a:r>
                      <a:r>
                        <a:rPr lang="en-US" sz="1600">
                          <a:effectLst/>
                        </a:rPr>
                        <a:t>X)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Конкатенирует </a:t>
                      </a:r>
                      <a:r>
                        <a:rPr lang="ru-RU" sz="1600" dirty="0">
                          <a:effectLst/>
                        </a:rPr>
                        <a:t>результаты PE(X</a:t>
                      </a:r>
                      <a:r>
                        <a:rPr lang="ru-RU" sz="1600" baseline="-25000" dirty="0">
                          <a:effectLst/>
                        </a:rPr>
                        <a:t>i</a:t>
                      </a:r>
                      <a:r>
                        <a:rPr lang="ru-RU" sz="1600" dirty="0">
                          <a:effectLst/>
                        </a:rPr>
                        <a:t>,X</a:t>
                      </a:r>
                      <a:r>
                        <a:rPr lang="ru-RU" sz="1600" baseline="-25000" dirty="0">
                          <a:effectLst/>
                        </a:rPr>
                        <a:t>i+8</a:t>
                      </a:r>
                      <a:r>
                        <a:rPr lang="ru-RU" sz="1600" dirty="0">
                          <a:effectLst/>
                        </a:rPr>
                        <a:t>) i=0...7, </a:t>
                      </a:r>
                      <a:r>
                        <a:rPr lang="ru-RU" sz="1600" dirty="0" err="1" smtClean="0">
                          <a:effectLst/>
                        </a:rPr>
                        <a:t>X</a:t>
                      </a:r>
                      <a:r>
                        <a:rPr lang="ru-RU" sz="1600" baseline="-25000" dirty="0" err="1" smtClean="0">
                          <a:effectLst/>
                        </a:rPr>
                        <a:t>i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</a:endParaRP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696670787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T(X)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Применяет </a:t>
                      </a:r>
                      <a:r>
                        <a:rPr lang="ru-RU" sz="1600" dirty="0">
                          <a:effectLst/>
                        </a:rPr>
                        <a:t>к X 4 раза функцию П.</a:t>
                      </a: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2561391844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S(X)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Выполняет </a:t>
                      </a:r>
                      <a:r>
                        <a:rPr lang="ru-RU" sz="1600" dirty="0">
                          <a:effectLst/>
                        </a:rPr>
                        <a:t>перестановку байтов X: сначала записываются байты с четным порядковым номером затем с нечетным.</a:t>
                      </a: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1538492975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С(</a:t>
                      </a:r>
                      <a:r>
                        <a:rPr lang="en-US" sz="1600">
                          <a:effectLst/>
                        </a:rPr>
                        <a:t>k, X)</a:t>
                      </a:r>
                    </a:p>
                  </a:txBody>
                  <a:tcPr marL="44401" marR="44401" marT="22201" marB="22201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Рекурсивная </a:t>
                      </a:r>
                      <a:r>
                        <a:rPr lang="ru-RU" sz="1600" dirty="0" smtClean="0">
                          <a:effectLst/>
                        </a:rPr>
                        <a:t>функция.</a:t>
                      </a:r>
                      <a:endParaRPr lang="ru-RU" sz="1600" dirty="0">
                        <a:effectLst/>
                      </a:endParaRPr>
                    </a:p>
                  </a:txBody>
                  <a:tcPr marL="44401" marR="44401" marT="22201" marB="22201" anchor="ctr"/>
                </a:tc>
                <a:extLst>
                  <a:ext uri="{0D108BD9-81ED-4DB2-BD59-A6C34878D82A}">
                    <a16:rowId xmlns:a16="http://schemas.microsoft.com/office/drawing/2014/main" val="8660180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1111-E41F-45A5-8DFF-DDCA7A5295F3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5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915</Words>
  <Application>Microsoft Office PowerPoint</Application>
  <PresentationFormat>Широкоэкранный</PresentationFormat>
  <Paragraphs>209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Блочный шифр Magenta</vt:lpstr>
      <vt:lpstr>Введение</vt:lpstr>
      <vt:lpstr>Введение</vt:lpstr>
      <vt:lpstr>Вопросы</vt:lpstr>
      <vt:lpstr>Объяснение работы шифрования</vt:lpstr>
      <vt:lpstr>Объяснение работы шифрования</vt:lpstr>
      <vt:lpstr>Объяснение работы шифрования</vt:lpstr>
      <vt:lpstr>Объяснение работы шифрования</vt:lpstr>
      <vt:lpstr>Объяснение работы шифрования (Вспомогательные функции)</vt:lpstr>
      <vt:lpstr>Объяснение работы шифрования (генерация S блока)</vt:lpstr>
      <vt:lpstr>Объяснение работы шифрования (генерация S блока)</vt:lpstr>
      <vt:lpstr>Объяснение работы шифрования (f)</vt:lpstr>
      <vt:lpstr>Объяснение работы шифрования (A)</vt:lpstr>
      <vt:lpstr>Объяснение работы шифрования (PE)</vt:lpstr>
      <vt:lpstr>Объяснение работы шифрования (П)</vt:lpstr>
      <vt:lpstr>Презентация PowerPoint</vt:lpstr>
      <vt:lpstr>Объяснение работы шифрования (T)</vt:lpstr>
      <vt:lpstr>Объяснение работы шифрования (S)</vt:lpstr>
      <vt:lpstr>Объяснение работы шифрования (С)</vt:lpstr>
      <vt:lpstr>Итог шифрования</vt:lpstr>
      <vt:lpstr>Дешифрование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Веревкин</dc:creator>
  <cp:lastModifiedBy>Алексей Веревкин</cp:lastModifiedBy>
  <cp:revision>32</cp:revision>
  <dcterms:created xsi:type="dcterms:W3CDTF">2024-02-27T06:40:12Z</dcterms:created>
  <dcterms:modified xsi:type="dcterms:W3CDTF">2024-02-27T10:27:32Z</dcterms:modified>
</cp:coreProperties>
</file>