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handoutMasterIdLst>
    <p:handoutMasterId r:id="rId29"/>
  </p:handoutMasterIdLst>
  <p:sldIdLst>
    <p:sldId id="273" r:id="rId5"/>
    <p:sldId id="274" r:id="rId6"/>
    <p:sldId id="276" r:id="rId7"/>
    <p:sldId id="277" r:id="rId8"/>
    <p:sldId id="278" r:id="rId9"/>
    <p:sldId id="294" r:id="rId10"/>
    <p:sldId id="285" r:id="rId11"/>
    <p:sldId id="287" r:id="rId12"/>
    <p:sldId id="288" r:id="rId13"/>
    <p:sldId id="289" r:id="rId14"/>
    <p:sldId id="290" r:id="rId15"/>
    <p:sldId id="279" r:id="rId16"/>
    <p:sldId id="280" r:id="rId17"/>
    <p:sldId id="298" r:id="rId18"/>
    <p:sldId id="300" r:id="rId19"/>
    <p:sldId id="301" r:id="rId20"/>
    <p:sldId id="302" r:id="rId21"/>
    <p:sldId id="303" r:id="rId22"/>
    <p:sldId id="284" r:id="rId23"/>
    <p:sldId id="281" r:id="rId24"/>
    <p:sldId id="282" r:id="rId25"/>
    <p:sldId id="304" r:id="rId26"/>
    <p:sldId id="283" r:id="rId2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C655"/>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D595646-5E00-4AAC-B6EF-2214EBE8DC34}" type="datetime1">
              <a:rPr lang="es-ES" smtClean="0"/>
              <a:t>29/11/2020</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F054BB-8F28-4346-8754-0E5644500E18}" type="slidenum">
              <a:rPr lang="es-ES" smtClean="0"/>
              <a:t>‹Nº›</a:t>
            </a:fld>
            <a:endParaRPr lang="es-ES"/>
          </a:p>
        </p:txBody>
      </p:sp>
    </p:spTree>
    <p:extLst>
      <p:ext uri="{BB962C8B-B14F-4D97-AF65-F5344CB8AC3E}">
        <p14:creationId xmlns:p14="http://schemas.microsoft.com/office/powerpoint/2010/main" val="622230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93B9285-C1C2-4C6F-BA02-7D4F93FD11DA}" type="datetime1">
              <a:rPr lang="es-ES" noProof="0" smtClean="0"/>
              <a:t>29/11/2020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70A596-7141-45E9-836C-E467146705EF}" type="slidenum">
              <a:rPr lang="es-ES" noProof="0" smtClean="0"/>
              <a:t>‹Nº›</a:t>
            </a:fld>
            <a:endParaRPr lang="es-ES" noProof="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170A596-7141-45E9-836C-E467146705EF}" type="slidenum">
              <a:rPr lang="es-ES" smtClean="0"/>
              <a:t>1</a:t>
            </a:fld>
            <a:endParaRPr lang="es-ES"/>
          </a:p>
        </p:txBody>
      </p:sp>
    </p:spTree>
    <p:extLst>
      <p:ext uri="{BB962C8B-B14F-4D97-AF65-F5344CB8AC3E}">
        <p14:creationId xmlns:p14="http://schemas.microsoft.com/office/powerpoint/2010/main" val="366875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5170A596-7141-45E9-836C-E467146705EF}" type="slidenum">
              <a:rPr lang="es-ES" smtClean="0"/>
              <a:t>23</a:t>
            </a:fld>
            <a:endParaRPr lang="es-ES"/>
          </a:p>
        </p:txBody>
      </p:sp>
    </p:spTree>
    <p:extLst>
      <p:ext uri="{BB962C8B-B14F-4D97-AF65-F5344CB8AC3E}">
        <p14:creationId xmlns:p14="http://schemas.microsoft.com/office/powerpoint/2010/main" val="875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365759" y="2166364"/>
            <a:ext cx="11471565" cy="1739347"/>
          </a:xfrm>
        </p:spPr>
        <p:txBody>
          <a:bodyPr tIns="45720" bIns="45720" rtlCol="0" anchor="ctr">
            <a:normAutofit/>
          </a:bodyPr>
          <a:lstStyle>
            <a:lvl1pPr algn="ctr">
              <a:lnSpc>
                <a:spcPct val="80000"/>
              </a:lnSpc>
              <a:defRPr sz="6000" spc="150" baseline="0"/>
            </a:lvl1pPr>
          </a:lstStyle>
          <a:p>
            <a:pPr rtl="0"/>
            <a:r>
              <a:rPr lang="es-ES" noProof="0"/>
              <a:t>Haga clic para modificar el estilo de título del patrón</a:t>
            </a:r>
          </a:p>
        </p:txBody>
      </p:sp>
      <p:sp>
        <p:nvSpPr>
          <p:cNvPr id="3" name="Subtítulo 2"/>
          <p:cNvSpPr>
            <a:spLocks noGrp="1"/>
          </p:cNvSpPr>
          <p:nvPr>
            <p:ph type="subTitle" idx="1"/>
          </p:nvPr>
        </p:nvSpPr>
        <p:spPr>
          <a:xfrm>
            <a:off x="1524000" y="3996250"/>
            <a:ext cx="9144000" cy="1309255"/>
          </a:xfrm>
        </p:spPr>
        <p:txBody>
          <a:bodyPr rtlCol="0">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DE22EF08-C215-4E05-8FDC-6ED45CE03DE2}" type="datetime1">
              <a:rPr lang="es-ES" noProof="0" smtClean="0"/>
              <a:t>29/11/2020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A913525-0E5A-4FC8-9DDC-86F3C93C8117}" type="datetime1">
              <a:rPr lang="es-ES" noProof="0" smtClean="0"/>
              <a:t>29/11/2020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9160624" y="274638"/>
            <a:ext cx="2402380" cy="5897562"/>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838199" y="274638"/>
            <a:ext cx="7973291" cy="5897562"/>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38200" y="6422854"/>
            <a:ext cx="2743196" cy="365125"/>
          </a:xfrm>
        </p:spPr>
        <p:txBody>
          <a:bodyPr rtlCol="0"/>
          <a:lstStyle/>
          <a:p>
            <a:pPr rtl="0"/>
            <a:fld id="{3C9BBD4A-62FB-4808-ABFC-5C111B326BAB}" type="datetime1">
              <a:rPr lang="es-ES" noProof="0" smtClean="0"/>
              <a:t>29/11/2020</a:t>
            </a:fld>
            <a:endParaRPr lang="es-ES" noProof="0"/>
          </a:p>
        </p:txBody>
      </p:sp>
      <p:sp>
        <p:nvSpPr>
          <p:cNvPr id="5" name="Marcador de pie de página 4"/>
          <p:cNvSpPr>
            <a:spLocks noGrp="1"/>
          </p:cNvSpPr>
          <p:nvPr>
            <p:ph type="ftr" sz="quarter" idx="11"/>
          </p:nvPr>
        </p:nvSpPr>
        <p:spPr>
          <a:xfrm>
            <a:off x="3776135" y="6422854"/>
            <a:ext cx="427966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8073048" y="6422854"/>
            <a:ext cx="879759" cy="365125"/>
          </a:xfrm>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DF23AB5-2C16-4096-BDE8-E042F7DF9D3C}" type="datetime1">
              <a:rPr lang="es-ES" noProof="0" smtClean="0"/>
              <a:t>29/11/2020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ángulo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33191" y="2208879"/>
            <a:ext cx="10515600" cy="1676400"/>
          </a:xfrm>
        </p:spPr>
        <p:txBody>
          <a:bodyPr rtlCol="0" anchor="ctr">
            <a:noAutofit/>
          </a:bodyPr>
          <a:lstStyle>
            <a:lvl1pPr algn="ctr">
              <a:lnSpc>
                <a:spcPct val="80000"/>
              </a:lnSpc>
              <a:defRPr sz="6000" b="0" spc="150" baseline="0">
                <a:solidFill>
                  <a:schemeClr val="bg1"/>
                </a:solidFill>
              </a:defRPr>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33191" y="4010334"/>
            <a:ext cx="10515600" cy="1174639"/>
          </a:xfrm>
        </p:spPr>
        <p:txBody>
          <a:bodyPr rtlCol="0"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lvl1pPr>
              <a:defRPr>
                <a:solidFill>
                  <a:schemeClr val="tx2"/>
                </a:solidFill>
              </a:defRPr>
            </a:lvl1pPr>
          </a:lstStyle>
          <a:p>
            <a:pPr rtl="0"/>
            <a:fld id="{3E56F9E9-F1A2-4E19-87D2-4DCB71AECEAE}" type="datetime1">
              <a:rPr lang="es-ES" noProof="0" smtClean="0"/>
              <a:t>29/11/2020</a:t>
            </a:fld>
            <a:endParaRPr lang="es-ES" noProof="0"/>
          </a:p>
        </p:txBody>
      </p:sp>
      <p:sp>
        <p:nvSpPr>
          <p:cNvPr id="5" name="Marcador de pie de página 4"/>
          <p:cNvSpPr>
            <a:spLocks noGrp="1"/>
          </p:cNvSpPr>
          <p:nvPr>
            <p:ph type="ftr" sz="quarter" idx="11"/>
          </p:nvPr>
        </p:nvSpPr>
        <p:spPr/>
        <p:txBody>
          <a:bodyPr rtlCol="0"/>
          <a:lstStyle>
            <a:lvl1pPr>
              <a:defRPr>
                <a:solidFill>
                  <a:schemeClr val="tx2"/>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tx2"/>
                </a:solidFill>
              </a:defRPr>
            </a:lvl1pPr>
          </a:lstStyle>
          <a:p>
            <a:pPr rtl="0"/>
            <a:fld id="{4FAB73BC-B049-4115-A692-8D63A059BFB8}" type="slidenum">
              <a:rPr lang="es-ES" noProof="0" smtClean="0"/>
              <a:pPr rtl="0"/>
              <a:t>‹Nº›</a:t>
            </a:fld>
            <a:endParaRPr lang="es-ES" noProof="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205344" y="2011680"/>
            <a:ext cx="4754880" cy="420624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6230391" y="2011680"/>
            <a:ext cx="4754880" cy="420624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3C99F0C9-E655-4B95-ADEB-20027AB653F8}" type="datetime1">
              <a:rPr lang="es-ES" noProof="0" smtClean="0"/>
              <a:t>29/11/2020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207008" y="1913470"/>
            <a:ext cx="4754880" cy="743094"/>
          </a:xfrm>
        </p:spPr>
        <p:txBody>
          <a:bodyPr rtlCol="0"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07008" y="2656566"/>
            <a:ext cx="4754880" cy="35661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6231230" y="1913470"/>
            <a:ext cx="4754880" cy="743094"/>
          </a:xfrm>
        </p:spPr>
        <p:txBody>
          <a:bodyPr rtlCol="0"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31230" y="2656564"/>
            <a:ext cx="4754880" cy="35661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38A1FFC8-D631-497B-A23D-98BFA5D663E4}" type="datetime1">
              <a:rPr lang="es-ES" noProof="0" smtClean="0"/>
              <a:t>29/11/2020</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59773693-C382-401F-B777-F9A98043FD94}" type="datetime1">
              <a:rPr lang="es-ES" noProof="0" smtClean="0"/>
              <a:t>29/11/2020</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FCD80D90-D280-4DB6-B878-F63803F9C6DC}" type="datetime1">
              <a:rPr lang="es-ES" noProof="0" smtClean="0"/>
              <a:t>29/11/2020</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a:xfrm>
            <a:off x="1207008" y="2120054"/>
            <a:ext cx="6126480" cy="411480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7789023" y="2147486"/>
            <a:ext cx="3200400" cy="3432319"/>
          </a:xfrm>
        </p:spPr>
        <p:txBody>
          <a:bodyPr rtlCol="0">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FD5D0626-99A7-4B00-BC06-8A4F660DB66D}" type="datetime1">
              <a:rPr lang="es-ES" noProof="0" smtClean="0"/>
              <a:t>29/11/2020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280160" y="2211494"/>
            <a:ext cx="6126480" cy="3931920"/>
          </a:xfrm>
          <a:solidFill>
            <a:schemeClr val="tx2">
              <a:lumMod val="60000"/>
              <a:lumOff val="40000"/>
            </a:schemeClr>
          </a:solidFill>
        </p:spPr>
        <p:txBody>
          <a:bodyPr tIns="365760" rtlCol="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7790688" y="2150621"/>
            <a:ext cx="3200400" cy="3429000"/>
          </a:xfrm>
        </p:spPr>
        <p:txBody>
          <a:bodyPr rtlCol="0">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editar el estilo de texto del patrón</a:t>
            </a:r>
          </a:p>
        </p:txBody>
      </p:sp>
      <p:sp>
        <p:nvSpPr>
          <p:cNvPr id="5" name="Marcador de fecha 4"/>
          <p:cNvSpPr>
            <a:spLocks noGrp="1"/>
          </p:cNvSpPr>
          <p:nvPr>
            <p:ph type="dt" sz="half" idx="10"/>
          </p:nvPr>
        </p:nvSpPr>
        <p:spPr/>
        <p:txBody>
          <a:bodyPr rtlCol="0"/>
          <a:lstStyle/>
          <a:p>
            <a:pPr rtl="0"/>
            <a:fld id="{17717DB5-433C-40E5-B6A9-465E794AD120}" type="datetime1">
              <a:rPr lang="es-ES" noProof="0" smtClean="0"/>
              <a:t>29/11/2020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ángulo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título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pPr rtl="0"/>
            <a:fld id="{79E7F34A-1ECC-4100-8FA5-D4B60A3F20F5}" type="datetime1">
              <a:rPr lang="es-ES" noProof="0" smtClean="0"/>
              <a:t>29/11/2020</a:t>
            </a:fld>
            <a:endParaRPr lang="es-ES" noProof="0"/>
          </a:p>
        </p:txBody>
      </p:sp>
      <p:sp>
        <p:nvSpPr>
          <p:cNvPr id="5" name="Marcador de pie de página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pPr rtl="0"/>
            <a:endParaRPr lang="es-ES" noProof="0"/>
          </a:p>
        </p:txBody>
      </p:sp>
      <p:sp>
        <p:nvSpPr>
          <p:cNvPr id="6" name="Marcador de posición de número de diapositiva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rtl="0"/>
            <a:fld id="{4FAB73BC-B049-4115-A692-8D63A059BFB8}"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lekey11" TargetMode="External"/><Relationship Id="rId3" Type="http://schemas.openxmlformats.org/officeDocument/2006/relationships/image" Target="../media/image2.jpg"/><Relationship Id="rId7" Type="http://schemas.openxmlformats.org/officeDocument/2006/relationships/hyperlink" Target="https://github.com/leandrodz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JuanConde33" TargetMode="External"/><Relationship Id="rId5" Type="http://schemas.openxmlformats.org/officeDocument/2006/relationships/hyperlink" Target="https://github.com/Enrique325" TargetMode="External"/><Relationship Id="rId10" Type="http://schemas.openxmlformats.org/officeDocument/2006/relationships/image" Target="../media/image3.png"/><Relationship Id="rId4" Type="http://schemas.openxmlformats.org/officeDocument/2006/relationships/hyperlink" Target="https://github.com/Edwin-Lines" TargetMode="External"/><Relationship Id="rId9" Type="http://schemas.openxmlformats.org/officeDocument/2006/relationships/hyperlink" Target="https://github.com/Edwin-Lines/Proyecto-And-The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dwin-Lines/Proyecto-And-Then...-/blob/main/Recursos/Casos%20o%20Noticias%20investigados.md#caso-4---amazon-2017" TargetMode="External"/><Relationship Id="rId7"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Alekey11" TargetMode="External"/><Relationship Id="rId3" Type="http://schemas.openxmlformats.org/officeDocument/2006/relationships/image" Target="../media/image2.jpg"/><Relationship Id="rId7" Type="http://schemas.openxmlformats.org/officeDocument/2006/relationships/hyperlink" Target="https://github.com/leandrodz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JuanConde33" TargetMode="External"/><Relationship Id="rId5" Type="http://schemas.openxmlformats.org/officeDocument/2006/relationships/hyperlink" Target="https://github.com/Enrique325" TargetMode="External"/><Relationship Id="rId4" Type="http://schemas.openxmlformats.org/officeDocument/2006/relationships/hyperlink" Target="https://github.com/Edwin-Lines"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srcRect t="15730"/>
          <a:stretch/>
        </p:blipFill>
        <p:spPr>
          <a:xfrm>
            <a:off x="-3028" y="61121"/>
            <a:ext cx="12191980" cy="6857990"/>
          </a:xfrm>
          <a:prstGeom prst="rect">
            <a:avLst/>
          </a:prstGeom>
        </p:spPr>
      </p:pic>
      <p:sp>
        <p:nvSpPr>
          <p:cNvPr id="19" name="Rectángulo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s-ES">
              <a:solidFill>
                <a:srgbClr val="FFFFFF"/>
              </a:solidFill>
            </a:endParaRPr>
          </a:p>
        </p:txBody>
      </p:sp>
      <p:sp>
        <p:nvSpPr>
          <p:cNvPr id="2" name="Título 1">
            <a:extLst>
              <a:ext uri="{FF2B5EF4-FFF2-40B4-BE49-F238E27FC236}">
                <a16:creationId xmlns:a16="http://schemas.microsoft.com/office/drawing/2014/main" id="{DDA2022F-1436-49C5-9347-FDDDF4EE8915}"/>
              </a:ext>
            </a:extLst>
          </p:cNvPr>
          <p:cNvSpPr>
            <a:spLocks noGrp="1"/>
          </p:cNvSpPr>
          <p:nvPr>
            <p:ph type="ctrTitle"/>
          </p:nvPr>
        </p:nvSpPr>
        <p:spPr>
          <a:xfrm>
            <a:off x="379059" y="2103100"/>
            <a:ext cx="11471565" cy="1739347"/>
          </a:xfrm>
        </p:spPr>
        <p:txBody>
          <a:bodyPr rtlCol="0">
            <a:normAutofit/>
          </a:bodyPr>
          <a:lstStyle/>
          <a:p>
            <a:r>
              <a:rPr lang="es-ES" dirty="0">
                <a:solidFill>
                  <a:schemeClr val="bg1"/>
                </a:solidFill>
              </a:rPr>
              <a:t>Proyecto And </a:t>
            </a:r>
            <a:r>
              <a:rPr lang="es-ES" dirty="0" err="1">
                <a:solidFill>
                  <a:schemeClr val="bg1"/>
                </a:solidFill>
              </a:rPr>
              <a:t>Then</a:t>
            </a:r>
            <a:r>
              <a:rPr lang="es-ES" dirty="0">
                <a:solidFill>
                  <a:schemeClr val="bg1"/>
                </a:solidFill>
              </a:rPr>
              <a:t>...</a:t>
            </a:r>
          </a:p>
        </p:txBody>
      </p:sp>
      <p:sp>
        <p:nvSpPr>
          <p:cNvPr id="21" name="Rectángulo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s-ES">
              <a:solidFill>
                <a:srgbClr val="FFFFFF"/>
              </a:solidFill>
            </a:endParaRPr>
          </a:p>
        </p:txBody>
      </p:sp>
      <p:sp>
        <p:nvSpPr>
          <p:cNvPr id="3" name="Subtítulo 2">
            <a:extLst>
              <a:ext uri="{FF2B5EF4-FFF2-40B4-BE49-F238E27FC236}">
                <a16:creationId xmlns:a16="http://schemas.microsoft.com/office/drawing/2014/main" id="{4F56C232-3134-4C4E-8119-3B970E1C3887}"/>
              </a:ext>
            </a:extLst>
          </p:cNvPr>
          <p:cNvSpPr>
            <a:spLocks noGrp="1"/>
          </p:cNvSpPr>
          <p:nvPr>
            <p:ph type="subTitle" idx="1"/>
          </p:nvPr>
        </p:nvSpPr>
        <p:spPr>
          <a:xfrm>
            <a:off x="363265" y="3942906"/>
            <a:ext cx="11503152" cy="3159351"/>
          </a:xfrm>
        </p:spPr>
        <p:txBody>
          <a:bodyPr rtlCol="0">
            <a:noAutofit/>
          </a:bodyPr>
          <a:lstStyle/>
          <a:p>
            <a:pPr>
              <a:buFont typeface="Arial" panose="020B0604020202020204" pitchFamily="34" charset="0"/>
              <a:buChar char="•"/>
            </a:pPr>
            <a:r>
              <a:rPr lang="es-MX" sz="2400" b="1" i="0" dirty="0">
                <a:solidFill>
                  <a:srgbClr val="24292E"/>
                </a:solidFill>
                <a:effectLst/>
                <a:latin typeface="-apple-system"/>
              </a:rPr>
              <a:t>Edwin Alonso Andrade Ac</a:t>
            </a:r>
            <a:r>
              <a:rPr lang="es-MX" sz="2400" b="0" i="0" dirty="0">
                <a:solidFill>
                  <a:srgbClr val="24292E"/>
                </a:solidFill>
                <a:effectLst/>
                <a:latin typeface="-apple-system"/>
              </a:rPr>
              <a:t> - </a:t>
            </a:r>
            <a:r>
              <a:rPr lang="es-MX" sz="2400" b="0" i="0" u="none" strike="noStrike" dirty="0">
                <a:solidFill>
                  <a:srgbClr val="24292E"/>
                </a:solidFill>
                <a:effectLst/>
                <a:latin typeface="-apple-system"/>
                <a:hlinkClick r:id="rId4" tooltip="@Edwin-Lines"/>
              </a:rPr>
              <a:t>@Edwin-Lines</a:t>
            </a:r>
            <a:endParaRPr lang="es-MX" sz="2400" b="0" i="0" dirty="0">
              <a:solidFill>
                <a:srgbClr val="24292E"/>
              </a:solidFill>
              <a:effectLst/>
              <a:latin typeface="-apple-system"/>
            </a:endParaRPr>
          </a:p>
          <a:p>
            <a:pPr>
              <a:buFont typeface="Arial" panose="020B0604020202020204" pitchFamily="34" charset="0"/>
              <a:buChar char="•"/>
            </a:pPr>
            <a:r>
              <a:rPr lang="es-MX" sz="2400" b="1" i="0" dirty="0">
                <a:solidFill>
                  <a:srgbClr val="24292E"/>
                </a:solidFill>
                <a:effectLst/>
                <a:latin typeface="-apple-system"/>
              </a:rPr>
              <a:t>Enrique Alejandro </a:t>
            </a:r>
            <a:r>
              <a:rPr lang="es-MX" sz="2400" b="1" i="0" dirty="0" err="1">
                <a:solidFill>
                  <a:srgbClr val="24292E"/>
                </a:solidFill>
                <a:effectLst/>
                <a:latin typeface="-apple-system"/>
              </a:rPr>
              <a:t>Chim</a:t>
            </a:r>
            <a:r>
              <a:rPr lang="es-MX" sz="2400" b="1" i="0" dirty="0">
                <a:solidFill>
                  <a:srgbClr val="24292E"/>
                </a:solidFill>
                <a:effectLst/>
                <a:latin typeface="-apple-system"/>
              </a:rPr>
              <a:t> Mex</a:t>
            </a:r>
            <a:r>
              <a:rPr lang="es-MX" sz="2400" b="0" i="0" dirty="0">
                <a:solidFill>
                  <a:srgbClr val="24292E"/>
                </a:solidFill>
                <a:effectLst/>
                <a:latin typeface="-apple-system"/>
              </a:rPr>
              <a:t> - </a:t>
            </a:r>
            <a:r>
              <a:rPr lang="es-MX" sz="2400" b="0" i="0" u="none" strike="noStrike" dirty="0">
                <a:solidFill>
                  <a:srgbClr val="24292E"/>
                </a:solidFill>
                <a:effectLst/>
                <a:latin typeface="-apple-system"/>
                <a:hlinkClick r:id="rId5" tooltip="@Enrique325"/>
              </a:rPr>
              <a:t>@Enrique325</a:t>
            </a:r>
            <a:endParaRPr lang="es-MX" sz="2400" b="0" i="0" dirty="0">
              <a:solidFill>
                <a:srgbClr val="24292E"/>
              </a:solidFill>
              <a:effectLst/>
              <a:latin typeface="-apple-system"/>
            </a:endParaRPr>
          </a:p>
          <a:p>
            <a:pPr>
              <a:buFont typeface="Arial" panose="020B0604020202020204" pitchFamily="34" charset="0"/>
              <a:buChar char="•"/>
            </a:pPr>
            <a:r>
              <a:rPr lang="es-MX" sz="2400" b="1" i="0" dirty="0">
                <a:solidFill>
                  <a:srgbClr val="24292E"/>
                </a:solidFill>
                <a:effectLst/>
                <a:latin typeface="-apple-system"/>
              </a:rPr>
              <a:t>Juan Carlos Conde Marrufo</a:t>
            </a:r>
            <a:r>
              <a:rPr lang="es-MX" sz="2400" b="0" i="0" dirty="0">
                <a:solidFill>
                  <a:srgbClr val="24292E"/>
                </a:solidFill>
                <a:effectLst/>
                <a:latin typeface="-apple-system"/>
              </a:rPr>
              <a:t> - </a:t>
            </a:r>
            <a:r>
              <a:rPr lang="es-MX" sz="2400" b="0" i="0" u="none" strike="noStrike" dirty="0">
                <a:solidFill>
                  <a:srgbClr val="24292E"/>
                </a:solidFill>
                <a:effectLst/>
                <a:latin typeface="-apple-system"/>
                <a:hlinkClick r:id="rId6" tooltip="@JuanConde33"/>
              </a:rPr>
              <a:t>@JuanConde33</a:t>
            </a:r>
            <a:endParaRPr lang="es-MX" sz="2400" b="0" i="0" dirty="0">
              <a:solidFill>
                <a:srgbClr val="24292E"/>
              </a:solidFill>
              <a:effectLst/>
              <a:latin typeface="-apple-system"/>
            </a:endParaRPr>
          </a:p>
          <a:p>
            <a:pPr>
              <a:buFont typeface="Arial" panose="020B0604020202020204" pitchFamily="34" charset="0"/>
              <a:buChar char="•"/>
            </a:pPr>
            <a:r>
              <a:rPr lang="es-MX" sz="2400" b="1" i="0" dirty="0">
                <a:solidFill>
                  <a:srgbClr val="24292E"/>
                </a:solidFill>
                <a:effectLst/>
                <a:latin typeface="-apple-system"/>
              </a:rPr>
              <a:t>Leandro </a:t>
            </a:r>
            <a:r>
              <a:rPr lang="es-MX" sz="2400" b="1" i="0" dirty="0" err="1">
                <a:solidFill>
                  <a:srgbClr val="24292E"/>
                </a:solidFill>
                <a:effectLst/>
                <a:latin typeface="-apple-system"/>
              </a:rPr>
              <a:t>Angel</a:t>
            </a:r>
            <a:r>
              <a:rPr lang="es-MX" sz="2400" b="1" i="0" dirty="0">
                <a:solidFill>
                  <a:srgbClr val="24292E"/>
                </a:solidFill>
                <a:effectLst/>
                <a:latin typeface="-apple-system"/>
              </a:rPr>
              <a:t> Dzib </a:t>
            </a:r>
            <a:r>
              <a:rPr lang="es-MX" sz="2400" b="1" i="0" dirty="0" err="1">
                <a:solidFill>
                  <a:srgbClr val="24292E"/>
                </a:solidFill>
                <a:effectLst/>
                <a:latin typeface="-apple-system"/>
              </a:rPr>
              <a:t>Nauat</a:t>
            </a:r>
            <a:r>
              <a:rPr lang="es-MX" sz="2400" b="0" i="0" dirty="0">
                <a:solidFill>
                  <a:srgbClr val="24292E"/>
                </a:solidFill>
                <a:effectLst/>
                <a:latin typeface="-apple-system"/>
              </a:rPr>
              <a:t> - </a:t>
            </a:r>
            <a:r>
              <a:rPr lang="es-MX" sz="2400" b="0" i="0" u="none" strike="noStrike" dirty="0">
                <a:solidFill>
                  <a:srgbClr val="24292E"/>
                </a:solidFill>
                <a:effectLst/>
                <a:latin typeface="-apple-system"/>
                <a:hlinkClick r:id="rId7" tooltip="@leandrodzn"/>
              </a:rPr>
              <a:t>@leandrodzn</a:t>
            </a:r>
            <a:endParaRPr lang="es-MX" sz="2400" b="0" i="0" dirty="0">
              <a:solidFill>
                <a:srgbClr val="24292E"/>
              </a:solidFill>
              <a:effectLst/>
              <a:latin typeface="-apple-system"/>
            </a:endParaRPr>
          </a:p>
          <a:p>
            <a:pPr>
              <a:buFont typeface="Arial" panose="020B0604020202020204" pitchFamily="34" charset="0"/>
              <a:buChar char="•"/>
            </a:pPr>
            <a:r>
              <a:rPr lang="es-MX" sz="2400" b="1" i="0" dirty="0">
                <a:solidFill>
                  <a:srgbClr val="24292E"/>
                </a:solidFill>
                <a:effectLst/>
                <a:latin typeface="-apple-system"/>
              </a:rPr>
              <a:t>Alejandro Roberto Cortázar </a:t>
            </a:r>
            <a:r>
              <a:rPr lang="es-MX" sz="2400" b="1" i="0" dirty="0" err="1">
                <a:solidFill>
                  <a:srgbClr val="24292E"/>
                </a:solidFill>
                <a:effectLst/>
                <a:latin typeface="-apple-system"/>
              </a:rPr>
              <a:t>Alvarez</a:t>
            </a:r>
            <a:r>
              <a:rPr lang="es-MX" sz="2400" b="0" i="0" dirty="0">
                <a:solidFill>
                  <a:srgbClr val="24292E"/>
                </a:solidFill>
                <a:effectLst/>
                <a:latin typeface="-apple-system"/>
              </a:rPr>
              <a:t> - </a:t>
            </a:r>
            <a:r>
              <a:rPr lang="es-MX" sz="2400" dirty="0">
                <a:solidFill>
                  <a:srgbClr val="24292E"/>
                </a:solidFill>
                <a:latin typeface="-apple-system"/>
                <a:hlinkClick r:id="rId8" tooltip="@Alekey11"/>
              </a:rPr>
              <a:t>@Alekey11</a:t>
            </a:r>
            <a:endParaRPr lang="es-MX" sz="2400" b="0" i="0" u="none" strike="noStrike" dirty="0">
              <a:solidFill>
                <a:srgbClr val="24292E"/>
              </a:solidFill>
              <a:effectLst/>
              <a:latin typeface="-apple-system"/>
            </a:endParaRPr>
          </a:p>
          <a:p>
            <a:pPr>
              <a:buFont typeface="Arial" panose="020B0604020202020204" pitchFamily="34" charset="0"/>
              <a:buChar char="•"/>
            </a:pPr>
            <a:r>
              <a:rPr lang="es-MX" sz="1800" dirty="0">
                <a:solidFill>
                  <a:srgbClr val="24292E"/>
                </a:solidFill>
                <a:latin typeface="-apple-system"/>
              </a:rPr>
              <a:t>Repositorio: </a:t>
            </a:r>
            <a:r>
              <a:rPr lang="es-MX" sz="1800" dirty="0">
                <a:solidFill>
                  <a:srgbClr val="24292E"/>
                </a:solidFill>
                <a:latin typeface="-apple-system"/>
                <a:hlinkClick r:id="rId9"/>
              </a:rPr>
              <a:t>https://github.com/Edwin-</a:t>
            </a:r>
            <a:r>
              <a:rPr lang="es-MX" sz="1800" dirty="0" err="1">
                <a:solidFill>
                  <a:srgbClr val="24292E"/>
                </a:solidFill>
                <a:latin typeface="-apple-system"/>
                <a:hlinkClick r:id="rId9"/>
              </a:rPr>
              <a:t>Lines</a:t>
            </a:r>
            <a:r>
              <a:rPr lang="es-MX" sz="1800" dirty="0">
                <a:solidFill>
                  <a:srgbClr val="24292E"/>
                </a:solidFill>
                <a:latin typeface="-apple-system"/>
                <a:hlinkClick r:id="rId9"/>
              </a:rPr>
              <a:t>/Proyecto-And-</a:t>
            </a:r>
            <a:r>
              <a:rPr lang="es-MX" sz="1800" dirty="0" err="1">
                <a:solidFill>
                  <a:srgbClr val="24292E"/>
                </a:solidFill>
                <a:latin typeface="-apple-system"/>
                <a:hlinkClick r:id="rId9"/>
              </a:rPr>
              <a:t>Then</a:t>
            </a:r>
            <a:r>
              <a:rPr lang="es-MX" sz="1800" dirty="0">
                <a:solidFill>
                  <a:srgbClr val="24292E"/>
                </a:solidFill>
                <a:latin typeface="-apple-system"/>
                <a:hlinkClick r:id="rId9"/>
              </a:rPr>
              <a:t>...-</a:t>
            </a:r>
            <a:r>
              <a:rPr lang="es-MX" sz="1800" dirty="0">
                <a:solidFill>
                  <a:srgbClr val="24292E"/>
                </a:solidFill>
                <a:latin typeface="-apple-system"/>
              </a:rPr>
              <a:t> </a:t>
            </a:r>
            <a:endParaRPr lang="es-MX" sz="1800" b="0" i="0" dirty="0">
              <a:solidFill>
                <a:srgbClr val="24292E"/>
              </a:solidFill>
              <a:effectLst/>
              <a:latin typeface="-apple-system"/>
            </a:endParaRPr>
          </a:p>
          <a:p>
            <a:pPr rtl="0"/>
            <a:endParaRPr lang="es-ES" sz="2200" dirty="0"/>
          </a:p>
        </p:txBody>
      </p:sp>
      <p:pic>
        <p:nvPicPr>
          <p:cNvPr id="7170" name="Picture 2" descr="Github icon - Free download on Iconfinder">
            <a:extLst>
              <a:ext uri="{FF2B5EF4-FFF2-40B4-BE49-F238E27FC236}">
                <a16:creationId xmlns:a16="http://schemas.microsoft.com/office/drawing/2014/main" id="{8F062147-7A9F-4632-A9C9-7382B45E3C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98050" y="6455742"/>
            <a:ext cx="370862" cy="37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Requerimientos</a:t>
            </a:r>
            <a:br>
              <a:rPr lang="es-MX" dirty="0"/>
            </a:br>
            <a:r>
              <a:rPr lang="es-MX" sz="2400" b="1" dirty="0"/>
              <a:t>No funcionales</a:t>
            </a:r>
            <a:endParaRPr lang="es-MX" b="1" dirty="0"/>
          </a:p>
        </p:txBody>
      </p:sp>
      <p:sp>
        <p:nvSpPr>
          <p:cNvPr id="6" name="CuadroTexto 5">
            <a:extLst>
              <a:ext uri="{FF2B5EF4-FFF2-40B4-BE49-F238E27FC236}">
                <a16:creationId xmlns:a16="http://schemas.microsoft.com/office/drawing/2014/main" id="{AC96760B-227A-4485-A014-C4E2ABD428B1}"/>
              </a:ext>
            </a:extLst>
          </p:cNvPr>
          <p:cNvSpPr txBox="1"/>
          <p:nvPr/>
        </p:nvSpPr>
        <p:spPr>
          <a:xfrm>
            <a:off x="175364" y="1966586"/>
            <a:ext cx="11786992" cy="4216539"/>
          </a:xfrm>
          <a:prstGeom prst="rect">
            <a:avLst/>
          </a:prstGeom>
          <a:noFill/>
        </p:spPr>
        <p:txBody>
          <a:bodyPr wrap="square" rtlCol="0">
            <a:spAutoFit/>
          </a:bodyPr>
          <a:lstStyle/>
          <a:p>
            <a:r>
              <a:rPr lang="es-MX" sz="2800" b="1" dirty="0">
                <a:solidFill>
                  <a:schemeClr val="bg1"/>
                </a:solidFill>
              </a:rPr>
              <a:t>Relacionados al juego</a:t>
            </a:r>
          </a:p>
          <a:p>
            <a:endParaRPr lang="es-MX" sz="2400" b="1" dirty="0">
              <a:solidFill>
                <a:schemeClr val="bg1"/>
              </a:solidFill>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Idea única</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pueden repetir la idea central de la solución en dos ocasiones</a:t>
            </a:r>
          </a:p>
          <a:p>
            <a:endParaRPr lang="es-MX" sz="2400" b="1" dirty="0">
              <a:solidFill>
                <a:schemeClr val="bg1"/>
              </a:solidFill>
              <a:cs typeface="Times New Roman" panose="02020603050405020304" pitchFamily="18" charset="0"/>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Full-</a:t>
            </a:r>
            <a:r>
              <a:rPr lang="es-MX" sz="2400" dirty="0" err="1">
                <a:solidFill>
                  <a:schemeClr val="bg1"/>
                </a:solidFill>
                <a:effectLst/>
                <a:ea typeface="Calibri" panose="020F0502020204030204" pitchFamily="34" charset="0"/>
                <a:cs typeface="Times New Roman" panose="02020603050405020304" pitchFamily="18" charset="0"/>
              </a:rPr>
              <a:t>tool</a:t>
            </a:r>
            <a:endParaRPr lang="es-MX" sz="2400" dirty="0">
              <a:solidFill>
                <a:schemeClr val="bg1"/>
              </a:solidFill>
            </a:endParaRP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En el planteamiento de casos no pueden faltar ninguna de las herramientas disponibles</a:t>
            </a:r>
          </a:p>
          <a:p>
            <a:endParaRPr lang="es-MX" sz="2400" dirty="0">
              <a:solidFill>
                <a:schemeClr val="bg1"/>
              </a:solidFill>
              <a:effectLst/>
              <a:ea typeface="Calibri" panose="020F0502020204030204" pitchFamily="34" charset="0"/>
              <a:cs typeface="Times New Roman" panose="02020603050405020304" pitchFamily="18" charset="0"/>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No beneficio</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pueden ser beneficiados más que el jugador en turno</a:t>
            </a:r>
          </a:p>
        </p:txBody>
      </p:sp>
      <p:pic>
        <p:nvPicPr>
          <p:cNvPr id="10242" name="Picture 2" descr="Bad Point View Png Icon Free Download - Product Description Icon,  Transparent Png - vhv">
            <a:extLst>
              <a:ext uri="{FF2B5EF4-FFF2-40B4-BE49-F238E27FC236}">
                <a16:creationId xmlns:a16="http://schemas.microsoft.com/office/drawing/2014/main" id="{44A87D00-DFB0-4C98-AFE0-0493EA4189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21" b="94906" l="9419" r="90698">
                        <a14:foregroundMark x1="9419" y1="48585" x2="9419" y2="50189"/>
                        <a14:foregroundMark x1="23837" y1="29340" x2="22674" y2="29811"/>
                        <a14:foregroundMark x1="24535" y1="43208" x2="24186" y2="43585"/>
                        <a14:foregroundMark x1="23953" y1="57264" x2="23953" y2="57264"/>
                        <a14:foregroundMark x1="23372" y1="71887" x2="23372" y2="71887"/>
                        <a14:foregroundMark x1="36512" y1="72925" x2="36512" y2="72925"/>
                        <a14:foregroundMark x1="41628" y1="57830" x2="41628" y2="57830"/>
                        <a14:foregroundMark x1="48488" y1="43679" x2="48488" y2="43679"/>
                        <a14:foregroundMark x1="51628" y1="30283" x2="51628" y2="30283"/>
                        <a14:foregroundMark x1="48837" y1="12736" x2="48837" y2="12736"/>
                        <a14:foregroundMark x1="49186" y1="6415" x2="49186" y2="6415"/>
                        <a14:foregroundMark x1="79535" y1="79811" x2="79535" y2="79811"/>
                        <a14:foregroundMark x1="90698" y1="94906" x2="90698" y2="94906"/>
                      </a14:backgroundRemoval>
                    </a14:imgEffect>
                  </a14:imgLayer>
                </a14:imgProps>
              </a:ext>
              <a:ext uri="{28A0092B-C50C-407E-A947-70E740481C1C}">
                <a14:useLocalDpi xmlns:a14="http://schemas.microsoft.com/office/drawing/2010/main" val="0"/>
              </a:ext>
            </a:extLst>
          </a:blip>
          <a:srcRect/>
          <a:stretch>
            <a:fillRect/>
          </a:stretch>
        </p:blipFill>
        <p:spPr bwMode="auto">
          <a:xfrm>
            <a:off x="11291296" y="5747885"/>
            <a:ext cx="900684" cy="111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38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Requerimientos</a:t>
            </a:r>
            <a:br>
              <a:rPr lang="es-MX" dirty="0"/>
            </a:br>
            <a:r>
              <a:rPr lang="es-MX" sz="2400" b="1" dirty="0"/>
              <a:t>No funcionales</a:t>
            </a:r>
            <a:endParaRPr lang="es-MX" b="1" dirty="0"/>
          </a:p>
        </p:txBody>
      </p:sp>
      <p:sp>
        <p:nvSpPr>
          <p:cNvPr id="6" name="CuadroTexto 5">
            <a:extLst>
              <a:ext uri="{FF2B5EF4-FFF2-40B4-BE49-F238E27FC236}">
                <a16:creationId xmlns:a16="http://schemas.microsoft.com/office/drawing/2014/main" id="{AC96760B-227A-4485-A014-C4E2ABD428B1}"/>
              </a:ext>
            </a:extLst>
          </p:cNvPr>
          <p:cNvSpPr txBox="1"/>
          <p:nvPr/>
        </p:nvSpPr>
        <p:spPr>
          <a:xfrm>
            <a:off x="175364" y="1966586"/>
            <a:ext cx="11786992" cy="3847207"/>
          </a:xfrm>
          <a:prstGeom prst="rect">
            <a:avLst/>
          </a:prstGeom>
          <a:noFill/>
        </p:spPr>
        <p:txBody>
          <a:bodyPr wrap="square" rtlCol="0">
            <a:spAutoFit/>
          </a:bodyPr>
          <a:lstStyle/>
          <a:p>
            <a:r>
              <a:rPr lang="es-MX" sz="2800" b="1" dirty="0">
                <a:solidFill>
                  <a:schemeClr val="bg1"/>
                </a:solidFill>
                <a:effectLst/>
                <a:ea typeface="Calibri" panose="020F0502020204030204" pitchFamily="34" charset="0"/>
                <a:cs typeface="Times New Roman" panose="02020603050405020304" pitchFamily="18" charset="0"/>
              </a:rPr>
              <a:t>Relacionados a la realización del proyecto</a:t>
            </a:r>
          </a:p>
          <a:p>
            <a:endParaRPr lang="es-MX" sz="2400" b="1" dirty="0">
              <a:solidFill>
                <a:schemeClr val="bg1"/>
              </a:solidFill>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Prototipos</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Uso de plataforma para generar prototipos</a:t>
            </a:r>
          </a:p>
          <a:p>
            <a:endParaRPr lang="es-MX" sz="2400" b="1" dirty="0">
              <a:solidFill>
                <a:schemeClr val="bg1"/>
              </a:solidFill>
              <a:cs typeface="Times New Roman" panose="02020603050405020304" pitchFamily="18" charset="0"/>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Recursos visuales</a:t>
            </a:r>
            <a:endParaRPr lang="es-MX" sz="2400" dirty="0">
              <a:solidFill>
                <a:schemeClr val="bg1"/>
              </a:solidFill>
            </a:endParaRP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Uso de plataforma para creación de recursos visuales</a:t>
            </a:r>
          </a:p>
          <a:p>
            <a:endParaRPr lang="es-MX" sz="2400" dirty="0">
              <a:solidFill>
                <a:schemeClr val="bg1"/>
              </a:solidFill>
              <a:effectLst/>
              <a:ea typeface="Calibri" panose="020F0502020204030204" pitchFamily="34" charset="0"/>
              <a:cs typeface="Times New Roman" panose="02020603050405020304" pitchFamily="18" charset="0"/>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Proyección final</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Uso de plataforma para unión de recursos y creación del proyecto final</a:t>
            </a:r>
          </a:p>
        </p:txBody>
      </p:sp>
      <p:pic>
        <p:nvPicPr>
          <p:cNvPr id="10242" name="Picture 2" descr="Bad Point View Png Icon Free Download - Product Description Icon,  Transparent Png - vhv">
            <a:extLst>
              <a:ext uri="{FF2B5EF4-FFF2-40B4-BE49-F238E27FC236}">
                <a16:creationId xmlns:a16="http://schemas.microsoft.com/office/drawing/2014/main" id="{44A87D00-DFB0-4C98-AFE0-0493EA4189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21" b="94906" l="9419" r="90698">
                        <a14:foregroundMark x1="9419" y1="48585" x2="9419" y2="50189"/>
                        <a14:foregroundMark x1="23837" y1="29340" x2="22674" y2="29811"/>
                        <a14:foregroundMark x1="24535" y1="43208" x2="24186" y2="43585"/>
                        <a14:foregroundMark x1="23953" y1="57264" x2="23953" y2="57264"/>
                        <a14:foregroundMark x1="23372" y1="71887" x2="23372" y2="71887"/>
                        <a14:foregroundMark x1="36512" y1="72925" x2="36512" y2="72925"/>
                        <a14:foregroundMark x1="41628" y1="57830" x2="41628" y2="57830"/>
                        <a14:foregroundMark x1="48488" y1="43679" x2="48488" y2="43679"/>
                        <a14:foregroundMark x1="51628" y1="30283" x2="51628" y2="30283"/>
                        <a14:foregroundMark x1="48837" y1="12736" x2="48837" y2="12736"/>
                        <a14:foregroundMark x1="49186" y1="6415" x2="49186" y2="6415"/>
                        <a14:foregroundMark x1="79535" y1="79811" x2="79535" y2="79811"/>
                        <a14:foregroundMark x1="90698" y1="94906" x2="90698" y2="94906"/>
                      </a14:backgroundRemoval>
                    </a14:imgEffect>
                  </a14:imgLayer>
                </a14:imgProps>
              </a:ext>
              <a:ext uri="{28A0092B-C50C-407E-A947-70E740481C1C}">
                <a14:useLocalDpi xmlns:a14="http://schemas.microsoft.com/office/drawing/2010/main" val="0"/>
              </a:ext>
            </a:extLst>
          </a:blip>
          <a:srcRect/>
          <a:stretch>
            <a:fillRect/>
          </a:stretch>
        </p:blipFill>
        <p:spPr bwMode="auto">
          <a:xfrm>
            <a:off x="11291296" y="5747885"/>
            <a:ext cx="900684" cy="111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76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Métodos y herramientas</a:t>
            </a:r>
          </a:p>
        </p:txBody>
      </p:sp>
      <p:sp>
        <p:nvSpPr>
          <p:cNvPr id="6" name="CuadroTexto 5">
            <a:extLst>
              <a:ext uri="{FF2B5EF4-FFF2-40B4-BE49-F238E27FC236}">
                <a16:creationId xmlns:a16="http://schemas.microsoft.com/office/drawing/2014/main" id="{AC96760B-227A-4485-A014-C4E2ABD428B1}"/>
              </a:ext>
            </a:extLst>
          </p:cNvPr>
          <p:cNvSpPr txBox="1"/>
          <p:nvPr/>
        </p:nvSpPr>
        <p:spPr>
          <a:xfrm>
            <a:off x="187890" y="1966586"/>
            <a:ext cx="11786992" cy="5201424"/>
          </a:xfrm>
          <a:prstGeom prst="rect">
            <a:avLst/>
          </a:prstGeom>
          <a:noFill/>
        </p:spPr>
        <p:txBody>
          <a:bodyPr wrap="square" rtlCol="0">
            <a:spAutoFit/>
          </a:bodyPr>
          <a:lstStyle/>
          <a:p>
            <a:pPr marL="457200" indent="-457200">
              <a:buFont typeface="Arial" panose="020B0604020202020204" pitchFamily="34" charset="0"/>
              <a:buChar char="•"/>
            </a:pPr>
            <a:r>
              <a:rPr lang="es-MX" sz="3000" b="1" i="0" dirty="0">
                <a:solidFill>
                  <a:srgbClr val="24292E"/>
                </a:solidFill>
                <a:effectLst/>
                <a:latin typeface="-apple-system"/>
              </a:rPr>
              <a:t>Organización, monitoreo y gestión de tareas y trabajos: Microsoft </a:t>
            </a:r>
            <a:r>
              <a:rPr lang="es-MX" sz="3000" b="1" i="0" dirty="0" err="1">
                <a:solidFill>
                  <a:srgbClr val="24292E"/>
                </a:solidFill>
                <a:effectLst/>
                <a:latin typeface="-apple-system"/>
              </a:rPr>
              <a:t>Planner</a:t>
            </a:r>
            <a:endParaRPr lang="es-MX" sz="3000" b="1" i="0" dirty="0">
              <a:solidFill>
                <a:srgbClr val="24292E"/>
              </a:solidFill>
              <a:effectLst/>
              <a:latin typeface="-apple-system"/>
            </a:endParaRPr>
          </a:p>
          <a:p>
            <a:pPr marL="914400" lvl="1" indent="-457200">
              <a:buFont typeface="Arial" panose="020B0604020202020204" pitchFamily="34" charset="0"/>
              <a:buChar char="•"/>
            </a:pPr>
            <a:r>
              <a:rPr lang="es-MX" sz="3000" i="0" dirty="0">
                <a:solidFill>
                  <a:srgbClr val="24292E"/>
                </a:solidFill>
                <a:effectLst/>
                <a:latin typeface="-apple-system"/>
              </a:rPr>
              <a:t>Organización de tareas</a:t>
            </a:r>
          </a:p>
          <a:p>
            <a:pPr marL="914400" lvl="1" indent="-457200">
              <a:buFont typeface="Arial" panose="020B0604020202020204" pitchFamily="34" charset="0"/>
              <a:buChar char="•"/>
            </a:pPr>
            <a:r>
              <a:rPr lang="es-MX" sz="3000" i="0" dirty="0">
                <a:solidFill>
                  <a:srgbClr val="24292E"/>
                </a:solidFill>
                <a:effectLst/>
                <a:latin typeface="-apple-system"/>
              </a:rPr>
              <a:t>Funcionalidades</a:t>
            </a:r>
          </a:p>
          <a:p>
            <a:pPr marL="914400" lvl="1" indent="-457200">
              <a:buFont typeface="Arial" panose="020B0604020202020204" pitchFamily="34" charset="0"/>
              <a:buChar char="•"/>
            </a:pPr>
            <a:r>
              <a:rPr lang="es-MX" sz="3000" i="0" dirty="0">
                <a:solidFill>
                  <a:srgbClr val="24292E"/>
                </a:solidFill>
                <a:effectLst/>
                <a:latin typeface="-apple-system"/>
              </a:rPr>
              <a:t>Estadísticas y gráficos</a:t>
            </a:r>
            <a:endParaRPr lang="es-MX" sz="3000" dirty="0">
              <a:solidFill>
                <a:srgbClr val="24292E"/>
              </a:solidFill>
              <a:latin typeface="-apple-system"/>
            </a:endParaRPr>
          </a:p>
          <a:p>
            <a:pPr marL="914400" lvl="1" indent="-457200">
              <a:buFont typeface="Arial" panose="020B0604020202020204" pitchFamily="34" charset="0"/>
              <a:buChar char="•"/>
            </a:pPr>
            <a:endParaRPr lang="es-MX" sz="3000" b="1" i="0" dirty="0">
              <a:solidFill>
                <a:srgbClr val="24292E"/>
              </a:solidFill>
              <a:effectLst/>
              <a:latin typeface="-apple-system"/>
            </a:endParaRPr>
          </a:p>
          <a:p>
            <a:pPr marL="457200" indent="-457200">
              <a:buFont typeface="Arial" panose="020B0604020202020204" pitchFamily="34" charset="0"/>
              <a:buChar char="•"/>
            </a:pPr>
            <a:r>
              <a:rPr lang="es-MX" sz="3000" b="1" i="0" dirty="0">
                <a:solidFill>
                  <a:srgbClr val="24292E"/>
                </a:solidFill>
                <a:effectLst/>
                <a:latin typeface="-apple-system"/>
              </a:rPr>
              <a:t>Comunicación: </a:t>
            </a:r>
            <a:r>
              <a:rPr lang="es-MX" sz="3000" b="1" i="0" dirty="0" err="1">
                <a:solidFill>
                  <a:srgbClr val="24292E"/>
                </a:solidFill>
                <a:effectLst/>
                <a:latin typeface="-apple-system"/>
              </a:rPr>
              <a:t>Whatsapp</a:t>
            </a:r>
            <a:r>
              <a:rPr lang="es-MX" sz="3000" b="1" i="0" dirty="0">
                <a:solidFill>
                  <a:srgbClr val="24292E"/>
                </a:solidFill>
                <a:effectLst/>
                <a:latin typeface="-apple-system"/>
              </a:rPr>
              <a:t> y </a:t>
            </a:r>
            <a:r>
              <a:rPr lang="es-MX" sz="3000" b="1" i="0" dirty="0" err="1">
                <a:solidFill>
                  <a:srgbClr val="24292E"/>
                </a:solidFill>
                <a:effectLst/>
                <a:latin typeface="-apple-system"/>
              </a:rPr>
              <a:t>Discord</a:t>
            </a:r>
            <a:endParaRPr lang="es-MX" sz="3000" b="1" i="0" dirty="0">
              <a:solidFill>
                <a:srgbClr val="24292E"/>
              </a:solidFill>
              <a:effectLst/>
              <a:latin typeface="-apple-system"/>
            </a:endParaRPr>
          </a:p>
          <a:p>
            <a:pPr marL="914400" lvl="1" indent="-457200">
              <a:buFont typeface="Arial" panose="020B0604020202020204" pitchFamily="34" charset="0"/>
              <a:buChar char="•"/>
            </a:pPr>
            <a:r>
              <a:rPr lang="es-MX" sz="3000" i="0" dirty="0">
                <a:solidFill>
                  <a:srgbClr val="24292E"/>
                </a:solidFill>
                <a:effectLst/>
                <a:latin typeface="-apple-system"/>
              </a:rPr>
              <a:t>Mensajería</a:t>
            </a:r>
          </a:p>
          <a:p>
            <a:pPr marL="914400" lvl="1" indent="-457200">
              <a:buFont typeface="Arial" panose="020B0604020202020204" pitchFamily="34" charset="0"/>
              <a:buChar char="•"/>
            </a:pPr>
            <a:r>
              <a:rPr lang="es-MX" sz="3000" i="0" dirty="0">
                <a:solidFill>
                  <a:srgbClr val="24292E"/>
                </a:solidFill>
                <a:effectLst/>
                <a:latin typeface="-apple-system"/>
              </a:rPr>
              <a:t>Llamadas</a:t>
            </a:r>
            <a:endParaRPr lang="es-MX" sz="3000" dirty="0">
              <a:solidFill>
                <a:srgbClr val="24292E"/>
              </a:solidFill>
              <a:latin typeface="-apple-system"/>
            </a:endParaRPr>
          </a:p>
          <a:p>
            <a:pPr marL="914400" lvl="1" indent="-457200">
              <a:buFont typeface="Arial" panose="020B0604020202020204" pitchFamily="34" charset="0"/>
              <a:buChar char="•"/>
            </a:pPr>
            <a:r>
              <a:rPr lang="es-MX" sz="3000" i="0" dirty="0">
                <a:solidFill>
                  <a:srgbClr val="24292E"/>
                </a:solidFill>
                <a:effectLst/>
                <a:latin typeface="-apple-system"/>
              </a:rPr>
              <a:t>Discusiones o secciones del proyecto</a:t>
            </a:r>
          </a:p>
          <a:p>
            <a:pPr lvl="1"/>
            <a:endParaRPr lang="es-MX" sz="3200" b="1" i="0" dirty="0">
              <a:solidFill>
                <a:srgbClr val="24292E"/>
              </a:solidFill>
              <a:effectLst/>
              <a:latin typeface="-apple-system"/>
            </a:endParaRPr>
          </a:p>
        </p:txBody>
      </p:sp>
      <p:sp>
        <p:nvSpPr>
          <p:cNvPr id="3" name="AutoShape 2" descr="Microsoft Planner: Planificación y gestión de proyectos para el aula">
            <a:extLst>
              <a:ext uri="{FF2B5EF4-FFF2-40B4-BE49-F238E27FC236}">
                <a16:creationId xmlns:a16="http://schemas.microsoft.com/office/drawing/2014/main" id="{E2DE8B7B-DF15-4DD1-BCEB-0105C3F931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4" name="Picture 6" descr="Microsoft Planner - Feedback Forum: Top (7964 ideas) – Planner Customer  Feedback">
            <a:extLst>
              <a:ext uri="{FF2B5EF4-FFF2-40B4-BE49-F238E27FC236}">
                <a16:creationId xmlns:a16="http://schemas.microsoft.com/office/drawing/2014/main" id="{04F5F7A9-0417-459F-A042-9ADB0CEEA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640" y="3087455"/>
            <a:ext cx="5153109" cy="68229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Whatsapp Icon PNG Image Free Download searchpng.com">
            <a:extLst>
              <a:ext uri="{FF2B5EF4-FFF2-40B4-BE49-F238E27FC236}">
                <a16:creationId xmlns:a16="http://schemas.microsoft.com/office/drawing/2014/main" id="{8EDAC972-030A-44D5-B67D-68D0AE848DD6}"/>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22388" y="4890616"/>
            <a:ext cx="1535817" cy="153581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iscord Computer Icons, challenge, text, logo, smiley png | PNGWing">
            <a:extLst>
              <a:ext uri="{FF2B5EF4-FFF2-40B4-BE49-F238E27FC236}">
                <a16:creationId xmlns:a16="http://schemas.microsoft.com/office/drawing/2014/main" id="{D9E3E074-9CC8-43FE-BB74-CB7CEAD2A43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7174" r="92717">
                        <a14:foregroundMark x1="10978" y1="40000" x2="10978" y2="40000"/>
                        <a14:foregroundMark x1="7174" y1="56522" x2="7174" y2="56522"/>
                        <a14:foregroundMark x1="92717" y1="52935" x2="92717" y2="52935"/>
                        <a14:foregroundMark x1="59457" y1="45435" x2="59457" y2="45435"/>
                        <a14:foregroundMark x1="42500" y1="47065" x2="42500" y2="47065"/>
                      </a14:backgroundRemoval>
                    </a14:imgEffect>
                  </a14:imgLayer>
                </a14:imgProps>
              </a:ext>
              <a:ext uri="{28A0092B-C50C-407E-A947-70E740481C1C}">
                <a14:useLocalDpi xmlns:a14="http://schemas.microsoft.com/office/drawing/2010/main" val="0"/>
              </a:ext>
            </a:extLst>
          </a:blip>
          <a:srcRect/>
          <a:stretch>
            <a:fillRect/>
          </a:stretch>
        </p:blipFill>
        <p:spPr bwMode="auto">
          <a:xfrm>
            <a:off x="9721181" y="4834689"/>
            <a:ext cx="1708819" cy="170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83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sz="4800" dirty="0"/>
              <a:t>procesos</a:t>
            </a:r>
            <a:endParaRPr lang="es-MX" dirty="0"/>
          </a:p>
        </p:txBody>
      </p:sp>
      <p:sp>
        <p:nvSpPr>
          <p:cNvPr id="6" name="CuadroTexto 5">
            <a:extLst>
              <a:ext uri="{FF2B5EF4-FFF2-40B4-BE49-F238E27FC236}">
                <a16:creationId xmlns:a16="http://schemas.microsoft.com/office/drawing/2014/main" id="{AC96760B-227A-4485-A014-C4E2ABD428B1}"/>
              </a:ext>
            </a:extLst>
          </p:cNvPr>
          <p:cNvSpPr txBox="1"/>
          <p:nvPr/>
        </p:nvSpPr>
        <p:spPr>
          <a:xfrm>
            <a:off x="0" y="1951840"/>
            <a:ext cx="11786992" cy="3046988"/>
          </a:xfrm>
          <a:prstGeom prst="rect">
            <a:avLst/>
          </a:prstGeom>
          <a:noFill/>
        </p:spPr>
        <p:txBody>
          <a:bodyPr wrap="square" rtlCol="0">
            <a:spAutoFit/>
          </a:bodyPr>
          <a:lstStyle/>
          <a:p>
            <a:pPr marL="457200" indent="-457200">
              <a:buFont typeface="Arial" panose="020B0604020202020204" pitchFamily="34" charset="0"/>
              <a:buChar char="•"/>
            </a:pPr>
            <a:r>
              <a:rPr lang="es-MX" sz="3200" dirty="0">
                <a:solidFill>
                  <a:srgbClr val="24292E"/>
                </a:solidFill>
                <a:latin typeface="-apple-system"/>
              </a:rPr>
              <a:t>M</a:t>
            </a:r>
            <a:r>
              <a:rPr lang="es-MX" sz="3200" b="0" i="0" dirty="0">
                <a:solidFill>
                  <a:srgbClr val="24292E"/>
                </a:solidFill>
                <a:effectLst/>
                <a:latin typeface="-apple-system"/>
              </a:rPr>
              <a:t>etodología ágil: </a:t>
            </a:r>
            <a:r>
              <a:rPr lang="es-MX" sz="3200" b="1" i="1" dirty="0">
                <a:solidFill>
                  <a:srgbClr val="24292E"/>
                </a:solidFill>
                <a:effectLst/>
                <a:latin typeface="-apple-system"/>
              </a:rPr>
              <a:t>Kanban</a:t>
            </a:r>
          </a:p>
          <a:p>
            <a:pPr marL="914400" lvl="1" indent="-457200">
              <a:buFont typeface="Arial" panose="020B0604020202020204" pitchFamily="34" charset="0"/>
              <a:buChar char="•"/>
            </a:pPr>
            <a:r>
              <a:rPr lang="es-MX" sz="3200" dirty="0">
                <a:solidFill>
                  <a:srgbClr val="24292E"/>
                </a:solidFill>
                <a:latin typeface="-apple-system"/>
              </a:rPr>
              <a:t>Microsoft </a:t>
            </a:r>
            <a:r>
              <a:rPr lang="es-MX" sz="3200" dirty="0" err="1">
                <a:solidFill>
                  <a:srgbClr val="24292E"/>
                </a:solidFill>
                <a:latin typeface="-apple-system"/>
              </a:rPr>
              <a:t>Planner</a:t>
            </a:r>
            <a:endParaRPr lang="es-MX" sz="3200" dirty="0">
              <a:solidFill>
                <a:srgbClr val="24292E"/>
              </a:solidFill>
              <a:latin typeface="-apple-system"/>
            </a:endParaRPr>
          </a:p>
          <a:p>
            <a:pPr marL="1371600" lvl="2" indent="-457200">
              <a:buFont typeface="Arial" panose="020B0604020202020204" pitchFamily="34" charset="0"/>
              <a:buChar char="•"/>
            </a:pPr>
            <a:r>
              <a:rPr lang="es-MX" sz="3200" b="0" i="0" dirty="0">
                <a:solidFill>
                  <a:srgbClr val="24292E"/>
                </a:solidFill>
                <a:effectLst/>
                <a:latin typeface="-apple-system"/>
              </a:rPr>
              <a:t>Planificación de tareas</a:t>
            </a:r>
          </a:p>
          <a:p>
            <a:pPr marL="1371600" lvl="2" indent="-457200">
              <a:buFont typeface="Arial" panose="020B0604020202020204" pitchFamily="34" charset="0"/>
              <a:buChar char="•"/>
            </a:pPr>
            <a:r>
              <a:rPr lang="es-MX" sz="3200" b="0" i="0" dirty="0">
                <a:solidFill>
                  <a:srgbClr val="24292E"/>
                </a:solidFill>
                <a:effectLst/>
                <a:latin typeface="-apple-system"/>
              </a:rPr>
              <a:t>Mejora en el rendimiento de trabajo del equipo</a:t>
            </a:r>
          </a:p>
          <a:p>
            <a:pPr marL="1371600" lvl="2" indent="-457200">
              <a:buFont typeface="Arial" panose="020B0604020202020204" pitchFamily="34" charset="0"/>
              <a:buChar char="•"/>
            </a:pPr>
            <a:r>
              <a:rPr lang="es-MX" sz="3200" b="0" i="0" dirty="0">
                <a:solidFill>
                  <a:srgbClr val="24292E"/>
                </a:solidFill>
                <a:effectLst/>
                <a:latin typeface="-apple-system"/>
              </a:rPr>
              <a:t>Plazos de entregas continuos</a:t>
            </a:r>
          </a:p>
          <a:p>
            <a:pPr marL="914400" lvl="1" indent="-457200">
              <a:buFont typeface="Arial" panose="020B0604020202020204" pitchFamily="34" charset="0"/>
              <a:buChar char="•"/>
            </a:pPr>
            <a:endParaRPr lang="es-MX" sz="3200" dirty="0">
              <a:solidFill>
                <a:srgbClr val="24292E"/>
              </a:solidFill>
              <a:latin typeface="-apple-system"/>
            </a:endParaRPr>
          </a:p>
        </p:txBody>
      </p:sp>
      <p:pic>
        <p:nvPicPr>
          <p:cNvPr id="3074" name="Picture 2" descr="▷ Metodología Kanban: Definición, Funcionamiento y Fases">
            <a:extLst>
              <a:ext uri="{FF2B5EF4-FFF2-40B4-BE49-F238E27FC236}">
                <a16:creationId xmlns:a16="http://schemas.microsoft.com/office/drawing/2014/main" id="{DB3731E8-DEC5-40AE-BB0A-B102D383FEC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381059" y="3552092"/>
            <a:ext cx="6747615" cy="379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03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sz="4800" dirty="0"/>
              <a:t>Competencias</a:t>
            </a:r>
            <a:br>
              <a:rPr lang="es-MX" sz="4800" dirty="0"/>
            </a:br>
            <a:r>
              <a:rPr lang="es-MX" sz="2800" dirty="0"/>
              <a:t>genéricas</a:t>
            </a:r>
          </a:p>
        </p:txBody>
      </p:sp>
      <p:sp>
        <p:nvSpPr>
          <p:cNvPr id="6" name="CuadroTexto 5">
            <a:extLst>
              <a:ext uri="{FF2B5EF4-FFF2-40B4-BE49-F238E27FC236}">
                <a16:creationId xmlns:a16="http://schemas.microsoft.com/office/drawing/2014/main" id="{7DA69C7C-657A-4FE7-BB15-BDF5A950F48E}"/>
              </a:ext>
            </a:extLst>
          </p:cNvPr>
          <p:cNvSpPr txBox="1"/>
          <p:nvPr/>
        </p:nvSpPr>
        <p:spPr>
          <a:xfrm>
            <a:off x="202504" y="1951840"/>
            <a:ext cx="11786992" cy="2862322"/>
          </a:xfrm>
          <a:prstGeom prst="rect">
            <a:avLst/>
          </a:prstGeom>
          <a:noFill/>
        </p:spPr>
        <p:txBody>
          <a:bodyPr wrap="square" rtlCol="0">
            <a:spAutoFit/>
          </a:bodyPr>
          <a:lstStyle/>
          <a:p>
            <a:r>
              <a:rPr lang="es-MX" sz="2800" b="1" dirty="0">
                <a:solidFill>
                  <a:schemeClr val="bg1"/>
                </a:solidFill>
              </a:rPr>
              <a:t>Competencia: </a:t>
            </a:r>
            <a:r>
              <a:rPr lang="es-ES" sz="2400" dirty="0">
                <a:solidFill>
                  <a:schemeClr val="bg1"/>
                </a:solidFill>
              </a:rPr>
              <a:t>Se comunica en español en forma oral y escrita en sus intervenciones profesionales y en su vida personal, utilizando correctamente el idioma.</a:t>
            </a:r>
          </a:p>
          <a:p>
            <a:endParaRPr lang="es-ES" sz="2400" b="1" dirty="0">
              <a:solidFill>
                <a:schemeClr val="bg1"/>
              </a:solidFill>
            </a:endParaRPr>
          </a:p>
          <a:p>
            <a:r>
              <a:rPr lang="es-MX" sz="2800" b="1" dirty="0">
                <a:solidFill>
                  <a:schemeClr val="bg1"/>
                </a:solidFill>
              </a:rPr>
              <a:t>Aprendizaje y su justificación: </a:t>
            </a:r>
            <a:r>
              <a:rPr lang="es-MX" sz="2400" dirty="0">
                <a:solidFill>
                  <a:schemeClr val="bg1"/>
                </a:solidFill>
              </a:rPr>
              <a:t>Nos comunicamos todos los días en clases de la asignatura y en reuniones de duda o retroalimentación y en reuniones de equipo.</a:t>
            </a:r>
          </a:p>
          <a:p>
            <a:endParaRPr lang="es-MX" sz="2400" b="1" dirty="0">
              <a:solidFill>
                <a:schemeClr val="bg1"/>
              </a:solidFill>
            </a:endParaRPr>
          </a:p>
          <a:p>
            <a:r>
              <a:rPr lang="es-MX" sz="2800" b="1" dirty="0">
                <a:solidFill>
                  <a:schemeClr val="bg1"/>
                </a:solidFill>
              </a:rPr>
              <a:t>Actividades: </a:t>
            </a:r>
            <a:r>
              <a:rPr lang="es-MX" sz="2400" dirty="0">
                <a:solidFill>
                  <a:schemeClr val="bg1"/>
                </a:solidFill>
              </a:rPr>
              <a:t>Todas las actividades</a:t>
            </a:r>
            <a:endParaRPr lang="es-MX" sz="2800" dirty="0">
              <a:solidFill>
                <a:schemeClr val="bg1"/>
              </a:solidFill>
            </a:endParaRPr>
          </a:p>
        </p:txBody>
      </p:sp>
    </p:spTree>
    <p:extLst>
      <p:ext uri="{BB962C8B-B14F-4D97-AF65-F5344CB8AC3E}">
        <p14:creationId xmlns:p14="http://schemas.microsoft.com/office/powerpoint/2010/main" val="339019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sz="4800" dirty="0"/>
              <a:t>Competencias</a:t>
            </a:r>
            <a:br>
              <a:rPr lang="es-MX" sz="4800" dirty="0"/>
            </a:br>
            <a:r>
              <a:rPr lang="es-MX" sz="2800" dirty="0"/>
              <a:t>genéricas</a:t>
            </a:r>
          </a:p>
        </p:txBody>
      </p:sp>
      <p:sp>
        <p:nvSpPr>
          <p:cNvPr id="6" name="CuadroTexto 5">
            <a:extLst>
              <a:ext uri="{FF2B5EF4-FFF2-40B4-BE49-F238E27FC236}">
                <a16:creationId xmlns:a16="http://schemas.microsoft.com/office/drawing/2014/main" id="{7DA69C7C-657A-4FE7-BB15-BDF5A950F48E}"/>
              </a:ext>
            </a:extLst>
          </p:cNvPr>
          <p:cNvSpPr txBox="1"/>
          <p:nvPr/>
        </p:nvSpPr>
        <p:spPr>
          <a:xfrm>
            <a:off x="202504" y="1951840"/>
            <a:ext cx="11786992" cy="3600986"/>
          </a:xfrm>
          <a:prstGeom prst="rect">
            <a:avLst/>
          </a:prstGeom>
          <a:noFill/>
        </p:spPr>
        <p:txBody>
          <a:bodyPr wrap="square" rtlCol="0">
            <a:spAutoFit/>
          </a:bodyPr>
          <a:lstStyle/>
          <a:p>
            <a:r>
              <a:rPr lang="es-MX" sz="2800" b="1" dirty="0">
                <a:solidFill>
                  <a:schemeClr val="bg1"/>
                </a:solidFill>
              </a:rPr>
              <a:t>Competencia: </a:t>
            </a:r>
            <a:r>
              <a:rPr lang="es-MX" sz="2400" dirty="0">
                <a:solidFill>
                  <a:schemeClr val="bg1"/>
                </a:solidFill>
              </a:rPr>
              <a:t>Usa las TIC en sus intervenciones profesionales y en su vida personal de manera pertinente y responsable</a:t>
            </a:r>
          </a:p>
          <a:p>
            <a:endParaRPr lang="es-ES" sz="2400" b="1" dirty="0">
              <a:solidFill>
                <a:schemeClr val="bg1"/>
              </a:solidFill>
            </a:endParaRPr>
          </a:p>
          <a:p>
            <a:r>
              <a:rPr lang="es-MX" sz="2800" b="1" dirty="0">
                <a:solidFill>
                  <a:schemeClr val="bg1"/>
                </a:solidFill>
              </a:rPr>
              <a:t>Aprendizaje y su justificación: </a:t>
            </a:r>
            <a:r>
              <a:rPr lang="es-MX" sz="2400" dirty="0">
                <a:solidFill>
                  <a:schemeClr val="bg1"/>
                </a:solidFill>
              </a:rPr>
              <a:t>Todas las actividades y las tareas encomendadas relacionadas a la realización del proyecto las realizamos de manera digital, la misma planeación de las actividades está hecha por medio de una plataforma para gestionar la información.</a:t>
            </a:r>
          </a:p>
          <a:p>
            <a:endParaRPr lang="es-MX" sz="2400" b="1" dirty="0">
              <a:solidFill>
                <a:schemeClr val="bg1"/>
              </a:solidFill>
            </a:endParaRPr>
          </a:p>
          <a:p>
            <a:r>
              <a:rPr lang="es-MX" sz="2800" b="1" dirty="0">
                <a:solidFill>
                  <a:schemeClr val="bg1"/>
                </a:solidFill>
              </a:rPr>
              <a:t>Actividades: </a:t>
            </a:r>
            <a:r>
              <a:rPr lang="es-MX" sz="2400" dirty="0">
                <a:solidFill>
                  <a:schemeClr val="bg1"/>
                </a:solidFill>
              </a:rPr>
              <a:t>Todas las actividades</a:t>
            </a:r>
            <a:endParaRPr lang="es-MX" sz="2800" dirty="0">
              <a:solidFill>
                <a:schemeClr val="bg1"/>
              </a:solidFill>
            </a:endParaRPr>
          </a:p>
        </p:txBody>
      </p:sp>
    </p:spTree>
    <p:extLst>
      <p:ext uri="{BB962C8B-B14F-4D97-AF65-F5344CB8AC3E}">
        <p14:creationId xmlns:p14="http://schemas.microsoft.com/office/powerpoint/2010/main" val="426581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sz="4800" dirty="0"/>
              <a:t>Competencias</a:t>
            </a:r>
            <a:br>
              <a:rPr lang="es-MX" sz="4800" dirty="0"/>
            </a:br>
            <a:r>
              <a:rPr lang="es-MX" sz="2800" dirty="0"/>
              <a:t>Disciplinares </a:t>
            </a:r>
          </a:p>
        </p:txBody>
      </p:sp>
      <p:sp>
        <p:nvSpPr>
          <p:cNvPr id="6" name="CuadroTexto 5">
            <a:extLst>
              <a:ext uri="{FF2B5EF4-FFF2-40B4-BE49-F238E27FC236}">
                <a16:creationId xmlns:a16="http://schemas.microsoft.com/office/drawing/2014/main" id="{7DA69C7C-657A-4FE7-BB15-BDF5A950F48E}"/>
              </a:ext>
            </a:extLst>
          </p:cNvPr>
          <p:cNvSpPr txBox="1"/>
          <p:nvPr/>
        </p:nvSpPr>
        <p:spPr>
          <a:xfrm>
            <a:off x="202504" y="1951840"/>
            <a:ext cx="11786992" cy="5262979"/>
          </a:xfrm>
          <a:prstGeom prst="rect">
            <a:avLst/>
          </a:prstGeom>
          <a:noFill/>
        </p:spPr>
        <p:txBody>
          <a:bodyPr wrap="square" rtlCol="0">
            <a:spAutoFit/>
          </a:bodyPr>
          <a:lstStyle/>
          <a:p>
            <a:r>
              <a:rPr lang="es-MX" sz="2800" b="1" dirty="0">
                <a:solidFill>
                  <a:schemeClr val="bg1"/>
                </a:solidFill>
              </a:rPr>
              <a:t>Competencia: </a:t>
            </a:r>
            <a:r>
              <a:rPr lang="es-MX" sz="2400" dirty="0">
                <a:solidFill>
                  <a:schemeClr val="bg1"/>
                </a:solidFill>
              </a:rPr>
              <a:t>Analiza la evolución disciplinar de la Ingeniería de Software, así como las características del   profesionista vinculado con la misma, de acuerdo con el marco teórico y los modelos curriculares de la disciplina.</a:t>
            </a:r>
          </a:p>
          <a:p>
            <a:endParaRPr lang="es-ES" sz="2400" b="1" dirty="0">
              <a:solidFill>
                <a:schemeClr val="bg1"/>
              </a:solidFill>
            </a:endParaRPr>
          </a:p>
          <a:p>
            <a:r>
              <a:rPr lang="es-MX" sz="2800" b="1" dirty="0">
                <a:solidFill>
                  <a:schemeClr val="bg1"/>
                </a:solidFill>
              </a:rPr>
              <a:t>Aprendizaje y su justificación: </a:t>
            </a:r>
            <a:r>
              <a:rPr lang="es-MX" sz="2400" dirty="0">
                <a:solidFill>
                  <a:schemeClr val="bg1"/>
                </a:solidFill>
              </a:rPr>
              <a:t>Al principio de la asignatura se nos dio a conocer los inicios de la ingeniería del software, la manera en como se construía en software en esos años, la manera en la que fue cambiando, la razón por la que este cambio fue necesario y las bases que ahora tiene. </a:t>
            </a:r>
          </a:p>
          <a:p>
            <a:endParaRPr lang="es-MX" sz="2400" b="1" dirty="0">
              <a:solidFill>
                <a:schemeClr val="bg1"/>
              </a:solidFill>
            </a:endParaRPr>
          </a:p>
          <a:p>
            <a:r>
              <a:rPr lang="es-MX" sz="2800" b="1" dirty="0">
                <a:solidFill>
                  <a:schemeClr val="bg1"/>
                </a:solidFill>
              </a:rPr>
              <a:t>Actividades: -</a:t>
            </a:r>
            <a:r>
              <a:rPr lang="es-MX" sz="2400" dirty="0">
                <a:solidFill>
                  <a:schemeClr val="bg1"/>
                </a:solidFill>
              </a:rPr>
              <a:t>Subir tres casos posibles al repositorio en GitHub</a:t>
            </a:r>
          </a:p>
          <a:p>
            <a:r>
              <a:rPr lang="es-MX" sz="2400" dirty="0">
                <a:solidFill>
                  <a:schemeClr val="bg1"/>
                </a:solidFill>
              </a:rPr>
              <a:t>                                 -Revisar los casos subidos a GitHub</a:t>
            </a:r>
          </a:p>
          <a:p>
            <a:r>
              <a:rPr lang="es-MX" sz="2400" dirty="0">
                <a:solidFill>
                  <a:schemeClr val="bg1"/>
                </a:solidFill>
              </a:rPr>
              <a:t>                                 -Acomodar los casos subidos a GitHub</a:t>
            </a:r>
          </a:p>
          <a:p>
            <a:endParaRPr lang="es-MX" sz="2800" dirty="0">
              <a:solidFill>
                <a:schemeClr val="bg1"/>
              </a:solidFill>
            </a:endParaRPr>
          </a:p>
        </p:txBody>
      </p:sp>
    </p:spTree>
    <p:extLst>
      <p:ext uri="{BB962C8B-B14F-4D97-AF65-F5344CB8AC3E}">
        <p14:creationId xmlns:p14="http://schemas.microsoft.com/office/powerpoint/2010/main" val="87341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sz="4800" dirty="0"/>
              <a:t>Competencias</a:t>
            </a:r>
            <a:br>
              <a:rPr lang="es-MX" sz="4800" dirty="0"/>
            </a:br>
            <a:r>
              <a:rPr lang="es-MX" sz="2800" dirty="0"/>
              <a:t>Disciplinares </a:t>
            </a:r>
          </a:p>
        </p:txBody>
      </p:sp>
      <p:sp>
        <p:nvSpPr>
          <p:cNvPr id="6" name="CuadroTexto 5">
            <a:extLst>
              <a:ext uri="{FF2B5EF4-FFF2-40B4-BE49-F238E27FC236}">
                <a16:creationId xmlns:a16="http://schemas.microsoft.com/office/drawing/2014/main" id="{7DA69C7C-657A-4FE7-BB15-BDF5A950F48E}"/>
              </a:ext>
            </a:extLst>
          </p:cNvPr>
          <p:cNvSpPr txBox="1"/>
          <p:nvPr/>
        </p:nvSpPr>
        <p:spPr>
          <a:xfrm>
            <a:off x="202504" y="1994658"/>
            <a:ext cx="11786992" cy="4832092"/>
          </a:xfrm>
          <a:prstGeom prst="rect">
            <a:avLst/>
          </a:prstGeom>
          <a:noFill/>
        </p:spPr>
        <p:txBody>
          <a:bodyPr wrap="square" rtlCol="0">
            <a:spAutoFit/>
          </a:bodyPr>
          <a:lstStyle/>
          <a:p>
            <a:r>
              <a:rPr lang="es-MX" sz="2800" b="1" dirty="0">
                <a:solidFill>
                  <a:schemeClr val="bg1"/>
                </a:solidFill>
              </a:rPr>
              <a:t>Competencia: </a:t>
            </a:r>
            <a:r>
              <a:rPr lang="es-MX" sz="2400" dirty="0">
                <a:solidFill>
                  <a:schemeClr val="bg1"/>
                </a:solidFill>
              </a:rPr>
              <a:t>Analiza los principales métodos, técnicas, procedimientos y buenas prácticas utilizados en las fases de requisitos, diseño, codificación, pruebas y mantenimiento del software, de acuerdo con el cuerpo de conocimientos reconocido por la disciplina.</a:t>
            </a:r>
          </a:p>
          <a:p>
            <a:endParaRPr lang="es-ES" sz="2800" b="1" dirty="0">
              <a:solidFill>
                <a:schemeClr val="bg1"/>
              </a:solidFill>
            </a:endParaRPr>
          </a:p>
          <a:p>
            <a:r>
              <a:rPr lang="es-MX" sz="2800" b="1" dirty="0">
                <a:solidFill>
                  <a:schemeClr val="bg1"/>
                </a:solidFill>
              </a:rPr>
              <a:t>Aprendizaje y su justificación</a:t>
            </a:r>
            <a:r>
              <a:rPr lang="es-MX" sz="2400" b="1" dirty="0">
                <a:solidFill>
                  <a:schemeClr val="bg1"/>
                </a:solidFill>
              </a:rPr>
              <a:t>: </a:t>
            </a:r>
            <a:r>
              <a:rPr lang="es-MX" sz="2400" dirty="0">
                <a:solidFill>
                  <a:schemeClr val="bg1"/>
                </a:solidFill>
              </a:rPr>
              <a:t>En las clases de la asignatura hemos platicado sobre las diferentes fases del desarrollo del software. fue necesario escoger una metodología para desarrollar nuestro proyecto. A raíz del proyecto fue necesario realizar la definición de las actividades y emplear una plataforma para organizar las actividades. Hemos realizado actividades como la obtención de requisitos, la especificación de requisitos, el análisis y verificación de estos mismos. Todo esto lo hemos realizado como equipo para asegurar que la idea general del proyecto está acorde a lo que como conjunto queremos realizar</a:t>
            </a:r>
            <a:r>
              <a:rPr lang="es-MX" sz="2800" dirty="0">
                <a:solidFill>
                  <a:schemeClr val="bg1"/>
                </a:solidFill>
              </a:rPr>
              <a:t>.</a:t>
            </a:r>
            <a:endParaRPr lang="es-MX" sz="2800" b="1" dirty="0">
              <a:solidFill>
                <a:schemeClr val="bg1"/>
              </a:solidFill>
            </a:endParaRPr>
          </a:p>
          <a:p>
            <a:endParaRPr lang="es-MX" sz="2800" dirty="0">
              <a:solidFill>
                <a:schemeClr val="bg1"/>
              </a:solidFill>
            </a:endParaRPr>
          </a:p>
        </p:txBody>
      </p:sp>
    </p:spTree>
    <p:extLst>
      <p:ext uri="{BB962C8B-B14F-4D97-AF65-F5344CB8AC3E}">
        <p14:creationId xmlns:p14="http://schemas.microsoft.com/office/powerpoint/2010/main" val="290301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sz="4800" dirty="0"/>
              <a:t>Competencias</a:t>
            </a:r>
            <a:br>
              <a:rPr lang="es-MX" sz="4800" dirty="0"/>
            </a:br>
            <a:r>
              <a:rPr lang="es-MX" sz="2800" dirty="0"/>
              <a:t>Disciplinares </a:t>
            </a:r>
          </a:p>
        </p:txBody>
      </p:sp>
      <p:sp>
        <p:nvSpPr>
          <p:cNvPr id="6" name="CuadroTexto 5">
            <a:extLst>
              <a:ext uri="{FF2B5EF4-FFF2-40B4-BE49-F238E27FC236}">
                <a16:creationId xmlns:a16="http://schemas.microsoft.com/office/drawing/2014/main" id="{7DA69C7C-657A-4FE7-BB15-BDF5A950F48E}"/>
              </a:ext>
            </a:extLst>
          </p:cNvPr>
          <p:cNvSpPr txBox="1"/>
          <p:nvPr/>
        </p:nvSpPr>
        <p:spPr>
          <a:xfrm>
            <a:off x="202504" y="1951840"/>
            <a:ext cx="11786992" cy="3600986"/>
          </a:xfrm>
          <a:prstGeom prst="rect">
            <a:avLst/>
          </a:prstGeom>
          <a:noFill/>
        </p:spPr>
        <p:txBody>
          <a:bodyPr wrap="square" rtlCol="0">
            <a:spAutoFit/>
          </a:bodyPr>
          <a:lstStyle/>
          <a:p>
            <a:r>
              <a:rPr lang="es-MX" sz="2800" b="1" dirty="0">
                <a:solidFill>
                  <a:schemeClr val="bg1"/>
                </a:solidFill>
              </a:rPr>
              <a:t>Actividades:</a:t>
            </a:r>
          </a:p>
          <a:p>
            <a:r>
              <a:rPr lang="es-MX" sz="2800" dirty="0">
                <a:solidFill>
                  <a:schemeClr val="bg1"/>
                </a:solidFill>
              </a:rPr>
              <a:t>-  </a:t>
            </a:r>
            <a:r>
              <a:rPr lang="es-MX" sz="2800" b="1" dirty="0">
                <a:solidFill>
                  <a:schemeClr val="bg1"/>
                </a:solidFill>
              </a:rPr>
              <a:t>   </a:t>
            </a:r>
            <a:r>
              <a:rPr lang="es-MX" sz="2400" dirty="0">
                <a:solidFill>
                  <a:schemeClr val="bg1"/>
                </a:solidFill>
              </a:rPr>
              <a:t>Junta para dudas sobre concepto del proyecto</a:t>
            </a:r>
          </a:p>
          <a:p>
            <a:r>
              <a:rPr lang="es-MX" sz="2400" dirty="0">
                <a:solidFill>
                  <a:schemeClr val="bg1"/>
                </a:solidFill>
              </a:rPr>
              <a:t>-	Hacer bitácoras sobre los acuerdos obtenidos durante las juntas</a:t>
            </a:r>
          </a:p>
          <a:p>
            <a:r>
              <a:rPr lang="es-MX" sz="2400" dirty="0">
                <a:solidFill>
                  <a:schemeClr val="bg1"/>
                </a:solidFill>
              </a:rPr>
              <a:t>-	Junta para dividir roles en Requerimientos</a:t>
            </a:r>
          </a:p>
          <a:p>
            <a:r>
              <a:rPr lang="es-MX" sz="2400" dirty="0">
                <a:solidFill>
                  <a:schemeClr val="bg1"/>
                </a:solidFill>
              </a:rPr>
              <a:t>-	Plantear posibles requerimientos funcionales</a:t>
            </a:r>
          </a:p>
          <a:p>
            <a:r>
              <a:rPr lang="es-MX" sz="2400" dirty="0">
                <a:solidFill>
                  <a:schemeClr val="bg1"/>
                </a:solidFill>
              </a:rPr>
              <a:t>-	Plantear posibles requerimientos no funcionales </a:t>
            </a:r>
          </a:p>
          <a:p>
            <a:r>
              <a:rPr lang="es-MX" sz="2400" dirty="0">
                <a:solidFill>
                  <a:schemeClr val="bg1"/>
                </a:solidFill>
              </a:rPr>
              <a:t>-	Modificar los requisitos propuestos para acomodarse a criterios de medición o métricas</a:t>
            </a:r>
          </a:p>
          <a:p>
            <a:r>
              <a:rPr lang="es-MX" sz="2400" dirty="0">
                <a:solidFill>
                  <a:schemeClr val="bg1"/>
                </a:solidFill>
              </a:rPr>
              <a:t>-	Modificar Requerimientos Funcionales de acuerdo a las observaciones dadas</a:t>
            </a:r>
          </a:p>
          <a:p>
            <a:endParaRPr lang="es-MX" sz="2800" dirty="0">
              <a:solidFill>
                <a:schemeClr val="bg1"/>
              </a:solidFill>
            </a:endParaRPr>
          </a:p>
        </p:txBody>
      </p:sp>
    </p:spTree>
    <p:extLst>
      <p:ext uri="{BB962C8B-B14F-4D97-AF65-F5344CB8AC3E}">
        <p14:creationId xmlns:p14="http://schemas.microsoft.com/office/powerpoint/2010/main" val="366010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8636"/>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Avance del proyecto</a:t>
            </a:r>
          </a:p>
        </p:txBody>
      </p:sp>
      <p:sp>
        <p:nvSpPr>
          <p:cNvPr id="6" name="CuadroTexto 5">
            <a:extLst>
              <a:ext uri="{FF2B5EF4-FFF2-40B4-BE49-F238E27FC236}">
                <a16:creationId xmlns:a16="http://schemas.microsoft.com/office/drawing/2014/main" id="{AC96760B-227A-4485-A014-C4E2ABD428B1}"/>
              </a:ext>
            </a:extLst>
          </p:cNvPr>
          <p:cNvSpPr txBox="1"/>
          <p:nvPr/>
        </p:nvSpPr>
        <p:spPr>
          <a:xfrm>
            <a:off x="187890" y="1966586"/>
            <a:ext cx="11786992" cy="4555093"/>
          </a:xfrm>
          <a:prstGeom prst="rect">
            <a:avLst/>
          </a:prstGeom>
          <a:noFill/>
        </p:spPr>
        <p:txBody>
          <a:bodyPr wrap="square" rtlCol="0">
            <a:spAutoFit/>
          </a:bodyPr>
          <a:lstStyle/>
          <a:p>
            <a:pPr marL="457200" indent="-457200">
              <a:buFont typeface="Arial" panose="020B0604020202020204" pitchFamily="34" charset="0"/>
              <a:buChar char="•"/>
            </a:pPr>
            <a:r>
              <a:rPr lang="es-MX" sz="3000" b="1" dirty="0">
                <a:solidFill>
                  <a:srgbClr val="24292E"/>
                </a:solidFill>
                <a:latin typeface="-apple-system"/>
              </a:rPr>
              <a:t>Recursos gráficos básicos para el proyecto</a:t>
            </a:r>
          </a:p>
          <a:p>
            <a:pPr marL="914400" lvl="1" indent="-457200">
              <a:buFont typeface="Arial" panose="020B0604020202020204" pitchFamily="34" charset="0"/>
              <a:buChar char="•"/>
            </a:pPr>
            <a:r>
              <a:rPr lang="es-MX" sz="3200" i="0" dirty="0">
                <a:solidFill>
                  <a:srgbClr val="24292E"/>
                </a:solidFill>
                <a:effectLst/>
                <a:latin typeface="-apple-system"/>
              </a:rPr>
              <a:t>Logos </a:t>
            </a:r>
            <a:r>
              <a:rPr lang="es-MX" sz="3200" dirty="0">
                <a:solidFill>
                  <a:srgbClr val="24292E"/>
                </a:solidFill>
                <a:latin typeface="-apple-system"/>
              </a:rPr>
              <a:t>o imágenes de categorías:</a:t>
            </a:r>
          </a:p>
          <a:p>
            <a:pPr marL="1371600" lvl="2" indent="-457200">
              <a:buFont typeface="Arial" panose="020B0604020202020204" pitchFamily="34" charset="0"/>
              <a:buChar char="•"/>
            </a:pPr>
            <a:r>
              <a:rPr lang="es-MX" sz="3200" i="1" dirty="0">
                <a:solidFill>
                  <a:srgbClr val="24292E"/>
                </a:solidFill>
                <a:latin typeface="-apple-system"/>
              </a:rPr>
              <a:t>Casos o Situaciones</a:t>
            </a:r>
          </a:p>
          <a:p>
            <a:pPr marL="1371600" lvl="2" indent="-457200">
              <a:buFont typeface="Arial" panose="020B0604020202020204" pitchFamily="34" charset="0"/>
              <a:buChar char="•"/>
            </a:pPr>
            <a:r>
              <a:rPr lang="es-MX" sz="3200" i="1" dirty="0">
                <a:solidFill>
                  <a:srgbClr val="24292E"/>
                </a:solidFill>
                <a:latin typeface="-apple-system"/>
              </a:rPr>
              <a:t>Recursos Humanos</a:t>
            </a:r>
          </a:p>
          <a:p>
            <a:pPr marL="1371600" lvl="2" indent="-457200">
              <a:buFont typeface="Arial" panose="020B0604020202020204" pitchFamily="34" charset="0"/>
              <a:buChar char="•"/>
            </a:pPr>
            <a:r>
              <a:rPr lang="es-MX" sz="3200" i="1" dirty="0">
                <a:solidFill>
                  <a:srgbClr val="24292E"/>
                </a:solidFill>
                <a:latin typeface="-apple-system"/>
              </a:rPr>
              <a:t>Recursos Materiales</a:t>
            </a:r>
          </a:p>
          <a:p>
            <a:pPr marL="1371600" lvl="2" indent="-457200">
              <a:buFont typeface="Arial" panose="020B0604020202020204" pitchFamily="34" charset="0"/>
              <a:buChar char="•"/>
            </a:pPr>
            <a:r>
              <a:rPr lang="es-MX" sz="3200" i="1" dirty="0" err="1">
                <a:solidFill>
                  <a:srgbClr val="24292E"/>
                </a:solidFill>
                <a:latin typeface="-apple-system"/>
              </a:rPr>
              <a:t>Profits</a:t>
            </a:r>
            <a:endParaRPr lang="es-MX" sz="3200" i="1" dirty="0">
              <a:solidFill>
                <a:srgbClr val="24292E"/>
              </a:solidFill>
              <a:latin typeface="-apple-system"/>
            </a:endParaRPr>
          </a:p>
          <a:p>
            <a:pPr marL="1371600" lvl="2" indent="-457200">
              <a:buFont typeface="Arial" panose="020B0604020202020204" pitchFamily="34" charset="0"/>
              <a:buChar char="•"/>
            </a:pPr>
            <a:endParaRPr lang="es-MX" sz="3200" b="1" dirty="0">
              <a:solidFill>
                <a:srgbClr val="24292E"/>
              </a:solidFill>
              <a:latin typeface="-apple-system"/>
            </a:endParaRPr>
          </a:p>
          <a:p>
            <a:pPr marL="914400" lvl="1" indent="-457200">
              <a:buFont typeface="Arial" panose="020B0604020202020204" pitchFamily="34" charset="0"/>
              <a:buChar char="•"/>
            </a:pPr>
            <a:r>
              <a:rPr lang="es-MX" sz="3200" b="1" i="0" dirty="0">
                <a:solidFill>
                  <a:srgbClr val="24292E"/>
                </a:solidFill>
                <a:effectLst/>
                <a:latin typeface="-apple-system"/>
              </a:rPr>
              <a:t>Casos</a:t>
            </a:r>
            <a:r>
              <a:rPr lang="es-MX" sz="3200" b="1" dirty="0">
                <a:solidFill>
                  <a:srgbClr val="24292E"/>
                </a:solidFill>
                <a:latin typeface="-apple-system"/>
              </a:rPr>
              <a:t> o situaciones a usar</a:t>
            </a:r>
          </a:p>
          <a:p>
            <a:pPr lvl="2"/>
            <a:r>
              <a:rPr lang="es-MX" i="0" dirty="0">
                <a:solidFill>
                  <a:srgbClr val="24292E"/>
                </a:solidFill>
                <a:effectLst/>
                <a:latin typeface="-apple-system"/>
              </a:rPr>
              <a:t>Casos reales a usar: </a:t>
            </a:r>
            <a:r>
              <a:rPr lang="es-MX" i="0" dirty="0">
                <a:solidFill>
                  <a:srgbClr val="24292E"/>
                </a:solidFill>
                <a:effectLst/>
                <a:latin typeface="-apple-system"/>
                <a:hlinkClick r:id="rId3"/>
              </a:rPr>
              <a:t>https://github.com/Edwin-</a:t>
            </a:r>
            <a:r>
              <a:rPr lang="es-MX" i="0" dirty="0" err="1">
                <a:solidFill>
                  <a:srgbClr val="24292E"/>
                </a:solidFill>
                <a:effectLst/>
                <a:latin typeface="-apple-system"/>
                <a:hlinkClick r:id="rId3"/>
              </a:rPr>
              <a:t>Lines</a:t>
            </a:r>
            <a:r>
              <a:rPr lang="es-MX" i="0" dirty="0">
                <a:solidFill>
                  <a:srgbClr val="24292E"/>
                </a:solidFill>
                <a:effectLst/>
                <a:latin typeface="-apple-system"/>
                <a:hlinkClick r:id="rId3"/>
              </a:rPr>
              <a:t>/Proyecto-And-</a:t>
            </a:r>
            <a:r>
              <a:rPr lang="es-MX" i="0" dirty="0" err="1">
                <a:solidFill>
                  <a:srgbClr val="24292E"/>
                </a:solidFill>
                <a:effectLst/>
                <a:latin typeface="-apple-system"/>
                <a:hlinkClick r:id="rId3"/>
              </a:rPr>
              <a:t>Then</a:t>
            </a:r>
            <a:r>
              <a:rPr lang="es-MX" i="0" dirty="0">
                <a:solidFill>
                  <a:srgbClr val="24292E"/>
                </a:solidFill>
                <a:effectLst/>
                <a:latin typeface="-apple-system"/>
                <a:hlinkClick r:id="rId3"/>
              </a:rPr>
              <a:t>...-/blob/</a:t>
            </a:r>
            <a:r>
              <a:rPr lang="es-MX" i="0" dirty="0" err="1">
                <a:solidFill>
                  <a:srgbClr val="24292E"/>
                </a:solidFill>
                <a:effectLst/>
                <a:latin typeface="-apple-system"/>
                <a:hlinkClick r:id="rId3"/>
              </a:rPr>
              <a:t>main</a:t>
            </a:r>
            <a:r>
              <a:rPr lang="es-MX" i="0" dirty="0">
                <a:solidFill>
                  <a:srgbClr val="24292E"/>
                </a:solidFill>
                <a:effectLst/>
                <a:latin typeface="-apple-system"/>
                <a:hlinkClick r:id="rId3"/>
              </a:rPr>
              <a:t>/Recursos/Casos%20o%20Noticias%20investigados.md#caso-4---amazon-2017</a:t>
            </a:r>
            <a:r>
              <a:rPr lang="es-MX" i="0" dirty="0">
                <a:solidFill>
                  <a:srgbClr val="24292E"/>
                </a:solidFill>
                <a:effectLst/>
                <a:latin typeface="-apple-system"/>
              </a:rPr>
              <a:t> </a:t>
            </a:r>
          </a:p>
        </p:txBody>
      </p:sp>
      <p:sp>
        <p:nvSpPr>
          <p:cNvPr id="3" name="AutoShape 2" descr="Microsoft Planner: Planificación y gestión de proyectos para el aula">
            <a:extLst>
              <a:ext uri="{FF2B5EF4-FFF2-40B4-BE49-F238E27FC236}">
                <a16:creationId xmlns:a16="http://schemas.microsoft.com/office/drawing/2014/main" id="{E2DE8B7B-DF15-4DD1-BCEB-0105C3F931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descr="Icono&#10;&#10;Descripción generada automáticamente">
            <a:extLst>
              <a:ext uri="{FF2B5EF4-FFF2-40B4-BE49-F238E27FC236}">
                <a16:creationId xmlns:a16="http://schemas.microsoft.com/office/drawing/2014/main" id="{08F940B2-CDBB-4C33-A242-95A6BAEBCD13}"/>
              </a:ext>
            </a:extLst>
          </p:cNvPr>
          <p:cNvPicPr>
            <a:picLocks noChangeAspect="1"/>
          </p:cNvPicPr>
          <p:nvPr/>
        </p:nvPicPr>
        <p:blipFill>
          <a:blip r:embed="rId4"/>
          <a:stretch>
            <a:fillRect/>
          </a:stretch>
        </p:blipFill>
        <p:spPr>
          <a:xfrm>
            <a:off x="6321156" y="3566754"/>
            <a:ext cx="2306271" cy="2306271"/>
          </a:xfrm>
          <a:prstGeom prst="rect">
            <a:avLst/>
          </a:prstGeom>
        </p:spPr>
      </p:pic>
      <p:pic>
        <p:nvPicPr>
          <p:cNvPr id="9" name="Imagen 8" descr="Icono&#10;&#10;Descripción generada automáticamente">
            <a:extLst>
              <a:ext uri="{FF2B5EF4-FFF2-40B4-BE49-F238E27FC236}">
                <a16:creationId xmlns:a16="http://schemas.microsoft.com/office/drawing/2014/main" id="{F037EA4F-2C10-4907-896D-C14289CE41F0}"/>
              </a:ext>
            </a:extLst>
          </p:cNvPr>
          <p:cNvPicPr>
            <a:picLocks noChangeAspect="1"/>
          </p:cNvPicPr>
          <p:nvPr/>
        </p:nvPicPr>
        <p:blipFill>
          <a:blip r:embed="rId5"/>
          <a:stretch>
            <a:fillRect/>
          </a:stretch>
        </p:blipFill>
        <p:spPr>
          <a:xfrm>
            <a:off x="7433945" y="1730305"/>
            <a:ext cx="2306271" cy="2306271"/>
          </a:xfrm>
          <a:prstGeom prst="rect">
            <a:avLst/>
          </a:prstGeom>
        </p:spPr>
      </p:pic>
      <p:pic>
        <p:nvPicPr>
          <p:cNvPr id="11" name="Imagen 10" descr="Icono&#10;&#10;Descripción generada automáticamente">
            <a:extLst>
              <a:ext uri="{FF2B5EF4-FFF2-40B4-BE49-F238E27FC236}">
                <a16:creationId xmlns:a16="http://schemas.microsoft.com/office/drawing/2014/main" id="{80C709FE-9519-42CC-963A-4C6D0469DF21}"/>
              </a:ext>
            </a:extLst>
          </p:cNvPr>
          <p:cNvPicPr>
            <a:picLocks noChangeAspect="1"/>
          </p:cNvPicPr>
          <p:nvPr/>
        </p:nvPicPr>
        <p:blipFill>
          <a:blip r:embed="rId6"/>
          <a:stretch>
            <a:fillRect/>
          </a:stretch>
        </p:blipFill>
        <p:spPr>
          <a:xfrm>
            <a:off x="9597023" y="1764396"/>
            <a:ext cx="2306272" cy="2306272"/>
          </a:xfrm>
          <a:prstGeom prst="rect">
            <a:avLst/>
          </a:prstGeom>
        </p:spPr>
      </p:pic>
      <p:pic>
        <p:nvPicPr>
          <p:cNvPr id="13" name="Imagen 12" descr="Imagen que contiene competencia de atletismo, baloncesto, tabla&#10;&#10;Descripción generada automáticamente">
            <a:extLst>
              <a:ext uri="{FF2B5EF4-FFF2-40B4-BE49-F238E27FC236}">
                <a16:creationId xmlns:a16="http://schemas.microsoft.com/office/drawing/2014/main" id="{24642BA9-991B-4F97-9ADC-90D04075E846}"/>
              </a:ext>
            </a:extLst>
          </p:cNvPr>
          <p:cNvPicPr>
            <a:picLocks noChangeAspect="1"/>
          </p:cNvPicPr>
          <p:nvPr/>
        </p:nvPicPr>
        <p:blipFill>
          <a:blip r:embed="rId7"/>
          <a:stretch>
            <a:fillRect/>
          </a:stretch>
        </p:blipFill>
        <p:spPr>
          <a:xfrm>
            <a:off x="8515484" y="3581400"/>
            <a:ext cx="2306272" cy="2306272"/>
          </a:xfrm>
          <a:prstGeom prst="rect">
            <a:avLst/>
          </a:prstGeom>
        </p:spPr>
      </p:pic>
    </p:spTree>
    <p:extLst>
      <p:ext uri="{BB962C8B-B14F-4D97-AF65-F5344CB8AC3E}">
        <p14:creationId xmlns:p14="http://schemas.microsoft.com/office/powerpoint/2010/main" val="287756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sz="4800" dirty="0"/>
              <a:t>Descripción</a:t>
            </a:r>
            <a:endParaRPr lang="es-MX" dirty="0"/>
          </a:p>
        </p:txBody>
      </p:sp>
      <p:sp>
        <p:nvSpPr>
          <p:cNvPr id="6" name="CuadroTexto 5">
            <a:extLst>
              <a:ext uri="{FF2B5EF4-FFF2-40B4-BE49-F238E27FC236}">
                <a16:creationId xmlns:a16="http://schemas.microsoft.com/office/drawing/2014/main" id="{AC96760B-227A-4485-A014-C4E2ABD428B1}"/>
              </a:ext>
            </a:extLst>
          </p:cNvPr>
          <p:cNvSpPr txBox="1"/>
          <p:nvPr/>
        </p:nvSpPr>
        <p:spPr>
          <a:xfrm>
            <a:off x="187890" y="1966586"/>
            <a:ext cx="11786992" cy="4031873"/>
          </a:xfrm>
          <a:prstGeom prst="rect">
            <a:avLst/>
          </a:prstGeom>
          <a:noFill/>
        </p:spPr>
        <p:txBody>
          <a:bodyPr wrap="square" rtlCol="0">
            <a:spAutoFit/>
          </a:bodyPr>
          <a:lstStyle/>
          <a:p>
            <a:r>
              <a:rPr lang="es-MX" sz="3200" b="0" i="0" dirty="0">
                <a:solidFill>
                  <a:srgbClr val="24292E"/>
                </a:solidFill>
                <a:effectLst/>
                <a:latin typeface="-apple-system"/>
              </a:rPr>
              <a:t>And </a:t>
            </a:r>
            <a:r>
              <a:rPr lang="es-MX" sz="3200" b="0" i="0" dirty="0" err="1">
                <a:solidFill>
                  <a:srgbClr val="24292E"/>
                </a:solidFill>
                <a:effectLst/>
                <a:latin typeface="-apple-system"/>
              </a:rPr>
              <a:t>Then</a:t>
            </a:r>
            <a:r>
              <a:rPr lang="es-MX" sz="3200" b="0" i="0" dirty="0">
                <a:solidFill>
                  <a:srgbClr val="24292E"/>
                </a:solidFill>
                <a:effectLst/>
                <a:latin typeface="-apple-system"/>
              </a:rPr>
              <a:t>... es un prototipo de juego de mesa utilizando el principio de un aprendizaje más didáctico, en este caso, el de poder practicar situaciones de la vida real mediante un juego.</a:t>
            </a:r>
          </a:p>
          <a:p>
            <a:pPr marL="571500" indent="-571500">
              <a:buFont typeface="Arial" panose="020B0604020202020204" pitchFamily="34" charset="0"/>
              <a:buChar char="•"/>
            </a:pPr>
            <a:endParaRPr lang="es-MX" sz="3200" dirty="0">
              <a:solidFill>
                <a:srgbClr val="24292E"/>
              </a:solidFill>
              <a:latin typeface="-apple-system"/>
            </a:endParaRPr>
          </a:p>
          <a:p>
            <a:pPr marL="571500" indent="-571500">
              <a:buFont typeface="Arial" panose="020B0604020202020204" pitchFamily="34" charset="0"/>
              <a:buChar char="•"/>
            </a:pPr>
            <a:r>
              <a:rPr lang="es-MX" sz="3200" dirty="0">
                <a:solidFill>
                  <a:srgbClr val="24292E"/>
                </a:solidFill>
                <a:latin typeface="-apple-system"/>
              </a:rPr>
              <a:t>Situaciones basadas en casos de la vida real.</a:t>
            </a:r>
          </a:p>
          <a:p>
            <a:pPr marL="571500" indent="-571500">
              <a:buFont typeface="Arial" panose="020B0604020202020204" pitchFamily="34" charset="0"/>
              <a:buChar char="•"/>
            </a:pPr>
            <a:r>
              <a:rPr lang="es-MX" sz="3200" dirty="0">
                <a:solidFill>
                  <a:srgbClr val="24292E"/>
                </a:solidFill>
                <a:latin typeface="-apple-system"/>
              </a:rPr>
              <a:t>Situaciones para la práctica de toma de decisiones y formas de actuar.</a:t>
            </a:r>
          </a:p>
          <a:p>
            <a:pPr marL="571500" indent="-571500">
              <a:buFont typeface="Arial" panose="020B0604020202020204" pitchFamily="34" charset="0"/>
              <a:buChar char="•"/>
            </a:pPr>
            <a:r>
              <a:rPr lang="es-MX" sz="3200" dirty="0">
                <a:solidFill>
                  <a:srgbClr val="24292E"/>
                </a:solidFill>
                <a:latin typeface="-apple-system"/>
              </a:rPr>
              <a:t>Manejo de situaciones de estrés con recursos predeterminados.</a:t>
            </a:r>
          </a:p>
        </p:txBody>
      </p:sp>
      <p:pic>
        <p:nvPicPr>
          <p:cNvPr id="9218" name="Picture 2" descr="Product Icon of Line style - Available in SVG, PNG, EPS, AI &amp; Icon fonts">
            <a:extLst>
              <a:ext uri="{FF2B5EF4-FFF2-40B4-BE49-F238E27FC236}">
                <a16:creationId xmlns:a16="http://schemas.microsoft.com/office/drawing/2014/main" id="{7091E1AD-069F-4FB8-98A2-7F81A4F76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670" y="570913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054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Roles dentro del equipo</a:t>
            </a:r>
          </a:p>
        </p:txBody>
      </p:sp>
      <p:sp>
        <p:nvSpPr>
          <p:cNvPr id="6" name="CuadroTexto 5">
            <a:extLst>
              <a:ext uri="{FF2B5EF4-FFF2-40B4-BE49-F238E27FC236}">
                <a16:creationId xmlns:a16="http://schemas.microsoft.com/office/drawing/2014/main" id="{AC96760B-227A-4485-A014-C4E2ABD428B1}"/>
              </a:ext>
            </a:extLst>
          </p:cNvPr>
          <p:cNvSpPr txBox="1"/>
          <p:nvPr/>
        </p:nvSpPr>
        <p:spPr>
          <a:xfrm>
            <a:off x="1466490" y="1966586"/>
            <a:ext cx="10508391" cy="5016758"/>
          </a:xfrm>
          <a:prstGeom prst="rect">
            <a:avLst/>
          </a:prstGeom>
          <a:noFill/>
        </p:spPr>
        <p:txBody>
          <a:bodyPr wrap="square" rtlCol="0">
            <a:spAutoFit/>
          </a:bodyPr>
          <a:lstStyle/>
          <a:p>
            <a:pPr algn="l">
              <a:buFont typeface="Arial" panose="020B0604020202020204" pitchFamily="34" charset="0"/>
              <a:buChar char="•"/>
            </a:pPr>
            <a:r>
              <a:rPr lang="es-MX" sz="3200" b="0" i="0" dirty="0">
                <a:solidFill>
                  <a:srgbClr val="24292E"/>
                </a:solidFill>
                <a:effectLst/>
                <a:latin typeface="-apple-system"/>
              </a:rPr>
              <a:t>Edwin: </a:t>
            </a:r>
            <a:r>
              <a:rPr lang="es-MX" sz="3200" b="0" i="1" dirty="0">
                <a:solidFill>
                  <a:srgbClr val="24292E"/>
                </a:solidFill>
                <a:effectLst/>
                <a:latin typeface="-apple-system"/>
              </a:rPr>
              <a:t>Jefe de proyecto/Líder de equipo</a:t>
            </a:r>
          </a:p>
          <a:p>
            <a:pPr algn="l">
              <a:buFont typeface="Arial" panose="020B0604020202020204" pitchFamily="34" charset="0"/>
              <a:buChar char="•"/>
            </a:pPr>
            <a:endParaRPr lang="es-MX" sz="3200" b="0" i="0" dirty="0">
              <a:solidFill>
                <a:srgbClr val="24292E"/>
              </a:solidFill>
              <a:effectLst/>
              <a:latin typeface="-apple-system"/>
            </a:endParaRPr>
          </a:p>
          <a:p>
            <a:pPr algn="l">
              <a:buFont typeface="Arial" panose="020B0604020202020204" pitchFamily="34" charset="0"/>
              <a:buChar char="•"/>
            </a:pPr>
            <a:r>
              <a:rPr lang="es-MX" sz="3200" b="0" i="0" dirty="0">
                <a:solidFill>
                  <a:srgbClr val="24292E"/>
                </a:solidFill>
                <a:effectLst/>
                <a:latin typeface="-apple-system"/>
              </a:rPr>
              <a:t>Enrique: </a:t>
            </a:r>
            <a:r>
              <a:rPr lang="es-MX" sz="3200" b="0" i="1" dirty="0">
                <a:solidFill>
                  <a:srgbClr val="24292E"/>
                </a:solidFill>
                <a:effectLst/>
                <a:latin typeface="-apple-system"/>
              </a:rPr>
              <a:t>Desarrollador</a:t>
            </a:r>
          </a:p>
          <a:p>
            <a:pPr algn="l">
              <a:buFont typeface="Arial" panose="020B0604020202020204" pitchFamily="34" charset="0"/>
              <a:buChar char="•"/>
            </a:pPr>
            <a:endParaRPr lang="es-MX" sz="3200" b="0" i="0" dirty="0">
              <a:solidFill>
                <a:srgbClr val="24292E"/>
              </a:solidFill>
              <a:effectLst/>
              <a:latin typeface="-apple-system"/>
            </a:endParaRPr>
          </a:p>
          <a:p>
            <a:pPr algn="l">
              <a:buFont typeface="Arial" panose="020B0604020202020204" pitchFamily="34" charset="0"/>
              <a:buChar char="•"/>
            </a:pPr>
            <a:r>
              <a:rPr lang="es-MX" sz="3200" b="0" i="0" dirty="0">
                <a:solidFill>
                  <a:srgbClr val="24292E"/>
                </a:solidFill>
                <a:effectLst/>
                <a:latin typeface="-apple-system"/>
              </a:rPr>
              <a:t>Juan: </a:t>
            </a:r>
            <a:r>
              <a:rPr lang="es-MX" sz="3200" b="0" i="1" dirty="0">
                <a:solidFill>
                  <a:srgbClr val="24292E"/>
                </a:solidFill>
                <a:effectLst/>
                <a:latin typeface="-apple-system"/>
              </a:rPr>
              <a:t>Líder de documentación/Desarrollador</a:t>
            </a:r>
          </a:p>
          <a:p>
            <a:pPr algn="l">
              <a:buFont typeface="Arial" panose="020B0604020202020204" pitchFamily="34" charset="0"/>
              <a:buChar char="•"/>
            </a:pPr>
            <a:endParaRPr lang="es-MX" sz="3200" b="0" i="0" dirty="0">
              <a:solidFill>
                <a:srgbClr val="24292E"/>
              </a:solidFill>
              <a:effectLst/>
              <a:latin typeface="-apple-system"/>
            </a:endParaRPr>
          </a:p>
          <a:p>
            <a:pPr algn="l">
              <a:buFont typeface="Arial" panose="020B0604020202020204" pitchFamily="34" charset="0"/>
              <a:buChar char="•"/>
            </a:pPr>
            <a:r>
              <a:rPr lang="es-MX" sz="3200" b="0" i="0" dirty="0">
                <a:solidFill>
                  <a:srgbClr val="24292E"/>
                </a:solidFill>
                <a:effectLst/>
                <a:latin typeface="-apple-system"/>
              </a:rPr>
              <a:t>Leandro: </a:t>
            </a:r>
            <a:r>
              <a:rPr lang="es-MX" sz="3200" b="0" i="1" dirty="0">
                <a:solidFill>
                  <a:srgbClr val="24292E"/>
                </a:solidFill>
                <a:effectLst/>
                <a:latin typeface="-apple-system"/>
              </a:rPr>
              <a:t>Diseñador gráfico/Desarrollador</a:t>
            </a:r>
          </a:p>
          <a:p>
            <a:pPr algn="l">
              <a:buFont typeface="Arial" panose="020B0604020202020204" pitchFamily="34" charset="0"/>
              <a:buChar char="•"/>
            </a:pPr>
            <a:endParaRPr lang="es-MX" sz="3200" b="0" i="0" dirty="0">
              <a:solidFill>
                <a:srgbClr val="24292E"/>
              </a:solidFill>
              <a:effectLst/>
              <a:latin typeface="-apple-system"/>
            </a:endParaRPr>
          </a:p>
          <a:p>
            <a:pPr algn="l">
              <a:buFont typeface="Arial" panose="020B0604020202020204" pitchFamily="34" charset="0"/>
              <a:buChar char="•"/>
            </a:pPr>
            <a:r>
              <a:rPr lang="es-MX" sz="3200" b="0" i="0" dirty="0">
                <a:solidFill>
                  <a:srgbClr val="24292E"/>
                </a:solidFill>
                <a:effectLst/>
                <a:latin typeface="-apple-system"/>
              </a:rPr>
              <a:t>Alejandro: </a:t>
            </a:r>
            <a:r>
              <a:rPr lang="es-MX" sz="3200" b="0" i="1" dirty="0">
                <a:solidFill>
                  <a:srgbClr val="24292E"/>
                </a:solidFill>
                <a:effectLst/>
                <a:latin typeface="-apple-system"/>
              </a:rPr>
              <a:t>Desarrollador</a:t>
            </a:r>
            <a:endParaRPr lang="es-MX" sz="3200" b="0" i="0" dirty="0">
              <a:solidFill>
                <a:srgbClr val="24292E"/>
              </a:solidFill>
              <a:effectLst/>
              <a:latin typeface="-apple-system"/>
            </a:endParaRPr>
          </a:p>
          <a:p>
            <a:endParaRPr lang="es-MX" sz="3200" dirty="0">
              <a:solidFill>
                <a:srgbClr val="24292E"/>
              </a:solidFill>
              <a:latin typeface="-apple-system"/>
            </a:endParaRPr>
          </a:p>
        </p:txBody>
      </p:sp>
      <p:pic>
        <p:nvPicPr>
          <p:cNvPr id="4098" name="Picture 2" descr="Icono de líder de trazo - Descargar PNG/SVG transparente">
            <a:extLst>
              <a:ext uri="{FF2B5EF4-FFF2-40B4-BE49-F238E27FC236}">
                <a16:creationId xmlns:a16="http://schemas.microsoft.com/office/drawing/2014/main" id="{71C57E2A-7D24-4F37-90D8-0E5D7515346E}"/>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809446" y="1887749"/>
            <a:ext cx="657044" cy="6570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ding, developer, programmer icon - Download on Iconfinder">
            <a:extLst>
              <a:ext uri="{FF2B5EF4-FFF2-40B4-BE49-F238E27FC236}">
                <a16:creationId xmlns:a16="http://schemas.microsoft.com/office/drawing/2014/main" id="{26516100-3028-4B0E-9610-E920E21402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86" y="2781074"/>
            <a:ext cx="721251" cy="7212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oding, developer, programmer icon - Download on Iconfinder">
            <a:extLst>
              <a:ext uri="{FF2B5EF4-FFF2-40B4-BE49-F238E27FC236}">
                <a16:creationId xmlns:a16="http://schemas.microsoft.com/office/drawing/2014/main" id="{6EE26354-F9D9-42BA-A665-72173FB228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85" y="5676674"/>
            <a:ext cx="721251" cy="7212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ocument Icon | Mono General 2 Iconset | Custom Icon Design">
            <a:extLst>
              <a:ext uri="{FF2B5EF4-FFF2-40B4-BE49-F238E27FC236}">
                <a16:creationId xmlns:a16="http://schemas.microsoft.com/office/drawing/2014/main" id="{F783DB92-AEBC-4C92-88AD-4737ABCB3CDD}"/>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840500" y="3864508"/>
            <a:ext cx="625990" cy="62599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ree Icon | Graphic design">
            <a:extLst>
              <a:ext uri="{FF2B5EF4-FFF2-40B4-BE49-F238E27FC236}">
                <a16:creationId xmlns:a16="http://schemas.microsoft.com/office/drawing/2014/main" id="{3B1E37A5-8F80-4A24-B37D-D77328924656}"/>
              </a:ext>
            </a:extLst>
          </p:cNvPr>
          <p:cNvPicPr>
            <a:picLocks noChangeAspect="1" noChangeArrowheads="1"/>
          </p:cNvPicPr>
          <p:nvPr/>
        </p:nvPicPr>
        <p:blipFill>
          <a:blip r:embed="rId6">
            <a:biLevel thresh="75000"/>
            <a:extLst>
              <a:ext uri="{28A0092B-C50C-407E-A947-70E740481C1C}">
                <a14:useLocalDpi xmlns:a14="http://schemas.microsoft.com/office/drawing/2010/main" val="0"/>
              </a:ext>
            </a:extLst>
          </a:blip>
          <a:srcRect/>
          <a:stretch>
            <a:fillRect/>
          </a:stretch>
        </p:blipFill>
        <p:spPr bwMode="auto">
          <a:xfrm>
            <a:off x="840500" y="4842911"/>
            <a:ext cx="625990" cy="62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54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Métricas de porcentaje para el trabajo en equipo </a:t>
            </a:r>
          </a:p>
        </p:txBody>
      </p:sp>
      <p:pic>
        <p:nvPicPr>
          <p:cNvPr id="5122" name="Picture 2" descr="Métrica - Iconos gratis de negocio">
            <a:extLst>
              <a:ext uri="{FF2B5EF4-FFF2-40B4-BE49-F238E27FC236}">
                <a16:creationId xmlns:a16="http://schemas.microsoft.com/office/drawing/2014/main" id="{66DC0CF0-41C8-4677-A005-D12487C20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5519" y="5618284"/>
            <a:ext cx="1239705" cy="123970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A8EB75EF-49EF-4567-AEBE-036E934CA2B2}"/>
              </a:ext>
            </a:extLst>
          </p:cNvPr>
          <p:cNvPicPr>
            <a:picLocks noChangeAspect="1"/>
          </p:cNvPicPr>
          <p:nvPr/>
        </p:nvPicPr>
        <p:blipFill>
          <a:blip r:embed="rId4"/>
          <a:stretch>
            <a:fillRect/>
          </a:stretch>
        </p:blipFill>
        <p:spPr>
          <a:xfrm>
            <a:off x="4404173" y="1862845"/>
            <a:ext cx="3383653" cy="4937709"/>
          </a:xfrm>
          <a:prstGeom prst="rect">
            <a:avLst/>
          </a:prstGeom>
        </p:spPr>
      </p:pic>
    </p:spTree>
    <p:extLst>
      <p:ext uri="{BB962C8B-B14F-4D97-AF65-F5344CB8AC3E}">
        <p14:creationId xmlns:p14="http://schemas.microsoft.com/office/powerpoint/2010/main" val="227152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Mejoras del proyecto</a:t>
            </a:r>
          </a:p>
        </p:txBody>
      </p:sp>
      <p:sp>
        <p:nvSpPr>
          <p:cNvPr id="4" name="CuadroTexto 3">
            <a:extLst>
              <a:ext uri="{FF2B5EF4-FFF2-40B4-BE49-F238E27FC236}">
                <a16:creationId xmlns:a16="http://schemas.microsoft.com/office/drawing/2014/main" id="{866F7FA5-FEE6-4C2D-A371-0C0547F9DBAE}"/>
              </a:ext>
            </a:extLst>
          </p:cNvPr>
          <p:cNvSpPr txBox="1"/>
          <p:nvPr/>
        </p:nvSpPr>
        <p:spPr>
          <a:xfrm>
            <a:off x="202504" y="1951672"/>
            <a:ext cx="11786992" cy="2400657"/>
          </a:xfrm>
          <a:prstGeom prst="rect">
            <a:avLst/>
          </a:prstGeom>
          <a:noFill/>
        </p:spPr>
        <p:txBody>
          <a:bodyPr wrap="square" rtlCol="0">
            <a:spAutoFit/>
          </a:bodyPr>
          <a:lstStyle/>
          <a:p>
            <a:pPr marL="457200" indent="-457200">
              <a:buFont typeface="Arial" panose="020B0604020202020204" pitchFamily="34" charset="0"/>
              <a:buChar char="•"/>
            </a:pPr>
            <a:r>
              <a:rPr lang="es-MX" sz="3000" b="1" dirty="0">
                <a:solidFill>
                  <a:srgbClr val="24292E"/>
                </a:solidFill>
                <a:latin typeface="-apple-system"/>
              </a:rPr>
              <a:t>Bitácoras.</a:t>
            </a:r>
          </a:p>
          <a:p>
            <a:pPr marL="457200" indent="-457200">
              <a:buFont typeface="Arial" panose="020B0604020202020204" pitchFamily="34" charset="0"/>
              <a:buChar char="•"/>
            </a:pPr>
            <a:endParaRPr lang="es-MX" sz="3000" b="1" dirty="0">
              <a:solidFill>
                <a:srgbClr val="24292E"/>
              </a:solidFill>
              <a:latin typeface="-apple-system"/>
            </a:endParaRPr>
          </a:p>
          <a:p>
            <a:pPr marL="457200" indent="-457200">
              <a:buFont typeface="Arial" panose="020B0604020202020204" pitchFamily="34" charset="0"/>
              <a:buChar char="•"/>
            </a:pPr>
            <a:r>
              <a:rPr lang="es-MX" sz="3000" b="1" dirty="0">
                <a:solidFill>
                  <a:srgbClr val="24292E"/>
                </a:solidFill>
                <a:latin typeface="-apple-system"/>
              </a:rPr>
              <a:t>Forma de trabajo dentro del repositorio.</a:t>
            </a:r>
          </a:p>
          <a:p>
            <a:pPr marL="457200" indent="-457200">
              <a:buFont typeface="Arial" panose="020B0604020202020204" pitchFamily="34" charset="0"/>
              <a:buChar char="•"/>
            </a:pPr>
            <a:endParaRPr lang="es-MX" sz="3000" b="1" dirty="0">
              <a:solidFill>
                <a:srgbClr val="24292E"/>
              </a:solidFill>
              <a:latin typeface="-apple-system"/>
            </a:endParaRPr>
          </a:p>
          <a:p>
            <a:pPr marL="457200" indent="-457200">
              <a:buFont typeface="Arial" panose="020B0604020202020204" pitchFamily="34" charset="0"/>
              <a:buChar char="•"/>
            </a:pPr>
            <a:r>
              <a:rPr lang="es-MX" sz="3000" b="1" dirty="0">
                <a:solidFill>
                  <a:srgbClr val="24292E"/>
                </a:solidFill>
                <a:latin typeface="-apple-system"/>
              </a:rPr>
              <a:t>Criterios o forma de calificar el porcentaje individual.</a:t>
            </a:r>
          </a:p>
        </p:txBody>
      </p:sp>
    </p:spTree>
    <p:extLst>
      <p:ext uri="{BB962C8B-B14F-4D97-AF65-F5344CB8AC3E}">
        <p14:creationId xmlns:p14="http://schemas.microsoft.com/office/powerpoint/2010/main" val="134350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srcRect t="15730"/>
          <a:stretch/>
        </p:blipFill>
        <p:spPr>
          <a:xfrm>
            <a:off x="0" y="10"/>
            <a:ext cx="12191980" cy="6857990"/>
          </a:xfrm>
          <a:prstGeom prst="rect">
            <a:avLst/>
          </a:prstGeom>
        </p:spPr>
      </p:pic>
      <p:sp>
        <p:nvSpPr>
          <p:cNvPr id="2" name="Título 1">
            <a:extLst>
              <a:ext uri="{FF2B5EF4-FFF2-40B4-BE49-F238E27FC236}">
                <a16:creationId xmlns:a16="http://schemas.microsoft.com/office/drawing/2014/main" id="{DDA2022F-1436-49C5-9347-FDDDF4EE8915}"/>
              </a:ext>
            </a:extLst>
          </p:cNvPr>
          <p:cNvSpPr>
            <a:spLocks noGrp="1"/>
          </p:cNvSpPr>
          <p:nvPr>
            <p:ph type="ctrTitle"/>
          </p:nvPr>
        </p:nvSpPr>
        <p:spPr>
          <a:xfrm>
            <a:off x="379059" y="2103100"/>
            <a:ext cx="11471565" cy="1739347"/>
          </a:xfrm>
        </p:spPr>
        <p:txBody>
          <a:bodyPr rtlCol="0">
            <a:normAutofit/>
          </a:bodyPr>
          <a:lstStyle/>
          <a:p>
            <a:r>
              <a:rPr lang="es-ES" dirty="0">
                <a:solidFill>
                  <a:schemeClr val="bg1"/>
                </a:solidFill>
              </a:rPr>
              <a:t>Gracias por su atención</a:t>
            </a:r>
          </a:p>
        </p:txBody>
      </p:sp>
      <p:sp>
        <p:nvSpPr>
          <p:cNvPr id="3" name="Subtítulo 2">
            <a:extLst>
              <a:ext uri="{FF2B5EF4-FFF2-40B4-BE49-F238E27FC236}">
                <a16:creationId xmlns:a16="http://schemas.microsoft.com/office/drawing/2014/main" id="{4F56C232-3134-4C4E-8119-3B970E1C3887}"/>
              </a:ext>
            </a:extLst>
          </p:cNvPr>
          <p:cNvSpPr>
            <a:spLocks noGrp="1"/>
          </p:cNvSpPr>
          <p:nvPr>
            <p:ph type="subTitle" idx="1"/>
          </p:nvPr>
        </p:nvSpPr>
        <p:spPr>
          <a:xfrm>
            <a:off x="3493692" y="4180901"/>
            <a:ext cx="5204616" cy="2182322"/>
          </a:xfrm>
        </p:spPr>
        <p:txBody>
          <a:bodyPr rtlCol="0">
            <a:noAutofit/>
          </a:bodyPr>
          <a:lstStyle/>
          <a:p>
            <a:pPr>
              <a:buFont typeface="Arial" panose="020B0604020202020204" pitchFamily="34" charset="0"/>
              <a:buChar char="•"/>
            </a:pPr>
            <a:r>
              <a:rPr lang="es-MX" sz="1800" b="1" i="0" dirty="0">
                <a:solidFill>
                  <a:srgbClr val="24292E"/>
                </a:solidFill>
                <a:effectLst/>
                <a:latin typeface="-apple-system"/>
              </a:rPr>
              <a:t>Edwin Alonso Andrade Ac</a:t>
            </a:r>
            <a:r>
              <a:rPr lang="es-MX" sz="1800" b="0" i="0" dirty="0">
                <a:solidFill>
                  <a:srgbClr val="24292E"/>
                </a:solidFill>
                <a:effectLst/>
                <a:latin typeface="-apple-system"/>
              </a:rPr>
              <a:t> - </a:t>
            </a:r>
            <a:r>
              <a:rPr lang="es-MX" sz="1800" b="0" i="0" u="none" strike="noStrike" dirty="0">
                <a:solidFill>
                  <a:srgbClr val="24292E"/>
                </a:solidFill>
                <a:effectLst/>
                <a:latin typeface="-apple-system"/>
                <a:hlinkClick r:id="rId4" tooltip="@Edwin-Lines"/>
              </a:rPr>
              <a:t>@Edwin-Lines</a:t>
            </a:r>
            <a:endParaRPr lang="es-MX" sz="1800" b="0" i="0" dirty="0">
              <a:solidFill>
                <a:srgbClr val="24292E"/>
              </a:solidFill>
              <a:effectLst/>
              <a:latin typeface="-apple-system"/>
            </a:endParaRPr>
          </a:p>
          <a:p>
            <a:pPr>
              <a:buFont typeface="Arial" panose="020B0604020202020204" pitchFamily="34" charset="0"/>
              <a:buChar char="•"/>
            </a:pPr>
            <a:r>
              <a:rPr lang="es-MX" sz="1800" b="1" i="0" dirty="0">
                <a:solidFill>
                  <a:srgbClr val="24292E"/>
                </a:solidFill>
                <a:effectLst/>
                <a:latin typeface="-apple-system"/>
              </a:rPr>
              <a:t>Enrique Alejandro </a:t>
            </a:r>
            <a:r>
              <a:rPr lang="es-MX" sz="1800" b="1" i="0" dirty="0" err="1">
                <a:solidFill>
                  <a:srgbClr val="24292E"/>
                </a:solidFill>
                <a:effectLst/>
                <a:latin typeface="-apple-system"/>
              </a:rPr>
              <a:t>Chim</a:t>
            </a:r>
            <a:r>
              <a:rPr lang="es-MX" sz="1800" b="1" i="0" dirty="0">
                <a:solidFill>
                  <a:srgbClr val="24292E"/>
                </a:solidFill>
                <a:effectLst/>
                <a:latin typeface="-apple-system"/>
              </a:rPr>
              <a:t> Mex</a:t>
            </a:r>
            <a:r>
              <a:rPr lang="es-MX" sz="1800" b="0" i="0" dirty="0">
                <a:solidFill>
                  <a:srgbClr val="24292E"/>
                </a:solidFill>
                <a:effectLst/>
                <a:latin typeface="-apple-system"/>
              </a:rPr>
              <a:t> - </a:t>
            </a:r>
            <a:r>
              <a:rPr lang="es-MX" sz="1800" b="0" i="0" u="none" strike="noStrike" dirty="0">
                <a:solidFill>
                  <a:srgbClr val="24292E"/>
                </a:solidFill>
                <a:effectLst/>
                <a:latin typeface="-apple-system"/>
                <a:hlinkClick r:id="rId5" tooltip="@Enrique325"/>
              </a:rPr>
              <a:t>@Enrique325</a:t>
            </a:r>
            <a:endParaRPr lang="es-MX" sz="1800" b="0" i="0" dirty="0">
              <a:solidFill>
                <a:srgbClr val="24292E"/>
              </a:solidFill>
              <a:effectLst/>
              <a:latin typeface="-apple-system"/>
            </a:endParaRPr>
          </a:p>
          <a:p>
            <a:pPr>
              <a:buFont typeface="Arial" panose="020B0604020202020204" pitchFamily="34" charset="0"/>
              <a:buChar char="•"/>
            </a:pPr>
            <a:r>
              <a:rPr lang="es-MX" sz="1800" b="1" i="0" dirty="0">
                <a:solidFill>
                  <a:srgbClr val="24292E"/>
                </a:solidFill>
                <a:effectLst/>
                <a:latin typeface="-apple-system"/>
              </a:rPr>
              <a:t>Juan Carlos Conde Marrufo</a:t>
            </a:r>
            <a:r>
              <a:rPr lang="es-MX" sz="1800" b="0" i="0" dirty="0">
                <a:solidFill>
                  <a:srgbClr val="24292E"/>
                </a:solidFill>
                <a:effectLst/>
                <a:latin typeface="-apple-system"/>
              </a:rPr>
              <a:t> - </a:t>
            </a:r>
            <a:r>
              <a:rPr lang="es-MX" sz="1800" b="0" i="0" u="none" strike="noStrike" dirty="0">
                <a:solidFill>
                  <a:srgbClr val="24292E"/>
                </a:solidFill>
                <a:effectLst/>
                <a:latin typeface="-apple-system"/>
                <a:hlinkClick r:id="rId6" tooltip="@JuanConde33"/>
              </a:rPr>
              <a:t>@JuanConde33</a:t>
            </a:r>
            <a:endParaRPr lang="es-MX" sz="1800" b="0" i="0" dirty="0">
              <a:solidFill>
                <a:srgbClr val="24292E"/>
              </a:solidFill>
              <a:effectLst/>
              <a:latin typeface="-apple-system"/>
            </a:endParaRPr>
          </a:p>
          <a:p>
            <a:pPr>
              <a:buFont typeface="Arial" panose="020B0604020202020204" pitchFamily="34" charset="0"/>
              <a:buChar char="•"/>
            </a:pPr>
            <a:r>
              <a:rPr lang="es-MX" sz="1800" b="1" i="0" dirty="0">
                <a:solidFill>
                  <a:srgbClr val="24292E"/>
                </a:solidFill>
                <a:effectLst/>
                <a:latin typeface="-apple-system"/>
              </a:rPr>
              <a:t>Leandro </a:t>
            </a:r>
            <a:r>
              <a:rPr lang="es-MX" sz="1800" b="1" i="0" dirty="0" err="1">
                <a:solidFill>
                  <a:srgbClr val="24292E"/>
                </a:solidFill>
                <a:effectLst/>
                <a:latin typeface="-apple-system"/>
              </a:rPr>
              <a:t>Angel</a:t>
            </a:r>
            <a:r>
              <a:rPr lang="es-MX" sz="1800" b="1" i="0" dirty="0">
                <a:solidFill>
                  <a:srgbClr val="24292E"/>
                </a:solidFill>
                <a:effectLst/>
                <a:latin typeface="-apple-system"/>
              </a:rPr>
              <a:t> Dzib </a:t>
            </a:r>
            <a:r>
              <a:rPr lang="es-MX" sz="1800" b="1" i="0" dirty="0" err="1">
                <a:solidFill>
                  <a:srgbClr val="24292E"/>
                </a:solidFill>
                <a:effectLst/>
                <a:latin typeface="-apple-system"/>
              </a:rPr>
              <a:t>Nauat</a:t>
            </a:r>
            <a:r>
              <a:rPr lang="es-MX" sz="1800" b="0" i="0" dirty="0">
                <a:solidFill>
                  <a:srgbClr val="24292E"/>
                </a:solidFill>
                <a:effectLst/>
                <a:latin typeface="-apple-system"/>
              </a:rPr>
              <a:t> - </a:t>
            </a:r>
            <a:r>
              <a:rPr lang="es-MX" sz="1800" b="0" i="0" u="none" strike="noStrike" dirty="0">
                <a:solidFill>
                  <a:srgbClr val="24292E"/>
                </a:solidFill>
                <a:effectLst/>
                <a:latin typeface="-apple-system"/>
                <a:hlinkClick r:id="rId7" tooltip="@leandrodzn"/>
              </a:rPr>
              <a:t>@leandrodzn</a:t>
            </a:r>
            <a:endParaRPr lang="es-MX" sz="1800" b="0" i="0" dirty="0">
              <a:solidFill>
                <a:srgbClr val="24292E"/>
              </a:solidFill>
              <a:effectLst/>
              <a:latin typeface="-apple-system"/>
            </a:endParaRPr>
          </a:p>
          <a:p>
            <a:pPr>
              <a:buFont typeface="Arial" panose="020B0604020202020204" pitchFamily="34" charset="0"/>
              <a:buChar char="•"/>
            </a:pPr>
            <a:r>
              <a:rPr lang="es-MX" sz="1800" b="1" i="0" dirty="0">
                <a:solidFill>
                  <a:srgbClr val="24292E"/>
                </a:solidFill>
                <a:effectLst/>
                <a:latin typeface="-apple-system"/>
              </a:rPr>
              <a:t>Alejandro Roberto Cortázar </a:t>
            </a:r>
            <a:r>
              <a:rPr lang="es-MX" sz="1800" b="1" i="0" dirty="0" err="1">
                <a:solidFill>
                  <a:srgbClr val="24292E"/>
                </a:solidFill>
                <a:effectLst/>
                <a:latin typeface="-apple-system"/>
              </a:rPr>
              <a:t>Alvarez</a:t>
            </a:r>
            <a:r>
              <a:rPr lang="es-MX" sz="1800" b="0" i="0" dirty="0">
                <a:solidFill>
                  <a:srgbClr val="24292E"/>
                </a:solidFill>
                <a:effectLst/>
                <a:latin typeface="-apple-system"/>
              </a:rPr>
              <a:t> - </a:t>
            </a:r>
            <a:r>
              <a:rPr lang="es-MX" sz="1800" dirty="0">
                <a:solidFill>
                  <a:srgbClr val="24292E"/>
                </a:solidFill>
                <a:latin typeface="-apple-system"/>
                <a:hlinkClick r:id="rId8" tooltip="@Alekey11"/>
              </a:rPr>
              <a:t>@Alekey11</a:t>
            </a:r>
            <a:endParaRPr lang="es-MX" sz="1800" b="0" i="0" u="none" strike="noStrike" dirty="0">
              <a:solidFill>
                <a:srgbClr val="24292E"/>
              </a:solidFill>
              <a:effectLst/>
              <a:latin typeface="-apple-system"/>
            </a:endParaRPr>
          </a:p>
        </p:txBody>
      </p:sp>
      <p:pic>
        <p:nvPicPr>
          <p:cNvPr id="6146" name="Picture 2" descr="Github icon - Free download on Iconfinder">
            <a:extLst>
              <a:ext uri="{FF2B5EF4-FFF2-40B4-BE49-F238E27FC236}">
                <a16:creationId xmlns:a16="http://schemas.microsoft.com/office/drawing/2014/main" id="{E3D9B079-F608-41B3-8C62-A6C5A51AC3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3996" y="3429000"/>
            <a:ext cx="704008" cy="70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07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6273"/>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Usuarios</a:t>
            </a:r>
          </a:p>
        </p:txBody>
      </p:sp>
      <p:sp>
        <p:nvSpPr>
          <p:cNvPr id="6" name="CuadroTexto 5">
            <a:extLst>
              <a:ext uri="{FF2B5EF4-FFF2-40B4-BE49-F238E27FC236}">
                <a16:creationId xmlns:a16="http://schemas.microsoft.com/office/drawing/2014/main" id="{AC96760B-227A-4485-A014-C4E2ABD428B1}"/>
              </a:ext>
            </a:extLst>
          </p:cNvPr>
          <p:cNvSpPr txBox="1"/>
          <p:nvPr/>
        </p:nvSpPr>
        <p:spPr>
          <a:xfrm>
            <a:off x="187890" y="1966586"/>
            <a:ext cx="11786992" cy="3539430"/>
          </a:xfrm>
          <a:prstGeom prst="rect">
            <a:avLst/>
          </a:prstGeom>
          <a:noFill/>
        </p:spPr>
        <p:txBody>
          <a:bodyPr wrap="square" rtlCol="0">
            <a:spAutoFit/>
          </a:bodyPr>
          <a:lstStyle/>
          <a:p>
            <a:pPr marL="457200" indent="-457200">
              <a:buFont typeface="Arial" panose="020B0604020202020204" pitchFamily="34" charset="0"/>
              <a:buChar char="•"/>
            </a:pPr>
            <a:r>
              <a:rPr lang="es-MX" sz="3200" dirty="0">
                <a:solidFill>
                  <a:srgbClr val="24292E"/>
                </a:solidFill>
                <a:latin typeface="-apple-system"/>
              </a:rPr>
              <a:t>Estudiantes</a:t>
            </a:r>
          </a:p>
          <a:p>
            <a:pPr marL="914400" lvl="1" indent="-457200">
              <a:buFont typeface="Arial" panose="020B0604020202020204" pitchFamily="34" charset="0"/>
              <a:buChar char="•"/>
            </a:pPr>
            <a:r>
              <a:rPr lang="es-MX" sz="3200" dirty="0">
                <a:solidFill>
                  <a:srgbClr val="24292E"/>
                </a:solidFill>
                <a:latin typeface="-apple-system"/>
              </a:rPr>
              <a:t>Ingeniería de Software</a:t>
            </a:r>
          </a:p>
          <a:p>
            <a:pPr marL="914400" lvl="1" indent="-457200">
              <a:buFont typeface="Arial" panose="020B0604020202020204" pitchFamily="34" charset="0"/>
              <a:buChar char="•"/>
            </a:pPr>
            <a:r>
              <a:rPr lang="es-MX" sz="3200" dirty="0">
                <a:solidFill>
                  <a:srgbClr val="24292E"/>
                </a:solidFill>
                <a:latin typeface="-apple-system"/>
              </a:rPr>
              <a:t>Interés en campo de software</a:t>
            </a:r>
          </a:p>
          <a:p>
            <a:pPr lvl="1"/>
            <a:endParaRPr lang="es-MX" sz="3200" dirty="0">
              <a:solidFill>
                <a:srgbClr val="24292E"/>
              </a:solidFill>
              <a:latin typeface="-apple-system"/>
            </a:endParaRPr>
          </a:p>
          <a:p>
            <a:pPr marL="457200" indent="-457200">
              <a:buFont typeface="Arial" panose="020B0604020202020204" pitchFamily="34" charset="0"/>
              <a:buChar char="•"/>
            </a:pPr>
            <a:r>
              <a:rPr lang="es-MX" sz="3200" dirty="0">
                <a:solidFill>
                  <a:srgbClr val="24292E"/>
                </a:solidFill>
                <a:latin typeface="-apple-system"/>
              </a:rPr>
              <a:t>Profesionistas</a:t>
            </a:r>
          </a:p>
          <a:p>
            <a:pPr marL="914400" lvl="1" indent="-457200">
              <a:buFont typeface="Arial" panose="020B0604020202020204" pitchFamily="34" charset="0"/>
              <a:buChar char="•"/>
            </a:pPr>
            <a:r>
              <a:rPr lang="es-MX" sz="3200" dirty="0">
                <a:solidFill>
                  <a:srgbClr val="24292E"/>
                </a:solidFill>
                <a:latin typeface="-apple-system"/>
              </a:rPr>
              <a:t>Entretenimiento</a:t>
            </a:r>
          </a:p>
          <a:p>
            <a:pPr marL="914400" lvl="1" indent="-457200">
              <a:buFont typeface="Arial" panose="020B0604020202020204" pitchFamily="34" charset="0"/>
              <a:buChar char="•"/>
            </a:pPr>
            <a:r>
              <a:rPr lang="es-MX" sz="3200" dirty="0">
                <a:solidFill>
                  <a:srgbClr val="24292E"/>
                </a:solidFill>
                <a:latin typeface="-apple-system"/>
              </a:rPr>
              <a:t>Practicar</a:t>
            </a:r>
          </a:p>
        </p:txBody>
      </p:sp>
      <p:pic>
        <p:nvPicPr>
          <p:cNvPr id="1028" name="Picture 4" descr="Users Icon">
            <a:extLst>
              <a:ext uri="{FF2B5EF4-FFF2-40B4-BE49-F238E27FC236}">
                <a16:creationId xmlns:a16="http://schemas.microsoft.com/office/drawing/2014/main" id="{B4867C20-A1C2-446A-987B-C3B5F678E0D2}"/>
              </a:ext>
            </a:extLst>
          </p:cNvPr>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ackgroundRemoval t="4222" b="94000" l="2778" r="98000">
                        <a14:foregroundMark x1="27444" y1="34222" x2="29000" y2="39111"/>
                        <a14:foregroundMark x1="17000" y1="29556" x2="22333" y2="30333"/>
                        <a14:foregroundMark x1="12333" y1="31889" x2="13444" y2="31667"/>
                        <a14:foregroundMark x1="8000" y1="35222" x2="8000" y2="35889"/>
                        <a14:foregroundMark x1="6222" y1="42222" x2="6889" y2="43111"/>
                        <a14:foregroundMark x1="3222" y1="64444" x2="2778" y2="66111"/>
                        <a14:foregroundMark x1="33222" y1="5778" x2="33222" y2="5778"/>
                        <a14:foregroundMark x1="64889" y1="4667" x2="64889" y2="4667"/>
                        <a14:foregroundMark x1="93111" y1="40556" x2="93111" y2="40556"/>
                        <a14:foregroundMark x1="98111" y1="68222" x2="98111" y2="68222"/>
                        <a14:foregroundMark x1="45889" y1="93111" x2="54444" y2="94000"/>
                        <a14:foregroundMark x1="33556" y1="4444" x2="33556" y2="4444"/>
                        <a14:foregroundMark x1="65000" y1="4222" x2="65000" y2="4222"/>
                        <a14:backgroundMark x1="36000" y1="36333" x2="36000" y2="36333"/>
                        <a14:backgroundMark x1="35444" y1="34444" x2="35444" y2="43444"/>
                        <a14:backgroundMark x1="36556" y1="33333" x2="34444" y2="47000"/>
                        <a14:backgroundMark x1="35333" y1="35111" x2="35889" y2="47667"/>
                      </a14:backgroundRemoval>
                    </a14:imgEffect>
                  </a14:imgLayer>
                </a14:imgProps>
              </a:ext>
              <a:ext uri="{28A0092B-C50C-407E-A947-70E740481C1C}">
                <a14:useLocalDpi xmlns:a14="http://schemas.microsoft.com/office/drawing/2010/main" val="0"/>
              </a:ext>
            </a:extLst>
          </a:blip>
          <a:srcRect/>
          <a:stretch>
            <a:fillRect/>
          </a:stretch>
        </p:blipFill>
        <p:spPr bwMode="auto">
          <a:xfrm>
            <a:off x="8045302" y="2220312"/>
            <a:ext cx="3560439" cy="356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93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Objetivos</a:t>
            </a:r>
          </a:p>
        </p:txBody>
      </p:sp>
      <p:sp>
        <p:nvSpPr>
          <p:cNvPr id="6" name="CuadroTexto 5">
            <a:extLst>
              <a:ext uri="{FF2B5EF4-FFF2-40B4-BE49-F238E27FC236}">
                <a16:creationId xmlns:a16="http://schemas.microsoft.com/office/drawing/2014/main" id="{AC96760B-227A-4485-A014-C4E2ABD428B1}"/>
              </a:ext>
            </a:extLst>
          </p:cNvPr>
          <p:cNvSpPr txBox="1"/>
          <p:nvPr/>
        </p:nvSpPr>
        <p:spPr>
          <a:xfrm>
            <a:off x="187890" y="1966586"/>
            <a:ext cx="11786992" cy="4524315"/>
          </a:xfrm>
          <a:prstGeom prst="rect">
            <a:avLst/>
          </a:prstGeom>
          <a:noFill/>
        </p:spPr>
        <p:txBody>
          <a:bodyPr wrap="square" rtlCol="0">
            <a:spAutoFit/>
          </a:bodyPr>
          <a:lstStyle/>
          <a:p>
            <a:pPr marL="457200" indent="-457200">
              <a:buFont typeface="Arial" panose="020B0604020202020204" pitchFamily="34" charset="0"/>
              <a:buChar char="•"/>
            </a:pPr>
            <a:r>
              <a:rPr lang="es-MX" sz="3200" b="1" dirty="0">
                <a:solidFill>
                  <a:srgbClr val="24292E"/>
                </a:solidFill>
                <a:latin typeface="-apple-system"/>
              </a:rPr>
              <a:t>Generales: </a:t>
            </a:r>
            <a:r>
              <a:rPr lang="es-MX" sz="3200" dirty="0">
                <a:solidFill>
                  <a:srgbClr val="24292E"/>
                </a:solidFill>
                <a:latin typeface="-apple-system"/>
              </a:rPr>
              <a:t>A</a:t>
            </a:r>
            <a:r>
              <a:rPr lang="es-MX" sz="3200" b="0" i="0" dirty="0">
                <a:solidFill>
                  <a:srgbClr val="24292E"/>
                </a:solidFill>
                <a:effectLst/>
                <a:latin typeface="-apple-system"/>
              </a:rPr>
              <a:t>prendizaje interactivo, didáctico y entretenido.</a:t>
            </a:r>
          </a:p>
          <a:p>
            <a:endParaRPr lang="es-MX" sz="3200" b="0" i="0" dirty="0">
              <a:solidFill>
                <a:srgbClr val="24292E"/>
              </a:solidFill>
              <a:effectLst/>
              <a:latin typeface="-apple-system"/>
            </a:endParaRPr>
          </a:p>
          <a:p>
            <a:pPr marL="457200" indent="-457200">
              <a:buFont typeface="Arial" panose="020B0604020202020204" pitchFamily="34" charset="0"/>
              <a:buChar char="•"/>
            </a:pPr>
            <a:r>
              <a:rPr lang="es-MX" sz="3200" b="1" i="0" dirty="0">
                <a:solidFill>
                  <a:srgbClr val="24292E"/>
                </a:solidFill>
                <a:effectLst/>
                <a:latin typeface="-apple-system"/>
              </a:rPr>
              <a:t>Específicos: </a:t>
            </a:r>
            <a:r>
              <a:rPr lang="es-MX" sz="3200" dirty="0">
                <a:solidFill>
                  <a:srgbClr val="24292E"/>
                </a:solidFill>
                <a:latin typeface="-apple-system"/>
              </a:rPr>
              <a:t>R</a:t>
            </a:r>
            <a:r>
              <a:rPr lang="es-MX" sz="3200" b="0" i="0" dirty="0">
                <a:solidFill>
                  <a:srgbClr val="24292E"/>
                </a:solidFill>
                <a:effectLst/>
                <a:latin typeface="-apple-system"/>
              </a:rPr>
              <a:t>eforzar la forma de actuar y tomar decisiones; capacitar a futuros Ingenieros de Software.</a:t>
            </a:r>
          </a:p>
          <a:p>
            <a:endParaRPr lang="es-MX" sz="3200" b="0" i="0" dirty="0">
              <a:solidFill>
                <a:srgbClr val="24292E"/>
              </a:solidFill>
              <a:effectLst/>
              <a:latin typeface="-apple-system"/>
            </a:endParaRPr>
          </a:p>
          <a:p>
            <a:pPr marL="457200" indent="-457200">
              <a:buFont typeface="Arial" panose="020B0604020202020204" pitchFamily="34" charset="0"/>
              <a:buChar char="•"/>
            </a:pPr>
            <a:r>
              <a:rPr lang="es-MX" sz="3200" b="1" i="0" dirty="0">
                <a:solidFill>
                  <a:srgbClr val="24292E"/>
                </a:solidFill>
                <a:effectLst/>
                <a:latin typeface="-apple-system"/>
              </a:rPr>
              <a:t>Innovación y Creatividad: </a:t>
            </a:r>
          </a:p>
          <a:p>
            <a:pPr marL="914400" lvl="1" indent="-457200">
              <a:buFont typeface="Arial" panose="020B0604020202020204" pitchFamily="34" charset="0"/>
              <a:buChar char="•"/>
            </a:pPr>
            <a:r>
              <a:rPr lang="es-MX" sz="3200" dirty="0">
                <a:solidFill>
                  <a:srgbClr val="24292E"/>
                </a:solidFill>
                <a:latin typeface="-apple-system"/>
              </a:rPr>
              <a:t>Conocimientos esperados.</a:t>
            </a:r>
            <a:endParaRPr lang="es-MX" sz="3200" i="0" dirty="0">
              <a:solidFill>
                <a:srgbClr val="24292E"/>
              </a:solidFill>
              <a:effectLst/>
              <a:latin typeface="-apple-system"/>
            </a:endParaRPr>
          </a:p>
          <a:p>
            <a:pPr marL="914400" lvl="1" indent="-457200">
              <a:buFont typeface="Arial" panose="020B0604020202020204" pitchFamily="34" charset="0"/>
              <a:buChar char="•"/>
            </a:pPr>
            <a:r>
              <a:rPr lang="es-MX" sz="3200" i="0" dirty="0">
                <a:solidFill>
                  <a:srgbClr val="24292E"/>
                </a:solidFill>
                <a:effectLst/>
                <a:latin typeface="-apple-system"/>
              </a:rPr>
              <a:t>Situaciones basadas en la vida real.</a:t>
            </a:r>
          </a:p>
          <a:p>
            <a:pPr marL="914400" lvl="1" indent="-457200">
              <a:buFont typeface="Arial" panose="020B0604020202020204" pitchFamily="34" charset="0"/>
              <a:buChar char="•"/>
            </a:pPr>
            <a:r>
              <a:rPr lang="es-MX" sz="3200" dirty="0">
                <a:solidFill>
                  <a:srgbClr val="24292E"/>
                </a:solidFill>
                <a:latin typeface="-apple-system"/>
              </a:rPr>
              <a:t>Medio de entretenimiento/aprendizaje interactivo.</a:t>
            </a:r>
            <a:endParaRPr lang="es-MX" sz="3200" i="0" dirty="0">
              <a:solidFill>
                <a:srgbClr val="24292E"/>
              </a:solidFill>
              <a:effectLst/>
              <a:latin typeface="-apple-system"/>
            </a:endParaRPr>
          </a:p>
        </p:txBody>
      </p:sp>
      <p:pic>
        <p:nvPicPr>
          <p:cNvPr id="8194" name="Picture 2" descr="Streamline target icon - Streamline Free">
            <a:extLst>
              <a:ext uri="{FF2B5EF4-FFF2-40B4-BE49-F238E27FC236}">
                <a16:creationId xmlns:a16="http://schemas.microsoft.com/office/drawing/2014/main" id="{C2D2FFE2-78E3-4CA0-B5D6-4A35E12C3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1312" y="5495192"/>
            <a:ext cx="1362798" cy="136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65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6" name="CuadroTexto 5">
            <a:extLst>
              <a:ext uri="{FF2B5EF4-FFF2-40B4-BE49-F238E27FC236}">
                <a16:creationId xmlns:a16="http://schemas.microsoft.com/office/drawing/2014/main" id="{AC96760B-227A-4485-A014-C4E2ABD428B1}"/>
              </a:ext>
            </a:extLst>
          </p:cNvPr>
          <p:cNvSpPr txBox="1"/>
          <p:nvPr/>
        </p:nvSpPr>
        <p:spPr>
          <a:xfrm>
            <a:off x="202504" y="1951840"/>
            <a:ext cx="11786992" cy="3293209"/>
          </a:xfrm>
          <a:prstGeom prst="rect">
            <a:avLst/>
          </a:prstGeom>
          <a:noFill/>
        </p:spPr>
        <p:txBody>
          <a:bodyPr wrap="square" rtlCol="0">
            <a:spAutoFit/>
          </a:bodyPr>
          <a:lstStyle/>
          <a:p>
            <a:pPr algn="ctr"/>
            <a:r>
              <a:rPr lang="es-MX" sz="8800" b="1" i="0" dirty="0">
                <a:solidFill>
                  <a:srgbClr val="24292E"/>
                </a:solidFill>
                <a:effectLst/>
                <a:latin typeface="-apple-system"/>
              </a:rPr>
              <a:t>Requerimientos - Requisitos</a:t>
            </a:r>
          </a:p>
          <a:p>
            <a:pPr algn="l"/>
            <a:endParaRPr lang="es-MX" sz="3200" b="1" i="0" dirty="0">
              <a:solidFill>
                <a:srgbClr val="24292E"/>
              </a:solidFill>
              <a:effectLst/>
              <a:latin typeface="-apple-system"/>
            </a:endParaRPr>
          </a:p>
        </p:txBody>
      </p:sp>
      <p:pic>
        <p:nvPicPr>
          <p:cNvPr id="10242" name="Picture 2" descr="Bad Point View Png Icon Free Download - Product Description Icon,  Transparent Png - vhv">
            <a:extLst>
              <a:ext uri="{FF2B5EF4-FFF2-40B4-BE49-F238E27FC236}">
                <a16:creationId xmlns:a16="http://schemas.microsoft.com/office/drawing/2014/main" id="{44A87D00-DFB0-4C98-AFE0-0493EA4189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21" b="94906" l="9419" r="90698">
                        <a14:foregroundMark x1="9419" y1="48585" x2="9419" y2="50189"/>
                        <a14:foregroundMark x1="23837" y1="29340" x2="22674" y2="29811"/>
                        <a14:foregroundMark x1="24535" y1="43208" x2="24186" y2="43585"/>
                        <a14:foregroundMark x1="23953" y1="57264" x2="23953" y2="57264"/>
                        <a14:foregroundMark x1="23372" y1="71887" x2="23372" y2="71887"/>
                        <a14:foregroundMark x1="36512" y1="72925" x2="36512" y2="72925"/>
                        <a14:foregroundMark x1="41628" y1="57830" x2="41628" y2="57830"/>
                        <a14:foregroundMark x1="48488" y1="43679" x2="48488" y2="43679"/>
                        <a14:foregroundMark x1="51628" y1="30283" x2="51628" y2="30283"/>
                        <a14:foregroundMark x1="48837" y1="12736" x2="48837" y2="12736"/>
                        <a14:foregroundMark x1="49186" y1="6415" x2="49186" y2="6415"/>
                        <a14:foregroundMark x1="79535" y1="79811" x2="79535" y2="79811"/>
                        <a14:foregroundMark x1="90698" y1="94906" x2="90698" y2="94906"/>
                      </a14:backgroundRemoval>
                    </a14:imgEffect>
                  </a14:imgLayer>
                </a14:imgProps>
              </a:ext>
              <a:ext uri="{28A0092B-C50C-407E-A947-70E740481C1C}">
                <a14:useLocalDpi xmlns:a14="http://schemas.microsoft.com/office/drawing/2010/main" val="0"/>
              </a:ext>
            </a:extLst>
          </a:blip>
          <a:srcRect/>
          <a:stretch>
            <a:fillRect/>
          </a:stretch>
        </p:blipFill>
        <p:spPr bwMode="auto">
          <a:xfrm>
            <a:off x="11291296" y="5747885"/>
            <a:ext cx="900684" cy="111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5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7130" y="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802957" y="380572"/>
            <a:ext cx="9784080" cy="1508760"/>
          </a:xfrm>
        </p:spPr>
        <p:txBody>
          <a:bodyPr/>
          <a:lstStyle/>
          <a:p>
            <a:r>
              <a:rPr lang="es-MX" dirty="0"/>
              <a:t>Requerimientos</a:t>
            </a:r>
            <a:br>
              <a:rPr lang="es-MX" dirty="0"/>
            </a:br>
            <a:r>
              <a:rPr lang="es-MX" sz="2400" b="1" dirty="0"/>
              <a:t>funcionales     </a:t>
            </a:r>
            <a:br>
              <a:rPr lang="es-MX" sz="2400" b="1" dirty="0"/>
            </a:br>
            <a:r>
              <a:rPr lang="es-MX" sz="2400" b="1" dirty="0"/>
              <a:t>                                                    Diagrama de casos de uso</a:t>
            </a:r>
            <a:endParaRPr lang="es-MX" b="1" dirty="0"/>
          </a:p>
        </p:txBody>
      </p:sp>
      <p:pic>
        <p:nvPicPr>
          <p:cNvPr id="10242" name="Picture 2" descr="Bad Point View Png Icon Free Download - Product Description Icon,  Transparent Png - vhv">
            <a:extLst>
              <a:ext uri="{FF2B5EF4-FFF2-40B4-BE49-F238E27FC236}">
                <a16:creationId xmlns:a16="http://schemas.microsoft.com/office/drawing/2014/main" id="{44A87D00-DFB0-4C98-AFE0-0493EA4189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21" b="94906" l="9419" r="90698">
                        <a14:foregroundMark x1="9419" y1="48585" x2="9419" y2="50189"/>
                        <a14:foregroundMark x1="23837" y1="29340" x2="22674" y2="29811"/>
                        <a14:foregroundMark x1="24535" y1="43208" x2="24186" y2="43585"/>
                        <a14:foregroundMark x1="23953" y1="57264" x2="23953" y2="57264"/>
                        <a14:foregroundMark x1="23372" y1="71887" x2="23372" y2="71887"/>
                        <a14:foregroundMark x1="36512" y1="72925" x2="36512" y2="72925"/>
                        <a14:foregroundMark x1="41628" y1="57830" x2="41628" y2="57830"/>
                        <a14:foregroundMark x1="48488" y1="43679" x2="48488" y2="43679"/>
                        <a14:foregroundMark x1="51628" y1="30283" x2="51628" y2="30283"/>
                        <a14:foregroundMark x1="48837" y1="12736" x2="48837" y2="12736"/>
                        <a14:foregroundMark x1="49186" y1="6415" x2="49186" y2="6415"/>
                        <a14:foregroundMark x1="79535" y1="79811" x2="79535" y2="79811"/>
                        <a14:foregroundMark x1="90698" y1="94906" x2="90698" y2="94906"/>
                      </a14:backgroundRemoval>
                    </a14:imgEffect>
                  </a14:imgLayer>
                </a14:imgProps>
              </a:ext>
              <a:ext uri="{28A0092B-C50C-407E-A947-70E740481C1C}">
                <a14:useLocalDpi xmlns:a14="http://schemas.microsoft.com/office/drawing/2010/main" val="0"/>
              </a:ext>
            </a:extLst>
          </a:blip>
          <a:srcRect/>
          <a:stretch>
            <a:fillRect/>
          </a:stretch>
        </p:blipFill>
        <p:spPr bwMode="auto">
          <a:xfrm>
            <a:off x="11291296" y="5747885"/>
            <a:ext cx="900684" cy="111011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Diagrama&#10;&#10;Descripción generada automáticamente">
            <a:extLst>
              <a:ext uri="{FF2B5EF4-FFF2-40B4-BE49-F238E27FC236}">
                <a16:creationId xmlns:a16="http://schemas.microsoft.com/office/drawing/2014/main" id="{A08D68ED-68E2-4307-A894-9527159A6C1B}"/>
              </a:ext>
            </a:extLst>
          </p:cNvPr>
          <p:cNvPicPr>
            <a:picLocks noChangeAspect="1"/>
          </p:cNvPicPr>
          <p:nvPr/>
        </p:nvPicPr>
        <p:blipFill>
          <a:blip r:embed="rId5"/>
          <a:stretch>
            <a:fillRect/>
          </a:stretch>
        </p:blipFill>
        <p:spPr>
          <a:xfrm>
            <a:off x="2700851" y="1811040"/>
            <a:ext cx="6987524" cy="5125243"/>
          </a:xfrm>
          <a:prstGeom prst="rect">
            <a:avLst/>
          </a:prstGeom>
        </p:spPr>
      </p:pic>
    </p:spTree>
    <p:extLst>
      <p:ext uri="{BB962C8B-B14F-4D97-AF65-F5344CB8AC3E}">
        <p14:creationId xmlns:p14="http://schemas.microsoft.com/office/powerpoint/2010/main" val="71678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Requerimientos</a:t>
            </a:r>
            <a:br>
              <a:rPr lang="es-MX" dirty="0"/>
            </a:br>
            <a:r>
              <a:rPr lang="es-MX" sz="2400" b="1" dirty="0"/>
              <a:t>No funcionales</a:t>
            </a:r>
            <a:endParaRPr lang="es-MX" b="1" dirty="0"/>
          </a:p>
        </p:txBody>
      </p:sp>
      <p:sp>
        <p:nvSpPr>
          <p:cNvPr id="6" name="CuadroTexto 5">
            <a:extLst>
              <a:ext uri="{FF2B5EF4-FFF2-40B4-BE49-F238E27FC236}">
                <a16:creationId xmlns:a16="http://schemas.microsoft.com/office/drawing/2014/main" id="{AC96760B-227A-4485-A014-C4E2ABD428B1}"/>
              </a:ext>
            </a:extLst>
          </p:cNvPr>
          <p:cNvSpPr txBox="1"/>
          <p:nvPr/>
        </p:nvSpPr>
        <p:spPr>
          <a:xfrm>
            <a:off x="175364" y="1966586"/>
            <a:ext cx="11786992" cy="3908762"/>
          </a:xfrm>
          <a:prstGeom prst="rect">
            <a:avLst/>
          </a:prstGeom>
          <a:noFill/>
        </p:spPr>
        <p:txBody>
          <a:bodyPr wrap="square" rtlCol="0">
            <a:spAutoFit/>
          </a:bodyPr>
          <a:lstStyle/>
          <a:p>
            <a:r>
              <a:rPr lang="es-MX" sz="2800" b="1" dirty="0">
                <a:solidFill>
                  <a:schemeClr val="bg1"/>
                </a:solidFill>
              </a:rPr>
              <a:t>Relacionados al juego</a:t>
            </a:r>
          </a:p>
          <a:p>
            <a:endParaRPr lang="es-MX" sz="2800" b="1" dirty="0">
              <a:solidFill>
                <a:schemeClr val="bg1"/>
              </a:solidFill>
            </a:endParaRPr>
          </a:p>
          <a:p>
            <a:r>
              <a:rPr lang="es-MX" sz="2400" b="1" dirty="0">
                <a:solidFill>
                  <a:schemeClr val="bg1"/>
                </a:solidFill>
              </a:rPr>
              <a:t>Nombre clave: </a:t>
            </a:r>
            <a:r>
              <a:rPr lang="es-MX" sz="2400" dirty="0">
                <a:solidFill>
                  <a:schemeClr val="bg1"/>
                </a:solidFill>
              </a:rPr>
              <a:t>Intercambiable</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se puede cambiar la situación seleccionada ni mutarla</a:t>
            </a:r>
          </a:p>
          <a:p>
            <a:endParaRPr lang="es-MX" sz="2400" b="1" dirty="0">
              <a:solidFill>
                <a:schemeClr val="bg1"/>
              </a:solidFill>
              <a:cs typeface="Times New Roman" panose="02020603050405020304" pitchFamily="18" charset="0"/>
            </a:endParaRPr>
          </a:p>
          <a:p>
            <a:r>
              <a:rPr lang="es-MX" sz="2400" b="1" dirty="0">
                <a:solidFill>
                  <a:schemeClr val="bg1"/>
                </a:solidFill>
              </a:rPr>
              <a:t>Nombre clave: </a:t>
            </a:r>
            <a:r>
              <a:rPr lang="es-MX" sz="2400" dirty="0">
                <a:solidFill>
                  <a:schemeClr val="bg1"/>
                </a:solidFill>
              </a:rPr>
              <a:t>Dinero fijo</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se puede exceder la cantidad dada de dinero</a:t>
            </a:r>
          </a:p>
          <a:p>
            <a:endParaRPr lang="es-MX" sz="2400" dirty="0">
              <a:solidFill>
                <a:schemeClr val="bg1"/>
              </a:solidFill>
              <a:effectLst/>
              <a:ea typeface="Calibri" panose="020F0502020204030204" pitchFamily="34" charset="0"/>
              <a:cs typeface="Times New Roman" panose="02020603050405020304" pitchFamily="18" charset="0"/>
            </a:endParaRPr>
          </a:p>
          <a:p>
            <a:r>
              <a:rPr lang="es-MX" sz="2400" b="1" dirty="0">
                <a:solidFill>
                  <a:schemeClr val="bg1"/>
                </a:solidFill>
              </a:rPr>
              <a:t>Nombre clave: </a:t>
            </a:r>
            <a:r>
              <a:rPr lang="es-MX" sz="2400" dirty="0">
                <a:solidFill>
                  <a:schemeClr val="bg1"/>
                </a:solidFill>
              </a:rPr>
              <a:t>No fiado</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son admisibles los préstamos </a:t>
            </a:r>
          </a:p>
        </p:txBody>
      </p:sp>
      <p:pic>
        <p:nvPicPr>
          <p:cNvPr id="10242" name="Picture 2" descr="Bad Point View Png Icon Free Download - Product Description Icon,  Transparent Png - vhv">
            <a:extLst>
              <a:ext uri="{FF2B5EF4-FFF2-40B4-BE49-F238E27FC236}">
                <a16:creationId xmlns:a16="http://schemas.microsoft.com/office/drawing/2014/main" id="{44A87D00-DFB0-4C98-AFE0-0493EA4189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21" b="94906" l="9419" r="90698">
                        <a14:foregroundMark x1="9419" y1="48585" x2="9419" y2="50189"/>
                        <a14:foregroundMark x1="23837" y1="29340" x2="22674" y2="29811"/>
                        <a14:foregroundMark x1="24535" y1="43208" x2="24186" y2="43585"/>
                        <a14:foregroundMark x1="23953" y1="57264" x2="23953" y2="57264"/>
                        <a14:foregroundMark x1="23372" y1="71887" x2="23372" y2="71887"/>
                        <a14:foregroundMark x1="36512" y1="72925" x2="36512" y2="72925"/>
                        <a14:foregroundMark x1="41628" y1="57830" x2="41628" y2="57830"/>
                        <a14:foregroundMark x1="48488" y1="43679" x2="48488" y2="43679"/>
                        <a14:foregroundMark x1="51628" y1="30283" x2="51628" y2="30283"/>
                        <a14:foregroundMark x1="48837" y1="12736" x2="48837" y2="12736"/>
                        <a14:foregroundMark x1="49186" y1="6415" x2="49186" y2="6415"/>
                        <a14:foregroundMark x1="79535" y1="79811" x2="79535" y2="79811"/>
                        <a14:foregroundMark x1="90698" y1="94906" x2="90698" y2="94906"/>
                      </a14:backgroundRemoval>
                    </a14:imgEffect>
                  </a14:imgLayer>
                </a14:imgProps>
              </a:ext>
              <a:ext uri="{28A0092B-C50C-407E-A947-70E740481C1C}">
                <a14:useLocalDpi xmlns:a14="http://schemas.microsoft.com/office/drawing/2010/main" val="0"/>
              </a:ext>
            </a:extLst>
          </a:blip>
          <a:srcRect/>
          <a:stretch>
            <a:fillRect/>
          </a:stretch>
        </p:blipFill>
        <p:spPr bwMode="auto">
          <a:xfrm>
            <a:off x="11291296" y="5747885"/>
            <a:ext cx="900684" cy="111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80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Requerimientos</a:t>
            </a:r>
            <a:br>
              <a:rPr lang="es-MX" dirty="0"/>
            </a:br>
            <a:r>
              <a:rPr lang="es-MX" sz="2400" b="1" dirty="0"/>
              <a:t>No funcionales</a:t>
            </a:r>
            <a:endParaRPr lang="es-MX" b="1" dirty="0"/>
          </a:p>
        </p:txBody>
      </p:sp>
      <p:sp>
        <p:nvSpPr>
          <p:cNvPr id="6" name="CuadroTexto 5">
            <a:extLst>
              <a:ext uri="{FF2B5EF4-FFF2-40B4-BE49-F238E27FC236}">
                <a16:creationId xmlns:a16="http://schemas.microsoft.com/office/drawing/2014/main" id="{AC96760B-227A-4485-A014-C4E2ABD428B1}"/>
              </a:ext>
            </a:extLst>
          </p:cNvPr>
          <p:cNvSpPr txBox="1"/>
          <p:nvPr/>
        </p:nvSpPr>
        <p:spPr>
          <a:xfrm>
            <a:off x="175364" y="1966586"/>
            <a:ext cx="11786992" cy="3847207"/>
          </a:xfrm>
          <a:prstGeom prst="rect">
            <a:avLst/>
          </a:prstGeom>
          <a:noFill/>
        </p:spPr>
        <p:txBody>
          <a:bodyPr wrap="square" rtlCol="0">
            <a:spAutoFit/>
          </a:bodyPr>
          <a:lstStyle/>
          <a:p>
            <a:r>
              <a:rPr lang="es-MX" sz="2800" b="1" dirty="0">
                <a:solidFill>
                  <a:schemeClr val="bg1"/>
                </a:solidFill>
              </a:rPr>
              <a:t>Relacionados al juego</a:t>
            </a:r>
          </a:p>
          <a:p>
            <a:endParaRPr lang="es-MX" sz="2400" b="1" dirty="0">
              <a:solidFill>
                <a:schemeClr val="bg1"/>
              </a:solidFill>
            </a:endParaRPr>
          </a:p>
          <a:p>
            <a:r>
              <a:rPr lang="es-MX" sz="2400" b="1" dirty="0">
                <a:solidFill>
                  <a:schemeClr val="bg1"/>
                </a:solidFill>
              </a:rPr>
              <a:t>Nombre clave: </a:t>
            </a:r>
            <a:r>
              <a:rPr lang="es-MX" sz="2400" dirty="0" err="1">
                <a:solidFill>
                  <a:schemeClr val="bg1"/>
                </a:solidFill>
                <a:effectLst/>
                <a:ea typeface="Calibri" panose="020F0502020204030204" pitchFamily="34" charset="0"/>
                <a:cs typeface="Times New Roman" panose="02020603050405020304" pitchFamily="18" charset="0"/>
              </a:rPr>
              <a:t>Only-teammates</a:t>
            </a:r>
            <a:endParaRPr lang="es-MX" sz="2400" dirty="0">
              <a:solidFill>
                <a:schemeClr val="bg1"/>
              </a:solidFill>
              <a:effectLst/>
              <a:ea typeface="Calibri" panose="020F0502020204030204" pitchFamily="34" charset="0"/>
              <a:cs typeface="Times New Roman" panose="02020603050405020304" pitchFamily="18" charset="0"/>
            </a:endParaRP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Las relaciones entre el equipo son inalterables</a:t>
            </a:r>
          </a:p>
          <a:p>
            <a:endParaRPr lang="es-MX" sz="2400" b="1" dirty="0">
              <a:solidFill>
                <a:schemeClr val="bg1"/>
              </a:solidFill>
              <a:cs typeface="Times New Roman" panose="02020603050405020304" pitchFamily="18" charset="0"/>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Aportación única</a:t>
            </a:r>
            <a:endParaRPr lang="es-MX" sz="2400" dirty="0">
              <a:solidFill>
                <a:schemeClr val="bg1"/>
              </a:solidFill>
            </a:endParaRP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se puede realizar más de 1 aportación a otro compañero</a:t>
            </a:r>
          </a:p>
          <a:p>
            <a:r>
              <a:rPr lang="es-MX" sz="2400" dirty="0">
                <a:solidFill>
                  <a:schemeClr val="bg1"/>
                </a:solidFill>
                <a:effectLst/>
                <a:ea typeface="Calibri" panose="020F0502020204030204" pitchFamily="34" charset="0"/>
                <a:cs typeface="Times New Roman" panose="02020603050405020304" pitchFamily="18" charset="0"/>
              </a:rPr>
              <a:t> </a:t>
            </a: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No apresurarse</a:t>
            </a:r>
            <a:endParaRPr lang="es-MX" sz="2400" dirty="0">
              <a:solidFill>
                <a:schemeClr val="bg1"/>
              </a:solidFill>
            </a:endParaRP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se puede comenzar sin el turno anterior finalizado</a:t>
            </a:r>
          </a:p>
        </p:txBody>
      </p:sp>
      <p:pic>
        <p:nvPicPr>
          <p:cNvPr id="10242" name="Picture 2" descr="Bad Point View Png Icon Free Download - Product Description Icon,  Transparent Png - vhv">
            <a:extLst>
              <a:ext uri="{FF2B5EF4-FFF2-40B4-BE49-F238E27FC236}">
                <a16:creationId xmlns:a16="http://schemas.microsoft.com/office/drawing/2014/main" id="{44A87D00-DFB0-4C98-AFE0-0493EA4189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21" b="94906" l="9419" r="90698">
                        <a14:foregroundMark x1="9419" y1="48585" x2="9419" y2="50189"/>
                        <a14:foregroundMark x1="23837" y1="29340" x2="22674" y2="29811"/>
                        <a14:foregroundMark x1="24535" y1="43208" x2="24186" y2="43585"/>
                        <a14:foregroundMark x1="23953" y1="57264" x2="23953" y2="57264"/>
                        <a14:foregroundMark x1="23372" y1="71887" x2="23372" y2="71887"/>
                        <a14:foregroundMark x1="36512" y1="72925" x2="36512" y2="72925"/>
                        <a14:foregroundMark x1="41628" y1="57830" x2="41628" y2="57830"/>
                        <a14:foregroundMark x1="48488" y1="43679" x2="48488" y2="43679"/>
                        <a14:foregroundMark x1="51628" y1="30283" x2="51628" y2="30283"/>
                        <a14:foregroundMark x1="48837" y1="12736" x2="48837" y2="12736"/>
                        <a14:foregroundMark x1="49186" y1="6415" x2="49186" y2="6415"/>
                        <a14:foregroundMark x1="79535" y1="79811" x2="79535" y2="79811"/>
                        <a14:foregroundMark x1="90698" y1="94906" x2="90698" y2="94906"/>
                      </a14:backgroundRemoval>
                    </a14:imgEffect>
                  </a14:imgLayer>
                </a14:imgProps>
              </a:ext>
              <a:ext uri="{28A0092B-C50C-407E-A947-70E740481C1C}">
                <a14:useLocalDpi xmlns:a14="http://schemas.microsoft.com/office/drawing/2010/main" val="0"/>
              </a:ext>
            </a:extLst>
          </a:blip>
          <a:srcRect/>
          <a:stretch>
            <a:fillRect/>
          </a:stretch>
        </p:blipFill>
        <p:spPr bwMode="auto">
          <a:xfrm>
            <a:off x="11291296" y="5747885"/>
            <a:ext cx="900684" cy="111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8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2D7D7F-2236-4DCC-9FAF-33A86BCE0433}"/>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DF74864-8F2F-4E85-8C41-275E0AC5EE1F}"/>
              </a:ext>
            </a:extLst>
          </p:cNvPr>
          <p:cNvSpPr>
            <a:spLocks noGrp="1"/>
          </p:cNvSpPr>
          <p:nvPr>
            <p:ph type="title"/>
          </p:nvPr>
        </p:nvSpPr>
        <p:spPr>
          <a:xfrm>
            <a:off x="1203960" y="221545"/>
            <a:ext cx="9784080" cy="1508760"/>
          </a:xfrm>
        </p:spPr>
        <p:txBody>
          <a:bodyPr/>
          <a:lstStyle/>
          <a:p>
            <a:r>
              <a:rPr lang="es-MX" dirty="0"/>
              <a:t>Requerimientos</a:t>
            </a:r>
            <a:br>
              <a:rPr lang="es-MX" dirty="0"/>
            </a:br>
            <a:r>
              <a:rPr lang="es-MX" sz="2400" b="1" dirty="0"/>
              <a:t>No funcionales</a:t>
            </a:r>
            <a:endParaRPr lang="es-MX" b="1" dirty="0"/>
          </a:p>
        </p:txBody>
      </p:sp>
      <p:sp>
        <p:nvSpPr>
          <p:cNvPr id="6" name="CuadroTexto 5">
            <a:extLst>
              <a:ext uri="{FF2B5EF4-FFF2-40B4-BE49-F238E27FC236}">
                <a16:creationId xmlns:a16="http://schemas.microsoft.com/office/drawing/2014/main" id="{AC96760B-227A-4485-A014-C4E2ABD428B1}"/>
              </a:ext>
            </a:extLst>
          </p:cNvPr>
          <p:cNvSpPr txBox="1"/>
          <p:nvPr/>
        </p:nvSpPr>
        <p:spPr>
          <a:xfrm>
            <a:off x="175364" y="1966586"/>
            <a:ext cx="11786992" cy="4770537"/>
          </a:xfrm>
          <a:prstGeom prst="rect">
            <a:avLst/>
          </a:prstGeom>
          <a:noFill/>
        </p:spPr>
        <p:txBody>
          <a:bodyPr wrap="square" rtlCol="0">
            <a:spAutoFit/>
          </a:bodyPr>
          <a:lstStyle/>
          <a:p>
            <a:r>
              <a:rPr lang="es-MX" sz="2800" b="1" dirty="0">
                <a:solidFill>
                  <a:schemeClr val="bg1"/>
                </a:solidFill>
              </a:rPr>
              <a:t>Relacionados al juego</a:t>
            </a:r>
          </a:p>
          <a:p>
            <a:endParaRPr lang="es-MX" sz="2000" b="1" dirty="0">
              <a:solidFill>
                <a:schemeClr val="bg1"/>
              </a:solidFill>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No saltar</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se pueden saltar turnos</a:t>
            </a:r>
          </a:p>
          <a:p>
            <a:endParaRPr lang="es-MX" sz="2000" b="1" dirty="0">
              <a:solidFill>
                <a:schemeClr val="bg1"/>
              </a:solidFill>
              <a:cs typeface="Times New Roman" panose="02020603050405020304" pitchFamily="18" charset="0"/>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Todos juegan</a:t>
            </a:r>
            <a:endParaRPr lang="es-MX" sz="2400" dirty="0">
              <a:solidFill>
                <a:schemeClr val="bg1"/>
              </a:solidFill>
            </a:endParaRP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puede finalizar si en una ronda no han participado todos los jugadores</a:t>
            </a:r>
          </a:p>
          <a:p>
            <a:endParaRPr lang="es-MX" sz="2000" dirty="0">
              <a:solidFill>
                <a:schemeClr val="bg1"/>
              </a:solidFill>
              <a:effectLst/>
              <a:ea typeface="Calibri" panose="020F0502020204030204" pitchFamily="34" charset="0"/>
              <a:cs typeface="Times New Roman" panose="02020603050405020304" pitchFamily="18" charset="0"/>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No internet</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pueden investigar en internet</a:t>
            </a:r>
          </a:p>
          <a:p>
            <a:endParaRPr lang="es-MX" sz="2000" dirty="0">
              <a:solidFill>
                <a:schemeClr val="bg1"/>
              </a:solidFill>
              <a:effectLst/>
              <a:ea typeface="Calibri" panose="020F0502020204030204" pitchFamily="34" charset="0"/>
              <a:cs typeface="Times New Roman" panose="02020603050405020304" pitchFamily="18" charset="0"/>
            </a:endParaRPr>
          </a:p>
          <a:p>
            <a:r>
              <a:rPr lang="es-MX" sz="2400" b="1" dirty="0">
                <a:solidFill>
                  <a:schemeClr val="bg1"/>
                </a:solidFill>
              </a:rPr>
              <a:t>Nombre clave: </a:t>
            </a:r>
            <a:r>
              <a:rPr lang="es-MX" sz="2400" dirty="0">
                <a:solidFill>
                  <a:schemeClr val="bg1"/>
                </a:solidFill>
                <a:effectLst/>
                <a:ea typeface="Calibri" panose="020F0502020204030204" pitchFamily="34" charset="0"/>
                <a:cs typeface="Times New Roman" panose="02020603050405020304" pitchFamily="18" charset="0"/>
              </a:rPr>
              <a:t>Full-</a:t>
            </a:r>
            <a:r>
              <a:rPr lang="es-MX" sz="2400" dirty="0" err="1">
                <a:solidFill>
                  <a:schemeClr val="bg1"/>
                </a:solidFill>
                <a:effectLst/>
                <a:ea typeface="Calibri" panose="020F0502020204030204" pitchFamily="34" charset="0"/>
                <a:cs typeface="Times New Roman" panose="02020603050405020304" pitchFamily="18" charset="0"/>
              </a:rPr>
              <a:t>Components</a:t>
            </a:r>
            <a:r>
              <a:rPr lang="es-MX" sz="2400" dirty="0">
                <a:solidFill>
                  <a:schemeClr val="bg1"/>
                </a:solidFill>
                <a:effectLst/>
                <a:ea typeface="Calibri" panose="020F0502020204030204" pitchFamily="34" charset="0"/>
                <a:cs typeface="Times New Roman" panose="02020603050405020304" pitchFamily="18" charset="0"/>
              </a:rPr>
              <a:t> </a:t>
            </a:r>
          </a:p>
          <a:p>
            <a:r>
              <a:rPr lang="es-MX" sz="2400" b="1" dirty="0">
                <a:solidFill>
                  <a:schemeClr val="bg1"/>
                </a:solidFill>
              </a:rPr>
              <a:t>Requisito: </a:t>
            </a:r>
            <a:r>
              <a:rPr lang="es-MX" sz="2400" dirty="0">
                <a:solidFill>
                  <a:schemeClr val="bg1"/>
                </a:solidFill>
                <a:effectLst/>
                <a:ea typeface="Calibri" panose="020F0502020204030204" pitchFamily="34" charset="0"/>
                <a:cs typeface="Times New Roman" panose="02020603050405020304" pitchFamily="18" charset="0"/>
              </a:rPr>
              <a:t>No deben faltar componentes en la solución</a:t>
            </a:r>
          </a:p>
        </p:txBody>
      </p:sp>
      <p:pic>
        <p:nvPicPr>
          <p:cNvPr id="10242" name="Picture 2" descr="Bad Point View Png Icon Free Download - Product Description Icon,  Transparent Png - vhv">
            <a:extLst>
              <a:ext uri="{FF2B5EF4-FFF2-40B4-BE49-F238E27FC236}">
                <a16:creationId xmlns:a16="http://schemas.microsoft.com/office/drawing/2014/main" id="{44A87D00-DFB0-4C98-AFE0-0493EA4189D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321" b="94906" l="9419" r="90698">
                        <a14:foregroundMark x1="9419" y1="48585" x2="9419" y2="50189"/>
                        <a14:foregroundMark x1="23837" y1="29340" x2="22674" y2="29811"/>
                        <a14:foregroundMark x1="24535" y1="43208" x2="24186" y2="43585"/>
                        <a14:foregroundMark x1="23953" y1="57264" x2="23953" y2="57264"/>
                        <a14:foregroundMark x1="23372" y1="71887" x2="23372" y2="71887"/>
                        <a14:foregroundMark x1="36512" y1="72925" x2="36512" y2="72925"/>
                        <a14:foregroundMark x1="41628" y1="57830" x2="41628" y2="57830"/>
                        <a14:foregroundMark x1="48488" y1="43679" x2="48488" y2="43679"/>
                        <a14:foregroundMark x1="51628" y1="30283" x2="51628" y2="30283"/>
                        <a14:foregroundMark x1="48837" y1="12736" x2="48837" y2="12736"/>
                        <a14:foregroundMark x1="49186" y1="6415" x2="49186" y2="6415"/>
                        <a14:foregroundMark x1="79535" y1="79811" x2="79535" y2="79811"/>
                        <a14:foregroundMark x1="90698" y1="94906" x2="90698" y2="94906"/>
                      </a14:backgroundRemoval>
                    </a14:imgEffect>
                  </a14:imgLayer>
                </a14:imgProps>
              </a:ext>
              <a:ext uri="{28A0092B-C50C-407E-A947-70E740481C1C}">
                <a14:useLocalDpi xmlns:a14="http://schemas.microsoft.com/office/drawing/2010/main" val="0"/>
              </a:ext>
            </a:extLst>
          </a:blip>
          <a:srcRect/>
          <a:stretch>
            <a:fillRect/>
          </a:stretch>
        </p:blipFill>
        <p:spPr bwMode="auto">
          <a:xfrm>
            <a:off x="11291296" y="5747885"/>
            <a:ext cx="900684" cy="111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_36807040_TF89910445.potx" id="{7ECDFCCE-EA86-4B81-9477-D34E7AAC2FB0}" vid="{3A1A7AB3-A1DE-4BEB-A544-E3BF44DAEC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2.xml><?xml version="1.0" encoding="utf-8"?>
<ds:datastoreItem xmlns:ds="http://schemas.openxmlformats.org/officeDocument/2006/customXml" ds:itemID="{644E3864-550F-4194-BC9D-CCA442A52D0D}">
  <ds:schemaRefs>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http://purl.org/dc/dcmitype/"/>
    <ds:schemaRef ds:uri="http://schemas.microsoft.com/office/2006/metadata/properties"/>
    <ds:schemaRef ds:uri="http://purl.org/dc/term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Bandas</Template>
  <TotalTime>1335</TotalTime>
  <Words>1173</Words>
  <Application>Microsoft Office PowerPoint</Application>
  <PresentationFormat>Panorámica</PresentationFormat>
  <Paragraphs>174</Paragraphs>
  <Slides>23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-apple-system</vt:lpstr>
      <vt:lpstr>Arial</vt:lpstr>
      <vt:lpstr>Calibri</vt:lpstr>
      <vt:lpstr>Corbel</vt:lpstr>
      <vt:lpstr>Wingdings</vt:lpstr>
      <vt:lpstr>Con bandas</vt:lpstr>
      <vt:lpstr>Proyecto And Then...</vt:lpstr>
      <vt:lpstr>Descripción</vt:lpstr>
      <vt:lpstr>Usuarios</vt:lpstr>
      <vt:lpstr>Objetivos</vt:lpstr>
      <vt:lpstr>Presentación de PowerPoint</vt:lpstr>
      <vt:lpstr>Requerimientos funcionales                                                          Diagrama de casos de uso</vt:lpstr>
      <vt:lpstr>Requerimientos No funcionales</vt:lpstr>
      <vt:lpstr>Requerimientos No funcionales</vt:lpstr>
      <vt:lpstr>Requerimientos No funcionales</vt:lpstr>
      <vt:lpstr>Requerimientos No funcionales</vt:lpstr>
      <vt:lpstr>Requerimientos No funcionales</vt:lpstr>
      <vt:lpstr>Métodos y herramientas</vt:lpstr>
      <vt:lpstr>procesos</vt:lpstr>
      <vt:lpstr>Competencias genéricas</vt:lpstr>
      <vt:lpstr>Competencias genéricas</vt:lpstr>
      <vt:lpstr>Competencias Disciplinares </vt:lpstr>
      <vt:lpstr>Competencias Disciplinares </vt:lpstr>
      <vt:lpstr>Competencias Disciplinares </vt:lpstr>
      <vt:lpstr>Avance del proyecto</vt:lpstr>
      <vt:lpstr>Roles dentro del equipo</vt:lpstr>
      <vt:lpstr>Métricas de porcentaje para el trabajo en equipo </vt:lpstr>
      <vt:lpstr>Mejoras del proyecto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And Then...</dc:title>
  <dc:creator>Edwin Alonso Andrade Ac</dc:creator>
  <cp:lastModifiedBy>Edwin Alonso Andrade Ac</cp:lastModifiedBy>
  <cp:revision>77</cp:revision>
  <dcterms:created xsi:type="dcterms:W3CDTF">2020-11-18T16:48:16Z</dcterms:created>
  <dcterms:modified xsi:type="dcterms:W3CDTF">2020-11-29T23:08:12Z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