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59" r:id="rId6"/>
    <p:sldId id="260" r:id="rId7"/>
    <p:sldId id="261" r:id="rId8"/>
    <p:sldId id="262" r:id="rId9"/>
    <p:sldId id="263" r:id="rId10"/>
    <p:sldId id="264" r:id="rId11"/>
    <p:sldId id="265" r:id="rId12"/>
    <p:sldId id="267" r:id="rId13"/>
    <p:sldId id="266"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41" autoAdjust="0"/>
    <p:restoredTop sz="94660"/>
  </p:normalViewPr>
  <p:slideViewPr>
    <p:cSldViewPr snapToGrid="0">
      <p:cViewPr varScale="1">
        <p:scale>
          <a:sx n="78" d="100"/>
          <a:sy n="78" d="100"/>
        </p:scale>
        <p:origin x="50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B999-427C-6410-759D-EE297E4F7F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9A90F1-38EF-E697-E33B-46FFD94AFB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5903E9-7209-0DBC-12ED-CD781D62DCBA}"/>
              </a:ext>
            </a:extLst>
          </p:cNvPr>
          <p:cNvSpPr>
            <a:spLocks noGrp="1"/>
          </p:cNvSpPr>
          <p:nvPr>
            <p:ph type="dt" sz="half" idx="10"/>
          </p:nvPr>
        </p:nvSpPr>
        <p:spPr/>
        <p:txBody>
          <a:bodyPr/>
          <a:lstStyle/>
          <a:p>
            <a:fld id="{CEEEAEAE-04E9-46B6-8066-D8707C2B16FE}" type="datetimeFigureOut">
              <a:rPr lang="en-IN" smtClean="0"/>
              <a:t>29-04-2024</a:t>
            </a:fld>
            <a:endParaRPr lang="en-IN"/>
          </a:p>
        </p:txBody>
      </p:sp>
      <p:sp>
        <p:nvSpPr>
          <p:cNvPr id="5" name="Footer Placeholder 4">
            <a:extLst>
              <a:ext uri="{FF2B5EF4-FFF2-40B4-BE49-F238E27FC236}">
                <a16:creationId xmlns:a16="http://schemas.microsoft.com/office/drawing/2014/main" id="{FD588573-A5B4-E7D8-3467-86333BA2C3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C88CDE-D3D6-7C47-0879-23B847117360}"/>
              </a:ext>
            </a:extLst>
          </p:cNvPr>
          <p:cNvSpPr>
            <a:spLocks noGrp="1"/>
          </p:cNvSpPr>
          <p:nvPr>
            <p:ph type="sldNum" sz="quarter" idx="12"/>
          </p:nvPr>
        </p:nvSpPr>
        <p:spPr/>
        <p:txBody>
          <a:bodyPr/>
          <a:lstStyle/>
          <a:p>
            <a:fld id="{A280661B-F1F2-47D5-B911-B27EA3362F44}" type="slidenum">
              <a:rPr lang="en-IN" smtClean="0"/>
              <a:t>‹#›</a:t>
            </a:fld>
            <a:endParaRPr lang="en-IN"/>
          </a:p>
        </p:txBody>
      </p:sp>
    </p:spTree>
    <p:extLst>
      <p:ext uri="{BB962C8B-B14F-4D97-AF65-F5344CB8AC3E}">
        <p14:creationId xmlns:p14="http://schemas.microsoft.com/office/powerpoint/2010/main" val="241142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3A7B-ABF1-7ACC-1F99-19AEB03AEB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9BF9F3-3D47-1948-5CD7-BDC8349448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379037-4232-4746-84DB-4C5C3655E30B}"/>
              </a:ext>
            </a:extLst>
          </p:cNvPr>
          <p:cNvSpPr>
            <a:spLocks noGrp="1"/>
          </p:cNvSpPr>
          <p:nvPr>
            <p:ph type="dt" sz="half" idx="10"/>
          </p:nvPr>
        </p:nvSpPr>
        <p:spPr/>
        <p:txBody>
          <a:bodyPr/>
          <a:lstStyle/>
          <a:p>
            <a:fld id="{CEEEAEAE-04E9-46B6-8066-D8707C2B16FE}" type="datetimeFigureOut">
              <a:rPr lang="en-IN" smtClean="0"/>
              <a:t>29-04-2024</a:t>
            </a:fld>
            <a:endParaRPr lang="en-IN"/>
          </a:p>
        </p:txBody>
      </p:sp>
      <p:sp>
        <p:nvSpPr>
          <p:cNvPr id="5" name="Footer Placeholder 4">
            <a:extLst>
              <a:ext uri="{FF2B5EF4-FFF2-40B4-BE49-F238E27FC236}">
                <a16:creationId xmlns:a16="http://schemas.microsoft.com/office/drawing/2014/main" id="{D24633B5-00AF-FB58-63D9-3ABA0BA3F4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4146EA-8E0A-AF1E-A845-25027C24A3D2}"/>
              </a:ext>
            </a:extLst>
          </p:cNvPr>
          <p:cNvSpPr>
            <a:spLocks noGrp="1"/>
          </p:cNvSpPr>
          <p:nvPr>
            <p:ph type="sldNum" sz="quarter" idx="12"/>
          </p:nvPr>
        </p:nvSpPr>
        <p:spPr/>
        <p:txBody>
          <a:bodyPr/>
          <a:lstStyle/>
          <a:p>
            <a:fld id="{A280661B-F1F2-47D5-B911-B27EA3362F44}" type="slidenum">
              <a:rPr lang="en-IN" smtClean="0"/>
              <a:t>‹#›</a:t>
            </a:fld>
            <a:endParaRPr lang="en-IN"/>
          </a:p>
        </p:txBody>
      </p:sp>
    </p:spTree>
    <p:extLst>
      <p:ext uri="{BB962C8B-B14F-4D97-AF65-F5344CB8AC3E}">
        <p14:creationId xmlns:p14="http://schemas.microsoft.com/office/powerpoint/2010/main" val="884791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EFE4EC-5F70-0F56-9BE4-83F777D6A6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310DE1-D63D-891B-131B-DF56567D93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33D92B-DB25-6EFC-3E25-ED359200E02E}"/>
              </a:ext>
            </a:extLst>
          </p:cNvPr>
          <p:cNvSpPr>
            <a:spLocks noGrp="1"/>
          </p:cNvSpPr>
          <p:nvPr>
            <p:ph type="dt" sz="half" idx="10"/>
          </p:nvPr>
        </p:nvSpPr>
        <p:spPr/>
        <p:txBody>
          <a:bodyPr/>
          <a:lstStyle/>
          <a:p>
            <a:fld id="{CEEEAEAE-04E9-46B6-8066-D8707C2B16FE}" type="datetimeFigureOut">
              <a:rPr lang="en-IN" smtClean="0"/>
              <a:t>29-04-2024</a:t>
            </a:fld>
            <a:endParaRPr lang="en-IN"/>
          </a:p>
        </p:txBody>
      </p:sp>
      <p:sp>
        <p:nvSpPr>
          <p:cNvPr id="5" name="Footer Placeholder 4">
            <a:extLst>
              <a:ext uri="{FF2B5EF4-FFF2-40B4-BE49-F238E27FC236}">
                <a16:creationId xmlns:a16="http://schemas.microsoft.com/office/drawing/2014/main" id="{94CF172B-E182-1C83-7217-C2C3333971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4E9E3E-C824-B46A-EF89-535D62E04EB0}"/>
              </a:ext>
            </a:extLst>
          </p:cNvPr>
          <p:cNvSpPr>
            <a:spLocks noGrp="1"/>
          </p:cNvSpPr>
          <p:nvPr>
            <p:ph type="sldNum" sz="quarter" idx="12"/>
          </p:nvPr>
        </p:nvSpPr>
        <p:spPr/>
        <p:txBody>
          <a:bodyPr/>
          <a:lstStyle/>
          <a:p>
            <a:fld id="{A280661B-F1F2-47D5-B911-B27EA3362F44}" type="slidenum">
              <a:rPr lang="en-IN" smtClean="0"/>
              <a:t>‹#›</a:t>
            </a:fld>
            <a:endParaRPr lang="en-IN"/>
          </a:p>
        </p:txBody>
      </p:sp>
    </p:spTree>
    <p:extLst>
      <p:ext uri="{BB962C8B-B14F-4D97-AF65-F5344CB8AC3E}">
        <p14:creationId xmlns:p14="http://schemas.microsoft.com/office/powerpoint/2010/main" val="34233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9CCEE-B4A0-BB77-D2B4-CDAE0D0D91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572841-C6DA-3788-4477-7043F7B63D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FA24B2-75F2-F497-3996-1ABBA532D693}"/>
              </a:ext>
            </a:extLst>
          </p:cNvPr>
          <p:cNvSpPr>
            <a:spLocks noGrp="1"/>
          </p:cNvSpPr>
          <p:nvPr>
            <p:ph type="dt" sz="half" idx="10"/>
          </p:nvPr>
        </p:nvSpPr>
        <p:spPr/>
        <p:txBody>
          <a:bodyPr/>
          <a:lstStyle/>
          <a:p>
            <a:fld id="{CEEEAEAE-04E9-46B6-8066-D8707C2B16FE}" type="datetimeFigureOut">
              <a:rPr lang="en-IN" smtClean="0"/>
              <a:t>29-04-2024</a:t>
            </a:fld>
            <a:endParaRPr lang="en-IN"/>
          </a:p>
        </p:txBody>
      </p:sp>
      <p:sp>
        <p:nvSpPr>
          <p:cNvPr id="5" name="Footer Placeholder 4">
            <a:extLst>
              <a:ext uri="{FF2B5EF4-FFF2-40B4-BE49-F238E27FC236}">
                <a16:creationId xmlns:a16="http://schemas.microsoft.com/office/drawing/2014/main" id="{B436AE88-B095-614F-E6E4-489953E7B8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59C64F-13B7-DD84-99D9-C444C59EC5D4}"/>
              </a:ext>
            </a:extLst>
          </p:cNvPr>
          <p:cNvSpPr>
            <a:spLocks noGrp="1"/>
          </p:cNvSpPr>
          <p:nvPr>
            <p:ph type="sldNum" sz="quarter" idx="12"/>
          </p:nvPr>
        </p:nvSpPr>
        <p:spPr/>
        <p:txBody>
          <a:bodyPr/>
          <a:lstStyle/>
          <a:p>
            <a:fld id="{A280661B-F1F2-47D5-B911-B27EA3362F44}" type="slidenum">
              <a:rPr lang="en-IN" smtClean="0"/>
              <a:t>‹#›</a:t>
            </a:fld>
            <a:endParaRPr lang="en-IN"/>
          </a:p>
        </p:txBody>
      </p:sp>
    </p:spTree>
    <p:extLst>
      <p:ext uri="{BB962C8B-B14F-4D97-AF65-F5344CB8AC3E}">
        <p14:creationId xmlns:p14="http://schemas.microsoft.com/office/powerpoint/2010/main" val="672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46DFA-3431-6F6C-4E83-4D8CDE2101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204F73-7A34-E415-34C9-89049E4C17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C07E2E-A378-F469-5D9D-F53CDDA65206}"/>
              </a:ext>
            </a:extLst>
          </p:cNvPr>
          <p:cNvSpPr>
            <a:spLocks noGrp="1"/>
          </p:cNvSpPr>
          <p:nvPr>
            <p:ph type="dt" sz="half" idx="10"/>
          </p:nvPr>
        </p:nvSpPr>
        <p:spPr/>
        <p:txBody>
          <a:bodyPr/>
          <a:lstStyle/>
          <a:p>
            <a:fld id="{CEEEAEAE-04E9-46B6-8066-D8707C2B16FE}" type="datetimeFigureOut">
              <a:rPr lang="en-IN" smtClean="0"/>
              <a:t>29-04-2024</a:t>
            </a:fld>
            <a:endParaRPr lang="en-IN"/>
          </a:p>
        </p:txBody>
      </p:sp>
      <p:sp>
        <p:nvSpPr>
          <p:cNvPr id="5" name="Footer Placeholder 4">
            <a:extLst>
              <a:ext uri="{FF2B5EF4-FFF2-40B4-BE49-F238E27FC236}">
                <a16:creationId xmlns:a16="http://schemas.microsoft.com/office/drawing/2014/main" id="{505C0DBB-94E8-009F-12E7-EE79766AA2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60832E-032E-F4E7-8039-A3F50C89EBF5}"/>
              </a:ext>
            </a:extLst>
          </p:cNvPr>
          <p:cNvSpPr>
            <a:spLocks noGrp="1"/>
          </p:cNvSpPr>
          <p:nvPr>
            <p:ph type="sldNum" sz="quarter" idx="12"/>
          </p:nvPr>
        </p:nvSpPr>
        <p:spPr/>
        <p:txBody>
          <a:bodyPr/>
          <a:lstStyle/>
          <a:p>
            <a:fld id="{A280661B-F1F2-47D5-B911-B27EA3362F44}" type="slidenum">
              <a:rPr lang="en-IN" smtClean="0"/>
              <a:t>‹#›</a:t>
            </a:fld>
            <a:endParaRPr lang="en-IN"/>
          </a:p>
        </p:txBody>
      </p:sp>
    </p:spTree>
    <p:extLst>
      <p:ext uri="{BB962C8B-B14F-4D97-AF65-F5344CB8AC3E}">
        <p14:creationId xmlns:p14="http://schemas.microsoft.com/office/powerpoint/2010/main" val="547599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63AF-E120-6B80-CA79-643C6E1655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F3FC9F-225B-57D6-6564-CD770DABFA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DEA22D-7B09-2EFA-3AAA-208F0D28A1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0D17C9-50AA-67FF-9871-C06563766A29}"/>
              </a:ext>
            </a:extLst>
          </p:cNvPr>
          <p:cNvSpPr>
            <a:spLocks noGrp="1"/>
          </p:cNvSpPr>
          <p:nvPr>
            <p:ph type="dt" sz="half" idx="10"/>
          </p:nvPr>
        </p:nvSpPr>
        <p:spPr/>
        <p:txBody>
          <a:bodyPr/>
          <a:lstStyle/>
          <a:p>
            <a:fld id="{CEEEAEAE-04E9-46B6-8066-D8707C2B16FE}" type="datetimeFigureOut">
              <a:rPr lang="en-IN" smtClean="0"/>
              <a:t>29-04-2024</a:t>
            </a:fld>
            <a:endParaRPr lang="en-IN"/>
          </a:p>
        </p:txBody>
      </p:sp>
      <p:sp>
        <p:nvSpPr>
          <p:cNvPr id="6" name="Footer Placeholder 5">
            <a:extLst>
              <a:ext uri="{FF2B5EF4-FFF2-40B4-BE49-F238E27FC236}">
                <a16:creationId xmlns:a16="http://schemas.microsoft.com/office/drawing/2014/main" id="{8F4E1F0C-307F-A52F-5A60-22F9E4B0A7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C542DB-6371-C3AF-0C67-E7C26BB6CFBE}"/>
              </a:ext>
            </a:extLst>
          </p:cNvPr>
          <p:cNvSpPr>
            <a:spLocks noGrp="1"/>
          </p:cNvSpPr>
          <p:nvPr>
            <p:ph type="sldNum" sz="quarter" idx="12"/>
          </p:nvPr>
        </p:nvSpPr>
        <p:spPr/>
        <p:txBody>
          <a:bodyPr/>
          <a:lstStyle/>
          <a:p>
            <a:fld id="{A280661B-F1F2-47D5-B911-B27EA3362F44}" type="slidenum">
              <a:rPr lang="en-IN" smtClean="0"/>
              <a:t>‹#›</a:t>
            </a:fld>
            <a:endParaRPr lang="en-IN"/>
          </a:p>
        </p:txBody>
      </p:sp>
    </p:spTree>
    <p:extLst>
      <p:ext uri="{BB962C8B-B14F-4D97-AF65-F5344CB8AC3E}">
        <p14:creationId xmlns:p14="http://schemas.microsoft.com/office/powerpoint/2010/main" val="318668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36DCC-A299-CAFF-0004-AD60ACBE16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F7AF55-9B22-F061-3879-5AB8DA6AE5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C38E13-ECE4-677D-2856-2CE2ACA36B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58A91A-1783-7931-C2F3-08995987D4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6F9C49-7EDC-AF4A-8378-13EF845818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64622A-3438-EDE7-946B-852CCCB9EA80}"/>
              </a:ext>
            </a:extLst>
          </p:cNvPr>
          <p:cNvSpPr>
            <a:spLocks noGrp="1"/>
          </p:cNvSpPr>
          <p:nvPr>
            <p:ph type="dt" sz="half" idx="10"/>
          </p:nvPr>
        </p:nvSpPr>
        <p:spPr/>
        <p:txBody>
          <a:bodyPr/>
          <a:lstStyle/>
          <a:p>
            <a:fld id="{CEEEAEAE-04E9-46B6-8066-D8707C2B16FE}" type="datetimeFigureOut">
              <a:rPr lang="en-IN" smtClean="0"/>
              <a:t>29-04-2024</a:t>
            </a:fld>
            <a:endParaRPr lang="en-IN"/>
          </a:p>
        </p:txBody>
      </p:sp>
      <p:sp>
        <p:nvSpPr>
          <p:cNvPr id="8" name="Footer Placeholder 7">
            <a:extLst>
              <a:ext uri="{FF2B5EF4-FFF2-40B4-BE49-F238E27FC236}">
                <a16:creationId xmlns:a16="http://schemas.microsoft.com/office/drawing/2014/main" id="{8883CCF5-8007-8FDA-9B11-F6A1D6120D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217277-87CC-1B19-B016-796B23A02198}"/>
              </a:ext>
            </a:extLst>
          </p:cNvPr>
          <p:cNvSpPr>
            <a:spLocks noGrp="1"/>
          </p:cNvSpPr>
          <p:nvPr>
            <p:ph type="sldNum" sz="quarter" idx="12"/>
          </p:nvPr>
        </p:nvSpPr>
        <p:spPr/>
        <p:txBody>
          <a:bodyPr/>
          <a:lstStyle/>
          <a:p>
            <a:fld id="{A280661B-F1F2-47D5-B911-B27EA3362F44}" type="slidenum">
              <a:rPr lang="en-IN" smtClean="0"/>
              <a:t>‹#›</a:t>
            </a:fld>
            <a:endParaRPr lang="en-IN"/>
          </a:p>
        </p:txBody>
      </p:sp>
    </p:spTree>
    <p:extLst>
      <p:ext uri="{BB962C8B-B14F-4D97-AF65-F5344CB8AC3E}">
        <p14:creationId xmlns:p14="http://schemas.microsoft.com/office/powerpoint/2010/main" val="1059771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41EF-EFEA-3B5A-2F1C-0AF8B9A73B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E0A855-856B-7B54-2020-6CA6D1C86CA6}"/>
              </a:ext>
            </a:extLst>
          </p:cNvPr>
          <p:cNvSpPr>
            <a:spLocks noGrp="1"/>
          </p:cNvSpPr>
          <p:nvPr>
            <p:ph type="dt" sz="half" idx="10"/>
          </p:nvPr>
        </p:nvSpPr>
        <p:spPr/>
        <p:txBody>
          <a:bodyPr/>
          <a:lstStyle/>
          <a:p>
            <a:fld id="{CEEEAEAE-04E9-46B6-8066-D8707C2B16FE}" type="datetimeFigureOut">
              <a:rPr lang="en-IN" smtClean="0"/>
              <a:t>29-04-2024</a:t>
            </a:fld>
            <a:endParaRPr lang="en-IN"/>
          </a:p>
        </p:txBody>
      </p:sp>
      <p:sp>
        <p:nvSpPr>
          <p:cNvPr id="4" name="Footer Placeholder 3">
            <a:extLst>
              <a:ext uri="{FF2B5EF4-FFF2-40B4-BE49-F238E27FC236}">
                <a16:creationId xmlns:a16="http://schemas.microsoft.com/office/drawing/2014/main" id="{830C5783-A04F-DFDB-E918-192B495E54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88D2B6-87A0-10D4-4AC6-CD20B926D77E}"/>
              </a:ext>
            </a:extLst>
          </p:cNvPr>
          <p:cNvSpPr>
            <a:spLocks noGrp="1"/>
          </p:cNvSpPr>
          <p:nvPr>
            <p:ph type="sldNum" sz="quarter" idx="12"/>
          </p:nvPr>
        </p:nvSpPr>
        <p:spPr/>
        <p:txBody>
          <a:bodyPr/>
          <a:lstStyle/>
          <a:p>
            <a:fld id="{A280661B-F1F2-47D5-B911-B27EA3362F44}" type="slidenum">
              <a:rPr lang="en-IN" smtClean="0"/>
              <a:t>‹#›</a:t>
            </a:fld>
            <a:endParaRPr lang="en-IN"/>
          </a:p>
        </p:txBody>
      </p:sp>
    </p:spTree>
    <p:extLst>
      <p:ext uri="{BB962C8B-B14F-4D97-AF65-F5344CB8AC3E}">
        <p14:creationId xmlns:p14="http://schemas.microsoft.com/office/powerpoint/2010/main" val="93375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676081-AA3A-745E-EB90-15A71EC645D8}"/>
              </a:ext>
            </a:extLst>
          </p:cNvPr>
          <p:cNvSpPr>
            <a:spLocks noGrp="1"/>
          </p:cNvSpPr>
          <p:nvPr>
            <p:ph type="dt" sz="half" idx="10"/>
          </p:nvPr>
        </p:nvSpPr>
        <p:spPr/>
        <p:txBody>
          <a:bodyPr/>
          <a:lstStyle/>
          <a:p>
            <a:fld id="{CEEEAEAE-04E9-46B6-8066-D8707C2B16FE}" type="datetimeFigureOut">
              <a:rPr lang="en-IN" smtClean="0"/>
              <a:t>29-04-2024</a:t>
            </a:fld>
            <a:endParaRPr lang="en-IN"/>
          </a:p>
        </p:txBody>
      </p:sp>
      <p:sp>
        <p:nvSpPr>
          <p:cNvPr id="3" name="Footer Placeholder 2">
            <a:extLst>
              <a:ext uri="{FF2B5EF4-FFF2-40B4-BE49-F238E27FC236}">
                <a16:creationId xmlns:a16="http://schemas.microsoft.com/office/drawing/2014/main" id="{8370D968-C7EC-962D-C6F6-845C91DC52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B76DE9-8EBF-CD6F-05FE-430FD2DED6BB}"/>
              </a:ext>
            </a:extLst>
          </p:cNvPr>
          <p:cNvSpPr>
            <a:spLocks noGrp="1"/>
          </p:cNvSpPr>
          <p:nvPr>
            <p:ph type="sldNum" sz="quarter" idx="12"/>
          </p:nvPr>
        </p:nvSpPr>
        <p:spPr/>
        <p:txBody>
          <a:bodyPr/>
          <a:lstStyle/>
          <a:p>
            <a:fld id="{A280661B-F1F2-47D5-B911-B27EA3362F44}" type="slidenum">
              <a:rPr lang="en-IN" smtClean="0"/>
              <a:t>‹#›</a:t>
            </a:fld>
            <a:endParaRPr lang="en-IN"/>
          </a:p>
        </p:txBody>
      </p:sp>
    </p:spTree>
    <p:extLst>
      <p:ext uri="{BB962C8B-B14F-4D97-AF65-F5344CB8AC3E}">
        <p14:creationId xmlns:p14="http://schemas.microsoft.com/office/powerpoint/2010/main" val="1850548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A24BC-B67F-B3F3-E5BB-3518B9A876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FA3666-650B-A9FC-5597-EB4810569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F46057-4331-64D1-0100-A9DE03CF44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8F7F4-0726-641D-3F0A-8CE962AF2593}"/>
              </a:ext>
            </a:extLst>
          </p:cNvPr>
          <p:cNvSpPr>
            <a:spLocks noGrp="1"/>
          </p:cNvSpPr>
          <p:nvPr>
            <p:ph type="dt" sz="half" idx="10"/>
          </p:nvPr>
        </p:nvSpPr>
        <p:spPr/>
        <p:txBody>
          <a:bodyPr/>
          <a:lstStyle/>
          <a:p>
            <a:fld id="{CEEEAEAE-04E9-46B6-8066-D8707C2B16FE}" type="datetimeFigureOut">
              <a:rPr lang="en-IN" smtClean="0"/>
              <a:t>29-04-2024</a:t>
            </a:fld>
            <a:endParaRPr lang="en-IN"/>
          </a:p>
        </p:txBody>
      </p:sp>
      <p:sp>
        <p:nvSpPr>
          <p:cNvPr id="6" name="Footer Placeholder 5">
            <a:extLst>
              <a:ext uri="{FF2B5EF4-FFF2-40B4-BE49-F238E27FC236}">
                <a16:creationId xmlns:a16="http://schemas.microsoft.com/office/drawing/2014/main" id="{120E90FD-D8C0-A335-1BBE-11B63A6285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EA509D-7DF4-CA88-30BA-D9484FCF12FF}"/>
              </a:ext>
            </a:extLst>
          </p:cNvPr>
          <p:cNvSpPr>
            <a:spLocks noGrp="1"/>
          </p:cNvSpPr>
          <p:nvPr>
            <p:ph type="sldNum" sz="quarter" idx="12"/>
          </p:nvPr>
        </p:nvSpPr>
        <p:spPr/>
        <p:txBody>
          <a:bodyPr/>
          <a:lstStyle/>
          <a:p>
            <a:fld id="{A280661B-F1F2-47D5-B911-B27EA3362F44}" type="slidenum">
              <a:rPr lang="en-IN" smtClean="0"/>
              <a:t>‹#›</a:t>
            </a:fld>
            <a:endParaRPr lang="en-IN"/>
          </a:p>
        </p:txBody>
      </p:sp>
    </p:spTree>
    <p:extLst>
      <p:ext uri="{BB962C8B-B14F-4D97-AF65-F5344CB8AC3E}">
        <p14:creationId xmlns:p14="http://schemas.microsoft.com/office/powerpoint/2010/main" val="377833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A978F-2F3F-2711-6300-59DFBFB087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CCB026-742A-6C52-46AF-69F6D87CC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19C6C2-2AE5-CE0A-02DF-655059082E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9233BF-DC2C-B72B-4BEA-ABE857ECBE92}"/>
              </a:ext>
            </a:extLst>
          </p:cNvPr>
          <p:cNvSpPr>
            <a:spLocks noGrp="1"/>
          </p:cNvSpPr>
          <p:nvPr>
            <p:ph type="dt" sz="half" idx="10"/>
          </p:nvPr>
        </p:nvSpPr>
        <p:spPr/>
        <p:txBody>
          <a:bodyPr/>
          <a:lstStyle/>
          <a:p>
            <a:fld id="{CEEEAEAE-04E9-46B6-8066-D8707C2B16FE}" type="datetimeFigureOut">
              <a:rPr lang="en-IN" smtClean="0"/>
              <a:t>29-04-2024</a:t>
            </a:fld>
            <a:endParaRPr lang="en-IN"/>
          </a:p>
        </p:txBody>
      </p:sp>
      <p:sp>
        <p:nvSpPr>
          <p:cNvPr id="6" name="Footer Placeholder 5">
            <a:extLst>
              <a:ext uri="{FF2B5EF4-FFF2-40B4-BE49-F238E27FC236}">
                <a16:creationId xmlns:a16="http://schemas.microsoft.com/office/drawing/2014/main" id="{D9704E13-F14B-13C8-AEFA-5EA87EA04B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C0690B-221B-C3AC-E423-9096FB500017}"/>
              </a:ext>
            </a:extLst>
          </p:cNvPr>
          <p:cNvSpPr>
            <a:spLocks noGrp="1"/>
          </p:cNvSpPr>
          <p:nvPr>
            <p:ph type="sldNum" sz="quarter" idx="12"/>
          </p:nvPr>
        </p:nvSpPr>
        <p:spPr/>
        <p:txBody>
          <a:bodyPr/>
          <a:lstStyle/>
          <a:p>
            <a:fld id="{A280661B-F1F2-47D5-B911-B27EA3362F44}" type="slidenum">
              <a:rPr lang="en-IN" smtClean="0"/>
              <a:t>‹#›</a:t>
            </a:fld>
            <a:endParaRPr lang="en-IN"/>
          </a:p>
        </p:txBody>
      </p:sp>
    </p:spTree>
    <p:extLst>
      <p:ext uri="{BB962C8B-B14F-4D97-AF65-F5344CB8AC3E}">
        <p14:creationId xmlns:p14="http://schemas.microsoft.com/office/powerpoint/2010/main" val="2970786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5E83E7-9749-200D-AB29-ED961A31EE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194FB4-AA93-CB09-FE26-9DAD6AE292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B5A083-192B-B24A-F810-B6DDBD8A79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EEAEAE-04E9-46B6-8066-D8707C2B16FE}" type="datetimeFigureOut">
              <a:rPr lang="en-IN" smtClean="0"/>
              <a:t>29-04-2024</a:t>
            </a:fld>
            <a:endParaRPr lang="en-IN"/>
          </a:p>
        </p:txBody>
      </p:sp>
      <p:sp>
        <p:nvSpPr>
          <p:cNvPr id="5" name="Footer Placeholder 4">
            <a:extLst>
              <a:ext uri="{FF2B5EF4-FFF2-40B4-BE49-F238E27FC236}">
                <a16:creationId xmlns:a16="http://schemas.microsoft.com/office/drawing/2014/main" id="{DD116597-B94E-5A7D-EBEA-EBDB2CBE97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8646DEA-C422-374A-9F5A-02A3C5F61E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80661B-F1F2-47D5-B911-B27EA3362F44}" type="slidenum">
              <a:rPr lang="en-IN" smtClean="0"/>
              <a:t>‹#›</a:t>
            </a:fld>
            <a:endParaRPr lang="en-IN"/>
          </a:p>
        </p:txBody>
      </p:sp>
    </p:spTree>
    <p:extLst>
      <p:ext uri="{BB962C8B-B14F-4D97-AF65-F5344CB8AC3E}">
        <p14:creationId xmlns:p14="http://schemas.microsoft.com/office/powerpoint/2010/main" val="3701197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386A-A29D-A9A1-35B1-6766EF9C0112}"/>
              </a:ext>
            </a:extLst>
          </p:cNvPr>
          <p:cNvSpPr>
            <a:spLocks noGrp="1"/>
          </p:cNvSpPr>
          <p:nvPr>
            <p:ph type="ctrTitle"/>
          </p:nvPr>
        </p:nvSpPr>
        <p:spPr>
          <a:xfrm>
            <a:off x="68826" y="1122363"/>
            <a:ext cx="12123174" cy="2387600"/>
          </a:xfrm>
        </p:spPr>
        <p:txBody>
          <a:bodyPr/>
          <a:lstStyle/>
          <a:p>
            <a:r>
              <a:rPr lang="en-IN" dirty="0">
                <a:latin typeface="Times New Roman" panose="02020603050405020304" pitchFamily="18" charset="0"/>
                <a:cs typeface="Times New Roman" panose="02020603050405020304" pitchFamily="18" charset="0"/>
              </a:rPr>
              <a:t>MoodScriber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Data Challenge Contest </a:t>
            </a:r>
          </a:p>
        </p:txBody>
      </p:sp>
      <p:sp>
        <p:nvSpPr>
          <p:cNvPr id="3" name="Subtitle 2">
            <a:extLst>
              <a:ext uri="{FF2B5EF4-FFF2-40B4-BE49-F238E27FC236}">
                <a16:creationId xmlns:a16="http://schemas.microsoft.com/office/drawing/2014/main" id="{F86DB272-0EDE-F545-1333-A1286D9AF5AC}"/>
              </a:ext>
            </a:extLst>
          </p:cNvPr>
          <p:cNvSpPr>
            <a:spLocks noGrp="1"/>
          </p:cNvSpPr>
          <p:nvPr>
            <p:ph type="subTitle" idx="1"/>
          </p:nvPr>
        </p:nvSpPr>
        <p:spPr>
          <a:xfrm>
            <a:off x="4719484" y="4619521"/>
            <a:ext cx="2753032" cy="1671485"/>
          </a:xfrm>
        </p:spPr>
        <p:txBody>
          <a:bodyPr>
            <a:normAutofit/>
          </a:bodyPr>
          <a:lstStyle/>
          <a:p>
            <a:r>
              <a:rPr lang="en-IN" sz="1600">
                <a:latin typeface="Times New Roman" panose="02020603050405020304" pitchFamily="18" charset="0"/>
                <a:cs typeface="Times New Roman" panose="02020603050405020304" pitchFamily="18" charset="0"/>
              </a:rPr>
              <a:t>Presentation by</a:t>
            </a:r>
          </a:p>
          <a:p>
            <a:r>
              <a:rPr lang="en-IN" sz="1600">
                <a:latin typeface="Times New Roman" panose="02020603050405020304" pitchFamily="18" charset="0"/>
                <a:cs typeface="Times New Roman" panose="02020603050405020304" pitchFamily="18" charset="0"/>
              </a:rPr>
              <a:t>Alekh Taori</a:t>
            </a:r>
          </a:p>
          <a:p>
            <a:r>
              <a:rPr lang="en-IN" sz="1600">
                <a:latin typeface="Times New Roman" panose="02020603050405020304" pitchFamily="18" charset="0"/>
                <a:cs typeface="Times New Roman" panose="02020603050405020304" pitchFamily="18" charset="0"/>
              </a:rPr>
              <a:t>Reg. No. 202000423</a:t>
            </a:r>
          </a:p>
          <a:p>
            <a:r>
              <a:rPr lang="en-IN" sz="1600">
                <a:latin typeface="Times New Roman" panose="02020603050405020304" pitchFamily="18" charset="0"/>
                <a:cs typeface="Times New Roman" panose="02020603050405020304" pitchFamily="18" charset="0"/>
              </a:rPr>
              <a:t>CSE, B Tech, 4</a:t>
            </a:r>
            <a:r>
              <a:rPr lang="en-IN" sz="1600" baseline="30000">
                <a:latin typeface="Times New Roman" panose="02020603050405020304" pitchFamily="18" charset="0"/>
                <a:cs typeface="Times New Roman" panose="02020603050405020304" pitchFamily="18" charset="0"/>
              </a:rPr>
              <a:t>th</a:t>
            </a:r>
            <a:r>
              <a:rPr lang="en-IN" sz="1600">
                <a:latin typeface="Times New Roman" panose="02020603050405020304" pitchFamily="18" charset="0"/>
                <a:cs typeface="Times New Roman" panose="02020603050405020304" pitchFamily="18" charset="0"/>
              </a:rPr>
              <a:t> Year</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98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303657C-10C9-2A42-CED3-A4C8BC5C8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66" y="1262062"/>
            <a:ext cx="6924675" cy="43338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6D93C3F-026F-C800-722A-CE2E7D7A1477}"/>
              </a:ext>
            </a:extLst>
          </p:cNvPr>
          <p:cNvSpPr txBox="1"/>
          <p:nvPr/>
        </p:nvSpPr>
        <p:spPr>
          <a:xfrm>
            <a:off x="7934633" y="1262062"/>
            <a:ext cx="3786802" cy="3750194"/>
          </a:xfrm>
          <a:prstGeom prst="rect">
            <a:avLst/>
          </a:prstGeom>
          <a:noFill/>
        </p:spPr>
        <p:txBody>
          <a:bodyPr wrap="square" rtlCol="0">
            <a:spAutoFit/>
          </a:bodyPr>
          <a:lstStyle/>
          <a:p>
            <a:pPr>
              <a:lnSpc>
                <a:spcPct val="150000"/>
              </a:lnSpc>
            </a:pPr>
            <a:r>
              <a:rPr lang="en-IN" sz="1600" b="1" dirty="0">
                <a:latin typeface="Times New Roman" panose="02020603050405020304" pitchFamily="18" charset="0"/>
                <a:cs typeface="Times New Roman" panose="02020603050405020304" pitchFamily="18" charset="0"/>
              </a:rPr>
              <a:t>Observations:</a:t>
            </a:r>
          </a:p>
          <a:p>
            <a:pPr>
              <a:lnSpc>
                <a:spcPct val="150000"/>
              </a:lnSpc>
            </a:pPr>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Afternoons are usually when people have the most negative mood such as feeling lonely or awful.</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Most people feel the happy during mornings.</a:t>
            </a:r>
          </a:p>
          <a:p>
            <a:pPr>
              <a:lnSpc>
                <a:spcPct val="150000"/>
              </a:lnSpc>
            </a:pPr>
            <a:endParaRPr lang="en-IN" sz="1600" dirty="0">
              <a:latin typeface="Times New Roman" panose="02020603050405020304" pitchFamily="18" charset="0"/>
              <a:cs typeface="Times New Roman" panose="02020603050405020304" pitchFamily="18" charset="0"/>
            </a:endParaRPr>
          </a:p>
          <a:p>
            <a:pPr>
              <a:lnSpc>
                <a:spcPct val="150000"/>
              </a:lnSpc>
            </a:pPr>
            <a:r>
              <a:rPr lang="en-IN" sz="1600" dirty="0">
                <a:latin typeface="Times New Roman" panose="02020603050405020304" pitchFamily="18" charset="0"/>
                <a:cs typeface="Times New Roman" panose="02020603050405020304" pitchFamily="18" charset="0"/>
              </a:rPr>
              <a:t> </a:t>
            </a:r>
          </a:p>
          <a:p>
            <a:pPr>
              <a:lnSpc>
                <a:spcPct val="150000"/>
              </a:lnSpc>
            </a:pPr>
            <a:endParaRPr lang="en-IN" sz="1600" dirty="0"/>
          </a:p>
        </p:txBody>
      </p:sp>
      <p:sp>
        <p:nvSpPr>
          <p:cNvPr id="4" name="TextBox 3">
            <a:extLst>
              <a:ext uri="{FF2B5EF4-FFF2-40B4-BE49-F238E27FC236}">
                <a16:creationId xmlns:a16="http://schemas.microsoft.com/office/drawing/2014/main" id="{35A94BCF-3465-2E8D-BB4F-6C6F49AC7D58}"/>
              </a:ext>
            </a:extLst>
          </p:cNvPr>
          <p:cNvSpPr txBox="1"/>
          <p:nvPr/>
        </p:nvSpPr>
        <p:spPr>
          <a:xfrm>
            <a:off x="3334519" y="431065"/>
            <a:ext cx="4060722" cy="369332"/>
          </a:xfrm>
          <a:prstGeom prst="rect">
            <a:avLst/>
          </a:prstGeom>
          <a:noFill/>
        </p:spPr>
        <p:txBody>
          <a:bodyPr wrap="square">
            <a:spAutoFit/>
          </a:bodyPr>
          <a:lstStyle/>
          <a:p>
            <a:r>
              <a:rPr lang="en-US" b="1" i="0" dirty="0">
                <a:effectLst/>
                <a:highlight>
                  <a:srgbClr val="FFFFFF"/>
                </a:highlight>
                <a:latin typeface="Times New Roman" panose="02020603050405020304" pitchFamily="18" charset="0"/>
                <a:cs typeface="Times New Roman" panose="02020603050405020304" pitchFamily="18" charset="0"/>
              </a:rPr>
              <a:t>How does the time of day affect mood?</a:t>
            </a:r>
            <a:endParaRPr lang="en-IN" dirty="0"/>
          </a:p>
        </p:txBody>
      </p:sp>
    </p:spTree>
    <p:extLst>
      <p:ext uri="{BB962C8B-B14F-4D97-AF65-F5344CB8AC3E}">
        <p14:creationId xmlns:p14="http://schemas.microsoft.com/office/powerpoint/2010/main" val="61003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9CC619F4-91AB-FC66-B23C-EF04CB49F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94" y="781363"/>
            <a:ext cx="7797824" cy="59416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F23B943-54C3-B802-88E2-AD7CAB9D2F6B}"/>
              </a:ext>
            </a:extLst>
          </p:cNvPr>
          <p:cNvSpPr txBox="1"/>
          <p:nvPr/>
        </p:nvSpPr>
        <p:spPr>
          <a:xfrm>
            <a:off x="8347586" y="781363"/>
            <a:ext cx="3594920" cy="4233851"/>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Observations:</a:t>
            </a:r>
          </a:p>
          <a:p>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People who tend to have more social interactions seem to have a positive and happy mood.</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On contrast, people who feel depressed, awful, lonely or even sad seem to have no social interaction.</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This signifies that social interactions impact mood significantly. </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This could also mean that the mood impacts social interactions.</a:t>
            </a:r>
          </a:p>
        </p:txBody>
      </p:sp>
      <p:sp>
        <p:nvSpPr>
          <p:cNvPr id="4" name="TextBox 3">
            <a:extLst>
              <a:ext uri="{FF2B5EF4-FFF2-40B4-BE49-F238E27FC236}">
                <a16:creationId xmlns:a16="http://schemas.microsoft.com/office/drawing/2014/main" id="{450D5825-D759-B11C-57F9-9BAB27A48EA3}"/>
              </a:ext>
            </a:extLst>
          </p:cNvPr>
          <p:cNvSpPr txBox="1"/>
          <p:nvPr/>
        </p:nvSpPr>
        <p:spPr>
          <a:xfrm>
            <a:off x="1951318" y="135034"/>
            <a:ext cx="6096000" cy="369332"/>
          </a:xfrm>
          <a:prstGeom prst="rect">
            <a:avLst/>
          </a:prstGeom>
          <a:noFill/>
        </p:spPr>
        <p:txBody>
          <a:bodyPr wrap="square">
            <a:spAutoFit/>
          </a:bodyPr>
          <a:lstStyle/>
          <a:p>
            <a:r>
              <a:rPr lang="en-US" b="1" i="0" dirty="0">
                <a:effectLst/>
                <a:highlight>
                  <a:srgbClr val="FFFFFF"/>
                </a:highlight>
                <a:latin typeface="Times New Roman" panose="02020603050405020304" pitchFamily="18" charset="0"/>
                <a:cs typeface="Times New Roman" panose="02020603050405020304" pitchFamily="18" charset="0"/>
              </a:rPr>
              <a:t>What is the effect of social interactions on mood? </a:t>
            </a:r>
            <a:endParaRPr lang="en-IN" dirty="0"/>
          </a:p>
        </p:txBody>
      </p:sp>
    </p:spTree>
    <p:extLst>
      <p:ext uri="{BB962C8B-B14F-4D97-AF65-F5344CB8AC3E}">
        <p14:creationId xmlns:p14="http://schemas.microsoft.com/office/powerpoint/2010/main" val="2475623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ED6119DF-2AFB-A530-D2CA-5D117D344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22" y="1006507"/>
            <a:ext cx="5617599" cy="52931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9B1F3D7-0A84-3EC0-AC24-A00C41E065B4}"/>
              </a:ext>
            </a:extLst>
          </p:cNvPr>
          <p:cNvSpPr txBox="1"/>
          <p:nvPr/>
        </p:nvSpPr>
        <p:spPr>
          <a:xfrm>
            <a:off x="7079227" y="1301475"/>
            <a:ext cx="5004620" cy="1679306"/>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Observations:</a:t>
            </a:r>
          </a:p>
          <a:p>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 balanced diet results in a better sleep overall. </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This indicates that a healthy diet can improve sleep quality.</a:t>
            </a:r>
          </a:p>
        </p:txBody>
      </p:sp>
      <p:sp>
        <p:nvSpPr>
          <p:cNvPr id="4" name="TextBox 3">
            <a:extLst>
              <a:ext uri="{FF2B5EF4-FFF2-40B4-BE49-F238E27FC236}">
                <a16:creationId xmlns:a16="http://schemas.microsoft.com/office/drawing/2014/main" id="{C0FC4C9D-F442-4717-3FFA-998BCCEFC64E}"/>
              </a:ext>
            </a:extLst>
          </p:cNvPr>
          <p:cNvSpPr txBox="1"/>
          <p:nvPr/>
        </p:nvSpPr>
        <p:spPr>
          <a:xfrm>
            <a:off x="2549934" y="373710"/>
            <a:ext cx="3775587" cy="369332"/>
          </a:xfrm>
          <a:prstGeom prst="rect">
            <a:avLst/>
          </a:prstGeom>
          <a:noFill/>
        </p:spPr>
        <p:txBody>
          <a:bodyPr wrap="square">
            <a:spAutoFit/>
          </a:bodyPr>
          <a:lstStyle/>
          <a:p>
            <a:r>
              <a:rPr lang="en-US" b="1" i="0" dirty="0">
                <a:effectLst/>
                <a:highlight>
                  <a:srgbClr val="FFFFFF"/>
                </a:highlight>
                <a:latin typeface="Times New Roman" panose="02020603050405020304" pitchFamily="18" charset="0"/>
                <a:cs typeface="Times New Roman" panose="02020603050405020304" pitchFamily="18" charset="0"/>
              </a:rPr>
              <a:t>Is there any effect of diet on sleep?</a:t>
            </a:r>
            <a:endParaRPr lang="en-IN" dirty="0"/>
          </a:p>
        </p:txBody>
      </p:sp>
    </p:spTree>
    <p:extLst>
      <p:ext uri="{BB962C8B-B14F-4D97-AF65-F5344CB8AC3E}">
        <p14:creationId xmlns:p14="http://schemas.microsoft.com/office/powerpoint/2010/main" val="2992353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C8FEBDF5-1229-3487-855B-F0F4F9DF7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3896"/>
            <a:ext cx="8116920" cy="56093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7B7B4C-BD55-4D72-5B2A-25E3B767B950}"/>
              </a:ext>
            </a:extLst>
          </p:cNvPr>
          <p:cNvSpPr txBox="1"/>
          <p:nvPr/>
        </p:nvSpPr>
        <p:spPr>
          <a:xfrm>
            <a:off x="2025445" y="198794"/>
            <a:ext cx="8141110" cy="369332"/>
          </a:xfrm>
          <a:prstGeom prst="rect">
            <a:avLst/>
          </a:prstGeom>
          <a:noFill/>
        </p:spPr>
        <p:txBody>
          <a:bodyPr wrap="square">
            <a:spAutoFit/>
          </a:bodyPr>
          <a:lstStyle/>
          <a:p>
            <a:r>
              <a:rPr lang="en-US" b="1" i="0" dirty="0">
                <a:effectLst/>
                <a:highlight>
                  <a:srgbClr val="FFFFFF"/>
                </a:highlight>
                <a:latin typeface="Times New Roman" panose="02020603050405020304" pitchFamily="18" charset="0"/>
                <a:cs typeface="Times New Roman" panose="02020603050405020304" pitchFamily="18" charset="0"/>
              </a:rPr>
              <a:t> How does mood variation correlate with combined factors like diet and exercise?</a:t>
            </a:r>
            <a:endParaRPr lang="en-IN" dirty="0"/>
          </a:p>
        </p:txBody>
      </p:sp>
      <p:sp>
        <p:nvSpPr>
          <p:cNvPr id="2" name="TextBox 1">
            <a:extLst>
              <a:ext uri="{FF2B5EF4-FFF2-40B4-BE49-F238E27FC236}">
                <a16:creationId xmlns:a16="http://schemas.microsoft.com/office/drawing/2014/main" id="{B882A1DA-C92C-6D59-D8D1-28A604071021}"/>
              </a:ext>
            </a:extLst>
          </p:cNvPr>
          <p:cNvSpPr txBox="1"/>
          <p:nvPr/>
        </p:nvSpPr>
        <p:spPr>
          <a:xfrm>
            <a:off x="8244348" y="943896"/>
            <a:ext cx="3844413" cy="4339650"/>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Observations: </a:t>
            </a:r>
          </a:p>
          <a:p>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People who exercise irrespective of the intensity (light, moderate, intense) and food habits seem to show a positive mood and tend to be happy in general.</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Skipping meals while also exercising usually is associated with extreme moods.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51082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0A6EA2-85BD-5EF1-609E-DB360C370269}"/>
              </a:ext>
            </a:extLst>
          </p:cNvPr>
          <p:cNvSpPr txBox="1"/>
          <p:nvPr/>
        </p:nvSpPr>
        <p:spPr>
          <a:xfrm>
            <a:off x="5368412" y="417870"/>
            <a:ext cx="1455175"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Conclusion:</a:t>
            </a:r>
          </a:p>
          <a:p>
            <a:endParaRPr lang="en-IN" dirty="0"/>
          </a:p>
        </p:txBody>
      </p:sp>
      <p:sp>
        <p:nvSpPr>
          <p:cNvPr id="3" name="TextBox 2">
            <a:extLst>
              <a:ext uri="{FF2B5EF4-FFF2-40B4-BE49-F238E27FC236}">
                <a16:creationId xmlns:a16="http://schemas.microsoft.com/office/drawing/2014/main" id="{6E3A6F42-03EC-F772-7816-CCFF90FEBD30}"/>
              </a:ext>
            </a:extLst>
          </p:cNvPr>
          <p:cNvSpPr txBox="1"/>
          <p:nvPr/>
        </p:nvSpPr>
        <p:spPr>
          <a:xfrm>
            <a:off x="2025444" y="1523999"/>
            <a:ext cx="7718323" cy="32778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Small patterns in the data can reveal significant insights, which can contribute towards people’s wellbeing. </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Most people’s input is “Neutral” which might be because they are unaware of their current mood or what they felt.</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MoodScriber is an extremely powerful personal mood tracker and journal app that can be helpful in obtaining clear image of one’s moods and what effects them, which would help them improve their quality of life over time. </a:t>
            </a:r>
          </a:p>
          <a:p>
            <a:endParaRPr lang="en-IN" dirty="0"/>
          </a:p>
        </p:txBody>
      </p:sp>
    </p:spTree>
    <p:extLst>
      <p:ext uri="{BB962C8B-B14F-4D97-AF65-F5344CB8AC3E}">
        <p14:creationId xmlns:p14="http://schemas.microsoft.com/office/powerpoint/2010/main" val="522192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BA104-C210-79BA-69DB-80B6C3866D23}"/>
              </a:ext>
            </a:extLst>
          </p:cNvPr>
          <p:cNvSpPr txBox="1"/>
          <p:nvPr/>
        </p:nvSpPr>
        <p:spPr>
          <a:xfrm>
            <a:off x="5501148" y="3059668"/>
            <a:ext cx="1189703"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0697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2256D7-87B3-3A92-87E6-249776F9E0CB}"/>
              </a:ext>
            </a:extLst>
          </p:cNvPr>
          <p:cNvSpPr txBox="1"/>
          <p:nvPr/>
        </p:nvSpPr>
        <p:spPr>
          <a:xfrm>
            <a:off x="1268361" y="1166842"/>
            <a:ext cx="4551246" cy="646331"/>
          </a:xfrm>
          <a:prstGeom prst="rect">
            <a:avLst/>
          </a:prstGeom>
          <a:noFill/>
        </p:spPr>
        <p:txBody>
          <a:bodyPr wrap="non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Dataset – “Input.xlsx”</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Populated dataset – “Augmented_data.xlsx”</a:t>
            </a:r>
          </a:p>
        </p:txBody>
      </p:sp>
      <p:sp>
        <p:nvSpPr>
          <p:cNvPr id="5" name="TextBox 4">
            <a:extLst>
              <a:ext uri="{FF2B5EF4-FFF2-40B4-BE49-F238E27FC236}">
                <a16:creationId xmlns:a16="http://schemas.microsoft.com/office/drawing/2014/main" id="{7AD6C342-460B-518E-2FB5-C65E62BB232E}"/>
              </a:ext>
            </a:extLst>
          </p:cNvPr>
          <p:cNvSpPr txBox="1"/>
          <p:nvPr/>
        </p:nvSpPr>
        <p:spPr>
          <a:xfrm>
            <a:off x="1268361" y="1997839"/>
            <a:ext cx="9301316" cy="369331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By reference from the Moodscriber App and Using Random choice: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(2100, 10) : New size after populating</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New data: </a:t>
            </a:r>
          </a:p>
          <a:p>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Time of the day : Morning, afternoon, evening</a:t>
            </a:r>
          </a:p>
          <a:p>
            <a:pPr lvl="1"/>
            <a:r>
              <a:rPr lang="en-IN" dirty="0">
                <a:latin typeface="Times New Roman" panose="02020603050405020304" pitchFamily="18" charset="0"/>
                <a:cs typeface="Times New Roman" panose="02020603050405020304" pitchFamily="18" charset="0"/>
              </a:rPr>
              <a:t>Weather: 'Sunny', 'Cloudy', 'Rainy', 'Snowy’</a:t>
            </a:r>
          </a:p>
          <a:p>
            <a:pPr lvl="1"/>
            <a:r>
              <a:rPr lang="en-IN" dirty="0">
                <a:latin typeface="Times New Roman" panose="02020603050405020304" pitchFamily="18" charset="0"/>
                <a:cs typeface="Times New Roman" panose="02020603050405020304" pitchFamily="18" charset="0"/>
              </a:rPr>
              <a:t>Sleep hours: 4 to 10</a:t>
            </a:r>
          </a:p>
          <a:p>
            <a:pPr lvl="1"/>
            <a:r>
              <a:rPr lang="en-IN" dirty="0">
                <a:latin typeface="Times New Roman" panose="02020603050405020304" pitchFamily="18" charset="0"/>
                <a:cs typeface="Times New Roman" panose="02020603050405020304" pitchFamily="18" charset="0"/>
              </a:rPr>
              <a:t>Diet: </a:t>
            </a:r>
            <a:r>
              <a:rPr lang="en-US" dirty="0">
                <a:latin typeface="Times New Roman" panose="02020603050405020304" pitchFamily="18" charset="0"/>
                <a:cs typeface="Times New Roman" panose="02020603050405020304" pitchFamily="18" charset="0"/>
              </a:rPr>
              <a:t>'Balanced', 'Unhealthy', 'Skipped Meals', 'Overeating’</a:t>
            </a: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Exercise: 'None', 'Light', 'Moderate', 'Intense’</a:t>
            </a:r>
          </a:p>
          <a:p>
            <a:pPr lvl="1"/>
            <a:r>
              <a:rPr lang="en-IN" dirty="0">
                <a:latin typeface="Times New Roman" panose="02020603050405020304" pitchFamily="18" charset="0"/>
                <a:cs typeface="Times New Roman" panose="02020603050405020304" pitchFamily="18" charset="0"/>
              </a:rPr>
              <a:t>Social Interactions: 0-10</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Made sure data is clean. No blank fields, etc.</a:t>
            </a:r>
          </a:p>
        </p:txBody>
      </p:sp>
      <p:sp>
        <p:nvSpPr>
          <p:cNvPr id="9" name="TextBox 8">
            <a:extLst>
              <a:ext uri="{FF2B5EF4-FFF2-40B4-BE49-F238E27FC236}">
                <a16:creationId xmlns:a16="http://schemas.microsoft.com/office/drawing/2014/main" id="{7D182144-A969-299B-BB40-36E2D18B9566}"/>
              </a:ext>
            </a:extLst>
          </p:cNvPr>
          <p:cNvSpPr txBox="1"/>
          <p:nvPr/>
        </p:nvSpPr>
        <p:spPr>
          <a:xfrm>
            <a:off x="4429432" y="231419"/>
            <a:ext cx="3333135" cy="369332"/>
          </a:xfrm>
          <a:prstGeom prst="rect">
            <a:avLst/>
          </a:prstGeom>
          <a:noFill/>
        </p:spPr>
        <p:txBody>
          <a:bodyPr wrap="square">
            <a:spAutoFit/>
          </a:bodyPr>
          <a:lstStyle/>
          <a:p>
            <a:r>
              <a:rPr lang="en-US" b="1" i="0" dirty="0">
                <a:effectLst/>
                <a:highlight>
                  <a:srgbClr val="FFFFFF"/>
                </a:highlight>
                <a:latin typeface="Times New Roman" panose="02020603050405020304" pitchFamily="18" charset="0"/>
                <a:cs typeface="Times New Roman" panose="02020603050405020304" pitchFamily="18" charset="0"/>
              </a:rPr>
              <a:t>Data Description and process</a:t>
            </a:r>
            <a:endParaRPr lang="en-IN" dirty="0"/>
          </a:p>
        </p:txBody>
      </p:sp>
    </p:spTree>
    <p:extLst>
      <p:ext uri="{BB962C8B-B14F-4D97-AF65-F5344CB8AC3E}">
        <p14:creationId xmlns:p14="http://schemas.microsoft.com/office/powerpoint/2010/main" val="2807796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A06D0D-D386-3BF5-76BB-11EA260A26CD}"/>
              </a:ext>
            </a:extLst>
          </p:cNvPr>
          <p:cNvSpPr txBox="1"/>
          <p:nvPr/>
        </p:nvSpPr>
        <p:spPr>
          <a:xfrm>
            <a:off x="1995948" y="456247"/>
            <a:ext cx="8200104" cy="6401753"/>
          </a:xfrm>
          <a:prstGeom prst="rect">
            <a:avLst/>
          </a:prstGeom>
          <a:noFill/>
        </p:spPr>
        <p:txBody>
          <a:bodyPr wrap="square" rtlCol="0">
            <a:spAutoFit/>
          </a:bodyPr>
          <a:lstStyle/>
          <a:p>
            <a:pPr algn="l"/>
            <a:r>
              <a:rPr lang="en-US" b="1" i="0" dirty="0">
                <a:effectLst/>
                <a:highlight>
                  <a:srgbClr val="FFFFFF"/>
                </a:highlight>
                <a:latin typeface="Times New Roman" panose="02020603050405020304" pitchFamily="18" charset="0"/>
                <a:cs typeface="Times New Roman" panose="02020603050405020304" pitchFamily="18" charset="0"/>
              </a:rPr>
              <a:t>Here are some questions that would drive insightful information out of the data:</a:t>
            </a:r>
          </a:p>
          <a:p>
            <a:pPr algn="l">
              <a:lnSpc>
                <a:spcPct val="150000"/>
              </a:lnSpc>
            </a:pPr>
            <a:endParaRPr lang="en-US" sz="2000" b="1" i="0" dirty="0">
              <a:effectLst/>
              <a:highlight>
                <a:srgbClr val="FFFFFF"/>
              </a:highligh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1600" b="1" i="0" dirty="0">
                <a:effectLst/>
                <a:highlight>
                  <a:srgbClr val="FFFFFF"/>
                </a:highlight>
                <a:latin typeface="Times New Roman" panose="02020603050405020304" pitchFamily="18" charset="0"/>
                <a:cs typeface="Times New Roman" panose="02020603050405020304" pitchFamily="18" charset="0"/>
              </a:rPr>
              <a:t> How does mood vary by day of the week?</a:t>
            </a:r>
            <a:br>
              <a:rPr lang="en-US" sz="1600" b="0" i="0" dirty="0">
                <a:effectLst/>
                <a:highlight>
                  <a:srgbClr val="FFFFFF"/>
                </a:highlight>
                <a:latin typeface="Times New Roman" panose="02020603050405020304" pitchFamily="18" charset="0"/>
                <a:cs typeface="Times New Roman" panose="02020603050405020304" pitchFamily="18" charset="0"/>
              </a:rPr>
            </a:br>
            <a:r>
              <a:rPr lang="en-US" sz="1600" b="0" i="0" dirty="0">
                <a:effectLst/>
                <a:highlight>
                  <a:srgbClr val="FFFFFF"/>
                </a:highlight>
                <a:latin typeface="Times New Roman" panose="02020603050405020304" pitchFamily="18" charset="0"/>
                <a:cs typeface="Times New Roman" panose="02020603050405020304" pitchFamily="18" charset="0"/>
              </a:rPr>
              <a:t>To determine if there are certain days when users generally feel better or worse.</a:t>
            </a:r>
          </a:p>
          <a:p>
            <a:pPr algn="l">
              <a:lnSpc>
                <a:spcPct val="150000"/>
              </a:lnSpc>
              <a:buFont typeface="+mj-lt"/>
              <a:buAutoNum type="arabicPeriod"/>
            </a:pPr>
            <a:endParaRPr lang="en-US" sz="1600" b="0" i="0" dirty="0">
              <a:effectLst/>
              <a:highlight>
                <a:srgbClr val="FFFFFF"/>
              </a:highligh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1600" b="1" i="0" dirty="0">
                <a:effectLst/>
                <a:highlight>
                  <a:srgbClr val="FFFFFF"/>
                </a:highlight>
                <a:latin typeface="Times New Roman" panose="02020603050405020304" pitchFamily="18" charset="0"/>
                <a:cs typeface="Times New Roman" panose="02020603050405020304" pitchFamily="18" charset="0"/>
              </a:rPr>
              <a:t> What impact does the weather have on mood?</a:t>
            </a:r>
            <a:br>
              <a:rPr lang="en-US" sz="1600" b="0" i="0" dirty="0">
                <a:effectLst/>
                <a:highlight>
                  <a:srgbClr val="FFFFFF"/>
                </a:highlight>
                <a:latin typeface="Times New Roman" panose="02020603050405020304" pitchFamily="18" charset="0"/>
                <a:cs typeface="Times New Roman" panose="02020603050405020304" pitchFamily="18" charset="0"/>
              </a:rPr>
            </a:br>
            <a:r>
              <a:rPr lang="en-US" sz="1600" b="0" i="0" dirty="0">
                <a:effectLst/>
                <a:highlight>
                  <a:srgbClr val="FFFFFF"/>
                </a:highlight>
                <a:latin typeface="Times New Roman" panose="02020603050405020304" pitchFamily="18" charset="0"/>
                <a:cs typeface="Times New Roman" panose="02020603050405020304" pitchFamily="18" charset="0"/>
              </a:rPr>
              <a:t>Analyzing mood variations with different weather conditions like sunny, rainy, etc.</a:t>
            </a:r>
          </a:p>
          <a:p>
            <a:pPr algn="l">
              <a:lnSpc>
                <a:spcPct val="150000"/>
              </a:lnSpc>
              <a:buFont typeface="+mj-lt"/>
              <a:buAutoNum type="arabicPeriod"/>
            </a:pPr>
            <a:endParaRPr lang="en-US" sz="1600" b="0" i="0" dirty="0">
              <a:effectLst/>
              <a:highlight>
                <a:srgbClr val="FFFFFF"/>
              </a:highligh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1600" b="1" i="0" dirty="0">
                <a:effectLst/>
                <a:highlight>
                  <a:srgbClr val="FFFFFF"/>
                </a:highlight>
                <a:latin typeface="Times New Roman" panose="02020603050405020304" pitchFamily="18" charset="0"/>
                <a:cs typeface="Times New Roman" panose="02020603050405020304" pitchFamily="18" charset="0"/>
              </a:rPr>
              <a:t> Is there a correlation between sleep hours and mood?</a:t>
            </a:r>
            <a:br>
              <a:rPr lang="en-US" sz="1600" b="0" i="0" dirty="0">
                <a:effectLst/>
                <a:highlight>
                  <a:srgbClr val="FFFFFF"/>
                </a:highlight>
                <a:latin typeface="Times New Roman" panose="02020603050405020304" pitchFamily="18" charset="0"/>
                <a:cs typeface="Times New Roman" panose="02020603050405020304" pitchFamily="18" charset="0"/>
              </a:rPr>
            </a:br>
            <a:r>
              <a:rPr lang="en-US" sz="1600" b="0" i="0" dirty="0">
                <a:effectLst/>
                <a:highlight>
                  <a:srgbClr val="FFFFFF"/>
                </a:highlight>
                <a:latin typeface="Times New Roman" panose="02020603050405020304" pitchFamily="18" charset="0"/>
                <a:cs typeface="Times New Roman" panose="02020603050405020304" pitchFamily="18" charset="0"/>
              </a:rPr>
              <a:t>Understanding if a lack of sleep correlates with negative moods or not.</a:t>
            </a:r>
          </a:p>
          <a:p>
            <a:pPr algn="l">
              <a:lnSpc>
                <a:spcPct val="150000"/>
              </a:lnSpc>
              <a:buFont typeface="+mj-lt"/>
              <a:buAutoNum type="arabicPeriod"/>
            </a:pPr>
            <a:endParaRPr lang="en-US" sz="1600" b="0" i="0" dirty="0">
              <a:effectLst/>
              <a:highlight>
                <a:srgbClr val="FFFFFF"/>
              </a:highligh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1600" b="1" i="0" dirty="0">
                <a:effectLst/>
                <a:highlight>
                  <a:srgbClr val="FFFFFF"/>
                </a:highlight>
                <a:latin typeface="Times New Roman" panose="02020603050405020304" pitchFamily="18" charset="0"/>
                <a:cs typeface="Times New Roman" panose="02020603050405020304" pitchFamily="18" charset="0"/>
              </a:rPr>
              <a:t> Does the type of diet correlate with mood?</a:t>
            </a:r>
            <a:br>
              <a:rPr lang="en-US" sz="1600" b="0" i="0" dirty="0">
                <a:effectLst/>
                <a:highlight>
                  <a:srgbClr val="FFFFFF"/>
                </a:highlight>
                <a:latin typeface="Times New Roman" panose="02020603050405020304" pitchFamily="18" charset="0"/>
                <a:cs typeface="Times New Roman" panose="02020603050405020304" pitchFamily="18" charset="0"/>
              </a:rPr>
            </a:br>
            <a:r>
              <a:rPr lang="en-US" sz="1600" b="0" i="0" dirty="0">
                <a:effectLst/>
                <a:highlight>
                  <a:srgbClr val="FFFFFF"/>
                </a:highlight>
                <a:latin typeface="Times New Roman" panose="02020603050405020304" pitchFamily="18" charset="0"/>
                <a:cs typeface="Times New Roman" panose="02020603050405020304" pitchFamily="18" charset="0"/>
              </a:rPr>
              <a:t>Investigating if dietary choices (balanced, unhealthy, etc.) affect users' moods.</a:t>
            </a:r>
          </a:p>
          <a:p>
            <a:pPr algn="l">
              <a:lnSpc>
                <a:spcPct val="150000"/>
              </a:lnSpc>
              <a:buFont typeface="+mj-lt"/>
              <a:buAutoNum type="arabicPeriod"/>
            </a:pPr>
            <a:endParaRPr lang="en-US" sz="1600" b="0" i="0" dirty="0">
              <a:effectLst/>
              <a:highlight>
                <a:srgbClr val="FFFFFF"/>
              </a:highligh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1600" b="1" i="0" dirty="0">
                <a:effectLst/>
                <a:highlight>
                  <a:srgbClr val="FFFFFF"/>
                </a:highlight>
                <a:latin typeface="Times New Roman" panose="02020603050405020304" pitchFamily="18" charset="0"/>
                <a:cs typeface="Times New Roman" panose="02020603050405020304" pitchFamily="18" charset="0"/>
              </a:rPr>
              <a:t> What are the common activities associated with positive and negative moods?</a:t>
            </a:r>
            <a:br>
              <a:rPr lang="en-US" sz="1600" b="0" i="0" dirty="0">
                <a:effectLst/>
                <a:highlight>
                  <a:srgbClr val="FFFFFF"/>
                </a:highlight>
                <a:latin typeface="Times New Roman" panose="02020603050405020304" pitchFamily="18" charset="0"/>
                <a:cs typeface="Times New Roman" panose="02020603050405020304" pitchFamily="18" charset="0"/>
              </a:rPr>
            </a:br>
            <a:r>
              <a:rPr lang="en-US" sz="1600" b="0" i="0" dirty="0">
                <a:effectLst/>
                <a:highlight>
                  <a:srgbClr val="FFFFFF"/>
                </a:highlight>
                <a:latin typeface="Times New Roman" panose="02020603050405020304" pitchFamily="18" charset="0"/>
                <a:cs typeface="Times New Roman" panose="02020603050405020304" pitchFamily="18" charset="0"/>
              </a:rPr>
              <a:t>Identifying activities that often lead to happiness or sadness.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587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A06D0D-D386-3BF5-76BB-11EA260A26CD}"/>
              </a:ext>
            </a:extLst>
          </p:cNvPr>
          <p:cNvSpPr txBox="1"/>
          <p:nvPr/>
        </p:nvSpPr>
        <p:spPr>
          <a:xfrm>
            <a:off x="1727886" y="641962"/>
            <a:ext cx="8736227" cy="4197559"/>
          </a:xfrm>
          <a:prstGeom prst="rect">
            <a:avLst/>
          </a:prstGeom>
          <a:noFill/>
        </p:spPr>
        <p:txBody>
          <a:bodyPr wrap="square" rtlCol="0">
            <a:spAutoFit/>
          </a:bodyPr>
          <a:lstStyle/>
          <a:p>
            <a:pPr algn="l">
              <a:lnSpc>
                <a:spcPct val="150000"/>
              </a:lnSpc>
            </a:pPr>
            <a:r>
              <a:rPr lang="en-US" sz="1600" b="1" i="0" dirty="0">
                <a:effectLst/>
                <a:highlight>
                  <a:srgbClr val="FFFFFF"/>
                </a:highlight>
                <a:latin typeface="Times New Roman" panose="02020603050405020304" pitchFamily="18" charset="0"/>
                <a:cs typeface="Times New Roman" panose="02020603050405020304" pitchFamily="18" charset="0"/>
              </a:rPr>
              <a:t>6. How does the time of day affect mood?</a:t>
            </a:r>
            <a:br>
              <a:rPr lang="en-US" sz="1600" b="0" i="0" dirty="0">
                <a:effectLst/>
                <a:highlight>
                  <a:srgbClr val="FFFFFF"/>
                </a:highlight>
                <a:latin typeface="Times New Roman" panose="02020603050405020304" pitchFamily="18" charset="0"/>
                <a:cs typeface="Times New Roman" panose="02020603050405020304" pitchFamily="18" charset="0"/>
              </a:rPr>
            </a:br>
            <a:r>
              <a:rPr lang="en-US" sz="1600" b="0" i="0" dirty="0">
                <a:effectLst/>
                <a:highlight>
                  <a:srgbClr val="FFFFFF"/>
                </a:highlight>
                <a:latin typeface="Times New Roman" panose="02020603050405020304" pitchFamily="18" charset="0"/>
                <a:cs typeface="Times New Roman" panose="02020603050405020304" pitchFamily="18" charset="0"/>
              </a:rPr>
              <a:t>Examining mood fluctuations throughout the day (morning, afternoon, evening).</a:t>
            </a:r>
          </a:p>
          <a:p>
            <a:pPr algn="l">
              <a:lnSpc>
                <a:spcPct val="150000"/>
              </a:lnSpc>
            </a:pPr>
            <a:endParaRPr lang="en-US" sz="1600" b="0" i="0" dirty="0">
              <a:effectLst/>
              <a:highlight>
                <a:srgbClr val="FFFFFF"/>
              </a:highlight>
              <a:latin typeface="Times New Roman" panose="02020603050405020304" pitchFamily="18" charset="0"/>
              <a:cs typeface="Times New Roman" panose="02020603050405020304" pitchFamily="18" charset="0"/>
            </a:endParaRPr>
          </a:p>
          <a:p>
            <a:pPr algn="l">
              <a:lnSpc>
                <a:spcPct val="150000"/>
              </a:lnSpc>
            </a:pPr>
            <a:r>
              <a:rPr lang="en-US" sz="1600" b="1" i="0" dirty="0">
                <a:effectLst/>
                <a:highlight>
                  <a:srgbClr val="FFFFFF"/>
                </a:highlight>
                <a:latin typeface="Times New Roman" panose="02020603050405020304" pitchFamily="18" charset="0"/>
                <a:cs typeface="Times New Roman" panose="02020603050405020304" pitchFamily="18" charset="0"/>
              </a:rPr>
              <a:t>7. What is the effect of social interactions on mood? </a:t>
            </a:r>
            <a:br>
              <a:rPr lang="en-US" sz="1600" b="1" i="0" dirty="0">
                <a:effectLst/>
                <a:highlight>
                  <a:srgbClr val="FFFFFF"/>
                </a:highlight>
                <a:latin typeface="Times New Roman" panose="02020603050405020304" pitchFamily="18" charset="0"/>
                <a:cs typeface="Times New Roman" panose="02020603050405020304" pitchFamily="18" charset="0"/>
              </a:rPr>
            </a:br>
            <a:r>
              <a:rPr lang="en-US" sz="1600" b="0" i="0" dirty="0">
                <a:effectLst/>
                <a:highlight>
                  <a:srgbClr val="FFFFFF"/>
                </a:highlight>
                <a:latin typeface="Times New Roman" panose="02020603050405020304" pitchFamily="18" charset="0"/>
                <a:cs typeface="Times New Roman" panose="02020603050405020304" pitchFamily="18" charset="0"/>
              </a:rPr>
              <a:t> Analyzing how social interactions contribute to mood swings.</a:t>
            </a:r>
          </a:p>
          <a:p>
            <a:pPr algn="l">
              <a:lnSpc>
                <a:spcPct val="150000"/>
              </a:lnSpc>
            </a:pPr>
            <a:endParaRPr lang="en-US" sz="1600" b="0" i="0" dirty="0">
              <a:effectLst/>
              <a:highlight>
                <a:srgbClr val="FFFFFF"/>
              </a:highlight>
              <a:latin typeface="Times New Roman" panose="02020603050405020304" pitchFamily="18" charset="0"/>
              <a:cs typeface="Times New Roman" panose="02020603050405020304" pitchFamily="18" charset="0"/>
            </a:endParaRPr>
          </a:p>
          <a:p>
            <a:pPr algn="l">
              <a:lnSpc>
                <a:spcPct val="150000"/>
              </a:lnSpc>
            </a:pPr>
            <a:r>
              <a:rPr lang="en-US" sz="1600" b="1" i="0" dirty="0">
                <a:effectLst/>
                <a:highlight>
                  <a:srgbClr val="FFFFFF"/>
                </a:highlight>
                <a:latin typeface="Times New Roman" panose="02020603050405020304" pitchFamily="18" charset="0"/>
                <a:cs typeface="Times New Roman" panose="02020603050405020304" pitchFamily="18" charset="0"/>
              </a:rPr>
              <a:t>8. Is there any effect of diet on sleep?</a:t>
            </a:r>
            <a:br>
              <a:rPr lang="en-US" sz="1600" b="0" i="0" dirty="0">
                <a:effectLst/>
                <a:highlight>
                  <a:srgbClr val="FFFFFF"/>
                </a:highlight>
                <a:latin typeface="Times New Roman" panose="02020603050405020304" pitchFamily="18" charset="0"/>
                <a:cs typeface="Times New Roman" panose="02020603050405020304" pitchFamily="18" charset="0"/>
              </a:rPr>
            </a:br>
            <a:r>
              <a:rPr lang="en-US" sz="1600" b="0" i="0" dirty="0">
                <a:effectLst/>
                <a:highlight>
                  <a:srgbClr val="FFFFFF"/>
                </a:highlight>
                <a:latin typeface="Times New Roman" panose="02020603050405020304" pitchFamily="18" charset="0"/>
                <a:cs typeface="Times New Roman" panose="02020603050405020304" pitchFamily="18" charset="0"/>
              </a:rPr>
              <a:t>Can a good diet contribute to better sleep? </a:t>
            </a:r>
          </a:p>
          <a:p>
            <a:pPr algn="l">
              <a:lnSpc>
                <a:spcPct val="150000"/>
              </a:lnSpc>
            </a:pPr>
            <a:endParaRPr lang="en-US" sz="1600" b="0" i="0" dirty="0">
              <a:effectLst/>
              <a:highlight>
                <a:srgbClr val="FFFFFF"/>
              </a:highlight>
              <a:latin typeface="Times New Roman" panose="02020603050405020304" pitchFamily="18" charset="0"/>
              <a:cs typeface="Times New Roman" panose="02020603050405020304" pitchFamily="18" charset="0"/>
            </a:endParaRPr>
          </a:p>
          <a:p>
            <a:pPr algn="l">
              <a:lnSpc>
                <a:spcPct val="150000"/>
              </a:lnSpc>
            </a:pPr>
            <a:r>
              <a:rPr lang="en-US" sz="1600" b="1" i="0" dirty="0">
                <a:effectLst/>
                <a:highlight>
                  <a:srgbClr val="FFFFFF"/>
                </a:highlight>
                <a:latin typeface="Times New Roman" panose="02020603050405020304" pitchFamily="18" charset="0"/>
                <a:cs typeface="Times New Roman" panose="02020603050405020304" pitchFamily="18" charset="0"/>
              </a:rPr>
              <a:t>9. How does mood variation correlate with combined factors like diet and exercise?</a:t>
            </a:r>
            <a:br>
              <a:rPr lang="en-US" sz="1600" b="0" i="0" dirty="0">
                <a:effectLst/>
                <a:highlight>
                  <a:srgbClr val="FFFFFF"/>
                </a:highlight>
                <a:latin typeface="Times New Roman" panose="02020603050405020304" pitchFamily="18" charset="0"/>
                <a:cs typeface="Times New Roman" panose="02020603050405020304" pitchFamily="18" charset="0"/>
              </a:rPr>
            </a:br>
            <a:r>
              <a:rPr lang="en-US" sz="1600" b="0" i="0" dirty="0">
                <a:effectLst/>
                <a:highlight>
                  <a:srgbClr val="FFFFFF"/>
                </a:highlight>
                <a:latin typeface="Times New Roman" panose="02020603050405020304" pitchFamily="18" charset="0"/>
                <a:cs typeface="Times New Roman" panose="02020603050405020304" pitchFamily="18" charset="0"/>
              </a:rPr>
              <a:t>Examining the combined effect of multiple lifestyle factors on mood.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93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643DB258-721B-F8CD-EDC4-29293A6CD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9205"/>
            <a:ext cx="7275871" cy="59653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DD9C240-761E-82C6-210D-1D58ACFE5FA0}"/>
              </a:ext>
            </a:extLst>
          </p:cNvPr>
          <p:cNvSpPr txBox="1"/>
          <p:nvPr/>
        </p:nvSpPr>
        <p:spPr>
          <a:xfrm>
            <a:off x="7580671" y="779205"/>
            <a:ext cx="4355690" cy="4247317"/>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Observations: </a:t>
            </a:r>
          </a:p>
          <a:p>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Most people have a neutral feeling on Mondays.</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As the week progresses, people feel happier starting on Thursdays.</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People are happiest during Fridays, followed by Saturdays - most logical explanation being the arrival of weekend.</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As Sunday arrives there is a mixed feeling, since the next day is a Monday.</a:t>
            </a:r>
          </a:p>
          <a:p>
            <a:endParaRPr lang="en-IN" dirty="0"/>
          </a:p>
        </p:txBody>
      </p:sp>
      <p:sp>
        <p:nvSpPr>
          <p:cNvPr id="4" name="TextBox 3">
            <a:extLst>
              <a:ext uri="{FF2B5EF4-FFF2-40B4-BE49-F238E27FC236}">
                <a16:creationId xmlns:a16="http://schemas.microsoft.com/office/drawing/2014/main" id="{0AECB294-5366-CF72-4869-3AFC7EAC0B78}"/>
              </a:ext>
            </a:extLst>
          </p:cNvPr>
          <p:cNvSpPr txBox="1"/>
          <p:nvPr/>
        </p:nvSpPr>
        <p:spPr>
          <a:xfrm>
            <a:off x="3048000" y="113432"/>
            <a:ext cx="6096000" cy="369332"/>
          </a:xfrm>
          <a:prstGeom prst="rect">
            <a:avLst/>
          </a:prstGeom>
          <a:noFill/>
        </p:spPr>
        <p:txBody>
          <a:bodyPr wrap="square">
            <a:spAutoFit/>
          </a:bodyPr>
          <a:lstStyle/>
          <a:p>
            <a:r>
              <a:rPr lang="en-US" b="1" i="0" dirty="0">
                <a:effectLst/>
                <a:highlight>
                  <a:srgbClr val="FFFFFF"/>
                </a:highlight>
                <a:latin typeface="Times New Roman" panose="02020603050405020304" pitchFamily="18" charset="0"/>
                <a:cs typeface="Times New Roman" panose="02020603050405020304" pitchFamily="18" charset="0"/>
              </a:rPr>
              <a:t>How does mood vary by day of the week?</a:t>
            </a:r>
            <a:endParaRPr lang="en-IN" dirty="0"/>
          </a:p>
        </p:txBody>
      </p:sp>
    </p:spTree>
    <p:extLst>
      <p:ext uri="{BB962C8B-B14F-4D97-AF65-F5344CB8AC3E}">
        <p14:creationId xmlns:p14="http://schemas.microsoft.com/office/powerpoint/2010/main" val="3830260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696187A-BE13-C0AD-DB03-C53A9C895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41036"/>
            <a:ext cx="8455742" cy="60222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55D0925-51AD-D23C-99EA-61B558823A45}"/>
              </a:ext>
            </a:extLst>
          </p:cNvPr>
          <p:cNvSpPr txBox="1"/>
          <p:nvPr/>
        </p:nvSpPr>
        <p:spPr>
          <a:xfrm>
            <a:off x="2723535" y="233205"/>
            <a:ext cx="6096000" cy="369332"/>
          </a:xfrm>
          <a:prstGeom prst="rect">
            <a:avLst/>
          </a:prstGeom>
          <a:noFill/>
        </p:spPr>
        <p:txBody>
          <a:bodyPr wrap="square">
            <a:spAutoFit/>
          </a:bodyPr>
          <a:lstStyle/>
          <a:p>
            <a:r>
              <a:rPr lang="en-US" b="1" i="0" dirty="0">
                <a:effectLst/>
                <a:highlight>
                  <a:srgbClr val="FFFFFF"/>
                </a:highlight>
                <a:latin typeface="Times New Roman" panose="02020603050405020304" pitchFamily="18" charset="0"/>
                <a:cs typeface="Times New Roman" panose="02020603050405020304" pitchFamily="18" charset="0"/>
              </a:rPr>
              <a:t> What impact does the weather have on mood?</a:t>
            </a:r>
            <a:endParaRPr lang="en-IN" dirty="0"/>
          </a:p>
        </p:txBody>
      </p:sp>
      <p:sp>
        <p:nvSpPr>
          <p:cNvPr id="5" name="TextBox 4">
            <a:extLst>
              <a:ext uri="{FF2B5EF4-FFF2-40B4-BE49-F238E27FC236}">
                <a16:creationId xmlns:a16="http://schemas.microsoft.com/office/drawing/2014/main" id="{41FA6C58-01F6-FEF1-D17D-7A5778A73A7C}"/>
              </a:ext>
            </a:extLst>
          </p:cNvPr>
          <p:cNvSpPr txBox="1"/>
          <p:nvPr/>
        </p:nvSpPr>
        <p:spPr>
          <a:xfrm>
            <a:off x="8455743" y="741036"/>
            <a:ext cx="3765754" cy="4616648"/>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Observations: </a:t>
            </a:r>
          </a:p>
          <a:p>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Most people have a neutral or a positive feeling irrespective of the  weather.</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However,  people tend to show a negative emotion such as feeling lonely, depressed or awful during cloudy, rainy or snowy weather.</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Most people show a positive state of emotions in a sunny weather.</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This suggests sunlight can have a positive impact on people’s mood.</a:t>
            </a:r>
          </a:p>
          <a:p>
            <a:endParaRPr lang="en-IN" dirty="0"/>
          </a:p>
        </p:txBody>
      </p:sp>
    </p:spTree>
    <p:extLst>
      <p:ext uri="{BB962C8B-B14F-4D97-AF65-F5344CB8AC3E}">
        <p14:creationId xmlns:p14="http://schemas.microsoft.com/office/powerpoint/2010/main" val="1049559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7516948F-2380-77A3-1D8A-8D2142887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359" y="935831"/>
            <a:ext cx="6137030" cy="49863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547911-F8BB-A131-18A0-81072F212A00}"/>
              </a:ext>
            </a:extLst>
          </p:cNvPr>
          <p:cNvSpPr txBox="1"/>
          <p:nvPr/>
        </p:nvSpPr>
        <p:spPr>
          <a:xfrm>
            <a:off x="7743088" y="935831"/>
            <a:ext cx="3625553" cy="415498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Observations:</a:t>
            </a:r>
          </a:p>
          <a:p>
            <a:r>
              <a:rPr lang="en-IN"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box plot of happy people’s distribution is negatively skewed suggesting that most people who sleep between 7-8 hours tend to be happier.</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People having negative moods tend to either oversleep or under sleep.</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This shows that sleep and mood are correlated in a way.</a:t>
            </a:r>
          </a:p>
          <a:p>
            <a:endParaRPr lang="en-IN" sz="1800" dirty="0">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0D6D910-C158-C5BB-2CCB-48F21686D421}"/>
              </a:ext>
            </a:extLst>
          </p:cNvPr>
          <p:cNvSpPr txBox="1"/>
          <p:nvPr/>
        </p:nvSpPr>
        <p:spPr>
          <a:xfrm>
            <a:off x="2526890" y="289500"/>
            <a:ext cx="6096000" cy="646331"/>
          </a:xfrm>
          <a:prstGeom prst="rect">
            <a:avLst/>
          </a:prstGeom>
          <a:noFill/>
        </p:spPr>
        <p:txBody>
          <a:bodyPr wrap="square">
            <a:spAutoFit/>
          </a:bodyPr>
          <a:lstStyle/>
          <a:p>
            <a:r>
              <a:rPr lang="en-US" b="1" i="0" dirty="0">
                <a:effectLst/>
                <a:highlight>
                  <a:srgbClr val="FFFFFF"/>
                </a:highlight>
                <a:latin typeface="Times New Roman" panose="02020603050405020304" pitchFamily="18" charset="0"/>
                <a:cs typeface="Times New Roman" panose="02020603050405020304" pitchFamily="18" charset="0"/>
              </a:rPr>
              <a:t> Is there a correlation between sleep hours and mood?</a:t>
            </a:r>
            <a:br>
              <a:rPr lang="en-US" b="0" i="0" dirty="0">
                <a:effectLst/>
                <a:highlight>
                  <a:srgbClr val="FFFFFF"/>
                </a:highlight>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149200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8624C49D-2DD8-64C3-90E4-E042C7C871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01212"/>
            <a:ext cx="8927690" cy="53192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6B58653-ADFA-150F-C217-B717598769F9}"/>
              </a:ext>
            </a:extLst>
          </p:cNvPr>
          <p:cNvSpPr txBox="1"/>
          <p:nvPr/>
        </p:nvSpPr>
        <p:spPr>
          <a:xfrm>
            <a:off x="8927690" y="1101212"/>
            <a:ext cx="3175820" cy="4431983"/>
          </a:xfrm>
          <a:prstGeom prst="rect">
            <a:avLst/>
          </a:prstGeom>
          <a:noFill/>
        </p:spPr>
        <p:txBody>
          <a:bodyPr wrap="square" rtlCol="0">
            <a:spAutoFit/>
          </a:bodyPr>
          <a:lstStyle/>
          <a:p>
            <a:pPr>
              <a:lnSpc>
                <a:spcPct val="150000"/>
              </a:lnSpc>
            </a:pPr>
            <a:r>
              <a:rPr lang="en-IN" sz="1600" b="1" dirty="0">
                <a:latin typeface="Times New Roman" panose="02020603050405020304" pitchFamily="18" charset="0"/>
                <a:cs typeface="Times New Roman" panose="02020603050405020304" pitchFamily="18" charset="0"/>
              </a:rPr>
              <a:t>Observations: </a:t>
            </a:r>
          </a:p>
          <a:p>
            <a:pPr>
              <a:lnSpc>
                <a:spcPct val="150000"/>
              </a:lnSpc>
            </a:pPr>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Most people tend to over-eat when they are happy. This might be true vice-versa.</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People consuming unhealthy diet or skipping meals often tend to be having a negative mood such as sad, lonely or awful.</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diet and mood are hence intercorrelated. </a:t>
            </a:r>
          </a:p>
          <a:p>
            <a:endParaRPr lang="en-IN" dirty="0"/>
          </a:p>
        </p:txBody>
      </p:sp>
      <p:sp>
        <p:nvSpPr>
          <p:cNvPr id="4" name="TextBox 3">
            <a:extLst>
              <a:ext uri="{FF2B5EF4-FFF2-40B4-BE49-F238E27FC236}">
                <a16:creationId xmlns:a16="http://schemas.microsoft.com/office/drawing/2014/main" id="{77267A61-7568-8963-C0E2-2072187A8321}"/>
              </a:ext>
            </a:extLst>
          </p:cNvPr>
          <p:cNvSpPr txBox="1"/>
          <p:nvPr/>
        </p:nvSpPr>
        <p:spPr>
          <a:xfrm>
            <a:off x="3048000" y="252870"/>
            <a:ext cx="6096000" cy="369332"/>
          </a:xfrm>
          <a:prstGeom prst="rect">
            <a:avLst/>
          </a:prstGeom>
          <a:noFill/>
        </p:spPr>
        <p:txBody>
          <a:bodyPr wrap="square">
            <a:spAutoFit/>
          </a:bodyPr>
          <a:lstStyle/>
          <a:p>
            <a:r>
              <a:rPr lang="en-US" b="1" i="0" dirty="0">
                <a:effectLst/>
                <a:highlight>
                  <a:srgbClr val="FFFFFF"/>
                </a:highlight>
                <a:latin typeface="Times New Roman" panose="02020603050405020304" pitchFamily="18" charset="0"/>
                <a:cs typeface="Times New Roman" panose="02020603050405020304" pitchFamily="18" charset="0"/>
              </a:rPr>
              <a:t>Does the type of diet correlate with mood?</a:t>
            </a:r>
            <a:endParaRPr lang="en-IN" dirty="0"/>
          </a:p>
        </p:txBody>
      </p:sp>
    </p:spTree>
    <p:extLst>
      <p:ext uri="{BB962C8B-B14F-4D97-AF65-F5344CB8AC3E}">
        <p14:creationId xmlns:p14="http://schemas.microsoft.com/office/powerpoint/2010/main" val="277445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0B21655D-E7BA-3699-A352-ACADF9EFE4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3980"/>
            <a:ext cx="7091487" cy="56163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2A16C8A-84A8-248C-6EAD-926F8AFF2E60}"/>
              </a:ext>
            </a:extLst>
          </p:cNvPr>
          <p:cNvSpPr txBox="1"/>
          <p:nvPr/>
        </p:nvSpPr>
        <p:spPr>
          <a:xfrm>
            <a:off x="7610167" y="943980"/>
            <a:ext cx="4365523" cy="4524315"/>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Observations:</a:t>
            </a:r>
          </a:p>
          <a:p>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Most people respond positively and are happy after activities such as having a leisure time, attending or taking part in an event or relationships.</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However, people seem to have a negative feeling such sad or lonely when it comes to relationships.</a:t>
            </a:r>
          </a:p>
          <a:p>
            <a:pPr marL="285750" indent="-285750">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While a high distribution showcases an angry mood regarding work, there is nearly an equal distribution of people happy about work.</a:t>
            </a:r>
          </a:p>
          <a:p>
            <a:endParaRPr lang="en-IN" sz="1600" dirty="0"/>
          </a:p>
        </p:txBody>
      </p:sp>
      <p:sp>
        <p:nvSpPr>
          <p:cNvPr id="4" name="TextBox 3">
            <a:extLst>
              <a:ext uri="{FF2B5EF4-FFF2-40B4-BE49-F238E27FC236}">
                <a16:creationId xmlns:a16="http://schemas.microsoft.com/office/drawing/2014/main" id="{D63545D2-7B3A-8457-CC48-D58ED63BB3B3}"/>
              </a:ext>
            </a:extLst>
          </p:cNvPr>
          <p:cNvSpPr txBox="1"/>
          <p:nvPr/>
        </p:nvSpPr>
        <p:spPr>
          <a:xfrm>
            <a:off x="1091379" y="251483"/>
            <a:ext cx="7836310" cy="369332"/>
          </a:xfrm>
          <a:prstGeom prst="rect">
            <a:avLst/>
          </a:prstGeom>
          <a:noFill/>
        </p:spPr>
        <p:txBody>
          <a:bodyPr wrap="square">
            <a:spAutoFit/>
          </a:bodyPr>
          <a:lstStyle/>
          <a:p>
            <a:r>
              <a:rPr lang="en-US" b="1" i="0" dirty="0">
                <a:effectLst/>
                <a:highlight>
                  <a:srgbClr val="FFFFFF"/>
                </a:highlight>
                <a:latin typeface="Times New Roman" panose="02020603050405020304" pitchFamily="18" charset="0"/>
                <a:cs typeface="Times New Roman" panose="02020603050405020304" pitchFamily="18" charset="0"/>
              </a:rPr>
              <a:t>What are the common activities associated with positive and negative moods?</a:t>
            </a:r>
            <a:endParaRPr lang="en-IN" dirty="0"/>
          </a:p>
        </p:txBody>
      </p:sp>
    </p:spTree>
    <p:extLst>
      <p:ext uri="{BB962C8B-B14F-4D97-AF65-F5344CB8AC3E}">
        <p14:creationId xmlns:p14="http://schemas.microsoft.com/office/powerpoint/2010/main" val="2739698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TotalTime>
  <Words>996</Words>
  <Application>Microsoft Office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Times New Roman</vt:lpstr>
      <vt:lpstr>Office Theme</vt:lpstr>
      <vt:lpstr>MoodScriber  Data Challenge Contest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ALEKH TAORI</dc:creator>
  <cp:lastModifiedBy>ALEKH TAORI</cp:lastModifiedBy>
  <cp:revision>8</cp:revision>
  <dcterms:created xsi:type="dcterms:W3CDTF">2024-04-28T18:51:10Z</dcterms:created>
  <dcterms:modified xsi:type="dcterms:W3CDTF">2024-04-28T21:24:12Z</dcterms:modified>
</cp:coreProperties>
</file>