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5" r:id="rId2"/>
    <p:sldId id="300" r:id="rId3"/>
    <p:sldId id="258" r:id="rId4"/>
    <p:sldId id="284" r:id="rId5"/>
    <p:sldId id="261" r:id="rId6"/>
    <p:sldId id="299" r:id="rId7"/>
    <p:sldId id="263" r:id="rId8"/>
    <p:sldId id="310" r:id="rId9"/>
    <p:sldId id="301" r:id="rId10"/>
    <p:sldId id="311" r:id="rId11"/>
    <p:sldId id="312" r:id="rId12"/>
    <p:sldId id="305" r:id="rId13"/>
    <p:sldId id="304" r:id="rId14"/>
    <p:sldId id="313" r:id="rId15"/>
    <p:sldId id="314" r:id="rId16"/>
    <p:sldId id="302" r:id="rId17"/>
    <p:sldId id="303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4F104-EE4E-4031-BD73-1FA838A371C6}">
          <p14:sldIdLst>
            <p14:sldId id="295"/>
            <p14:sldId id="300"/>
            <p14:sldId id="258"/>
            <p14:sldId id="284"/>
            <p14:sldId id="261"/>
            <p14:sldId id="299"/>
            <p14:sldId id="263"/>
            <p14:sldId id="310"/>
          </p14:sldIdLst>
        </p14:section>
        <p14:section name="Untitled Section" id="{8F24FB44-363F-49AD-ABDF-08AF3018ED18}">
          <p14:sldIdLst>
            <p14:sldId id="301"/>
            <p14:sldId id="311"/>
            <p14:sldId id="312"/>
            <p14:sldId id="305"/>
            <p14:sldId id="304"/>
            <p14:sldId id="313"/>
            <p14:sldId id="314"/>
            <p14:sldId id="302"/>
            <p14:sldId id="303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27C70-6EA7-4A04-B20A-907215881A2E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84B0B-5D73-4547-B750-E9909AF58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23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37BA7A9-6B33-4B35-84C0-1DBB3DAA78CF}" type="slidenum">
              <a:rPr lang="en-GB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16</a:t>
            </a:fld>
            <a:endParaRPr lang="en-GB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23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E9AB-1450-4216-9293-B3302153B57A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2211-1CE7-48AD-B2AB-38A15F4090EE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770-EBCA-4BD9-8566-1664EF8528A3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9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477-9E42-428D-8F3E-87798930E741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17C9-A376-443E-AA49-E6B978A7EC12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0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6FA1-F93D-41B9-8A94-CFDA59AD6130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5CD1-84BF-43A6-B224-30957CDD5988}" type="datetime1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3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746-F9B1-433C-ACAE-7F575276ECBD}" type="datetime1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29B9-8F25-429B-A5D7-5AB1774B0E49}" type="datetime1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23CB-23B2-4B44-A520-CE798CA44FA8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E702-B8BD-4B82-9460-DA1BB4F66539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3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0B9C-5F0C-4802-B776-8C4930696B2E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4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49945" y="-644706"/>
            <a:ext cx="7492109" cy="3690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Final Presentation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DISEASE DETECTION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964755" y="5011022"/>
            <a:ext cx="7119158" cy="1403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41680" y="5407334"/>
            <a:ext cx="10708640" cy="1328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OF  COMPUTER  SCIENCE  AND  ENGINEERING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SIKKIM  MANIPAL  INSTITUTE  OF TECHNOLOGY 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constituent college of Sikkim Manipal University)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MAJITAR, RANGPO, EAST SIKKIM – 737136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66A03A-C864-494A-9D9C-F0DC85819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41" y="1416193"/>
            <a:ext cx="1455916" cy="11939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117754-AC76-DE12-4F84-B47285AA24D0}"/>
              </a:ext>
            </a:extLst>
          </p:cNvPr>
          <p:cNvSpPr txBox="1"/>
          <p:nvPr/>
        </p:nvSpPr>
        <p:spPr>
          <a:xfrm>
            <a:off x="4236098" y="2911438"/>
            <a:ext cx="4196702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Alekh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Taori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(Reg. No. 202000423)</a:t>
            </a:r>
          </a:p>
          <a:p>
            <a:pPr algn="ctr">
              <a:lnSpc>
                <a:spcPct val="150000"/>
              </a:lnSpc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Jeewan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 (Reg. No. 202000381)</a:t>
            </a:r>
          </a:p>
          <a:p>
            <a:pPr algn="ctr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Aman Kumar Gupta  (Reg. No. 202000547)</a:t>
            </a:r>
          </a:p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17754-AC76-DE12-4F84-B47285AA24D0}"/>
              </a:ext>
            </a:extLst>
          </p:cNvPr>
          <p:cNvSpPr txBox="1"/>
          <p:nvPr/>
        </p:nvSpPr>
        <p:spPr>
          <a:xfrm>
            <a:off x="2833468" y="4070678"/>
            <a:ext cx="6641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BIRAJ UPADHYAYA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PROFESSOR-I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25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3ADD-BDC0-D53D-84CE-7E4FA831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+mj-lt"/>
              </a:rPr>
              <a:t>5. </a:t>
            </a:r>
            <a:r>
              <a:rPr lang="en-IN" sz="2800" dirty="0"/>
              <a:t> </a:t>
            </a:r>
            <a:r>
              <a:rPr lang="en-IN" sz="2800" dirty="0">
                <a:latin typeface="+mj-lt"/>
              </a:rPr>
              <a:t>DESIGN</a:t>
            </a:r>
            <a:r>
              <a:rPr lang="en-US" sz="2800" dirty="0"/>
              <a:t> (contd..)</a:t>
            </a:r>
            <a:br>
              <a:rPr lang="en-IN" sz="2800" dirty="0">
                <a:latin typeface="+mj-lt"/>
              </a:rPr>
            </a:b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9B96C7-B115-4942-91A8-D12726EC8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41" y="1214737"/>
            <a:ext cx="4882551" cy="44285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B64B9-5547-B345-A0B2-AB96A29BA830}"/>
              </a:ext>
            </a:extLst>
          </p:cNvPr>
          <p:cNvSpPr txBox="1"/>
          <p:nvPr/>
        </p:nvSpPr>
        <p:spPr>
          <a:xfrm>
            <a:off x="4103298" y="5843977"/>
            <a:ext cx="4060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Fig 2: </a:t>
            </a:r>
            <a:r>
              <a:rPr lang="en-US" sz="2000" dirty="0">
                <a:latin typeface="+mj-lt"/>
              </a:rPr>
              <a:t>Flowchart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17170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0A54-2D12-F55C-EE91-E58FC0D1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6. IMPLEMENTATION DETAILS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C38DAA-FC2D-468F-B0A6-97948D475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30" y="1787473"/>
            <a:ext cx="7291539" cy="3638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1B60D-E6DB-2757-C1BC-99307C57D1D7}"/>
              </a:ext>
            </a:extLst>
          </p:cNvPr>
          <p:cNvSpPr txBox="1"/>
          <p:nvPr/>
        </p:nvSpPr>
        <p:spPr>
          <a:xfrm>
            <a:off x="2880827" y="5178311"/>
            <a:ext cx="6020577" cy="929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4950" marR="215265" indent="-63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4950" marR="215265" indent="-635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Fig-3: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Late Blight Dataset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05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16E1-C536-07BA-3CDC-C6A93CC5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6. IMPLEMENTATION DETAILS(contd..)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47B5E-DE62-4F43-975C-6288B4E88867}"/>
              </a:ext>
            </a:extLst>
          </p:cNvPr>
          <p:cNvSpPr txBox="1"/>
          <p:nvPr/>
        </p:nvSpPr>
        <p:spPr>
          <a:xfrm>
            <a:off x="4209192" y="5670019"/>
            <a:ext cx="439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Fig-4 :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Architecture of CNN </a:t>
            </a:r>
            <a:endParaRPr lang="en-US" dirty="0">
              <a:latin typeface="+mj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61541B-CAE1-9545-BFB4-EDACA66A6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54" y="1967706"/>
            <a:ext cx="9218646" cy="299618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165572-C267-0BE7-5D97-7ED64CC0F8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3200399"/>
            <a:ext cx="1433221" cy="120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3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D778-5049-36ED-379B-CDDFB58E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45" y="16706"/>
            <a:ext cx="9985310" cy="54927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6. IMPLEMENTATION DETAILS(contd..)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047A07-1171-38BC-9C43-52BD32168B55}"/>
              </a:ext>
            </a:extLst>
          </p:cNvPr>
          <p:cNvSpPr txBox="1"/>
          <p:nvPr/>
        </p:nvSpPr>
        <p:spPr>
          <a:xfrm>
            <a:off x="2880827" y="5747656"/>
            <a:ext cx="6020577" cy="929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4950" marR="215265" indent="-63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4950" marR="215265" indent="-635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Fig-5 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 Showing Late Blight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CF83C-28F3-3BE7-A7FB-224BA8972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46" y="968065"/>
            <a:ext cx="4392386" cy="5052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D1828C-7EB5-56F3-7FC6-9D6F55CF5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45" y="968065"/>
            <a:ext cx="4392386" cy="5052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07E68E-4B36-1BD4-CB5F-831C97FF8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08" y="968065"/>
            <a:ext cx="4106174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8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A190-979A-C771-32C4-8D3A561BD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672"/>
            <a:ext cx="9144000" cy="922038"/>
          </a:xfrm>
        </p:spPr>
        <p:txBody>
          <a:bodyPr>
            <a:normAutofit/>
          </a:bodyPr>
          <a:lstStyle/>
          <a:p>
            <a:r>
              <a:rPr lang="en-US" sz="2800" dirty="0"/>
              <a:t>7. LIMITATIONS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F8B93-B59E-0CAE-1598-45A5765EA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2083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Lack of diversity in the dataset used for training.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High computational power required for training, which is a challenge for small-scale farmers and researchers.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414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DD0B-D58F-8D2B-D2E1-DDC9FBCC7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7193"/>
            <a:ext cx="9144000" cy="525223"/>
          </a:xfrm>
        </p:spPr>
        <p:txBody>
          <a:bodyPr>
            <a:normAutofit/>
          </a:bodyPr>
          <a:lstStyle/>
          <a:p>
            <a:r>
              <a:rPr lang="en-US" sz="2800" dirty="0"/>
              <a:t>8. FUTURE SCOPE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AD3AD-C3DF-8ED1-3B39-04154995B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9941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CNN-based plant disease detection can aid farmers and researchers.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+mj-lt"/>
              </a:rPr>
              <a:t>Scaling up detection to more plant species.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+mj-lt"/>
              </a:rPr>
              <a:t>Developing portable and user-friendly tools such as mobile apps.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+mj-lt"/>
              </a:rPr>
              <a:t>Incorporating user feedback</a:t>
            </a:r>
            <a:r>
              <a:rPr lang="en-US" sz="1600" dirty="0">
                <a:solidFill>
                  <a:srgbClr val="374151"/>
                </a:solidFill>
                <a:latin typeface="+mj-lt"/>
              </a:rPr>
              <a:t>.</a:t>
            </a:r>
            <a:endParaRPr lang="en-US" sz="1600" b="0" i="0" dirty="0">
              <a:effectLst/>
              <a:latin typeface="+mj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100" b="0" i="0" dirty="0"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410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1"/>
          <p:cNvGraphicFramePr/>
          <p:nvPr>
            <p:extLst>
              <p:ext uri="{D42A27DB-BD31-4B8C-83A1-F6EECF244321}">
                <p14:modId xmlns:p14="http://schemas.microsoft.com/office/powerpoint/2010/main" val="2188938639"/>
              </p:ext>
            </p:extLst>
          </p:nvPr>
        </p:nvGraphicFramePr>
        <p:xfrm>
          <a:off x="1833375" y="566687"/>
          <a:ext cx="8964506" cy="5554881"/>
        </p:xfrm>
        <a:graphic>
          <a:graphicData uri="http://schemas.openxmlformats.org/drawingml/2006/table">
            <a:tbl>
              <a:tblPr/>
              <a:tblGrid>
                <a:gridCol w="225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6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751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ACTIVITY</a:t>
                      </a: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CBA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TIME FRAME</a:t>
                      </a: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January 2023</a:t>
                      </a: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February 2023</a:t>
                      </a: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March</a:t>
                      </a:r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2023</a:t>
                      </a:r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April 2023</a:t>
                      </a: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0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Literature Survey</a:t>
                      </a: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90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Problem Definition</a:t>
                      </a: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rgbClr val="22222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90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Design</a:t>
                      </a: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90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Implementation</a:t>
                      </a: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93932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085843"/>
                  </a:ext>
                </a:extLst>
              </a:tr>
              <a:tr h="36990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Testing and Validation</a:t>
                      </a: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90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Documentation</a:t>
                      </a: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3" name="Table 2"/>
          <p:cNvGraphicFramePr/>
          <p:nvPr>
            <p:extLst>
              <p:ext uri="{D42A27DB-BD31-4B8C-83A1-F6EECF244321}">
                <p14:modId xmlns:p14="http://schemas.microsoft.com/office/powerpoint/2010/main" val="1914476026"/>
              </p:ext>
            </p:extLst>
          </p:nvPr>
        </p:nvGraphicFramePr>
        <p:xfrm>
          <a:off x="2090498" y="6281721"/>
          <a:ext cx="2307960" cy="365760"/>
        </p:xfrm>
        <a:graphic>
          <a:graphicData uri="http://schemas.openxmlformats.org/drawingml/2006/table">
            <a:tbl>
              <a:tblPr/>
              <a:tblGrid>
                <a:gridCol w="46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Proposed activity</a:t>
                      </a: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3"/>
          <p:cNvGraphicFramePr/>
          <p:nvPr>
            <p:extLst>
              <p:ext uri="{D42A27DB-BD31-4B8C-83A1-F6EECF244321}">
                <p14:modId xmlns:p14="http://schemas.microsoft.com/office/powerpoint/2010/main" val="3664366946"/>
              </p:ext>
            </p:extLst>
          </p:nvPr>
        </p:nvGraphicFramePr>
        <p:xfrm>
          <a:off x="5006128" y="6281721"/>
          <a:ext cx="2619000" cy="365760"/>
        </p:xfrm>
        <a:graphic>
          <a:graphicData uri="http://schemas.openxmlformats.org/drawingml/2006/table">
            <a:tbl>
              <a:tblPr/>
              <a:tblGrid>
                <a:gridCol w="57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Achieved activity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90029" y="32596"/>
            <a:ext cx="565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9. GANTT CHART</a:t>
            </a:r>
            <a:endParaRPr lang="en-IN" sz="2800" dirty="0">
              <a:latin typeface="+mj-lt"/>
            </a:endParaRPr>
          </a:p>
        </p:txBody>
      </p:sp>
      <p:graphicFrame>
        <p:nvGraphicFramePr>
          <p:cNvPr id="11" name="Table 3"/>
          <p:cNvGraphicFramePr/>
          <p:nvPr>
            <p:extLst>
              <p:ext uri="{D42A27DB-BD31-4B8C-83A1-F6EECF244321}">
                <p14:modId xmlns:p14="http://schemas.microsoft.com/office/powerpoint/2010/main" val="1966051216"/>
              </p:ext>
            </p:extLst>
          </p:nvPr>
        </p:nvGraphicFramePr>
        <p:xfrm>
          <a:off x="8012348" y="6281721"/>
          <a:ext cx="2619000" cy="365760"/>
        </p:xfrm>
        <a:graphic>
          <a:graphicData uri="http://schemas.openxmlformats.org/drawingml/2006/table">
            <a:tbl>
              <a:tblPr/>
              <a:tblGrid>
                <a:gridCol w="57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Ongoing activity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15786AD-2525-0D2F-B2D0-B3829F2A08F4}"/>
              </a:ext>
            </a:extLst>
          </p:cNvPr>
          <p:cNvSpPr/>
          <p:nvPr/>
        </p:nvSpPr>
        <p:spPr>
          <a:xfrm>
            <a:off x="4889240" y="2805393"/>
            <a:ext cx="919320" cy="3592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7A5B6-EE6A-5F0F-B5C0-7FA5B7CCC20F}"/>
              </a:ext>
            </a:extLst>
          </p:cNvPr>
          <p:cNvSpPr/>
          <p:nvPr/>
        </p:nvSpPr>
        <p:spPr>
          <a:xfrm>
            <a:off x="4889240" y="2435290"/>
            <a:ext cx="919320" cy="3592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DE269-3E8B-6912-171D-762A9FE59CA6}"/>
              </a:ext>
            </a:extLst>
          </p:cNvPr>
          <p:cNvSpPr/>
          <p:nvPr/>
        </p:nvSpPr>
        <p:spPr>
          <a:xfrm>
            <a:off x="7552688" y="3164625"/>
            <a:ext cx="919320" cy="3592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E98D1-FB6E-6590-D8AD-27EE9163F7A9}"/>
              </a:ext>
            </a:extLst>
          </p:cNvPr>
          <p:cNvSpPr/>
          <p:nvPr/>
        </p:nvSpPr>
        <p:spPr>
          <a:xfrm>
            <a:off x="6617863" y="3904876"/>
            <a:ext cx="919320" cy="3592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391D68-D428-1039-4C8B-47B717229030}"/>
              </a:ext>
            </a:extLst>
          </p:cNvPr>
          <p:cNvSpPr/>
          <p:nvPr/>
        </p:nvSpPr>
        <p:spPr>
          <a:xfrm>
            <a:off x="7552688" y="3534728"/>
            <a:ext cx="919320" cy="3592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95523-83DA-D3FF-7B09-82DD9D745A0D}"/>
              </a:ext>
            </a:extLst>
          </p:cNvPr>
          <p:cNvSpPr/>
          <p:nvPr/>
        </p:nvSpPr>
        <p:spPr>
          <a:xfrm>
            <a:off x="6617863" y="4274979"/>
            <a:ext cx="919320" cy="3592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1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0A4013-E805-42AC-B987-A76E9A6C7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332" y="8515"/>
            <a:ext cx="1445668" cy="10089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9688F-FCFE-32D1-BAF6-5C7EF3828169}"/>
              </a:ext>
            </a:extLst>
          </p:cNvPr>
          <p:cNvSpPr txBox="1"/>
          <p:nvPr/>
        </p:nvSpPr>
        <p:spPr>
          <a:xfrm>
            <a:off x="211581" y="251363"/>
            <a:ext cx="83950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                                                                      </a:t>
            </a:r>
            <a:r>
              <a:rPr lang="en-IN" sz="2800" dirty="0">
                <a:latin typeface="+mj-lt"/>
              </a:rPr>
              <a:t>10. 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53877"/>
            <a:ext cx="10515600" cy="4351338"/>
          </a:xfrm>
        </p:spPr>
        <p:txBody>
          <a:bodyPr>
            <a:noAutofit/>
          </a:bodyPr>
          <a:lstStyle/>
          <a:p>
            <a:pPr marR="215265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Chohan, M., Khan, A., Chohan, R.,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Katpar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H., &amp; Mahar, M. S. (2020). Plant disease detection using deep learning. International Journal of Recent Technology and Engineering, 9(1), 909-914.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5265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Ramprasath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Anand, M. V., &amp; Hariharan, S. (2018). Image classification using convolutional neural networks. International Journal of Pure and Applied Mathematics, 119(17), 1307-1319.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R="215265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Ahmad, A., Saraswat, D., &amp; El Gamal, A. (2022). A survey on using deep learning techniques for plant disease diagnosis and recommendations for development of appropriate tools. Smart Agricultural Technology, 100083.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R="215265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Ferentinos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 P. (2018). Deep learning models for plant disease detection and diagnosis. Computers and electronics in agriculture, 145, 311-318.</a:t>
            </a:r>
          </a:p>
          <a:p>
            <a:pPr marR="215265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Shruthi, U.,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Nagaveni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V., &amp; Raghavendra, B. K. (2019, March). A review on machine learning classification techniques for plant disease detection. In 2019 5th International conference on advanced computing &amp; communication systems (ICACCS) (pp. 281-284). IEEE.</a:t>
            </a:r>
          </a:p>
          <a:p>
            <a:pPr marR="215265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Mahum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Munir, H., Mughal, Z. U. N.,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Awais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Sher Khan, F.,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Saqlain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... &amp;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Tlili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 (2023). A novel framework for potato leaf disease detection using an efficient deep learning model. Human and Ecological Risk Assessment: An International Journal, 29(2), 303-326.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7653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03575-A1BB-4AC9-A0A4-5248BCE7AB06}"/>
              </a:ext>
            </a:extLst>
          </p:cNvPr>
          <p:cNvSpPr txBox="1"/>
          <p:nvPr/>
        </p:nvSpPr>
        <p:spPr>
          <a:xfrm>
            <a:off x="2032000" y="2621280"/>
            <a:ext cx="8544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40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F6606A-993B-4951-98E7-622B71B54CC6}"/>
              </a:ext>
            </a:extLst>
          </p:cNvPr>
          <p:cNvSpPr txBox="1"/>
          <p:nvPr/>
        </p:nvSpPr>
        <p:spPr>
          <a:xfrm>
            <a:off x="1216565" y="136525"/>
            <a:ext cx="102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822D1-802F-3F9C-0C78-513ECB8E6C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332" y="8514"/>
            <a:ext cx="1445668" cy="10016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167858-55BE-BBA4-3176-81EBD74FA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65845"/>
              </p:ext>
            </p:extLst>
          </p:nvPr>
        </p:nvGraphicFramePr>
        <p:xfrm>
          <a:off x="888518" y="662232"/>
          <a:ext cx="5207482" cy="7822516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520415">
                  <a:extLst>
                    <a:ext uri="{9D8B030D-6E8A-4147-A177-3AD203B41FA5}">
                      <a16:colId xmlns:a16="http://schemas.microsoft.com/office/drawing/2014/main" val="202189229"/>
                    </a:ext>
                  </a:extLst>
                </a:gridCol>
                <a:gridCol w="3687067">
                  <a:extLst>
                    <a:ext uri="{9D8B030D-6E8A-4147-A177-3AD203B41FA5}">
                      <a16:colId xmlns:a16="http://schemas.microsoft.com/office/drawing/2014/main" val="2183412335"/>
                    </a:ext>
                  </a:extLst>
                </a:gridCol>
              </a:tblGrid>
              <a:tr h="452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1" dirty="0">
                          <a:latin typeface="+mj-lt"/>
                        </a:rPr>
                        <a:t>Sl. No.</a:t>
                      </a:r>
                      <a:endParaRPr lang="en-IN" sz="18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>
                          <a:latin typeface="+mj-lt"/>
                        </a:rPr>
                        <a:t>TITLE</a:t>
                      </a:r>
                      <a:endParaRPr lang="en-IN" sz="18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70627"/>
                  </a:ext>
                </a:extLst>
              </a:tr>
              <a:tr h="5148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b="0" dirty="0">
                        <a:latin typeface="+mj-lt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</a:rPr>
                        <a:t>Abstract</a:t>
                      </a:r>
                      <a:endParaRPr lang="en-IN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5830876"/>
                  </a:ext>
                </a:extLst>
              </a:tr>
              <a:tr h="5148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latin typeface="+mj-lt"/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</a:rPr>
                        <a:t>Introduction</a:t>
                      </a:r>
                      <a:endParaRPr lang="en-IN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4928742"/>
                  </a:ext>
                </a:extLst>
              </a:tr>
              <a:tr h="5148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</a:rPr>
                        <a:t>Literature survey</a:t>
                      </a:r>
                      <a:endParaRPr lang="en-IN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7313510"/>
                  </a:ext>
                </a:extLst>
              </a:tr>
              <a:tr h="5148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</a:rPr>
                        <a:t>Problem definition</a:t>
                      </a:r>
                      <a:endParaRPr lang="en-IN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9857921"/>
                  </a:ext>
                </a:extLst>
              </a:tr>
              <a:tr h="376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</a:rPr>
                        <a:t>Solution strategy</a:t>
                      </a:r>
                      <a:endParaRPr lang="en-IN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0032792"/>
                  </a:ext>
                </a:extLst>
              </a:tr>
              <a:tr h="1990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latin typeface="+mj-lt"/>
                        </a:rPr>
                        <a:t>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latin typeface="+mj-lt"/>
                        </a:rPr>
                        <a:t>6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latin typeface="+mj-lt"/>
                        </a:rPr>
                        <a:t>7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latin typeface="+mj-lt"/>
                        </a:rPr>
                        <a:t>8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latin typeface="+mj-lt"/>
                        </a:rPr>
                        <a:t>9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</a:rPr>
                        <a:t>Design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 (Headings)"/>
                        </a:rPr>
                        <a:t>Implementation Details</a:t>
                      </a:r>
                      <a:endParaRPr lang="en-IN" sz="1800" dirty="0">
                        <a:latin typeface="Times New Roman (Headings)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  <a:cs typeface="Times New Roman" panose="02020603050405020304" pitchFamily="18" charset="0"/>
                        </a:rPr>
                        <a:t>Limitations of the project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  <a:cs typeface="Times New Roman" panose="02020603050405020304" pitchFamily="18" charset="0"/>
                        </a:rPr>
                        <a:t>Future scope of the project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 (Headings)"/>
                          <a:ea typeface="+mn-ea"/>
                          <a:cs typeface="+mn-cs"/>
                        </a:rPr>
                        <a:t>Gantt Chart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 (Headings)"/>
                          <a:ea typeface="+mn-ea"/>
                          <a:cs typeface="+mn-cs"/>
                        </a:rPr>
                        <a:t>References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8175625"/>
                  </a:ext>
                </a:extLst>
              </a:tr>
              <a:tr h="5148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2267930"/>
                  </a:ext>
                </a:extLst>
              </a:tr>
              <a:tr h="1006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85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0" y="169818"/>
            <a:ext cx="10021389" cy="148916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342" y="1658984"/>
            <a:ext cx="9901647" cy="47940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been observed f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armers face issues due to plant diseases , since these disease affect the growth of their respective species.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disease identification should be done early to avoid this.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going to labs and testing these plants can be very expensive to the farmers, an attempt has been made to make a model to detect by just using the picture of the plant.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including CNN, various standard dataset  will be used in this project.</a:t>
            </a:r>
          </a:p>
          <a:p>
            <a:pPr algn="just">
              <a:lnSpc>
                <a:spcPct val="150000"/>
              </a:lnSpc>
            </a:pPr>
            <a:endParaRPr lang="en-US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A0F3F-23BD-491A-A675-76D8F5B9A9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332" y="8515"/>
            <a:ext cx="1445668" cy="1019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85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407831"/>
            <a:ext cx="10515600" cy="81136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Times New Roman" panose="02020603050405020304" pitchFamily="18" charset="0"/>
              </a:rP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79" y="1620554"/>
            <a:ext cx="10257247" cy="484991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Plant disease Detection is one of the huge issue that face while we talk about using Technology in Agriculture.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Plant diseases and pests are important factors determining the yield and quality of plants. Plant diseases and pests identification can be carried out by means of digital image processing.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 this project plant disease using deep learning and  pre-processing the data using image processing.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This project is being made to compare the accuracy of this model with other models.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endParaRPr lang="en-US" sz="11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10361-EB4B-44AA-9FF5-B1CC3BFFFE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332" y="8515"/>
            <a:ext cx="1445668" cy="10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66400D-B84F-D31B-ABE4-15963AD9E1E9}"/>
              </a:ext>
            </a:extLst>
          </p:cNvPr>
          <p:cNvSpPr txBox="1"/>
          <p:nvPr/>
        </p:nvSpPr>
        <p:spPr>
          <a:xfrm>
            <a:off x="11713029" y="64704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1501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3" y="198576"/>
            <a:ext cx="11128717" cy="82296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alibri" panose="020F0502020204030204" pitchFamily="34" charset="0"/>
              </a:rPr>
              <a:t>2. LITERATURE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cs typeface="Calibri" panose="020F0502020204030204" pitchFamily="34" charset="0"/>
              </a:rPr>
              <a:t>SURVEY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79222"/>
              </p:ext>
            </p:extLst>
          </p:nvPr>
        </p:nvGraphicFramePr>
        <p:xfrm>
          <a:off x="204437" y="838656"/>
          <a:ext cx="11783125" cy="4962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592">
                  <a:extLst>
                    <a:ext uri="{9D8B030D-6E8A-4147-A177-3AD203B41FA5}">
                      <a16:colId xmlns:a16="http://schemas.microsoft.com/office/drawing/2014/main" val="132611295"/>
                    </a:ext>
                  </a:extLst>
                </a:gridCol>
                <a:gridCol w="1851891">
                  <a:extLst>
                    <a:ext uri="{9D8B030D-6E8A-4147-A177-3AD203B41FA5}">
                      <a16:colId xmlns:a16="http://schemas.microsoft.com/office/drawing/2014/main" val="2907130777"/>
                    </a:ext>
                  </a:extLst>
                </a:gridCol>
                <a:gridCol w="3891280">
                  <a:extLst>
                    <a:ext uri="{9D8B030D-6E8A-4147-A177-3AD203B41FA5}">
                      <a16:colId xmlns:a16="http://schemas.microsoft.com/office/drawing/2014/main" val="3084079308"/>
                    </a:ext>
                  </a:extLst>
                </a:gridCol>
                <a:gridCol w="2383598">
                  <a:extLst>
                    <a:ext uri="{9D8B030D-6E8A-4147-A177-3AD203B41FA5}">
                      <a16:colId xmlns:a16="http://schemas.microsoft.com/office/drawing/2014/main" val="2234385937"/>
                    </a:ext>
                  </a:extLst>
                </a:gridCol>
                <a:gridCol w="2796764">
                  <a:extLst>
                    <a:ext uri="{9D8B030D-6E8A-4147-A177-3AD203B41FA5}">
                      <a16:colId xmlns:a16="http://schemas.microsoft.com/office/drawing/2014/main" val="3542773695"/>
                    </a:ext>
                  </a:extLst>
                </a:gridCol>
              </a:tblGrid>
              <a:tr h="738554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alibri" panose="020F0502020204030204" pitchFamily="34" charset="0"/>
                        </a:rPr>
                        <a:t>Sl. No.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alibri" panose="020F0502020204030204" pitchFamily="34" charset="0"/>
                        </a:rPr>
                        <a:t>  Author(s)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alibri" panose="020F0502020204030204" pitchFamily="34" charset="0"/>
                        </a:rPr>
                        <a:t>   Paper and Publication Details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alibri" panose="020F0502020204030204" pitchFamily="34" charset="0"/>
                        </a:rPr>
                        <a:t>Findings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alibri" panose="020F0502020204030204" pitchFamily="34" charset="0"/>
                        </a:rPr>
                        <a:t>Relevance</a:t>
                      </a:r>
                      <a:r>
                        <a:rPr lang="en-US" sz="2400" b="1" baseline="0" dirty="0">
                          <a:latin typeface="+mj-lt"/>
                          <a:cs typeface="Calibri" panose="020F0502020204030204" pitchFamily="34" charset="0"/>
                        </a:rPr>
                        <a:t> to the project</a:t>
                      </a:r>
                      <a:endParaRPr lang="en-US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8342"/>
                  </a:ext>
                </a:extLst>
              </a:tr>
              <a:tr h="240238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Ramprasath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Muthukrishnan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M. Vijay Anand, and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Shanmugasundaram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Hariharan.</a:t>
                      </a:r>
                      <a:endParaRPr lang="en-US" sz="1800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Image classification using convolutional neural networks</a:t>
                      </a:r>
                    </a:p>
                    <a:p>
                      <a:pPr algn="l"/>
                      <a:endParaRPr lang="en-US" sz="1800" i="1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International Journal of Pure and Applied Mathematics, 119(17), 1307-1319.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(2018)</a:t>
                      </a:r>
                      <a:endParaRPr lang="en-US" sz="1800" i="1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CNN models can achieve high accuracy in image classification tasks, such as the number of layers and filters.</a:t>
                      </a:r>
                      <a:endParaRPr lang="en-US" sz="1800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use of transfer learning when limited training data is available.</a:t>
                      </a:r>
                      <a:b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Design and training of CNN models for plant disease detection.</a:t>
                      </a:r>
                      <a:endParaRPr lang="en-US" sz="1800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51560"/>
                  </a:ext>
                </a:extLst>
              </a:tr>
              <a:tr h="575578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Chohan, M., Khan, A., Chohan, R., </a:t>
                      </a: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Katpar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S. H., &amp; Mahar, M. S.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Plant disease detection using deep learning.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International Journal of Recent Technology and Engineering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 </a:t>
                      </a:r>
                      <a:r>
                        <a:rPr lang="en-US" sz="18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(1), 909-914, </a:t>
                      </a:r>
                      <a:r>
                        <a:rPr lang="en-US" sz="18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(2020).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Transfer learning-based models outperformed CNN-based models in terms of accuracy and computational efficiency.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Effectiveness of deep learning techniques, particularly transfer learning-based models, can significantly improve the accuracy of the models.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8714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CB0FD53-652A-4F47-9F8E-91410AA589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060" y="100684"/>
            <a:ext cx="1119071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2E774-CABF-80BF-55CC-34832C9A199E}"/>
              </a:ext>
            </a:extLst>
          </p:cNvPr>
          <p:cNvSpPr txBox="1"/>
          <p:nvPr/>
        </p:nvSpPr>
        <p:spPr>
          <a:xfrm>
            <a:off x="11987562" y="646385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157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1D70BE-4EBC-4A8C-AA04-559C5222C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81011"/>
              </p:ext>
            </p:extLst>
          </p:nvPr>
        </p:nvGraphicFramePr>
        <p:xfrm>
          <a:off x="194871" y="1148564"/>
          <a:ext cx="11797260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220">
                  <a:extLst>
                    <a:ext uri="{9D8B030D-6E8A-4147-A177-3AD203B41FA5}">
                      <a16:colId xmlns:a16="http://schemas.microsoft.com/office/drawing/2014/main" val="3691530064"/>
                    </a:ext>
                  </a:extLst>
                </a:gridCol>
                <a:gridCol w="1970116">
                  <a:extLst>
                    <a:ext uri="{9D8B030D-6E8A-4147-A177-3AD203B41FA5}">
                      <a16:colId xmlns:a16="http://schemas.microsoft.com/office/drawing/2014/main" val="1752764668"/>
                    </a:ext>
                  </a:extLst>
                </a:gridCol>
                <a:gridCol w="3234058">
                  <a:extLst>
                    <a:ext uri="{9D8B030D-6E8A-4147-A177-3AD203B41FA5}">
                      <a16:colId xmlns:a16="http://schemas.microsoft.com/office/drawing/2014/main" val="3763496263"/>
                    </a:ext>
                  </a:extLst>
                </a:gridCol>
                <a:gridCol w="2952102">
                  <a:extLst>
                    <a:ext uri="{9D8B030D-6E8A-4147-A177-3AD203B41FA5}">
                      <a16:colId xmlns:a16="http://schemas.microsoft.com/office/drawing/2014/main" val="3463748933"/>
                    </a:ext>
                  </a:extLst>
                </a:gridCol>
                <a:gridCol w="2796764">
                  <a:extLst>
                    <a:ext uri="{9D8B030D-6E8A-4147-A177-3AD203B41FA5}">
                      <a16:colId xmlns:a16="http://schemas.microsoft.com/office/drawing/2014/main" val="2021937366"/>
                    </a:ext>
                  </a:extLst>
                </a:gridCol>
              </a:tblGrid>
              <a:tr h="705994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alibri" panose="020F0502020204030204" pitchFamily="34" charset="0"/>
                        </a:rPr>
                        <a:t>Sl. No.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alibri" panose="020F0502020204030204" pitchFamily="34" charset="0"/>
                        </a:rPr>
                        <a:t>  Author(s)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alibri" panose="020F0502020204030204" pitchFamily="34" charset="0"/>
                        </a:rPr>
                        <a:t>   Paper and Publication Details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alibri" panose="020F0502020204030204" pitchFamily="34" charset="0"/>
                        </a:rPr>
                        <a:t>Findings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j-lt"/>
                          <a:cs typeface="Calibri" panose="020F0502020204030204" pitchFamily="34" charset="0"/>
                        </a:rPr>
                        <a:t>Relevance</a:t>
                      </a:r>
                      <a:r>
                        <a:rPr lang="en-US" sz="2400" b="1" baseline="0" dirty="0">
                          <a:latin typeface="+mj-lt"/>
                          <a:cs typeface="Calibri" panose="020F0502020204030204" pitchFamily="34" charset="0"/>
                        </a:rPr>
                        <a:t> to the project</a:t>
                      </a:r>
                      <a:endParaRPr lang="en-US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082115"/>
                  </a:ext>
                </a:extLst>
              </a:tr>
              <a:tr h="1472934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Ahmad,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Aanis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Dharmendra Saraswat, and Aly El Gamal.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 survey on using deep learning techniques for plant disease diagnosis and recommendations for development of appropriate tools.</a:t>
                      </a:r>
                    </a:p>
                    <a:p>
                      <a:pPr algn="l"/>
                      <a:endParaRPr lang="en-US" sz="2000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Smart Agricultural Technology (2022): 100083.</a:t>
                      </a:r>
                      <a:endParaRPr lang="en-US" sz="2000" i="1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Ensemble learning, where multiple models are combined, Explainable AI techniques can help in interpreting the results of deep learning models.</a:t>
                      </a:r>
                      <a:b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Development of user-friendly interfaces can enhance the accessibility and usability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Uses of techniques for plant disease diagnosis and selecting appropriate techniques, preprocessing strategies, and developing user-friendly interfaces.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7875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CB0FD53-652A-4F47-9F8E-91410AA589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060" y="100684"/>
            <a:ext cx="1119071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30A7FB-2689-A7D3-ED17-068F2264503B}"/>
              </a:ext>
            </a:extLst>
          </p:cNvPr>
          <p:cNvSpPr txBox="1"/>
          <p:nvPr/>
        </p:nvSpPr>
        <p:spPr>
          <a:xfrm>
            <a:off x="1924594" y="418011"/>
            <a:ext cx="852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+mj-lt"/>
              </a:rPr>
              <a:t>2. LITERATURE SURVEY (contd..)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18F2C-6534-8C16-B90A-E89443D2B2F8}"/>
              </a:ext>
            </a:extLst>
          </p:cNvPr>
          <p:cNvSpPr txBox="1"/>
          <p:nvPr/>
        </p:nvSpPr>
        <p:spPr>
          <a:xfrm>
            <a:off x="11756571" y="64095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7567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252549"/>
            <a:ext cx="10515600" cy="118871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alibri" panose="020F0502020204030204" pitchFamily="34" charset="0"/>
              </a:rPr>
              <a:t>3. 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1628503"/>
            <a:ext cx="10542005" cy="497694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+mj-lt"/>
              </a:rPr>
              <a:t>Limited dataset:</a:t>
            </a:r>
            <a:r>
              <a:rPr lang="en-US" sz="2000" dirty="0">
                <a:latin typeface="+mj-lt"/>
              </a:rPr>
              <a:t> One of the major challenges in plant disease detection is the availability of limited labeled data.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+mj-lt"/>
                <a:cs typeface="Calibri" panose="020F0502020204030204" pitchFamily="34" charset="0"/>
              </a:rPr>
              <a:t>Complex feature extraction: </a:t>
            </a:r>
            <a:r>
              <a:rPr lang="en-US" sz="2000" dirty="0">
                <a:latin typeface="+mj-lt"/>
                <a:cs typeface="Calibri" panose="020F0502020204030204" pitchFamily="34" charset="0"/>
              </a:rPr>
              <a:t>Plant disease detection requires identifying complex patterns and textures in the images, which can be challenging for traditional computer vision techniques.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7AF70-F8FC-4D4B-A635-DF6176EDF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332" y="8514"/>
            <a:ext cx="1445668" cy="10016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435D9-2DBB-0843-C7C2-F55E083694DD}"/>
              </a:ext>
            </a:extLst>
          </p:cNvPr>
          <p:cNvSpPr txBox="1"/>
          <p:nvPr/>
        </p:nvSpPr>
        <p:spPr>
          <a:xfrm>
            <a:off x="11782697" y="651401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186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FB4B-4EC1-DF3F-349B-DF00AFBF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cs typeface="Calibri" panose="020F0502020204030204" pitchFamily="34" charset="0"/>
              </a:rPr>
              <a:t>4. SOLUTION STRATEGY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3489-C568-D2C7-8A38-87F724BD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+mj-lt"/>
                <a:cs typeface="Calibri" panose="020F0502020204030204" pitchFamily="34" charset="0"/>
              </a:rPr>
              <a:t>Loading all the images into the machine and convert it into desired format and batches 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+mj-lt"/>
                <a:cs typeface="Calibri" panose="020F0502020204030204" pitchFamily="34" charset="0"/>
              </a:rPr>
              <a:t>Dividing the dataset int three classes(Early Blight ,Late Blight &amp; Healthy Blight)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+mj-lt"/>
                <a:cs typeface="Calibri" panose="020F0502020204030204" pitchFamily="34" charset="0"/>
              </a:rPr>
              <a:t>Splitting the dataset into subsets (Training, Validation &amp; Testing).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+mj-lt"/>
                <a:cs typeface="Calibri" panose="020F0502020204030204" pitchFamily="34" charset="0"/>
              </a:rPr>
              <a:t>Data Augmentation : Resizing and Rescaling the images(Horizontal  and Vertical).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+mj-lt"/>
                <a:cs typeface="Calibri" panose="020F0502020204030204" pitchFamily="34" charset="0"/>
              </a:rPr>
              <a:t>Using CNN to make the model : Max Pooling and Conv2D layers.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+mj-lt"/>
                <a:cs typeface="Calibri" panose="020F0502020204030204" pitchFamily="34" charset="0"/>
              </a:rPr>
              <a:t>Flattening the output to make array of neurons.</a:t>
            </a:r>
          </a:p>
          <a:p>
            <a:pPr algn="just">
              <a:lnSpc>
                <a:spcPct val="150000"/>
              </a:lnSpc>
            </a:pPr>
            <a:r>
              <a:rPr lang="en-US" sz="2900" dirty="0">
                <a:latin typeface="+mj-lt"/>
                <a:cs typeface="Calibri" panose="020F0502020204030204" pitchFamily="34" charset="0"/>
              </a:rPr>
              <a:t>Compiling the models using optimizers, metrics, loss.</a:t>
            </a:r>
          </a:p>
          <a:p>
            <a:pPr algn="just">
              <a:lnSpc>
                <a:spcPct val="150000"/>
              </a:lnSpc>
            </a:pPr>
            <a:r>
              <a:rPr lang="en-US" sz="2900" dirty="0">
                <a:latin typeface="+mj-lt"/>
                <a:cs typeface="Calibri" panose="020F0502020204030204" pitchFamily="34" charset="0"/>
              </a:rPr>
              <a:t>Train the network on training dataset and validation dataset.</a:t>
            </a:r>
          </a:p>
          <a:p>
            <a:pPr algn="just">
              <a:lnSpc>
                <a:spcPct val="150000"/>
              </a:lnSpc>
            </a:pPr>
            <a:r>
              <a:rPr lang="en-US" sz="2900" dirty="0">
                <a:latin typeface="+mj-lt"/>
                <a:cs typeface="Calibri" panose="020F0502020204030204" pitchFamily="34" charset="0"/>
              </a:rPr>
              <a:t>Running a test on test dataset and exporting model to the disk.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5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0A4013-E805-42AC-B987-A76E9A6C7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332" y="8515"/>
            <a:ext cx="1445668" cy="10089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9688F-FCFE-32D1-BAF6-5C7EF3828169}"/>
              </a:ext>
            </a:extLst>
          </p:cNvPr>
          <p:cNvSpPr txBox="1"/>
          <p:nvPr/>
        </p:nvSpPr>
        <p:spPr>
          <a:xfrm>
            <a:off x="0" y="494211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atin typeface="+mj-lt"/>
              </a:rPr>
              <a:t>5. </a:t>
            </a:r>
            <a:r>
              <a:rPr lang="en-IN" sz="1800" dirty="0"/>
              <a:t> </a:t>
            </a:r>
            <a:r>
              <a:rPr lang="en-IN" sz="2800" dirty="0">
                <a:latin typeface="+mj-lt"/>
              </a:rPr>
              <a:t>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3F0D5-FE4E-CC61-A7EF-55BAE3F9DB9C}"/>
              </a:ext>
            </a:extLst>
          </p:cNvPr>
          <p:cNvSpPr txBox="1"/>
          <p:nvPr/>
        </p:nvSpPr>
        <p:spPr>
          <a:xfrm>
            <a:off x="11843657" y="655755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B594D-146F-AF02-C1C0-13CB8223F5B5}"/>
              </a:ext>
            </a:extLst>
          </p:cNvPr>
          <p:cNvSpPr txBox="1"/>
          <p:nvPr/>
        </p:nvSpPr>
        <p:spPr>
          <a:xfrm>
            <a:off x="4057286" y="5840569"/>
            <a:ext cx="4077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Fig 1: </a:t>
            </a:r>
            <a:r>
              <a:rPr lang="en-US" sz="2000" dirty="0">
                <a:latin typeface="+mj-lt"/>
              </a:rPr>
              <a:t>Block Diagram of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0CE3F-3B62-8821-569A-FA451AA55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04" y="1421947"/>
            <a:ext cx="8395063" cy="4014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323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16731</TotalTime>
  <Words>1232</Words>
  <Application>Microsoft Office PowerPoint</Application>
  <PresentationFormat>Widescreen</PresentationFormat>
  <Paragraphs>167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Times New Roman (Headings)</vt:lpstr>
      <vt:lpstr>Office Theme</vt:lpstr>
      <vt:lpstr>PowerPoint Presentation</vt:lpstr>
      <vt:lpstr>PowerPoint Presentation</vt:lpstr>
      <vt:lpstr> ABSTRACT</vt:lpstr>
      <vt:lpstr>1. INTRODUCTION</vt:lpstr>
      <vt:lpstr>2. LITERATURE SURVEY</vt:lpstr>
      <vt:lpstr>PowerPoint Presentation</vt:lpstr>
      <vt:lpstr>3. PROBLEM DEFINITION</vt:lpstr>
      <vt:lpstr>4. SOLUTION STRATEGY</vt:lpstr>
      <vt:lpstr>PowerPoint Presentation</vt:lpstr>
      <vt:lpstr>5.  DESIGN (contd..) </vt:lpstr>
      <vt:lpstr>6. IMPLEMENTATION DETAILS</vt:lpstr>
      <vt:lpstr>6. IMPLEMENTATION DETAILS(contd..)</vt:lpstr>
      <vt:lpstr>6. IMPLEMENTATION DETAILS(contd..)</vt:lpstr>
      <vt:lpstr>7. LIMITATIONS OF THE PROJECT</vt:lpstr>
      <vt:lpstr>8. FUTURE SCOPE OF THE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SAILESH-PC</dc:creator>
  <cp:lastModifiedBy>Aman Kumar Gupta</cp:lastModifiedBy>
  <cp:revision>428</cp:revision>
  <dcterms:created xsi:type="dcterms:W3CDTF">2018-03-07T16:12:49Z</dcterms:created>
  <dcterms:modified xsi:type="dcterms:W3CDTF">2023-04-28T17:30:13Z</dcterms:modified>
</cp:coreProperties>
</file>