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624" y="-3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F2F601C-B00D-4A06-8ED7-F07944E966E9}"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144423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601C-B00D-4A06-8ED7-F07944E966E9}"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27411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601C-B00D-4A06-8ED7-F07944E966E9}"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126548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F2F601C-B00D-4A06-8ED7-F07944E966E9}"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2627354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2F601C-B00D-4A06-8ED7-F07944E966E9}"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136851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F2F601C-B00D-4A06-8ED7-F07944E966E9}"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228103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F2F601C-B00D-4A06-8ED7-F07944E966E9}"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9935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2F601C-B00D-4A06-8ED7-F07944E966E9}"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27819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F601C-B00D-4A06-8ED7-F07944E966E9}"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407930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F601C-B00D-4A06-8ED7-F07944E966E9}"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182672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2F601C-B00D-4A06-8ED7-F07944E966E9}"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335AB9-A592-4909-A6DE-17C4547FB37B}" type="slidenum">
              <a:rPr lang="en-IN" smtClean="0"/>
              <a:t>‹#›</a:t>
            </a:fld>
            <a:endParaRPr lang="en-IN"/>
          </a:p>
        </p:txBody>
      </p:sp>
    </p:spTree>
    <p:extLst>
      <p:ext uri="{BB962C8B-B14F-4D97-AF65-F5344CB8AC3E}">
        <p14:creationId xmlns:p14="http://schemas.microsoft.com/office/powerpoint/2010/main" val="1692517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F601C-B00D-4A06-8ED7-F07944E966E9}" type="datetimeFigureOut">
              <a:rPr lang="en-IN" smtClean="0"/>
              <a:t>09-04-2025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35AB9-A592-4909-A6DE-17C4547FB37B}" type="slidenum">
              <a:rPr lang="en-IN" smtClean="0"/>
              <a:t>‹#›</a:t>
            </a:fld>
            <a:endParaRPr lang="en-IN"/>
          </a:p>
        </p:txBody>
      </p:sp>
    </p:spTree>
    <p:extLst>
      <p:ext uri="{BB962C8B-B14F-4D97-AF65-F5344CB8AC3E}">
        <p14:creationId xmlns:p14="http://schemas.microsoft.com/office/powerpoint/2010/main" val="1870143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8642" y="1910280"/>
            <a:ext cx="11823824" cy="3416320"/>
          </a:xfrm>
          <a:prstGeom prst="rect">
            <a:avLst/>
          </a:prstGeom>
          <a:noFill/>
        </p:spPr>
        <p:txBody>
          <a:bodyPr wrap="square" rtlCol="0">
            <a:spAutoFit/>
          </a:bodyPr>
          <a:lstStyle/>
          <a:p>
            <a:pPr algn="ctr"/>
            <a:r>
              <a:rPr lang="en-IN" sz="7200" b="1" i="1" dirty="0" smtClean="0">
                <a:solidFill>
                  <a:srgbClr val="FF0000"/>
                </a:solidFill>
                <a:latin typeface="Arial Rounded MT Bold" panose="020F0704030504030204" pitchFamily="34" charset="0"/>
              </a:rPr>
              <a:t>Unlocking Profitability Drivers in the Superstore Dataset</a:t>
            </a:r>
            <a:endParaRPr lang="en-IN" sz="7200" b="1" i="1" dirty="0">
              <a:solidFill>
                <a:srgbClr val="FF0000"/>
              </a:solidFill>
              <a:latin typeface="Arial Rounded MT Bold" panose="020F0704030504030204" pitchFamily="34" charset="0"/>
            </a:endParaRPr>
          </a:p>
        </p:txBody>
      </p:sp>
    </p:spTree>
    <p:extLst>
      <p:ext uri="{BB962C8B-B14F-4D97-AF65-F5344CB8AC3E}">
        <p14:creationId xmlns:p14="http://schemas.microsoft.com/office/powerpoint/2010/main" val="1033114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986" y="4752791"/>
            <a:ext cx="9406551" cy="2031325"/>
          </a:xfrm>
          <a:prstGeom prst="rect">
            <a:avLst/>
          </a:prstGeom>
        </p:spPr>
        <p:txBody>
          <a:bodyPr wrap="square">
            <a:spAutoFit/>
          </a:bodyPr>
          <a:lstStyle/>
          <a:p>
            <a:pPr marL="342900" indent="-342900" algn="just">
              <a:buFont typeface="Arial" panose="020B0604020202020204" pitchFamily="34" charset="0"/>
              <a:buChar char="•"/>
            </a:pPr>
            <a:r>
              <a:rPr lang="en-US" dirty="0">
                <a:solidFill>
                  <a:srgbClr val="002060"/>
                </a:solidFill>
              </a:rPr>
              <a:t>The graph shows that as the discount percentage increases, the total profit initially increases, peaks at around 0.2, and then declines rapidly. This suggests that offering higher discounts may not necessarily lead to higher profits, and in fact, can be detrimental to the </a:t>
            </a:r>
            <a:r>
              <a:rPr lang="en-US" dirty="0" smtClean="0">
                <a:solidFill>
                  <a:srgbClr val="002060"/>
                </a:solidFill>
              </a:rPr>
              <a:t>business.</a:t>
            </a:r>
          </a:p>
          <a:p>
            <a:pPr algn="just"/>
            <a:endParaRPr lang="en-US" dirty="0">
              <a:solidFill>
                <a:srgbClr val="002060"/>
              </a:solidFill>
            </a:endParaRPr>
          </a:p>
          <a:p>
            <a:pPr marL="342900" indent="-342900" algn="just">
              <a:buFont typeface="Arial" panose="020B0604020202020204" pitchFamily="34" charset="0"/>
              <a:buChar char="•"/>
            </a:pPr>
            <a:r>
              <a:rPr lang="en-US" dirty="0" smtClean="0">
                <a:solidFill>
                  <a:srgbClr val="002060"/>
                </a:solidFill>
              </a:rPr>
              <a:t>The graph also shows that there are some discounts that result in a loss of profit. This suggests that it is important to carefully consider the impact of discounts on profitability before offering them to customers.</a:t>
            </a:r>
            <a:endParaRPr lang="en-US" dirty="0">
              <a:solidFill>
                <a:srgbClr val="002060"/>
              </a:solidFill>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3026" y="664911"/>
            <a:ext cx="6458372" cy="398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769545" y="1982709"/>
            <a:ext cx="45719" cy="369332"/>
          </a:xfrm>
          <a:prstGeom prst="rect">
            <a:avLst/>
          </a:prstGeom>
          <a:noFill/>
        </p:spPr>
        <p:txBody>
          <a:bodyPr wrap="square" rtlCol="0">
            <a:spAutoFit/>
          </a:bodyPr>
          <a:lstStyle/>
          <a:p>
            <a:endParaRPr lang="en-IN" dirty="0"/>
          </a:p>
        </p:txBody>
      </p:sp>
      <p:sp>
        <p:nvSpPr>
          <p:cNvPr id="10" name="Rectangle 2"/>
          <p:cNvSpPr>
            <a:spLocks noChangeArrowheads="1"/>
          </p:cNvSpPr>
          <p:nvPr/>
        </p:nvSpPr>
        <p:spPr bwMode="auto">
          <a:xfrm>
            <a:off x="117695" y="1723005"/>
            <a:ext cx="547734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FF0000"/>
                </a:solidFill>
                <a:effectLst/>
                <a:latin typeface="Arial" panose="020B0604020202020204" pitchFamily="34" charset="0"/>
              </a:rPr>
              <a:t>Profit Performance Across Discount Levels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9818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20562" y="2145671"/>
            <a:ext cx="45719" cy="369332"/>
          </a:xfrm>
          <a:prstGeom prst="rect">
            <a:avLst/>
          </a:prstGeom>
          <a:noFill/>
        </p:spPr>
        <p:txBody>
          <a:bodyPr wrap="square" rtlCol="0">
            <a:spAutoFit/>
          </a:bodyPr>
          <a:lstStyle/>
          <a:p>
            <a:endParaRPr lang="en-IN" dirty="0"/>
          </a:p>
        </p:txBody>
      </p:sp>
      <p:sp>
        <p:nvSpPr>
          <p:cNvPr id="5" name="Rectangle 2"/>
          <p:cNvSpPr>
            <a:spLocks noChangeArrowheads="1"/>
          </p:cNvSpPr>
          <p:nvPr/>
        </p:nvSpPr>
        <p:spPr bwMode="auto">
          <a:xfrm>
            <a:off x="871627" y="2984631"/>
            <a:ext cx="1015549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High Sales Volume Doesn't Always Mean a Wide Variety of Products:</a:t>
            </a:r>
            <a:r>
              <a:rPr kumimoji="0" lang="en-US" sz="1800" b="0" i="0" u="none" strike="noStrike" cap="none" normalizeH="0" baseline="0" dirty="0" smtClean="0">
                <a:ln>
                  <a:noFill/>
                </a:ln>
                <a:solidFill>
                  <a:schemeClr val="tx1"/>
                </a:solidFill>
                <a:effectLst/>
                <a:latin typeface="Arial" panose="020B0604020202020204" pitchFamily="34" charset="0"/>
              </a:rPr>
              <a:t> For categories like "Binders" and "Chairs," the majority of sales appear to be concentrated within a relatively narrow range of sales values, and the count of distinct product IDs is also relatively low. This suggests that a smaller number of specific binder and chair products are driving the bulk of the sales in those sub-categories. This could indicate successful hero products or a lack of product diversification within these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"Art" and "Bookcases" Show Lower Sales per Product Variety:</a:t>
            </a:r>
            <a:r>
              <a:rPr kumimoji="0" lang="en-US" sz="1800" b="0" i="0" u="none" strike="noStrike" cap="none" normalizeH="0" baseline="0" dirty="0" smtClean="0">
                <a:ln>
                  <a:noFill/>
                </a:ln>
                <a:solidFill>
                  <a:schemeClr val="tx1"/>
                </a:solidFill>
                <a:effectLst/>
                <a:latin typeface="Arial" panose="020B0604020202020204" pitchFamily="34" charset="0"/>
              </a:rPr>
              <a:t> Compared to "Binders" and "Chairs," the "Art" and "Bookcases" sub-categories seem to have a wider spread of product IDs across lower sales values. This implies a larger variety of art pieces and bookcases are being sold, but individually, they might not be generating the same high sales volume as the top-selling binders and chairs. This could suggest a more niche market for these items or a need to identify and potentially promote higher-performing products within these categories.</a:t>
            </a:r>
          </a:p>
        </p:txBody>
      </p:sp>
      <p:sp>
        <p:nvSpPr>
          <p:cNvPr id="6" name="Rectangle 5"/>
          <p:cNvSpPr/>
          <p:nvPr/>
        </p:nvSpPr>
        <p:spPr>
          <a:xfrm>
            <a:off x="5827414" y="598025"/>
            <a:ext cx="6096000" cy="1754326"/>
          </a:xfrm>
          <a:prstGeom prst="rect">
            <a:avLst/>
          </a:prstGeom>
        </p:spPr>
        <p:txBody>
          <a:bodyPr>
            <a:spAutoFit/>
          </a:bodyPr>
          <a:lstStyle/>
          <a:p>
            <a:r>
              <a:rPr lang="en-US" sz="3600" b="1" i="1" dirty="0">
                <a:solidFill>
                  <a:srgbClr val="FF0000"/>
                </a:solidFill>
              </a:rPr>
              <a:t>Sales Concentration and Product Range within Key Sub-Categories</a:t>
            </a:r>
            <a:endParaRPr lang="en-IN" sz="3600" b="1" i="1"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133" y="56098"/>
            <a:ext cx="4778133" cy="292853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49822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23" y="353086"/>
            <a:ext cx="5404919" cy="30987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1"/>
          <p:cNvSpPr>
            <a:spLocks noChangeArrowheads="1"/>
          </p:cNvSpPr>
          <p:nvPr/>
        </p:nvSpPr>
        <p:spPr bwMode="auto">
          <a:xfrm>
            <a:off x="190123" y="3612565"/>
            <a:ext cx="11706131" cy="3462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1B1C1D"/>
                </a:solidFill>
                <a:effectLst/>
                <a:latin typeface="Google Sans Text"/>
              </a:rPr>
              <a:t>Here are key business analysis points from the graph "Sum of Profit by Region":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500" b="0" i="0" u="none" strike="noStrike" cap="none" normalizeH="0" baseline="0" dirty="0" smtClean="0">
                <a:ln>
                  <a:noFill/>
                </a:ln>
                <a:solidFill>
                  <a:srgbClr val="1B1C1D"/>
                </a:solidFill>
                <a:effectLst/>
                <a:latin typeface="Google Sans Text"/>
              </a:rPr>
              <a:t>West Region is the Dominant Profit Generator: The graph clearly shows that the West region contributes the highest profit (108K) compared to all other regions (East: 92K, South: 47K, Central: 40K). This indicates that the West region is a key driver of overall profitability for the business and likely warrants further investigation to understand the factors contributing to this success (e.g., strong market presence, effective sales strategies, favorable customer base).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500" b="0" i="0" u="none" strike="noStrike" cap="none" normalizeH="0" baseline="0" dirty="0" smtClean="0">
                <a:ln>
                  <a:noFill/>
                </a:ln>
                <a:solidFill>
                  <a:srgbClr val="1B1C1D"/>
                </a:solidFill>
                <a:effectLst/>
                <a:latin typeface="Google Sans Text"/>
              </a:rPr>
              <a:t>Profitability Declines Significantly Moving East to Central: There's a noticeable downward trend in profit as we move from the West to the East, then a more substantial drop to the South, and finally a slight decrease to the Central region. This suggests varying levels of market performance and profitability across different geographical areas. Understanding the reasons behind this decline (e.g., differing market sizes, competitive landscapes, operational costs, customer demand) is crucial for strategic decision-making.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500" b="0" i="0" u="none" strike="noStrike" cap="none" normalizeH="0" baseline="0" dirty="0" smtClean="0">
                <a:ln>
                  <a:noFill/>
                </a:ln>
                <a:solidFill>
                  <a:srgbClr val="1B1C1D"/>
                </a:solidFill>
                <a:effectLst/>
                <a:latin typeface="Google Sans Text"/>
              </a:rPr>
              <a:t>South and Central Regions Present Opportunities for Improvement: The South (47K) and Central (40K) regions generate significantly lower profits compared to the West and East. This highlights potential areas for business improvement. Analysis should be conducted to identify the challenges in these regions and explore strategies to boost profitability, such as targeted marketing campaigns, cost optimization, or adjustments to product/service offerings to better suit the local market. These regions could represent untapped potential or areas requiring strategic intervention.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5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5937117" y="573561"/>
            <a:ext cx="6475183" cy="1384995"/>
          </a:xfrm>
          <a:prstGeom prst="rect">
            <a:avLst/>
          </a:prstGeom>
        </p:spPr>
        <p:txBody>
          <a:bodyPr wrap="square">
            <a:spAutoFit/>
          </a:bodyPr>
          <a:lstStyle/>
          <a:p>
            <a:r>
              <a:rPr lang="en-US" sz="4200" b="1" i="1" dirty="0">
                <a:solidFill>
                  <a:srgbClr val="FF0000"/>
                </a:solidFill>
              </a:rPr>
              <a:t>Distribution of Profit Across Geographic Regions</a:t>
            </a:r>
            <a:endParaRPr lang="en-IN" sz="4200" b="1" i="1" dirty="0">
              <a:solidFill>
                <a:srgbClr val="FF0000"/>
              </a:solidFill>
            </a:endParaRPr>
          </a:p>
        </p:txBody>
      </p:sp>
    </p:spTree>
    <p:extLst>
      <p:ext uri="{BB962C8B-B14F-4D97-AF65-F5344CB8AC3E}">
        <p14:creationId xmlns:p14="http://schemas.microsoft.com/office/powerpoint/2010/main" val="3658914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586</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Rounded MT Bold</vt:lpstr>
      <vt:lpstr>Calibri</vt:lpstr>
      <vt:lpstr>Calibri Light</vt:lpstr>
      <vt:lpstr>Google Sans Text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8</cp:revision>
  <dcterms:created xsi:type="dcterms:W3CDTF">2025-04-09T05:59:58Z</dcterms:created>
  <dcterms:modified xsi:type="dcterms:W3CDTF">2025-04-09T15:24:08Z</dcterms:modified>
</cp:coreProperties>
</file>