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7" r:id="rId10"/>
    <p:sldId id="268" r:id="rId11"/>
    <p:sldId id="265" r:id="rId12"/>
    <p:sldId id="266" r:id="rId13"/>
  </p:sldIdLst>
  <p:sldSz cx="18288000" cy="10287000"/>
  <p:notesSz cx="6858000" cy="9144000"/>
  <p:embeddedFontLs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79" autoAdjust="0"/>
    <p:restoredTop sz="93447" autoAdjust="0"/>
  </p:normalViewPr>
  <p:slideViewPr>
    <p:cSldViewPr>
      <p:cViewPr>
        <p:scale>
          <a:sx n="23" d="100"/>
          <a:sy n="23" d="100"/>
        </p:scale>
        <p:origin x="1296" y="6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981200" y="2865706"/>
            <a:ext cx="5943600" cy="2611292"/>
          </a:xfrm>
          <a:prstGeom prst="rect">
            <a:avLst/>
          </a:prstGeom>
        </p:spPr>
        <p:txBody>
          <a:bodyPr wrap="square" lIns="0" tIns="0" rIns="0" bIns="0" rtlCol="0" anchor="t">
            <a:spAutoFit/>
          </a:bodyPr>
          <a:lstStyle/>
          <a:p>
            <a:pPr algn="ctr">
              <a:lnSpc>
                <a:spcPts val="11059"/>
              </a:lnSpc>
            </a:pPr>
            <a:r>
              <a:rPr lang="en-US" sz="4000" dirty="0">
                <a:latin typeface="Times New Roman" panose="02020603050405020304" pitchFamily="18" charset="0"/>
                <a:cs typeface="Times New Roman" panose="02020603050405020304" pitchFamily="18" charset="0"/>
              </a:rPr>
              <a:t>Top 5 Content Categories Analysis for Social Buzz</a:t>
            </a:r>
            <a:endParaRPr lang="en-US" sz="4000" spc="-105"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bar chart&#10;&#10;Description automatically generated">
            <a:extLst>
              <a:ext uri="{FF2B5EF4-FFF2-40B4-BE49-F238E27FC236}">
                <a16:creationId xmlns:a16="http://schemas.microsoft.com/office/drawing/2014/main" id="{214BE43E-E0A0-CE2D-D537-CC6BFD4A7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90500"/>
            <a:ext cx="8762999" cy="9296400"/>
          </a:xfrm>
          <a:prstGeom prst="rect">
            <a:avLst/>
          </a:prstGeom>
        </p:spPr>
      </p:pic>
      <p:sp>
        <p:nvSpPr>
          <p:cNvPr id="5" name="TextBox 4">
            <a:extLst>
              <a:ext uri="{FF2B5EF4-FFF2-40B4-BE49-F238E27FC236}">
                <a16:creationId xmlns:a16="http://schemas.microsoft.com/office/drawing/2014/main" id="{CC0E7A03-3C33-A187-2312-B7922B88C874}"/>
              </a:ext>
            </a:extLst>
          </p:cNvPr>
          <p:cNvSpPr txBox="1"/>
          <p:nvPr/>
        </p:nvSpPr>
        <p:spPr>
          <a:xfrm>
            <a:off x="10287000" y="1638300"/>
            <a:ext cx="6019800" cy="4524315"/>
          </a:xfrm>
          <a:prstGeom prst="rect">
            <a:avLst/>
          </a:prstGeom>
          <a:noFill/>
        </p:spPr>
        <p:txBody>
          <a:bodyPr wrap="square">
            <a:spAutoFit/>
          </a:bodyPr>
          <a:lstStyle/>
          <a:p>
            <a:pPr algn="just"/>
            <a:r>
              <a:rPr lang="en-US" sz="3600" dirty="0">
                <a:latin typeface="Times New Roman" panose="02020603050405020304" pitchFamily="18" charset="0"/>
                <a:cs typeface="Times New Roman" panose="02020603050405020304" pitchFamily="18" charset="0"/>
              </a:rPr>
              <a:t>This bar chart illustrates the total scores for different content types across categories. It highlights that 'Photos' from the 'Animals' category have the highest score, while 'Videos' from the 'Technology' category have the lowest.</a:t>
            </a:r>
          </a:p>
        </p:txBody>
      </p:sp>
    </p:spTree>
    <p:extLst>
      <p:ext uri="{BB962C8B-B14F-4D97-AF65-F5344CB8AC3E}">
        <p14:creationId xmlns:p14="http://schemas.microsoft.com/office/powerpoint/2010/main" val="255605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145513"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7418230F-72DD-22EE-03D9-917718277863}"/>
              </a:ext>
            </a:extLst>
          </p:cNvPr>
          <p:cNvSpPr txBox="1"/>
          <p:nvPr/>
        </p:nvSpPr>
        <p:spPr>
          <a:xfrm>
            <a:off x="10754650" y="2648977"/>
            <a:ext cx="6535129" cy="5262979"/>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conclusion, the analysis identified the top 5 content categories with the highest engagement on Social Buzz, revealing user preferences for certain types of content. It tracked trends over time to highlight shifts in popularity. Recommendations include optimizing content strategy by focusing on these high-performing categories. These insights align with Social Buzz’s business goals and IPO preparations, offering actionable guidance to enhance user engagement and support strategic growth.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7016900" y="3314700"/>
            <a:ext cx="9747100" cy="4953000"/>
          </a:xfrm>
          <a:prstGeom prst="rect">
            <a:avLst/>
          </a:prstGeom>
          <a:solidFill>
            <a:schemeClr val="bg1"/>
          </a:solidFill>
        </p:spPr>
        <p:txBody>
          <a:bodyPr/>
          <a:lstStyle/>
          <a:p>
            <a:pPr algn="just"/>
            <a:r>
              <a:rPr lang="en-US" sz="3200" dirty="0"/>
              <a:t>We analyzed Social Buzz’s content data to identify the top 5 categories with the highest popularity. </a:t>
            </a:r>
          </a:p>
          <a:p>
            <a:pPr algn="just"/>
            <a:r>
              <a:rPr lang="en-US" sz="3200" dirty="0"/>
              <a:t>The analysis involved cleaning and merging datasets, calculating total scores, and delivering insights into content performance. </a:t>
            </a:r>
          </a:p>
          <a:p>
            <a:pPr algn="just"/>
            <a:r>
              <a:rPr lang="en-US" sz="3200" dirty="0"/>
              <a:t>The findings will help Social Buzz enhance their content strategy and support their upcoming IPO preparations.</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217754" y="2601680"/>
            <a:ext cx="6453903" cy="6467663"/>
          </a:xfrm>
          <a:prstGeom prst="rect">
            <a:avLst/>
          </a:prstGeom>
        </p:spPr>
      </p:pic>
      <p:sp>
        <p:nvSpPr>
          <p:cNvPr id="33" name="TextBox 33"/>
          <p:cNvSpPr txBox="1"/>
          <p:nvPr/>
        </p:nvSpPr>
        <p:spPr>
          <a:xfrm>
            <a:off x="1219201" y="4838700"/>
            <a:ext cx="4800600" cy="2462213"/>
          </a:xfrm>
          <a:prstGeom prst="rect">
            <a:avLst/>
          </a:prstGeom>
        </p:spPr>
        <p:txBody>
          <a:bodyPr wrap="square"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313983" y="5334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927075" y="4674041"/>
            <a:ext cx="7470194" cy="5493612"/>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3" name="TextBox 22">
            <a:extLst>
              <a:ext uri="{FF2B5EF4-FFF2-40B4-BE49-F238E27FC236}">
                <a16:creationId xmlns:a16="http://schemas.microsoft.com/office/drawing/2014/main" id="{B9FC73AD-FBE3-B10C-0153-1AE29D836032}"/>
              </a:ext>
            </a:extLst>
          </p:cNvPr>
          <p:cNvSpPr txBox="1"/>
          <p:nvPr/>
        </p:nvSpPr>
        <p:spPr>
          <a:xfrm>
            <a:off x="11240683" y="1638300"/>
            <a:ext cx="6513917" cy="7971413"/>
          </a:xfrm>
          <a:prstGeom prst="rect">
            <a:avLst/>
          </a:prstGeom>
          <a:noFill/>
        </p:spPr>
        <p:txBody>
          <a:bodyPr wrap="square">
            <a:spAutoFit/>
          </a:bodyPr>
          <a:lstStyle/>
          <a:p>
            <a:pPr marL="457200" indent="-457200" algn="just">
              <a:buFont typeface="Arial" panose="020B0604020202020204" pitchFamily="34" charset="0"/>
              <a:buChar char="•"/>
            </a:pPr>
            <a:r>
              <a:rPr lang="en-US" sz="3200" dirty="0"/>
              <a:t>The project aimed to address the challenge of identifying which content categories on Social Buzz are the most popular among users. </a:t>
            </a:r>
          </a:p>
          <a:p>
            <a:pPr marL="457200" indent="-457200" algn="just">
              <a:buFont typeface="Arial" panose="020B0604020202020204" pitchFamily="34" charset="0"/>
              <a:buChar char="•"/>
            </a:pPr>
            <a:r>
              <a:rPr lang="en-US" sz="3200" dirty="0"/>
              <a:t>With over 100,000 pieces of content posted daily and massive volumes of unstructured data, Social Buzz needed a clear understanding of content performance.</a:t>
            </a:r>
          </a:p>
          <a:p>
            <a:pPr marL="457200" indent="-457200" algn="just">
              <a:buFont typeface="Arial" panose="020B0604020202020204" pitchFamily="34" charset="0"/>
              <a:buChar char="•"/>
            </a:pPr>
            <a:r>
              <a:rPr lang="en-US" sz="3200" dirty="0"/>
              <a:t> The problem was to accurately analyze and rank content categories based on user engagement to support strategic decision-making and optimize content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en-US"/>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31" name="TextBox 31"/>
          <p:cNvSpPr txBox="1"/>
          <p:nvPr/>
        </p:nvSpPr>
        <p:spPr>
          <a:xfrm>
            <a:off x="2670508" y="3331799"/>
            <a:ext cx="5612273" cy="2462213"/>
          </a:xfrm>
          <a:prstGeom prst="rect">
            <a:avLst/>
          </a:prstGeom>
        </p:spPr>
        <p:txBody>
          <a:bodyPr wrap="square"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Rectangle 31">
            <a:extLst>
              <a:ext uri="{FF2B5EF4-FFF2-40B4-BE49-F238E27FC236}">
                <a16:creationId xmlns:a16="http://schemas.microsoft.com/office/drawing/2014/main" id="{33626E57-7058-3B29-28E5-AD26AA4A8A49}"/>
              </a:ext>
            </a:extLst>
          </p:cNvPr>
          <p:cNvSpPr/>
          <p:nvPr/>
        </p:nvSpPr>
        <p:spPr>
          <a:xfrm>
            <a:off x="14194027" y="1542850"/>
            <a:ext cx="3394717" cy="15408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ysClr val="windowText" lastClr="000000"/>
                </a:solidFill>
              </a:rPr>
              <a:t>Managing Director </a:t>
            </a:r>
          </a:p>
          <a:p>
            <a:pPr algn="ctr"/>
            <a:r>
              <a:rPr lang="en-US" sz="2800" dirty="0">
                <a:solidFill>
                  <a:sysClr val="windowText" lastClr="000000"/>
                </a:solidFill>
              </a:rPr>
              <a:t>Mae Mulligan</a:t>
            </a:r>
          </a:p>
          <a:p>
            <a:pPr algn="ctr"/>
            <a:r>
              <a:rPr lang="en-US" sz="2800" dirty="0">
                <a:solidFill>
                  <a:sysClr val="windowText" lastClr="000000"/>
                </a:solidFill>
              </a:rPr>
              <a:t>(Client Lead) </a:t>
            </a:r>
          </a:p>
        </p:txBody>
      </p:sp>
      <p:sp>
        <p:nvSpPr>
          <p:cNvPr id="33" name="Rectangle 32">
            <a:extLst>
              <a:ext uri="{FF2B5EF4-FFF2-40B4-BE49-F238E27FC236}">
                <a16:creationId xmlns:a16="http://schemas.microsoft.com/office/drawing/2014/main" id="{C9B041A7-BE00-3EFF-99F4-717C5B59329B}"/>
              </a:ext>
            </a:extLst>
          </p:cNvPr>
          <p:cNvSpPr/>
          <p:nvPr/>
        </p:nvSpPr>
        <p:spPr>
          <a:xfrm>
            <a:off x="14293092" y="4177135"/>
            <a:ext cx="3033521" cy="194801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ysClr val="windowText" lastClr="000000"/>
                </a:solidFill>
              </a:rPr>
              <a:t>Lead IPO Strategist</a:t>
            </a:r>
          </a:p>
          <a:p>
            <a:pPr algn="ctr"/>
            <a:r>
              <a:rPr lang="en-US" sz="2800" dirty="0">
                <a:solidFill>
                  <a:sysClr val="windowText" lastClr="000000"/>
                </a:solidFill>
              </a:rPr>
              <a:t>Florian Henry </a:t>
            </a:r>
          </a:p>
          <a:p>
            <a:pPr algn="ctr"/>
            <a:endParaRPr lang="en-US" dirty="0">
              <a:solidFill>
                <a:sysClr val="windowText" lastClr="000000"/>
              </a:solidFill>
            </a:endParaRPr>
          </a:p>
        </p:txBody>
      </p:sp>
      <p:sp>
        <p:nvSpPr>
          <p:cNvPr id="34" name="Rectangle 33">
            <a:extLst>
              <a:ext uri="{FF2B5EF4-FFF2-40B4-BE49-F238E27FC236}">
                <a16:creationId xmlns:a16="http://schemas.microsoft.com/office/drawing/2014/main" id="{24AC066B-DB07-234A-CF43-A0012A6A3F6E}"/>
              </a:ext>
            </a:extLst>
          </p:cNvPr>
          <p:cNvSpPr/>
          <p:nvPr/>
        </p:nvSpPr>
        <p:spPr>
          <a:xfrm>
            <a:off x="14293092" y="7272958"/>
            <a:ext cx="2919731" cy="1803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ysClr val="windowText" lastClr="000000"/>
                </a:solidFill>
                <a:latin typeface="Times New Roman" panose="02020603050405020304" pitchFamily="18" charset="0"/>
                <a:cs typeface="Times New Roman" panose="02020603050405020304" pitchFamily="18" charset="0"/>
              </a:rPr>
              <a:t>Data Scientist</a:t>
            </a:r>
          </a:p>
          <a:p>
            <a:pPr algn="ctr"/>
            <a:r>
              <a:rPr lang="en-US" sz="2800" dirty="0">
                <a:solidFill>
                  <a:sysClr val="windowText" lastClr="000000"/>
                </a:solidFill>
                <a:latin typeface="Times New Roman" panose="02020603050405020304" pitchFamily="18" charset="0"/>
                <a:cs typeface="Times New Roman" panose="02020603050405020304" pitchFamily="18" charset="0"/>
              </a:rPr>
              <a:t>Michelle Grove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0" y="1027892"/>
            <a:ext cx="1911541"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8"/>
            <a:ext cx="5562936"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1 </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Rectangle 38">
            <a:extLst>
              <a:ext uri="{FF2B5EF4-FFF2-40B4-BE49-F238E27FC236}">
                <a16:creationId xmlns:a16="http://schemas.microsoft.com/office/drawing/2014/main" id="{381555B4-29D8-1F80-7D19-1710905B466E}"/>
              </a:ext>
            </a:extLst>
          </p:cNvPr>
          <p:cNvSpPr/>
          <p:nvPr/>
        </p:nvSpPr>
        <p:spPr>
          <a:xfrm>
            <a:off x="4663931" y="965823"/>
            <a:ext cx="6248400" cy="923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REQUIREMENT GATHERING</a:t>
            </a:r>
          </a:p>
        </p:txBody>
      </p:sp>
      <p:sp>
        <p:nvSpPr>
          <p:cNvPr id="40" name="Rectangle 39">
            <a:extLst>
              <a:ext uri="{FF2B5EF4-FFF2-40B4-BE49-F238E27FC236}">
                <a16:creationId xmlns:a16="http://schemas.microsoft.com/office/drawing/2014/main" id="{EF31567C-335E-D818-D940-9E3593DDCAEC}"/>
              </a:ext>
            </a:extLst>
          </p:cNvPr>
          <p:cNvSpPr/>
          <p:nvPr/>
        </p:nvSpPr>
        <p:spPr>
          <a:xfrm>
            <a:off x="6367750" y="2825269"/>
            <a:ext cx="5562936" cy="10133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DATA CLEANING</a:t>
            </a:r>
          </a:p>
        </p:txBody>
      </p:sp>
      <p:sp>
        <p:nvSpPr>
          <p:cNvPr id="41" name="Rectangle 40">
            <a:extLst>
              <a:ext uri="{FF2B5EF4-FFF2-40B4-BE49-F238E27FC236}">
                <a16:creationId xmlns:a16="http://schemas.microsoft.com/office/drawing/2014/main" id="{8770F0FF-0061-AD71-D39C-6B086169DA46}"/>
              </a:ext>
            </a:extLst>
          </p:cNvPr>
          <p:cNvSpPr/>
          <p:nvPr/>
        </p:nvSpPr>
        <p:spPr>
          <a:xfrm>
            <a:off x="8382000" y="4605252"/>
            <a:ext cx="5410200" cy="95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DATA MERGING</a:t>
            </a:r>
          </a:p>
        </p:txBody>
      </p:sp>
      <p:sp>
        <p:nvSpPr>
          <p:cNvPr id="42" name="Rectangle 41">
            <a:extLst>
              <a:ext uri="{FF2B5EF4-FFF2-40B4-BE49-F238E27FC236}">
                <a16:creationId xmlns:a16="http://schemas.microsoft.com/office/drawing/2014/main" id="{E1DD1995-C745-9207-64FB-64BE4046E4DC}"/>
              </a:ext>
            </a:extLst>
          </p:cNvPr>
          <p:cNvSpPr/>
          <p:nvPr/>
        </p:nvSpPr>
        <p:spPr>
          <a:xfrm>
            <a:off x="10210800" y="6327872"/>
            <a:ext cx="5410200" cy="9050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DATA ANALYSIS</a:t>
            </a:r>
          </a:p>
        </p:txBody>
      </p:sp>
      <p:sp>
        <p:nvSpPr>
          <p:cNvPr id="43" name="Rectangle 42">
            <a:extLst>
              <a:ext uri="{FF2B5EF4-FFF2-40B4-BE49-F238E27FC236}">
                <a16:creationId xmlns:a16="http://schemas.microsoft.com/office/drawing/2014/main" id="{42AB5822-C199-6213-0352-8F0C1DC2B108}"/>
              </a:ext>
            </a:extLst>
          </p:cNvPr>
          <p:cNvSpPr/>
          <p:nvPr/>
        </p:nvSpPr>
        <p:spPr>
          <a:xfrm>
            <a:off x="12344400" y="7962900"/>
            <a:ext cx="5410200" cy="12311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REPORTING AND PRESENTATION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762000" y="571500"/>
            <a:ext cx="18309358" cy="3693319"/>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a:p>
            <a:pPr>
              <a:lnSpc>
                <a:spcPts val="9600"/>
              </a:lnSpc>
            </a:pPr>
            <a:endParaRPr lang="en-US" sz="8000" spc="-80" dirty="0">
              <a:solidFill>
                <a:srgbClr val="000000"/>
              </a:solidFill>
              <a:latin typeface="Graphik Regular" panose="020B0503030202060203" pitchFamily="34" charset="0"/>
            </a:endParaRPr>
          </a:p>
          <a:p>
            <a:pPr>
              <a:lnSpc>
                <a:spcPts val="9600"/>
              </a:lnSpc>
            </a:pPr>
            <a:endParaRPr lang="en-US" sz="8000" spc="-80" dirty="0">
              <a:solidFill>
                <a:srgbClr val="000000"/>
              </a:solidFill>
              <a:latin typeface="Graphik Regular" panose="020B0503030202060203" pitchFamily="34" charset="0"/>
            </a:endParaRP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7" name="Rectangle 3">
            <a:extLst>
              <a:ext uri="{FF2B5EF4-FFF2-40B4-BE49-F238E27FC236}">
                <a16:creationId xmlns:a16="http://schemas.microsoft.com/office/drawing/2014/main" id="{0333572B-A61B-83B6-0BB3-338D7282D026}"/>
              </a:ext>
            </a:extLst>
          </p:cNvPr>
          <p:cNvSpPr>
            <a:spLocks noChangeArrowheads="1"/>
          </p:cNvSpPr>
          <p:nvPr/>
        </p:nvSpPr>
        <p:spPr bwMode="auto">
          <a:xfrm>
            <a:off x="762001" y="2087702"/>
            <a:ext cx="164592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Performing Categories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Identified which content categories have the highest engagement on Social Buzz.</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Preferences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Revealed the types of content that resonate most with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Trends Over Time</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Analyzed how category popularity evolves, highlighting emerging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Strategy</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Provided recommendations for focusing on high-performing categories to boost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Alignment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Assessed how insights support Social Buzz’s business goals, including their IPO preparations.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Optimization Opportunities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Suggested ways to enhance content strategy based on user behavior and category performanc</a:t>
            </a:r>
            <a:r>
              <a:rPr kumimoji="0" lang="en-US" altLang="en-US" sz="1800" b="0" i="0" u="none" strike="noStrike" cap="none" normalizeH="0" baseline="0" dirty="0">
                <a:ln>
                  <a:noFill/>
                </a:ln>
                <a:solidFill>
                  <a:schemeClr val="tx1"/>
                </a:solidFill>
                <a:effectLst/>
                <a:latin typeface="Arial" panose="020B0604020202020204" pitchFamily="34" charset="0"/>
              </a:rPr>
              <a:t>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e chart with numbers and text&#10;&#10;Description automatically generated">
            <a:extLst>
              <a:ext uri="{FF2B5EF4-FFF2-40B4-BE49-F238E27FC236}">
                <a16:creationId xmlns:a16="http://schemas.microsoft.com/office/drawing/2014/main" id="{00A5B4FB-147F-B3ED-7C16-7A2CAD9BE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76300"/>
            <a:ext cx="10252199" cy="7848600"/>
          </a:xfrm>
          <a:prstGeom prst="rect">
            <a:avLst/>
          </a:prstGeom>
        </p:spPr>
      </p:pic>
      <p:sp>
        <p:nvSpPr>
          <p:cNvPr id="6" name="TextBox 5">
            <a:extLst>
              <a:ext uri="{FF2B5EF4-FFF2-40B4-BE49-F238E27FC236}">
                <a16:creationId xmlns:a16="http://schemas.microsoft.com/office/drawing/2014/main" id="{C088E132-413E-457D-ECE1-5B3B90DF58DC}"/>
              </a:ext>
            </a:extLst>
          </p:cNvPr>
          <p:cNvSpPr txBox="1"/>
          <p:nvPr/>
        </p:nvSpPr>
        <p:spPr>
          <a:xfrm>
            <a:off x="11125200" y="2705100"/>
            <a:ext cx="6172200" cy="5078313"/>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The pie chart displays the sum of scores for the top 5 content categories. The 'Animals' category has the highest score among these top categories</a:t>
            </a:r>
            <a:r>
              <a:rPr lang="en-US" dirty="0"/>
              <a:t>.</a:t>
            </a:r>
          </a:p>
          <a:p>
            <a:r>
              <a:rPr lang="en-US" sz="3600" dirty="0">
                <a:latin typeface="Times New Roman" panose="02020603050405020304" pitchFamily="18" charset="0"/>
                <a:cs typeface="Times New Roman" panose="02020603050405020304" pitchFamily="18" charset="0"/>
              </a:rPr>
              <a:t>This suggests that content related to animals generates the most reactions or scores compared to other categories</a:t>
            </a:r>
          </a:p>
        </p:txBody>
      </p:sp>
    </p:spTree>
    <p:extLst>
      <p:ext uri="{BB962C8B-B14F-4D97-AF65-F5344CB8AC3E}">
        <p14:creationId xmlns:p14="http://schemas.microsoft.com/office/powerpoint/2010/main" val="235402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lue bars&#10;&#10;Description automatically generated">
            <a:extLst>
              <a:ext uri="{FF2B5EF4-FFF2-40B4-BE49-F238E27FC236}">
                <a16:creationId xmlns:a16="http://schemas.microsoft.com/office/drawing/2014/main" id="{688C066A-6D61-DDB0-AB28-5EEBBD9A3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40" y="867356"/>
            <a:ext cx="8623360" cy="8552288"/>
          </a:xfrm>
          <a:prstGeom prst="rect">
            <a:avLst/>
          </a:prstGeom>
        </p:spPr>
      </p:pic>
      <p:sp>
        <p:nvSpPr>
          <p:cNvPr id="4" name="Rectangle 3">
            <a:extLst>
              <a:ext uri="{FF2B5EF4-FFF2-40B4-BE49-F238E27FC236}">
                <a16:creationId xmlns:a16="http://schemas.microsoft.com/office/drawing/2014/main" id="{D1973A72-8CB2-0E79-C4C2-E641126D2B88}"/>
              </a:ext>
            </a:extLst>
          </p:cNvPr>
          <p:cNvSpPr/>
          <p:nvPr/>
        </p:nvSpPr>
        <p:spPr>
          <a:xfrm>
            <a:off x="9113520" y="1371600"/>
            <a:ext cx="8336280" cy="67437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600" dirty="0">
                <a:solidFill>
                  <a:schemeClr val="tx1"/>
                </a:solidFill>
                <a:latin typeface="Times New Roman" panose="02020603050405020304" pitchFamily="18" charset="0"/>
                <a:cs typeface="Times New Roman" panose="02020603050405020304" pitchFamily="18" charset="0"/>
              </a:rPr>
              <a:t>The bar chart above shows the count of reactions by month. Notably, January exhibits a significantly higher number of reactions compared to other months.</a:t>
            </a: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506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489</Words>
  <Application>Microsoft Office PowerPoint</Application>
  <PresentationFormat>Custom</PresentationFormat>
  <Paragraphs>68</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Clear Sans Regular Bold</vt:lpstr>
      <vt:lpstr>Graphik Regular</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Alekhya Nukala</cp:lastModifiedBy>
  <cp:revision>10</cp:revision>
  <dcterms:created xsi:type="dcterms:W3CDTF">2006-08-16T00:00:00Z</dcterms:created>
  <dcterms:modified xsi:type="dcterms:W3CDTF">2024-09-09T22:28:55Z</dcterms:modified>
  <dc:identifier>DAEhDyfaYKE</dc:identifier>
</cp:coreProperties>
</file>