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mfortaa-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3d3afe64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3d3afe64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3d3afe6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3d3afe6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3d3afe6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3d3afe6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3d3afe6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3d3afe6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3d3afe64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3d3afe64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3d3afe64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3d3afe64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3d3afe64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3d3afe64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3d3afe64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3d3afe64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3d3afe648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3d3afe648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44.197.240.111/log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1166925"/>
            <a:ext cx="8520600" cy="2481300"/>
          </a:xfrm>
          <a:prstGeom prst="rect">
            <a:avLst/>
          </a:prstGeom>
        </p:spPr>
        <p:txBody>
          <a:bodyPr anchorCtr="0" anchor="ctr" bIns="91425" lIns="91425" spcFirstLastPara="1" rIns="91425" wrap="square" tIns="91425">
            <a:normAutofit fontScale="90000"/>
          </a:bodyPr>
          <a:lstStyle/>
          <a:p>
            <a:pPr indent="0" lvl="0" marL="1371600" rtl="0" algn="l">
              <a:lnSpc>
                <a:spcPct val="105000"/>
              </a:lnSpc>
              <a:spcBef>
                <a:spcPts val="0"/>
              </a:spcBef>
              <a:spcAft>
                <a:spcPts val="0"/>
              </a:spcAft>
              <a:buClr>
                <a:schemeClr val="dk1"/>
              </a:buClr>
              <a:buSzPct val="39285"/>
              <a:buFont typeface="Arial"/>
              <a:buNone/>
            </a:pPr>
            <a:r>
              <a:rPr b="1" lang="en" sz="2800">
                <a:latin typeface="Cambria"/>
                <a:ea typeface="Cambria"/>
                <a:cs typeface="Cambria"/>
                <a:sym typeface="Cambria"/>
              </a:rPr>
              <a:t>Software Engineering CSC 648/848</a:t>
            </a:r>
            <a:endParaRPr b="1" sz="2800">
              <a:latin typeface="Cambria"/>
              <a:ea typeface="Cambria"/>
              <a:cs typeface="Cambria"/>
              <a:sym typeface="Cambria"/>
            </a:endParaRPr>
          </a:p>
          <a:p>
            <a:pPr indent="0" lvl="0" marL="457200" rtl="0" algn="ctr">
              <a:lnSpc>
                <a:spcPct val="105000"/>
              </a:lnSpc>
              <a:spcBef>
                <a:spcPts val="15"/>
              </a:spcBef>
              <a:spcAft>
                <a:spcPts val="0"/>
              </a:spcAft>
              <a:buNone/>
            </a:pPr>
            <a:r>
              <a:t/>
            </a:r>
            <a:endParaRPr b="1" sz="2538">
              <a:latin typeface="Cambria"/>
              <a:ea typeface="Cambria"/>
              <a:cs typeface="Cambria"/>
              <a:sym typeface="Cambria"/>
            </a:endParaRPr>
          </a:p>
          <a:p>
            <a:pPr indent="0" lvl="0" marL="457200" rtl="0" algn="ctr">
              <a:lnSpc>
                <a:spcPct val="105000"/>
              </a:lnSpc>
              <a:spcBef>
                <a:spcPts val="15"/>
              </a:spcBef>
              <a:spcAft>
                <a:spcPts val="0"/>
              </a:spcAft>
              <a:buNone/>
            </a:pPr>
            <a:r>
              <a:rPr b="1" lang="en" sz="2538">
                <a:latin typeface="Cambria"/>
                <a:ea typeface="Cambria"/>
                <a:cs typeface="Cambria"/>
                <a:sym typeface="Cambria"/>
              </a:rPr>
              <a:t>Team 01 / Section 01</a:t>
            </a:r>
            <a:endParaRPr b="1" sz="2538">
              <a:latin typeface="Cambria"/>
              <a:ea typeface="Cambria"/>
              <a:cs typeface="Cambria"/>
              <a:sym typeface="Cambria"/>
            </a:endParaRPr>
          </a:p>
          <a:p>
            <a:pPr indent="0" lvl="0" marL="457200" rtl="0" algn="ctr">
              <a:lnSpc>
                <a:spcPct val="105000"/>
              </a:lnSpc>
              <a:spcBef>
                <a:spcPts val="15"/>
              </a:spcBef>
              <a:spcAft>
                <a:spcPts val="0"/>
              </a:spcAft>
              <a:buNone/>
            </a:pPr>
            <a:r>
              <a:rPr lang="en" sz="1800">
                <a:solidFill>
                  <a:srgbClr val="000000"/>
                </a:solidFill>
                <a:latin typeface="Cambria"/>
                <a:ea typeface="Cambria"/>
                <a:cs typeface="Cambria"/>
                <a:sym typeface="Cambria"/>
              </a:rPr>
              <a:t>Alekya Bairaboina - Team Lead</a:t>
            </a:r>
            <a:endParaRPr sz="1800">
              <a:solidFill>
                <a:srgbClr val="000000"/>
              </a:solidFill>
              <a:latin typeface="Cambria"/>
              <a:ea typeface="Cambria"/>
              <a:cs typeface="Cambria"/>
              <a:sym typeface="Cambria"/>
            </a:endParaRPr>
          </a:p>
          <a:p>
            <a:pPr indent="0" lvl="0" marL="457200" rtl="0" algn="ctr">
              <a:lnSpc>
                <a:spcPct val="105000"/>
              </a:lnSpc>
              <a:spcBef>
                <a:spcPts val="15"/>
              </a:spcBef>
              <a:spcAft>
                <a:spcPts val="0"/>
              </a:spcAft>
              <a:buNone/>
            </a:pPr>
            <a:r>
              <a:rPr lang="en" sz="1800">
                <a:solidFill>
                  <a:srgbClr val="000000"/>
                </a:solidFill>
                <a:latin typeface="Cambria"/>
                <a:ea typeface="Cambria"/>
                <a:cs typeface="Cambria"/>
                <a:sym typeface="Cambria"/>
              </a:rPr>
              <a:t>Nandhi Kanti Vinay Kumar - Frontend Lead</a:t>
            </a:r>
            <a:endParaRPr sz="1800">
              <a:solidFill>
                <a:srgbClr val="000000"/>
              </a:solidFill>
              <a:latin typeface="Cambria"/>
              <a:ea typeface="Cambria"/>
              <a:cs typeface="Cambria"/>
              <a:sym typeface="Cambria"/>
            </a:endParaRPr>
          </a:p>
          <a:p>
            <a:pPr indent="0" lvl="0" marL="457200" rtl="0" algn="ctr">
              <a:lnSpc>
                <a:spcPct val="105000"/>
              </a:lnSpc>
              <a:spcBef>
                <a:spcPts val="15"/>
              </a:spcBef>
              <a:spcAft>
                <a:spcPts val="0"/>
              </a:spcAft>
              <a:buNone/>
            </a:pPr>
            <a:r>
              <a:rPr lang="en" sz="1800">
                <a:solidFill>
                  <a:srgbClr val="000000"/>
                </a:solidFill>
                <a:latin typeface="Cambria"/>
                <a:ea typeface="Cambria"/>
                <a:cs typeface="Cambria"/>
                <a:sym typeface="Cambria"/>
              </a:rPr>
              <a:t>Ishika Shah – Backend Lead</a:t>
            </a:r>
            <a:endParaRPr sz="1800">
              <a:solidFill>
                <a:srgbClr val="000000"/>
              </a:solidFill>
              <a:latin typeface="Cambria"/>
              <a:ea typeface="Cambria"/>
              <a:cs typeface="Cambria"/>
              <a:sym typeface="Cambria"/>
            </a:endParaRPr>
          </a:p>
          <a:p>
            <a:pPr indent="0" lvl="0" marL="457200" rtl="0" algn="ctr">
              <a:lnSpc>
                <a:spcPct val="105000"/>
              </a:lnSpc>
              <a:spcBef>
                <a:spcPts val="15"/>
              </a:spcBef>
              <a:spcAft>
                <a:spcPts val="0"/>
              </a:spcAft>
              <a:buNone/>
            </a:pPr>
            <a:r>
              <a:rPr lang="en" sz="1800">
                <a:solidFill>
                  <a:srgbClr val="000000"/>
                </a:solidFill>
                <a:latin typeface="Cambria"/>
                <a:ea typeface="Cambria"/>
                <a:cs typeface="Cambria"/>
                <a:sym typeface="Cambria"/>
              </a:rPr>
              <a:t>Jacob Lawrence – Github &amp; Scrum Master</a:t>
            </a:r>
            <a:endParaRPr sz="1800">
              <a:solidFill>
                <a:srgbClr val="000000"/>
              </a:solidFill>
              <a:latin typeface="Cambria"/>
              <a:ea typeface="Cambria"/>
              <a:cs typeface="Cambria"/>
              <a:sym typeface="Cambria"/>
            </a:endParaRPr>
          </a:p>
          <a:p>
            <a:pPr indent="0" lvl="0" marL="457200" rtl="0" algn="ctr">
              <a:lnSpc>
                <a:spcPct val="105000"/>
              </a:lnSpc>
              <a:spcBef>
                <a:spcPts val="15"/>
              </a:spcBef>
              <a:spcAft>
                <a:spcPts val="0"/>
              </a:spcAft>
              <a:buNone/>
            </a:pPr>
            <a:r>
              <a:rPr lang="en" sz="1800">
                <a:solidFill>
                  <a:srgbClr val="000000"/>
                </a:solidFill>
                <a:latin typeface="Cambria"/>
                <a:ea typeface="Cambria"/>
                <a:cs typeface="Cambria"/>
                <a:sym typeface="Cambria"/>
              </a:rPr>
              <a:t>Nic Burns – Backend Developer</a:t>
            </a:r>
            <a:endParaRPr sz="1800">
              <a:solidFill>
                <a:srgbClr val="000000"/>
              </a:solidFill>
              <a:latin typeface="Cambria"/>
              <a:ea typeface="Cambria"/>
              <a:cs typeface="Cambria"/>
              <a:sym typeface="Cambria"/>
            </a:endParaRPr>
          </a:p>
          <a:p>
            <a:pPr indent="0" lvl="0" marL="457200" rtl="0" algn="ctr">
              <a:lnSpc>
                <a:spcPct val="105000"/>
              </a:lnSpc>
              <a:spcBef>
                <a:spcPts val="15"/>
              </a:spcBef>
              <a:spcAft>
                <a:spcPts val="0"/>
              </a:spcAft>
              <a:buNone/>
            </a:pPr>
            <a:r>
              <a:t/>
            </a:r>
            <a:endParaRPr sz="1800">
              <a:solidFill>
                <a:srgbClr val="000000"/>
              </a:solidFill>
              <a:latin typeface="Cambria"/>
              <a:ea typeface="Cambria"/>
              <a:cs typeface="Cambria"/>
              <a:sym typeface="Cambria"/>
            </a:endParaRPr>
          </a:p>
          <a:p>
            <a:pPr indent="0" lvl="0" marL="0" rtl="0" algn="ctr">
              <a:spcBef>
                <a:spcPts val="15"/>
              </a:spcBef>
              <a:spcAft>
                <a:spcPts val="0"/>
              </a:spcAft>
              <a:buNone/>
            </a:pPr>
            <a:r>
              <a:t/>
            </a:r>
            <a:endParaRPr b="1" sz="2800">
              <a:latin typeface="Cambria"/>
              <a:ea typeface="Cambria"/>
              <a:cs typeface="Cambria"/>
              <a:sym typeface="Cambria"/>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5000"/>
              </a:lnSpc>
              <a:spcBef>
                <a:spcPts val="0"/>
              </a:spcBef>
              <a:spcAft>
                <a:spcPts val="15"/>
              </a:spcAft>
              <a:buClr>
                <a:schemeClr val="dk1"/>
              </a:buClr>
              <a:buSzPct val="31428"/>
              <a:buFont typeface="Arial"/>
              <a:buNone/>
            </a:pPr>
            <a:r>
              <a:rPr lang="en" sz="3500">
                <a:solidFill>
                  <a:srgbClr val="843C0B"/>
                </a:solidFill>
                <a:latin typeface="Cambria"/>
                <a:ea typeface="Cambria"/>
                <a:cs typeface="Cambria"/>
                <a:sym typeface="Cambria"/>
              </a:rPr>
              <a:t>                          </a:t>
            </a:r>
            <a:r>
              <a:rPr b="1" lang="en" sz="3400">
                <a:latin typeface="Cambria"/>
                <a:ea typeface="Cambria"/>
                <a:cs typeface="Cambria"/>
                <a:sym typeface="Cambria"/>
              </a:rPr>
              <a:t>Picture Perfect</a:t>
            </a:r>
            <a:endParaRPr b="1" sz="3400">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34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fortaa"/>
                <a:ea typeface="Comfortaa"/>
                <a:cs typeface="Comfortaa"/>
                <a:sym typeface="Comfortaa"/>
              </a:rPr>
              <a:t>                  </a:t>
            </a:r>
            <a:endParaRPr b="1">
              <a:latin typeface="Comfortaa"/>
              <a:ea typeface="Comfortaa"/>
              <a:cs typeface="Comfortaa"/>
              <a:sym typeface="Comfortaa"/>
            </a:endParaRPr>
          </a:p>
          <a:p>
            <a:pPr indent="0" lvl="0" marL="0" rtl="0" algn="l">
              <a:spcBef>
                <a:spcPts val="0"/>
              </a:spcBef>
              <a:spcAft>
                <a:spcPts val="0"/>
              </a:spcAft>
              <a:buNone/>
            </a:pPr>
            <a:r>
              <a:t/>
            </a:r>
            <a:endParaRPr b="1" sz="4100">
              <a:latin typeface="Comfortaa"/>
              <a:ea typeface="Comfortaa"/>
              <a:cs typeface="Comfortaa"/>
              <a:sym typeface="Comfortaa"/>
            </a:endParaRPr>
          </a:p>
          <a:p>
            <a:pPr indent="0" lvl="0" marL="0" rtl="0" algn="l">
              <a:spcBef>
                <a:spcPts val="0"/>
              </a:spcBef>
              <a:spcAft>
                <a:spcPts val="0"/>
              </a:spcAft>
              <a:buNone/>
            </a:pPr>
            <a:r>
              <a:rPr b="1" lang="en" sz="4100">
                <a:latin typeface="Comfortaa"/>
                <a:ea typeface="Comfortaa"/>
                <a:cs typeface="Comfortaa"/>
                <a:sym typeface="Comfortaa"/>
              </a:rPr>
              <a:t>              </a:t>
            </a:r>
            <a:r>
              <a:rPr b="1" lang="en" sz="4100">
                <a:latin typeface="Comfortaa"/>
                <a:ea typeface="Comfortaa"/>
                <a:cs typeface="Comfortaa"/>
                <a:sym typeface="Comfortaa"/>
              </a:rPr>
              <a:t>THANK YOU </a:t>
            </a:r>
            <a:endParaRPr b="1" sz="41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419100" lvl="0" marL="457200" marR="0" rtl="0" algn="l">
              <a:lnSpc>
                <a:spcPct val="146668"/>
              </a:lnSpc>
              <a:spcBef>
                <a:spcPts val="0"/>
              </a:spcBef>
              <a:spcAft>
                <a:spcPts val="0"/>
              </a:spcAft>
              <a:buSzPts val="3000"/>
              <a:buAutoNum type="arabicPeriod"/>
            </a:pPr>
            <a:r>
              <a:rPr lang="en"/>
              <a:t>Product Summary</a:t>
            </a:r>
            <a:endParaRPr sz="2500"/>
          </a:p>
        </p:txBody>
      </p:sp>
      <p:sp>
        <p:nvSpPr>
          <p:cNvPr id="135" name="Google Shape;135;p14"/>
          <p:cNvSpPr txBox="1"/>
          <p:nvPr>
            <p:ph idx="1" type="body"/>
          </p:nvPr>
        </p:nvSpPr>
        <p:spPr>
          <a:xfrm>
            <a:off x="819150" y="1664250"/>
            <a:ext cx="7819800" cy="3177600"/>
          </a:xfrm>
          <a:prstGeom prst="rect">
            <a:avLst/>
          </a:prstGeom>
        </p:spPr>
        <p:txBody>
          <a:bodyPr anchorCtr="0" anchor="t" bIns="91425" lIns="91425" spcFirstLastPara="1" rIns="91425" wrap="square" tIns="91425">
            <a:normAutofit lnSpcReduction="20000"/>
          </a:bodyPr>
          <a:lstStyle/>
          <a:p>
            <a:pPr indent="-311150" lvl="0" marL="457200" rtl="0" algn="ctr">
              <a:lnSpc>
                <a:spcPct val="95000"/>
              </a:lnSpc>
              <a:spcBef>
                <a:spcPts val="0"/>
              </a:spcBef>
              <a:spcAft>
                <a:spcPts val="0"/>
              </a:spcAft>
              <a:buClr>
                <a:srgbClr val="1F1F1F"/>
              </a:buClr>
              <a:buSzPts val="1300"/>
              <a:buChar char="-"/>
            </a:pPr>
            <a:r>
              <a:rPr lang="en">
                <a:solidFill>
                  <a:srgbClr val="1F1F1F"/>
                </a:solidFill>
              </a:rPr>
              <a:t>Our proposed social media platform is called </a:t>
            </a:r>
            <a:r>
              <a:rPr b="1" lang="en" sz="1400">
                <a:solidFill>
                  <a:srgbClr val="1F1F1F"/>
                </a:solidFill>
              </a:rPr>
              <a:t>"PicturePerfect"</a:t>
            </a:r>
            <a:r>
              <a:rPr lang="en">
                <a:solidFill>
                  <a:srgbClr val="1F1F1F"/>
                </a:solidFill>
              </a:rPr>
              <a:t> and it aims to be a powerful visual storytelling and inspiration destination for users of all levels, from casual hobbyists to professional photographers, </a:t>
            </a:r>
            <a:r>
              <a:rPr b="1" lang="en" sz="1400">
                <a:solidFill>
                  <a:srgbClr val="1F1F1F"/>
                </a:solidFill>
              </a:rPr>
              <a:t>content creators and business owners</a:t>
            </a:r>
            <a:r>
              <a:rPr lang="en">
                <a:solidFill>
                  <a:srgbClr val="1F1F1F"/>
                </a:solidFill>
              </a:rPr>
              <a:t>. Our application is primarily a duplication of Imgur. But, Imgur cannot perform certain functions that Picture-Perfect can such as advanced editing features, image sorting, content filtration, </a:t>
            </a:r>
            <a:r>
              <a:rPr b="1" lang="en" sz="1400">
                <a:solidFill>
                  <a:srgbClr val="1F1F1F"/>
                </a:solidFill>
              </a:rPr>
              <a:t>comment control.</a:t>
            </a:r>
            <a:r>
              <a:rPr b="1" lang="en" sz="1400">
                <a:solidFill>
                  <a:srgbClr val="1F1F1F"/>
                </a:solidFill>
                <a:highlight>
                  <a:srgbClr val="FFFFFF"/>
                </a:highlight>
              </a:rPr>
              <a:t> </a:t>
            </a:r>
            <a:endParaRPr b="1" sz="1400">
              <a:solidFill>
                <a:srgbClr val="1F1F1F"/>
              </a:solidFill>
              <a:highlight>
                <a:srgbClr val="FFFFFF"/>
              </a:highlight>
            </a:endParaRPr>
          </a:p>
          <a:p>
            <a:pPr indent="0" lvl="0" marL="457200" rtl="0" algn="l">
              <a:lnSpc>
                <a:spcPct val="95000"/>
              </a:lnSpc>
              <a:spcBef>
                <a:spcPts val="1200"/>
              </a:spcBef>
              <a:spcAft>
                <a:spcPts val="0"/>
              </a:spcAft>
              <a:buNone/>
            </a:pPr>
            <a:r>
              <a:t/>
            </a:r>
            <a:endParaRPr>
              <a:solidFill>
                <a:srgbClr val="000000"/>
              </a:solidFill>
            </a:endParaRPr>
          </a:p>
          <a:p>
            <a:pPr indent="-311150" lvl="0" marL="457200" rtl="0" algn="ctr">
              <a:lnSpc>
                <a:spcPct val="95000"/>
              </a:lnSpc>
              <a:spcBef>
                <a:spcPts val="1200"/>
              </a:spcBef>
              <a:spcAft>
                <a:spcPts val="0"/>
              </a:spcAft>
              <a:buClr>
                <a:srgbClr val="000000"/>
              </a:buClr>
              <a:buSzPts val="1300"/>
              <a:buChar char="-"/>
            </a:pPr>
            <a:r>
              <a:rPr lang="en">
                <a:solidFill>
                  <a:srgbClr val="000000"/>
                </a:solidFill>
              </a:rPr>
              <a:t>This new platform</a:t>
            </a:r>
            <a:r>
              <a:rPr lang="en">
                <a:solidFill>
                  <a:srgbClr val="000000"/>
                </a:solidFill>
              </a:rPr>
              <a:t> allows users to share photos in a visually appealing way, with the ability to organize content into customized boards and other seamless ways to </a:t>
            </a:r>
            <a:r>
              <a:rPr b="1" lang="en" sz="1400">
                <a:solidFill>
                  <a:srgbClr val="000000"/>
                </a:solidFill>
              </a:rPr>
              <a:t>share/repost</a:t>
            </a:r>
            <a:r>
              <a:rPr lang="en">
                <a:solidFill>
                  <a:srgbClr val="000000"/>
                </a:solidFill>
              </a:rPr>
              <a:t>. PicturePerfect poses an incredible opportunity for users to </a:t>
            </a:r>
            <a:r>
              <a:rPr b="1" lang="en" sz="1400">
                <a:solidFill>
                  <a:srgbClr val="000000"/>
                </a:solidFill>
              </a:rPr>
              <a:t>make a career </a:t>
            </a:r>
            <a:r>
              <a:rPr lang="en">
                <a:solidFill>
                  <a:srgbClr val="000000"/>
                </a:solidFill>
              </a:rPr>
              <a:t>by selling their art/photography on PictuerPerfe</a:t>
            </a:r>
            <a:r>
              <a:rPr lang="en">
                <a:solidFill>
                  <a:srgbClr val="000000"/>
                </a:solidFill>
              </a:rPr>
              <a:t>ct. Other users can purchase,</a:t>
            </a:r>
            <a:r>
              <a:rPr b="1" lang="en" sz="1500">
                <a:solidFill>
                  <a:srgbClr val="000000"/>
                </a:solidFill>
              </a:rPr>
              <a:t> buy</a:t>
            </a:r>
            <a:r>
              <a:rPr b="1" lang="en" sz="1400">
                <a:solidFill>
                  <a:srgbClr val="000000"/>
                </a:solidFill>
              </a:rPr>
              <a:t> and post products</a:t>
            </a:r>
            <a:r>
              <a:rPr lang="en">
                <a:solidFill>
                  <a:srgbClr val="000000"/>
                </a:solidFill>
              </a:rPr>
              <a:t> all from our application. Our application gives a unique and engaging user experience, while also creating a social network. With features like: following and sharing other accounts, liking, and commenting, as well as saving and sharing posts. Users can also tag, comment each other and have control over comments facilitating easy communication and collaboration. The app includes a range of powerful tools and </a:t>
            </a:r>
            <a:r>
              <a:rPr b="1" lang="en" sz="1400">
                <a:solidFill>
                  <a:srgbClr val="000000"/>
                </a:solidFill>
              </a:rPr>
              <a:t>filters for editing</a:t>
            </a:r>
            <a:r>
              <a:rPr lang="en">
                <a:solidFill>
                  <a:srgbClr val="000000"/>
                </a:solidFill>
              </a:rPr>
              <a:t> and enhancing photos, allowing users to</a:t>
            </a:r>
            <a:r>
              <a:rPr b="1" lang="en" sz="1400">
                <a:solidFill>
                  <a:srgbClr val="000000"/>
                </a:solidFill>
              </a:rPr>
              <a:t> create professional-quality conten</a:t>
            </a:r>
            <a:r>
              <a:rPr lang="en">
                <a:solidFill>
                  <a:srgbClr val="000000"/>
                </a:solidFill>
              </a:rPr>
              <a:t>t with photo organization, the ability to add and filter </a:t>
            </a:r>
            <a:r>
              <a:rPr b="1" lang="en" sz="1400">
                <a:solidFill>
                  <a:srgbClr val="000000"/>
                </a:solidFill>
              </a:rPr>
              <a:t>sponsored content,</a:t>
            </a:r>
            <a:r>
              <a:rPr lang="en">
                <a:solidFill>
                  <a:srgbClr val="000000"/>
                </a:solidFill>
              </a:rPr>
              <a:t> and advanced image sorting capabilities.</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2. W</a:t>
            </a:r>
            <a:r>
              <a:rPr lang="en"/>
              <a:t>hy a potential investor should buy our product</a:t>
            </a:r>
            <a:endParaRPr/>
          </a:p>
          <a:p>
            <a:pPr indent="0" lvl="0" marL="0" marR="0" rtl="0" algn="l">
              <a:lnSpc>
                <a:spcPct val="100000"/>
              </a:lnSpc>
              <a:spcBef>
                <a:spcPts val="0"/>
              </a:spcBef>
              <a:spcAft>
                <a:spcPts val="0"/>
              </a:spcAft>
              <a:buNone/>
            </a:pPr>
            <a:r>
              <a:t/>
            </a:r>
            <a:endParaRPr/>
          </a:p>
        </p:txBody>
      </p:sp>
      <p:pic>
        <p:nvPicPr>
          <p:cNvPr id="141" name="Google Shape;141;p15"/>
          <p:cNvPicPr preferRelativeResize="0"/>
          <p:nvPr/>
        </p:nvPicPr>
        <p:blipFill>
          <a:blip r:embed="rId3">
            <a:alphaModFix/>
          </a:blip>
          <a:stretch>
            <a:fillRect/>
          </a:stretch>
        </p:blipFill>
        <p:spPr>
          <a:xfrm>
            <a:off x="541850" y="1242225"/>
            <a:ext cx="776990" cy="339584"/>
          </a:xfrm>
          <a:prstGeom prst="rect">
            <a:avLst/>
          </a:prstGeom>
          <a:noFill/>
          <a:ln>
            <a:noFill/>
          </a:ln>
        </p:spPr>
      </p:pic>
      <p:sp>
        <p:nvSpPr>
          <p:cNvPr id="142" name="Google Shape;142;p15"/>
          <p:cNvSpPr txBox="1"/>
          <p:nvPr/>
        </p:nvSpPr>
        <p:spPr>
          <a:xfrm>
            <a:off x="472325" y="1938825"/>
            <a:ext cx="8195100" cy="292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2100"/>
              </a:spcBef>
              <a:spcAft>
                <a:spcPts val="0"/>
              </a:spcAft>
              <a:buNone/>
            </a:pPr>
            <a:r>
              <a:rPr lang="en" sz="1100">
                <a:highlight>
                  <a:srgbClr val="FFFFFF"/>
                </a:highlight>
              </a:rPr>
              <a:t>PicturePerfect has a number of growth opportunities. The platform is still in its early stages, and there is a large potential audience of users who have not yet heard of PicturePerfect. Something like PicturePerfect has never been </a:t>
            </a:r>
            <a:r>
              <a:rPr lang="en" sz="1100">
                <a:highlight>
                  <a:srgbClr val="FFFFFF"/>
                </a:highlight>
              </a:rPr>
              <a:t>available</a:t>
            </a:r>
            <a:r>
              <a:rPr lang="en" sz="1100">
                <a:highlight>
                  <a:srgbClr val="FFFFFF"/>
                </a:highlight>
              </a:rPr>
              <a:t> before. And there has needed to be a breath of fresh air in the social media application space. The platform can be monetized through a variety of methods, including sponsorships, and in-app purchases. We believe that PicturePerfect has the potential to be a major player in the social media space. The platform's unique features and engaging user experience make it a valuable tool for users of all levels and all ages. We are confident that PicturePerfect will be a success, and I am excited to offer you the opportunity to invest in its future.</a:t>
            </a:r>
            <a:endParaRPr sz="1100">
              <a:highlight>
                <a:srgbClr val="FFFFFF"/>
              </a:highlight>
            </a:endParaRPr>
          </a:p>
          <a:p>
            <a:pPr indent="-298450" lvl="0" marL="457200" rtl="0" algn="l">
              <a:lnSpc>
                <a:spcPct val="115000"/>
              </a:lnSpc>
              <a:spcBef>
                <a:spcPts val="1800"/>
              </a:spcBef>
              <a:spcAft>
                <a:spcPts val="0"/>
              </a:spcAft>
              <a:buSzPts val="1100"/>
              <a:buChar char="●"/>
            </a:pPr>
            <a:r>
              <a:rPr b="1" lang="en" sz="1200">
                <a:highlight>
                  <a:srgbClr val="FFFFFF"/>
                </a:highlight>
              </a:rPr>
              <a:t>Sponsorships</a:t>
            </a:r>
            <a:r>
              <a:rPr lang="en" sz="1100">
                <a:highlight>
                  <a:srgbClr val="FFFFFF"/>
                </a:highlight>
              </a:rPr>
              <a:t>: PicturePerfect can partner with businesses to sponsor specific features or content on the platform. This can be a lucrative way for businesses to reach PicturePerfect's users.</a:t>
            </a:r>
            <a:endParaRPr sz="1100">
              <a:highlight>
                <a:srgbClr val="FFFFFF"/>
              </a:highlight>
            </a:endParaRPr>
          </a:p>
          <a:p>
            <a:pPr indent="-298450" lvl="0" marL="457200" rtl="0" algn="l">
              <a:lnSpc>
                <a:spcPct val="115000"/>
              </a:lnSpc>
              <a:spcBef>
                <a:spcPts val="0"/>
              </a:spcBef>
              <a:spcAft>
                <a:spcPts val="0"/>
              </a:spcAft>
              <a:buSzPts val="1100"/>
              <a:buChar char="●"/>
            </a:pPr>
            <a:r>
              <a:rPr b="1" lang="en" sz="1200">
                <a:highlight>
                  <a:srgbClr val="FFFFFF"/>
                </a:highlight>
              </a:rPr>
              <a:t>In-app purchases</a:t>
            </a:r>
            <a:r>
              <a:rPr lang="en" sz="1100">
                <a:highlight>
                  <a:srgbClr val="FFFFFF"/>
                </a:highlight>
              </a:rPr>
              <a:t>: PicturePerfect can sell in-app items, such as photographs of their popular images. Our company can take a percentage from the overall sale to generate revenue. Acting as a middle man between artists and photographers and consumers of art. </a:t>
            </a:r>
            <a:endParaRPr sz="11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5139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3. The components of the product we're most proud of</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Image Editing</a:t>
            </a:r>
            <a:br>
              <a:rPr b="1" lang="en"/>
            </a:br>
            <a:r>
              <a:rPr lang="en"/>
              <a:t>Let's talk about our image editing capabilities. We know that many users want to make their photos look as beautiful as possible before sharing them, which is why we have invested our time heavily in our image editing. With our platform, users can easily crop, adjust brightness and contrast, and apply filters.</a:t>
            </a:r>
            <a:endParaRPr/>
          </a:p>
          <a:p>
            <a:pPr indent="0" lvl="0" marL="0" rtl="0" algn="l">
              <a:spcBef>
                <a:spcPts val="1200"/>
              </a:spcBef>
              <a:spcAft>
                <a:spcPts val="1200"/>
              </a:spcAft>
              <a:buNone/>
            </a:pPr>
            <a:r>
              <a:rPr b="1" lang="en"/>
              <a:t>Buy Photo</a:t>
            </a:r>
            <a:br>
              <a:rPr lang="en"/>
            </a:br>
            <a:r>
              <a:rPr lang="en"/>
              <a:t>We are proud to offer users the option to buy images directly from the image owner. We believe that this feature is important because it allows photographers to showcase and sell their work directly to interested buyers, without the need for a middleman or complicated licensing agreements. This has been a popular feature among both photographers and buyers.</a:t>
            </a:r>
            <a:br>
              <a:rPr lang="en"/>
            </a:br>
            <a:br>
              <a:rPr b="1" lang="en"/>
            </a:br>
            <a:r>
              <a:rPr b="1" lang="en"/>
              <a:t>Delete Offensive Comments</a:t>
            </a:r>
            <a:br>
              <a:rPr b="1" lang="en"/>
            </a:br>
            <a:r>
              <a:rPr lang="en"/>
              <a:t>We are proud of our ability to delete offensive comments. We know that online harassment is a major issue, and we want our platform to be a safe and welcoming space for everyone. To that end, we have allowed users to delete any comments that they find offensive on </a:t>
            </a:r>
            <a:r>
              <a:rPr lang="en"/>
              <a:t>their posts.</a:t>
            </a:r>
            <a:br>
              <a:rPr lang="en"/>
            </a:br>
            <a:br>
              <a:rPr lang="en"/>
            </a:br>
            <a:r>
              <a:rPr b="1" lang="en"/>
              <a:t>Activity Log</a:t>
            </a:r>
            <a:br>
              <a:rPr b="1" lang="en"/>
            </a:br>
            <a:r>
              <a:rPr lang="en"/>
              <a:t>We have also developed an activity log that allows users to keep track of the interactions they have had on our platform. This includes things like login and logout time, and time when the image is posted, etc.,</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430525"/>
            <a:ext cx="7505700" cy="53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Our best practices</a:t>
            </a:r>
            <a:endParaRPr/>
          </a:p>
        </p:txBody>
      </p:sp>
      <p:sp>
        <p:nvSpPr>
          <p:cNvPr id="154" name="Google Shape;154;p17"/>
          <p:cNvSpPr txBox="1"/>
          <p:nvPr>
            <p:ph idx="1" type="body"/>
          </p:nvPr>
        </p:nvSpPr>
        <p:spPr>
          <a:xfrm>
            <a:off x="311700" y="917675"/>
            <a:ext cx="8520600" cy="3865500"/>
          </a:xfrm>
          <a:prstGeom prst="rect">
            <a:avLst/>
          </a:prstGeom>
        </p:spPr>
        <p:txBody>
          <a:bodyPr anchorCtr="0" anchor="t" bIns="91425" lIns="91425" spcFirstLastPara="1" rIns="91425" wrap="square" tIns="91425">
            <a:noAutofit/>
          </a:bodyPr>
          <a:lstStyle/>
          <a:p>
            <a:pPr indent="0" lvl="0" marL="0" marR="0" rtl="0" algn="l">
              <a:lnSpc>
                <a:spcPct val="146668"/>
              </a:lnSpc>
              <a:spcBef>
                <a:spcPts val="0"/>
              </a:spcBef>
              <a:spcAft>
                <a:spcPts val="0"/>
              </a:spcAft>
              <a:buNone/>
            </a:pPr>
            <a:r>
              <a:t/>
            </a:r>
            <a:endParaRPr b="1" sz="1800">
              <a:solidFill>
                <a:srgbClr val="1D1C1D"/>
              </a:solidFill>
            </a:endParaRPr>
          </a:p>
          <a:p>
            <a:pPr indent="0" lvl="0" marL="0" marR="0" rtl="0" algn="l">
              <a:lnSpc>
                <a:spcPct val="146668"/>
              </a:lnSpc>
              <a:spcBef>
                <a:spcPts val="0"/>
              </a:spcBef>
              <a:spcAft>
                <a:spcPts val="0"/>
              </a:spcAft>
              <a:buClr>
                <a:schemeClr val="dk1"/>
              </a:buClr>
              <a:buSzPts val="1100"/>
              <a:buFont typeface="Arial"/>
              <a:buNone/>
            </a:pPr>
            <a:r>
              <a:rPr b="1" lang="en" sz="1800">
                <a:solidFill>
                  <a:srgbClr val="1D1C1D"/>
                </a:solidFill>
              </a:rPr>
              <a:t>Development Practices:</a:t>
            </a:r>
            <a:endParaRPr b="1" sz="1800">
              <a:solidFill>
                <a:srgbClr val="1D1C1D"/>
              </a:solidFill>
            </a:endParaRPr>
          </a:p>
          <a:p>
            <a:pPr indent="0" lvl="0" marL="0" marR="0" rtl="0" algn="l">
              <a:lnSpc>
                <a:spcPct val="146668"/>
              </a:lnSpc>
              <a:spcBef>
                <a:spcPts val="0"/>
              </a:spcBef>
              <a:spcAft>
                <a:spcPts val="0"/>
              </a:spcAft>
              <a:buClr>
                <a:schemeClr val="dk1"/>
              </a:buClr>
              <a:buSzPts val="1100"/>
              <a:buFont typeface="Arial"/>
              <a:buNone/>
            </a:pPr>
            <a:r>
              <a:rPr lang="en" sz="1400">
                <a:solidFill>
                  <a:srgbClr val="1D1C1D"/>
                </a:solidFill>
              </a:rPr>
              <a:t>We had scrum meetings, planning and review to ensure flexibility and continuous improvement throughout the project.</a:t>
            </a:r>
            <a:endParaRPr sz="1400">
              <a:solidFill>
                <a:srgbClr val="1D1C1D"/>
              </a:solidFill>
            </a:endParaRPr>
          </a:p>
          <a:p>
            <a:pPr indent="0" lvl="0" marL="0" marR="0" rtl="0" algn="l">
              <a:lnSpc>
                <a:spcPct val="146668"/>
              </a:lnSpc>
              <a:spcBef>
                <a:spcPts val="0"/>
              </a:spcBef>
              <a:spcAft>
                <a:spcPts val="0"/>
              </a:spcAft>
              <a:buClr>
                <a:schemeClr val="dk1"/>
              </a:buClr>
              <a:buSzPts val="1100"/>
              <a:buFont typeface="Arial"/>
              <a:buNone/>
            </a:pPr>
            <a:r>
              <a:rPr b="1" lang="en" sz="1400">
                <a:solidFill>
                  <a:srgbClr val="1D1C1D"/>
                </a:solidFill>
              </a:rPr>
              <a:t>a) Scrum Meetings: </a:t>
            </a:r>
            <a:r>
              <a:rPr lang="en" sz="1400">
                <a:solidFill>
                  <a:srgbClr val="1D1C1D"/>
                </a:solidFill>
              </a:rPr>
              <a:t>We conducted regular Scrum meetings to discuss progress, address challenges, and plan tasks for the week.</a:t>
            </a:r>
            <a:endParaRPr sz="1400">
              <a:solidFill>
                <a:srgbClr val="1D1C1D"/>
              </a:solidFill>
            </a:endParaRPr>
          </a:p>
          <a:p>
            <a:pPr indent="0" lvl="0" marL="0" marR="0" rtl="0" algn="l">
              <a:lnSpc>
                <a:spcPct val="146668"/>
              </a:lnSpc>
              <a:spcBef>
                <a:spcPts val="0"/>
              </a:spcBef>
              <a:spcAft>
                <a:spcPts val="0"/>
              </a:spcAft>
              <a:buClr>
                <a:schemeClr val="dk1"/>
              </a:buClr>
              <a:buSzPts val="1100"/>
              <a:buFont typeface="Arial"/>
              <a:buNone/>
            </a:pPr>
            <a:r>
              <a:rPr b="1" lang="en" sz="1400">
                <a:solidFill>
                  <a:srgbClr val="1D1C1D"/>
                </a:solidFill>
              </a:rPr>
              <a:t>b) Planning and Review: </a:t>
            </a:r>
            <a:r>
              <a:rPr lang="en" sz="1400">
                <a:solidFill>
                  <a:srgbClr val="1D1C1D"/>
                </a:solidFill>
              </a:rPr>
              <a:t>We held planning sessions at the beginning of each meeting to determine the scope, set goals, and prioritize tasks. Later, we reviewed completed work, gathered feedback from the team members, and made necessary changes.</a:t>
            </a:r>
            <a:endParaRPr sz="1400">
              <a:solidFill>
                <a:srgbClr val="1D1C1D"/>
              </a:solidFill>
            </a:endParaRPr>
          </a:p>
          <a:p>
            <a:pPr indent="0" lvl="0" marL="0" marR="0" rtl="0" algn="l">
              <a:lnSpc>
                <a:spcPct val="146668"/>
              </a:lnSpc>
              <a:spcBef>
                <a:spcPts val="0"/>
              </a:spcBef>
              <a:spcAft>
                <a:spcPts val="0"/>
              </a:spcAft>
              <a:buClr>
                <a:schemeClr val="dk1"/>
              </a:buClr>
              <a:buSzPts val="1100"/>
              <a:buFont typeface="Arial"/>
              <a:buNone/>
            </a:pPr>
            <a:r>
              <a:rPr b="1" lang="en" sz="1400">
                <a:solidFill>
                  <a:srgbClr val="1D1C1D"/>
                </a:solidFill>
              </a:rPr>
              <a:t>Continuous Integration and Deployment: </a:t>
            </a:r>
            <a:r>
              <a:rPr lang="en" sz="1400">
                <a:solidFill>
                  <a:srgbClr val="1D1C1D"/>
                </a:solidFill>
              </a:rPr>
              <a:t>We implemented a CI pipeline to automate the build and testing processes.</a:t>
            </a:r>
            <a:endParaRPr sz="1400">
              <a:solidFill>
                <a:srgbClr val="1D1C1D"/>
              </a:solidFill>
            </a:endParaRPr>
          </a:p>
          <a:p>
            <a:pPr indent="0" lvl="0" marL="0" marR="0" rtl="0" algn="l">
              <a:lnSpc>
                <a:spcPct val="146668"/>
              </a:lnSpc>
              <a:spcBef>
                <a:spcPts val="0"/>
              </a:spcBef>
              <a:spcAft>
                <a:spcPts val="0"/>
              </a:spcAft>
              <a:buNone/>
            </a:pPr>
            <a:r>
              <a:t/>
            </a:r>
            <a:endParaRPr sz="1400">
              <a:solidFill>
                <a:srgbClr val="1D1C1D"/>
              </a:solidFill>
            </a:endParaRPr>
          </a:p>
          <a:p>
            <a:pPr indent="0" lvl="0" marL="0" marR="0" rtl="0" algn="l">
              <a:lnSpc>
                <a:spcPct val="146668"/>
              </a:lnSpc>
              <a:spcBef>
                <a:spcPts val="0"/>
              </a:spcBef>
              <a:spcAft>
                <a:spcPts val="0"/>
              </a:spcAft>
              <a:buClr>
                <a:schemeClr val="dk1"/>
              </a:buClr>
              <a:buSzPts val="1100"/>
              <a:buFont typeface="Arial"/>
              <a:buNone/>
            </a:pPr>
            <a:r>
              <a:t/>
            </a:r>
            <a:endParaRPr b="1" sz="1400">
              <a:solidFill>
                <a:srgbClr val="1D1C1D"/>
              </a:solidFill>
            </a:endParaRPr>
          </a:p>
          <a:p>
            <a:pPr indent="0" lvl="0" marL="0" marR="0" rtl="0" algn="l">
              <a:lnSpc>
                <a:spcPct val="146668"/>
              </a:lnSpc>
              <a:spcBef>
                <a:spcPts val="0"/>
              </a:spcBef>
              <a:spcAft>
                <a:spcPts val="0"/>
              </a:spcAft>
              <a:buClr>
                <a:schemeClr val="dk1"/>
              </a:buClr>
              <a:buSzPts val="1100"/>
              <a:buFont typeface="Arial"/>
              <a:buNone/>
            </a:pPr>
            <a:r>
              <a:t/>
            </a:r>
            <a:endParaRPr b="1" sz="1400">
              <a:solidFill>
                <a:srgbClr val="1D1C1D"/>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373875"/>
            <a:ext cx="7505700" cy="52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Our best practices</a:t>
            </a:r>
            <a:endParaRPr sz="2500"/>
          </a:p>
        </p:txBody>
      </p:sp>
      <p:sp>
        <p:nvSpPr>
          <p:cNvPr id="160" name="Google Shape;160;p18"/>
          <p:cNvSpPr txBox="1"/>
          <p:nvPr>
            <p:ph idx="1" type="body"/>
          </p:nvPr>
        </p:nvSpPr>
        <p:spPr>
          <a:xfrm>
            <a:off x="311700" y="894975"/>
            <a:ext cx="8520600" cy="4017900"/>
          </a:xfrm>
          <a:prstGeom prst="rect">
            <a:avLst/>
          </a:prstGeom>
        </p:spPr>
        <p:txBody>
          <a:bodyPr anchorCtr="0" anchor="t" bIns="91425" lIns="91425" spcFirstLastPara="1" rIns="91425" wrap="square" tIns="91425">
            <a:noAutofit/>
          </a:bodyPr>
          <a:lstStyle/>
          <a:p>
            <a:pPr indent="0" lvl="0" marL="0" marR="0" rtl="0" algn="l">
              <a:lnSpc>
                <a:spcPct val="146668"/>
              </a:lnSpc>
              <a:spcBef>
                <a:spcPts val="0"/>
              </a:spcBef>
              <a:spcAft>
                <a:spcPts val="0"/>
              </a:spcAft>
              <a:buNone/>
            </a:pPr>
            <a:r>
              <a:rPr b="1" lang="en" sz="1900">
                <a:solidFill>
                  <a:srgbClr val="1D1C1D"/>
                </a:solidFill>
              </a:rPr>
              <a:t>Code Review</a:t>
            </a:r>
            <a:r>
              <a:rPr lang="en" sz="1800"/>
              <a:t>:</a:t>
            </a:r>
            <a:endParaRPr sz="1800"/>
          </a:p>
          <a:p>
            <a:pPr indent="0" lvl="0" marL="0" marR="0" rtl="0" algn="l">
              <a:lnSpc>
                <a:spcPct val="146668"/>
              </a:lnSpc>
              <a:spcBef>
                <a:spcPts val="0"/>
              </a:spcBef>
              <a:spcAft>
                <a:spcPts val="0"/>
              </a:spcAft>
              <a:buNone/>
            </a:pPr>
            <a:r>
              <a:rPr b="1" lang="en" sz="1400">
                <a:solidFill>
                  <a:srgbClr val="1D1C1D"/>
                </a:solidFill>
              </a:rPr>
              <a:t>a) Coding Style: </a:t>
            </a:r>
            <a:endParaRPr b="1" sz="1400">
              <a:solidFill>
                <a:srgbClr val="1D1C1D"/>
              </a:solidFill>
            </a:endParaRPr>
          </a:p>
          <a:p>
            <a:pPr indent="-317500" lvl="0" marL="457200" marR="0" rtl="0" algn="l">
              <a:lnSpc>
                <a:spcPct val="146668"/>
              </a:lnSpc>
              <a:spcBef>
                <a:spcPts val="0"/>
              </a:spcBef>
              <a:spcAft>
                <a:spcPts val="0"/>
              </a:spcAft>
              <a:buClr>
                <a:srgbClr val="1D1C1D"/>
              </a:buClr>
              <a:buSzPts val="1400"/>
              <a:buChar char="-"/>
            </a:pPr>
            <a:r>
              <a:rPr lang="en" sz="1400">
                <a:solidFill>
                  <a:srgbClr val="1D1C1D"/>
                </a:solidFill>
              </a:rPr>
              <a:t>We maintained self-explanatory </a:t>
            </a:r>
            <a:r>
              <a:rPr lang="en"/>
              <a:t>code</a:t>
            </a:r>
            <a:r>
              <a:rPr lang="en" sz="1400">
                <a:solidFill>
                  <a:srgbClr val="1D1C1D"/>
                </a:solidFill>
              </a:rPr>
              <a:t> with consistent naming conventions and proper indentation.</a:t>
            </a:r>
            <a:endParaRPr sz="1400">
              <a:solidFill>
                <a:srgbClr val="1D1C1D"/>
              </a:solidFill>
            </a:endParaRPr>
          </a:p>
          <a:p>
            <a:pPr indent="-317500" lvl="0" marL="457200" marR="0" rtl="0" algn="l">
              <a:lnSpc>
                <a:spcPct val="146668"/>
              </a:lnSpc>
              <a:spcBef>
                <a:spcPts val="0"/>
              </a:spcBef>
              <a:spcAft>
                <a:spcPts val="0"/>
              </a:spcAft>
              <a:buClr>
                <a:srgbClr val="1D1C1D"/>
              </a:buClr>
              <a:buSzPts val="1400"/>
              <a:buChar char="-"/>
            </a:pPr>
            <a:r>
              <a:rPr lang="en" sz="1400">
                <a:solidFill>
                  <a:srgbClr val="1D1C1D"/>
                </a:solidFill>
              </a:rPr>
              <a:t>We followed coding standards such as Prettier for front-end and pep8 for back-end development.</a:t>
            </a:r>
            <a:endParaRPr sz="1400">
              <a:solidFill>
                <a:srgbClr val="1D1C1D"/>
              </a:solidFill>
            </a:endParaRPr>
          </a:p>
          <a:p>
            <a:pPr indent="0" lvl="0" marL="0" marR="0" rtl="0" algn="l">
              <a:lnSpc>
                <a:spcPct val="146668"/>
              </a:lnSpc>
              <a:spcBef>
                <a:spcPts val="0"/>
              </a:spcBef>
              <a:spcAft>
                <a:spcPts val="0"/>
              </a:spcAft>
              <a:buNone/>
            </a:pPr>
            <a:r>
              <a:rPr b="1" lang="en" sz="1400">
                <a:solidFill>
                  <a:srgbClr val="1D1C1D"/>
                </a:solidFill>
              </a:rPr>
              <a:t>b) Code Review: </a:t>
            </a:r>
            <a:endParaRPr b="1" sz="1400">
              <a:solidFill>
                <a:srgbClr val="1D1C1D"/>
              </a:solidFill>
            </a:endParaRPr>
          </a:p>
          <a:p>
            <a:pPr indent="-317500" lvl="0" marL="457200" marR="0" rtl="0" algn="l">
              <a:lnSpc>
                <a:spcPct val="146668"/>
              </a:lnSpc>
              <a:spcBef>
                <a:spcPts val="0"/>
              </a:spcBef>
              <a:spcAft>
                <a:spcPts val="0"/>
              </a:spcAft>
              <a:buClr>
                <a:srgbClr val="1D1C1D"/>
              </a:buClr>
              <a:buSzPts val="1400"/>
              <a:buChar char="-"/>
            </a:pPr>
            <a:r>
              <a:rPr lang="en" sz="1400">
                <a:solidFill>
                  <a:srgbClr val="1D1C1D"/>
                </a:solidFill>
              </a:rPr>
              <a:t>We conducted code reviews before merging into the main branch. Team leads reviewed the code and provided feedback.</a:t>
            </a:r>
            <a:endParaRPr sz="1400">
              <a:solidFill>
                <a:srgbClr val="1D1C1D"/>
              </a:solidFill>
            </a:endParaRPr>
          </a:p>
          <a:p>
            <a:pPr indent="0" lvl="0" marL="0" marR="0" rtl="0" algn="l">
              <a:lnSpc>
                <a:spcPct val="146668"/>
              </a:lnSpc>
              <a:spcBef>
                <a:spcPts val="0"/>
              </a:spcBef>
              <a:spcAft>
                <a:spcPts val="0"/>
              </a:spcAft>
              <a:buNone/>
            </a:pPr>
            <a:r>
              <a:rPr b="1" lang="en" sz="1800">
                <a:solidFill>
                  <a:srgbClr val="1D1C1D"/>
                </a:solidFill>
              </a:rPr>
              <a:t>Team Building:</a:t>
            </a:r>
            <a:endParaRPr b="1" sz="1800">
              <a:solidFill>
                <a:srgbClr val="1D1C1D"/>
              </a:solidFill>
            </a:endParaRPr>
          </a:p>
          <a:p>
            <a:pPr indent="0" lvl="0" marL="0" marR="0" rtl="0" algn="l">
              <a:lnSpc>
                <a:spcPct val="146668"/>
              </a:lnSpc>
              <a:spcBef>
                <a:spcPts val="0"/>
              </a:spcBef>
              <a:spcAft>
                <a:spcPts val="0"/>
              </a:spcAft>
              <a:buNone/>
            </a:pPr>
            <a:r>
              <a:rPr b="1" lang="en" sz="1400">
                <a:solidFill>
                  <a:srgbClr val="1D1C1D"/>
                </a:solidFill>
              </a:rPr>
              <a:t>Continuous Learning and Skill Development: </a:t>
            </a:r>
            <a:r>
              <a:rPr lang="en" sz="1400">
                <a:solidFill>
                  <a:srgbClr val="1D1C1D"/>
                </a:solidFill>
              </a:rPr>
              <a:t>We actively participated in study groups where team members with expertise in a topic assisted those who were not comfortable with it. We created a detailed timeline with specific tasks and milestones for each team member.</a:t>
            </a:r>
            <a:endParaRPr sz="1400">
              <a:solidFill>
                <a:srgbClr val="1D1C1D"/>
              </a:solidFill>
            </a:endParaRPr>
          </a:p>
          <a:p>
            <a:pPr indent="0" lvl="0" marL="457200" marR="0" rtl="0" algn="l">
              <a:lnSpc>
                <a:spcPct val="146668"/>
              </a:lnSpc>
              <a:spcBef>
                <a:spcPts val="0"/>
              </a:spcBef>
              <a:spcAft>
                <a:spcPts val="0"/>
              </a:spcAft>
              <a:buNone/>
            </a:pPr>
            <a:r>
              <a:t/>
            </a:r>
            <a:endParaRPr sz="1400">
              <a:solidFill>
                <a:srgbClr val="1D1C1D"/>
              </a:solidFill>
            </a:endParaRPr>
          </a:p>
          <a:p>
            <a:pPr indent="0" lvl="0" marL="0" marR="0" rtl="0" algn="l">
              <a:lnSpc>
                <a:spcPct val="146668"/>
              </a:lnSpc>
              <a:spcBef>
                <a:spcPts val="0"/>
              </a:spcBef>
              <a:spcAft>
                <a:spcPts val="0"/>
              </a:spcAft>
              <a:buNone/>
            </a:pPr>
            <a:r>
              <a:t/>
            </a:r>
            <a:endParaRPr b="1" sz="1400">
              <a:solidFill>
                <a:srgbClr val="1D1C1D"/>
              </a:solidFill>
            </a:endParaRPr>
          </a:p>
          <a:p>
            <a:pPr indent="0" lvl="0" marL="0" marR="0" rtl="0" algn="l">
              <a:lnSpc>
                <a:spcPct val="146668"/>
              </a:lnSpc>
              <a:spcBef>
                <a:spcPts val="0"/>
              </a:spcBef>
              <a:spcAft>
                <a:spcPts val="0"/>
              </a:spcAft>
              <a:buNone/>
            </a:pPr>
            <a:r>
              <a:t/>
            </a:r>
            <a:endParaRPr b="1" sz="1400">
              <a:solidFill>
                <a:srgbClr val="1D1C1D"/>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419175"/>
            <a:ext cx="7505700" cy="6003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4. Our best practices</a:t>
            </a:r>
            <a:endParaRPr/>
          </a:p>
        </p:txBody>
      </p:sp>
      <p:sp>
        <p:nvSpPr>
          <p:cNvPr id="166" name="Google Shape;166;p19"/>
          <p:cNvSpPr txBox="1"/>
          <p:nvPr>
            <p:ph idx="1" type="body"/>
          </p:nvPr>
        </p:nvSpPr>
        <p:spPr>
          <a:xfrm>
            <a:off x="573525" y="1019475"/>
            <a:ext cx="7751400" cy="3795300"/>
          </a:xfrm>
          <a:prstGeom prst="rect">
            <a:avLst/>
          </a:prstGeom>
        </p:spPr>
        <p:txBody>
          <a:bodyPr anchorCtr="0" anchor="t" bIns="91425" lIns="91425" spcFirstLastPara="1" rIns="91425" wrap="square" tIns="91425">
            <a:noAutofit/>
          </a:bodyPr>
          <a:lstStyle/>
          <a:p>
            <a:pPr indent="0" lvl="0" marL="0" marR="0" rtl="0" algn="l">
              <a:lnSpc>
                <a:spcPct val="146668"/>
              </a:lnSpc>
              <a:spcBef>
                <a:spcPts val="0"/>
              </a:spcBef>
              <a:spcAft>
                <a:spcPts val="0"/>
              </a:spcAft>
              <a:buNone/>
            </a:pPr>
            <a:r>
              <a:t/>
            </a:r>
            <a:endParaRPr b="1" sz="1400">
              <a:solidFill>
                <a:srgbClr val="1D1C1D"/>
              </a:solidFill>
            </a:endParaRPr>
          </a:p>
          <a:p>
            <a:pPr indent="0" lvl="0" marL="0" marR="0" rtl="0" algn="l">
              <a:lnSpc>
                <a:spcPct val="146668"/>
              </a:lnSpc>
              <a:spcBef>
                <a:spcPts val="0"/>
              </a:spcBef>
              <a:spcAft>
                <a:spcPts val="0"/>
              </a:spcAft>
              <a:buNone/>
            </a:pPr>
            <a:r>
              <a:rPr b="1" lang="en" sz="1400">
                <a:solidFill>
                  <a:srgbClr val="1D1C1D"/>
                </a:solidFill>
              </a:rPr>
              <a:t>Task Distribution and responsibilities: </a:t>
            </a:r>
            <a:r>
              <a:rPr lang="en" sz="1400">
                <a:solidFill>
                  <a:srgbClr val="1D1C1D"/>
                </a:solidFill>
              </a:rPr>
              <a:t>We broke down tasks evenly among team members, considering their roles and expertise. We assigned tasks based on individual expertise, ensuring clarity in roles and responsibilities.</a:t>
            </a:r>
            <a:endParaRPr sz="1400">
              <a:solidFill>
                <a:srgbClr val="1D1C1D"/>
              </a:solidFill>
            </a:endParaRPr>
          </a:p>
          <a:p>
            <a:pPr indent="0" lvl="0" marL="0" marR="0" rtl="0" algn="l">
              <a:lnSpc>
                <a:spcPct val="146668"/>
              </a:lnSpc>
              <a:spcBef>
                <a:spcPts val="0"/>
              </a:spcBef>
              <a:spcAft>
                <a:spcPts val="0"/>
              </a:spcAft>
              <a:buNone/>
            </a:pPr>
            <a:r>
              <a:rPr b="1" lang="en" sz="1400">
                <a:solidFill>
                  <a:srgbClr val="1D1C1D"/>
                </a:solidFill>
              </a:rPr>
              <a:t>Team Building Activities: </a:t>
            </a:r>
            <a:r>
              <a:rPr lang="en" sz="1400">
                <a:solidFill>
                  <a:srgbClr val="1D1C1D"/>
                </a:solidFill>
              </a:rPr>
              <a:t>In addition to our regular meetings, we organized coffee meetups for team members to bond with each other. During these sessions, we discussed our interests and experiences beyond the project.</a:t>
            </a:r>
            <a:endParaRPr/>
          </a:p>
          <a:p>
            <a:pPr indent="0" lvl="0" marL="0" marR="0" rtl="0" algn="l">
              <a:lnSpc>
                <a:spcPct val="146668"/>
              </a:lnSpc>
              <a:spcBef>
                <a:spcPts val="0"/>
              </a:spcBef>
              <a:spcAft>
                <a:spcPts val="0"/>
              </a:spcAft>
              <a:buNone/>
            </a:pPr>
            <a:r>
              <a:t/>
            </a:r>
            <a:endParaRPr/>
          </a:p>
          <a:p>
            <a:pPr indent="0" lvl="0" marL="0" marR="0" rtl="0" algn="l">
              <a:lnSpc>
                <a:spcPct val="146668"/>
              </a:lnSpc>
              <a:spcBef>
                <a:spcPts val="0"/>
              </a:spcBef>
              <a:spcAft>
                <a:spcPts val="0"/>
              </a:spcAft>
              <a:buNone/>
            </a:pPr>
            <a:r>
              <a:t/>
            </a:r>
            <a:endParaRPr/>
          </a:p>
          <a:p>
            <a:pPr indent="0" lvl="0" marL="0" marR="0" rtl="0" algn="l">
              <a:lnSpc>
                <a:spcPct val="146668"/>
              </a:lnSpc>
              <a:spcBef>
                <a:spcPts val="0"/>
              </a:spcBef>
              <a:spcAft>
                <a:spcPts val="0"/>
              </a:spcAft>
              <a:buNone/>
            </a:pPr>
            <a:r>
              <a:t/>
            </a:r>
            <a:endParaRPr sz="1400">
              <a:solidFill>
                <a:srgbClr val="1D1C1D"/>
              </a:solidFill>
            </a:endParaRPr>
          </a:p>
          <a:p>
            <a:pPr indent="0" lvl="0" marL="0" marR="0" rtl="0" algn="l">
              <a:lnSpc>
                <a:spcPct val="146668"/>
              </a:lnSpc>
              <a:spcBef>
                <a:spcPts val="0"/>
              </a:spcBef>
              <a:spcAft>
                <a:spcPts val="0"/>
              </a:spcAft>
              <a:buNone/>
            </a:pPr>
            <a:r>
              <a:t/>
            </a:r>
            <a:endParaRPr b="1" sz="1400">
              <a:solidFill>
                <a:srgbClr val="1D1C1D"/>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407850"/>
            <a:ext cx="7505700" cy="60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Our Teamwork</a:t>
            </a:r>
            <a:endParaRPr/>
          </a:p>
        </p:txBody>
      </p:sp>
      <p:sp>
        <p:nvSpPr>
          <p:cNvPr id="172" name="Google Shape;172;p20"/>
          <p:cNvSpPr txBox="1"/>
          <p:nvPr>
            <p:ph idx="1" type="body"/>
          </p:nvPr>
        </p:nvSpPr>
        <p:spPr>
          <a:xfrm>
            <a:off x="819150" y="1008150"/>
            <a:ext cx="7505700" cy="3772800"/>
          </a:xfrm>
          <a:prstGeom prst="rect">
            <a:avLst/>
          </a:prstGeom>
        </p:spPr>
        <p:txBody>
          <a:bodyPr anchorCtr="0" anchor="t" bIns="91425" lIns="91425" spcFirstLastPara="1" rIns="91425" wrap="square" tIns="91425">
            <a:noAutofit/>
          </a:bodyPr>
          <a:lstStyle/>
          <a:p>
            <a:pPr indent="0" lvl="0" marL="457200" marR="0" rtl="0" algn="l">
              <a:lnSpc>
                <a:spcPct val="146668"/>
              </a:lnSpc>
              <a:spcBef>
                <a:spcPts val="0"/>
              </a:spcBef>
              <a:spcAft>
                <a:spcPts val="0"/>
              </a:spcAft>
              <a:buNone/>
            </a:pPr>
            <a:r>
              <a:rPr lang="en" sz="1200">
                <a:solidFill>
                  <a:srgbClr val="1D1C1D"/>
                </a:solidFill>
                <a:latin typeface="Arial"/>
                <a:ea typeface="Arial"/>
                <a:cs typeface="Arial"/>
                <a:sym typeface="Arial"/>
              </a:rPr>
              <a:t>Developing a web application can be a daunting task, but when a team works cohesively, it can be a rewarding experience. Recently, I was part of a team tasked with developing a web application for a class project. From the onset, the team was highly motivated and committed to delivering a high-quality product. We started by identifying the requirements and mapping out the development process. Each team member was assigned a specific role, and we set timelines for completing each task.</a:t>
            </a:r>
            <a:endParaRPr sz="1200">
              <a:solidFill>
                <a:srgbClr val="1D1C1D"/>
              </a:solidFill>
              <a:latin typeface="Arial"/>
              <a:ea typeface="Arial"/>
              <a:cs typeface="Arial"/>
              <a:sym typeface="Arial"/>
            </a:endParaRPr>
          </a:p>
          <a:p>
            <a:pPr indent="0" lvl="0" marL="457200" marR="0" rtl="0" algn="l">
              <a:lnSpc>
                <a:spcPct val="146668"/>
              </a:lnSpc>
              <a:spcBef>
                <a:spcPts val="0"/>
              </a:spcBef>
              <a:spcAft>
                <a:spcPts val="0"/>
              </a:spcAft>
              <a:buNone/>
            </a:pPr>
            <a:r>
              <a:t/>
            </a:r>
            <a:endParaRPr sz="1200">
              <a:solidFill>
                <a:srgbClr val="1D1C1D"/>
              </a:solidFill>
              <a:latin typeface="Arial"/>
              <a:ea typeface="Arial"/>
              <a:cs typeface="Arial"/>
              <a:sym typeface="Arial"/>
            </a:endParaRPr>
          </a:p>
          <a:p>
            <a:pPr indent="0" lvl="0" marL="457200" marR="0" rtl="0" algn="l">
              <a:lnSpc>
                <a:spcPct val="146668"/>
              </a:lnSpc>
              <a:spcBef>
                <a:spcPts val="0"/>
              </a:spcBef>
              <a:spcAft>
                <a:spcPts val="0"/>
              </a:spcAft>
              <a:buNone/>
            </a:pPr>
            <a:r>
              <a:rPr lang="en" sz="1200">
                <a:solidFill>
                  <a:srgbClr val="1D1C1D"/>
                </a:solidFill>
                <a:latin typeface="Arial"/>
                <a:ea typeface="Arial"/>
                <a:cs typeface="Arial"/>
                <a:sym typeface="Arial"/>
              </a:rPr>
              <a:t>Throughout the development process, the team worked collaboratively, sharing ideas and knowledge to overcome challenges. We used communication tools like Slack and Zoom to stay connected, discuss ideas, and offer feedback. Additionally, we used Git as a version control system to ensure that changes made to the code were tracked and saved. As a result of our collaborative efforts, we were able to complete the project on time, and the team was delighted with the final product. The successful outcome was a testament to the importance of cohesive teamwork in achieving project goals.</a:t>
            </a:r>
            <a:endParaRPr sz="1200">
              <a:solidFill>
                <a:srgbClr val="1D1C1D"/>
              </a:solidFill>
              <a:latin typeface="Arial"/>
              <a:ea typeface="Arial"/>
              <a:cs typeface="Arial"/>
              <a:sym typeface="Arial"/>
            </a:endParaRPr>
          </a:p>
          <a:p>
            <a:pPr indent="0" lvl="0" marL="0" rtl="0" algn="l">
              <a:spcBef>
                <a:spcPts val="0"/>
              </a:spcBef>
              <a:spcAft>
                <a:spcPts val="12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Demo</a:t>
            </a:r>
            <a:endParaRPr/>
          </a:p>
        </p:txBody>
      </p:sp>
      <p:sp>
        <p:nvSpPr>
          <p:cNvPr id="178" name="Google Shape;178;p21"/>
          <p:cNvSpPr txBox="1"/>
          <p:nvPr>
            <p:ph idx="1" type="body"/>
          </p:nvPr>
        </p:nvSpPr>
        <p:spPr>
          <a:xfrm>
            <a:off x="819150" y="1370850"/>
            <a:ext cx="7505700" cy="306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Navigate to </a:t>
            </a:r>
            <a:r>
              <a:rPr lang="en" sz="1400" u="sng">
                <a:solidFill>
                  <a:srgbClr val="1155CC"/>
                </a:solidFill>
                <a:latin typeface="Arial"/>
                <a:ea typeface="Arial"/>
                <a:cs typeface="Arial"/>
                <a:sym typeface="Arial"/>
                <a:hlinkClick r:id="rId3">
                  <a:extLst>
                    <a:ext uri="{A12FA001-AC4F-418D-AE19-62706E023703}">
                      <ahyp:hlinkClr val="tx"/>
                    </a:ext>
                  </a:extLst>
                </a:hlinkClick>
              </a:rPr>
              <a:t>http://44.197.240.111/login</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