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70" r:id="rId4"/>
    <p:sldId id="266" r:id="rId5"/>
    <p:sldId id="258" r:id="rId6"/>
    <p:sldId id="269" r:id="rId7"/>
    <p:sldId id="275" r:id="rId8"/>
    <p:sldId id="259" r:id="rId9"/>
    <p:sldId id="261" r:id="rId10"/>
    <p:sldId id="262" r:id="rId11"/>
    <p:sldId id="260" r:id="rId12"/>
    <p:sldId id="268" r:id="rId13"/>
    <p:sldId id="272" r:id="rId14"/>
    <p:sldId id="273" r:id="rId15"/>
    <p:sldId id="263"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597882-8BBE-AD6B-B557-90F48D9AC65D}" name="Mahendraker, Neetu" initials="MN" userId="S::nmahendr@iu.edu::f8aac825-4fb3-40a0-ad65-73b2b038aa8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5"/>
    <p:restoredTop sz="94684"/>
  </p:normalViewPr>
  <p:slideViewPr>
    <p:cSldViewPr snapToGrid="0">
      <p:cViewPr varScale="1">
        <p:scale>
          <a:sx n="68" d="100"/>
          <a:sy n="68" d="100"/>
        </p:scale>
        <p:origin x="6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ndraker, Neetu" userId="f8aac825-4fb3-40a0-ad65-73b2b038aa86" providerId="ADAL" clId="{03C6118E-A24F-43A6-ACEB-FA8DF7D845EF}"/>
    <pc:docChg chg="modSld">
      <pc:chgData name="Mahendraker, Neetu" userId="f8aac825-4fb3-40a0-ad65-73b2b038aa86" providerId="ADAL" clId="{03C6118E-A24F-43A6-ACEB-FA8DF7D845EF}" dt="2023-10-11T22:42:03.334" v="35" actId="20577"/>
      <pc:docMkLst>
        <pc:docMk/>
      </pc:docMkLst>
      <pc:sldChg chg="modSp mod">
        <pc:chgData name="Mahendraker, Neetu" userId="f8aac825-4fb3-40a0-ad65-73b2b038aa86" providerId="ADAL" clId="{03C6118E-A24F-43A6-ACEB-FA8DF7D845EF}" dt="2023-10-11T22:40:37.814" v="21" actId="20577"/>
        <pc:sldMkLst>
          <pc:docMk/>
          <pc:sldMk cId="4213636134" sldId="266"/>
        </pc:sldMkLst>
        <pc:spChg chg="mod">
          <ac:chgData name="Mahendraker, Neetu" userId="f8aac825-4fb3-40a0-ad65-73b2b038aa86" providerId="ADAL" clId="{03C6118E-A24F-43A6-ACEB-FA8DF7D845EF}" dt="2023-10-11T22:40:37.814" v="21" actId="20577"/>
          <ac:spMkLst>
            <pc:docMk/>
            <pc:sldMk cId="4213636134" sldId="266"/>
            <ac:spMk id="6" creationId="{237870FC-0BD9-A534-9CF1-658252DEC9C7}"/>
          </ac:spMkLst>
        </pc:spChg>
      </pc:sldChg>
      <pc:sldChg chg="modSp mod">
        <pc:chgData name="Mahendraker, Neetu" userId="f8aac825-4fb3-40a0-ad65-73b2b038aa86" providerId="ADAL" clId="{03C6118E-A24F-43A6-ACEB-FA8DF7D845EF}" dt="2023-10-11T22:41:26.371" v="31" actId="14100"/>
        <pc:sldMkLst>
          <pc:docMk/>
          <pc:sldMk cId="3034021146" sldId="269"/>
        </pc:sldMkLst>
        <pc:spChg chg="mod">
          <ac:chgData name="Mahendraker, Neetu" userId="f8aac825-4fb3-40a0-ad65-73b2b038aa86" providerId="ADAL" clId="{03C6118E-A24F-43A6-ACEB-FA8DF7D845EF}" dt="2023-10-11T22:41:26.371" v="31" actId="14100"/>
          <ac:spMkLst>
            <pc:docMk/>
            <pc:sldMk cId="3034021146" sldId="269"/>
            <ac:spMk id="2" creationId="{4FF91899-9B14-1EAE-097B-AE61DB412C4C}"/>
          </ac:spMkLst>
        </pc:spChg>
      </pc:sldChg>
      <pc:sldChg chg="modSp mod">
        <pc:chgData name="Mahendraker, Neetu" userId="f8aac825-4fb3-40a0-ad65-73b2b038aa86" providerId="ADAL" clId="{03C6118E-A24F-43A6-ACEB-FA8DF7D845EF}" dt="2023-10-11T22:42:03.334" v="35" actId="20577"/>
        <pc:sldMkLst>
          <pc:docMk/>
          <pc:sldMk cId="1759499336" sldId="273"/>
        </pc:sldMkLst>
        <pc:spChg chg="mod">
          <ac:chgData name="Mahendraker, Neetu" userId="f8aac825-4fb3-40a0-ad65-73b2b038aa86" providerId="ADAL" clId="{03C6118E-A24F-43A6-ACEB-FA8DF7D845EF}" dt="2023-10-11T22:42:03.334" v="35" actId="20577"/>
          <ac:spMkLst>
            <pc:docMk/>
            <pc:sldMk cId="1759499336" sldId="273"/>
            <ac:spMk id="11" creationId="{9EE582B7-1460-009C-FF2B-744F955125F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10/11/2023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9678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10/11/2023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0032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10/11/2023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95974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10/11/2023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31837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10/11/2023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47599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10/11/2023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10843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10/11/2023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32540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10/11/2023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3350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10/11/2023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54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10/11/2023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2473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10/11/2023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333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10/11/2023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68860608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2.m4a"/><Relationship Id="rId1" Type="http://schemas.microsoft.com/office/2007/relationships/media" Target="../media/media12.m4a"/><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3.m4a"/><Relationship Id="rId1" Type="http://schemas.microsoft.com/office/2007/relationships/media" Target="../media/media13.m4a"/><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microsoft.com/office/2007/relationships/media" Target="../media/media15.m4a"/><Relationship Id="rId7" Type="http://schemas.openxmlformats.org/officeDocument/2006/relationships/image" Target="../media/image2.png"/><Relationship Id="rId2" Type="http://schemas.openxmlformats.org/officeDocument/2006/relationships/audio" Target="../media/media14.m4a"/><Relationship Id="rId1" Type="http://schemas.microsoft.com/office/2007/relationships/media" Target="../media/media14.m4a"/><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audio" Target="../media/media15.m4a"/></Relationships>
</file>

<file path=ppt/slides/_rels/slide15.xml.rels><?xml version="1.0" encoding="UTF-8" standalone="yes"?>
<Relationships xmlns="http://schemas.openxmlformats.org/package/2006/relationships"><Relationship Id="rId3" Type="http://schemas.openxmlformats.org/officeDocument/2006/relationships/hyperlink" Target="https://www.open-emr.org/"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i.org/10.1016/j.jbi.2012.09.002" TargetMode="External"/><Relationship Id="rId5" Type="http://schemas.openxmlformats.org/officeDocument/2006/relationships/hyperlink" Target="https://www.uptodate.com/contents/trazodone-drug-information?search=trazodone&amp;source=panel_search_result&amp;selectedTitle=1~80&amp;usage_type=panel&amp;kp_tab=drug_general&amp;display_rank=1" TargetMode="External"/><Relationship Id="rId4" Type="http://schemas.openxmlformats.org/officeDocument/2006/relationships/hyperlink" Target="https://www.uptodate.com/contents/metformin-drug-information?search=metformin&amp;source=panel_search_result&amp;selectedTitle=1~148&amp;usage_type=panel&amp;kp_tab=drug_general&amp;display_rank=1"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2.png"/><Relationship Id="rId5" Type="http://schemas.openxmlformats.org/officeDocument/2006/relationships/image" Target="../media/image3.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hyperlink" Target="https://i0.wp.com/www.hipaacartoons.com/wp-content/uploads/2017/03/Cartoon_computer_left_logged_on_people_snooping_EHR_emr154.jpg" TargetMode="External"/><Relationship Id="rId5"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1">
            <a:extLst>
              <a:ext uri="{FF2B5EF4-FFF2-40B4-BE49-F238E27FC236}">
                <a16:creationId xmlns:a16="http://schemas.microsoft.com/office/drawing/2014/main" id="{DD084BC9-9589-DA0E-171E-997C32DCC0AD}"/>
              </a:ext>
            </a:extLst>
          </p:cNvPr>
          <p:cNvSpPr>
            <a:spLocks noGrp="1"/>
          </p:cNvSpPr>
          <p:nvPr>
            <p:ph type="ctrTitle"/>
          </p:nvPr>
        </p:nvSpPr>
        <p:spPr>
          <a:xfrm>
            <a:off x="1080307" y="48335"/>
            <a:ext cx="10031385" cy="1884339"/>
          </a:xfrm>
        </p:spPr>
        <p:txBody>
          <a:bodyPr>
            <a:noAutofit/>
          </a:bodyPr>
          <a:lstStyle/>
          <a:p>
            <a:pPr algn="ctr"/>
            <a:r>
              <a:rPr lang="en-US" i="0" dirty="0">
                <a:effectLst/>
                <a:latin typeface="Arial"/>
                <a:cs typeface="Arial"/>
              </a:rPr>
              <a:t>Constructing case study data for </a:t>
            </a:r>
            <a:r>
              <a:rPr lang="en-US" dirty="0">
                <a:latin typeface="Arial"/>
                <a:cs typeface="Arial"/>
              </a:rPr>
              <a:t>Electronic Health records (EHR)</a:t>
            </a:r>
            <a:r>
              <a:rPr lang="en-US" i="0" dirty="0">
                <a:effectLst/>
                <a:latin typeface="Arial"/>
                <a:cs typeface="Arial"/>
              </a:rPr>
              <a:t> and assessing the usability of data entry into an EHR</a:t>
            </a:r>
            <a:endParaRPr lang="en-US" dirty="0">
              <a:latin typeface="Arial"/>
              <a:cs typeface="Arial"/>
            </a:endParaRPr>
          </a:p>
        </p:txBody>
      </p:sp>
      <p:sp>
        <p:nvSpPr>
          <p:cNvPr id="18" name="Subtitle 12">
            <a:extLst>
              <a:ext uri="{FF2B5EF4-FFF2-40B4-BE49-F238E27FC236}">
                <a16:creationId xmlns:a16="http://schemas.microsoft.com/office/drawing/2014/main" id="{F8FE6C11-B56E-D593-91F8-4157FCB4AFD4}"/>
              </a:ext>
            </a:extLst>
          </p:cNvPr>
          <p:cNvSpPr>
            <a:spLocks noGrp="1"/>
          </p:cNvSpPr>
          <p:nvPr>
            <p:ph type="subTitle" idx="1"/>
          </p:nvPr>
        </p:nvSpPr>
        <p:spPr>
          <a:xfrm>
            <a:off x="2206442" y="2363372"/>
            <a:ext cx="7160582" cy="3165231"/>
          </a:xfrm>
        </p:spPr>
        <p:txBody>
          <a:bodyPr>
            <a:normAutofit/>
          </a:bodyPr>
          <a:lstStyle/>
          <a:p>
            <a:pPr algn="ctr">
              <a:spcBef>
                <a:spcPts val="600"/>
              </a:spcBef>
            </a:pPr>
            <a:r>
              <a:rPr lang="en-US" sz="3200" dirty="0">
                <a:solidFill>
                  <a:srgbClr val="C00000"/>
                </a:solidFill>
                <a:latin typeface="Arial" panose="020B0604020202020204" pitchFamily="34" charset="0"/>
                <a:cs typeface="Arial" panose="020B0604020202020204" pitchFamily="34" charset="0"/>
              </a:rPr>
              <a:t>The Harmony Squad</a:t>
            </a:r>
          </a:p>
          <a:p>
            <a:pPr algn="ctr">
              <a:spcBef>
                <a:spcPts val="600"/>
              </a:spcBef>
            </a:pPr>
            <a:r>
              <a:rPr lang="en-US" b="0" i="1" dirty="0" err="1">
                <a:effectLst/>
                <a:latin typeface="Arial" panose="020B0604020202020204" pitchFamily="34" charset="0"/>
                <a:cs typeface="Arial" panose="020B0604020202020204" pitchFamily="34" charset="0"/>
              </a:rPr>
              <a:t>Alekhya</a:t>
            </a:r>
            <a:r>
              <a:rPr lang="en-US" b="0" i="1" dirty="0">
                <a:effectLst/>
                <a:latin typeface="Arial" panose="020B0604020202020204" pitchFamily="34" charset="0"/>
                <a:cs typeface="Arial" panose="020B0604020202020204" pitchFamily="34" charset="0"/>
              </a:rPr>
              <a:t> </a:t>
            </a:r>
            <a:r>
              <a:rPr lang="en-US" b="0" i="1" dirty="0" err="1">
                <a:effectLst/>
                <a:latin typeface="Arial" panose="020B0604020202020204" pitchFamily="34" charset="0"/>
                <a:cs typeface="Arial" panose="020B0604020202020204" pitchFamily="34" charset="0"/>
              </a:rPr>
              <a:t>Guttikonda</a:t>
            </a:r>
            <a:endParaRPr lang="en-US" i="1" dirty="0">
              <a:latin typeface="Arial" panose="020B0604020202020204" pitchFamily="34" charset="0"/>
              <a:cs typeface="Arial" panose="020B0604020202020204" pitchFamily="34" charset="0"/>
            </a:endParaRPr>
          </a:p>
          <a:p>
            <a:pPr algn="ctr">
              <a:spcBef>
                <a:spcPts val="600"/>
              </a:spcBef>
            </a:pPr>
            <a:r>
              <a:rPr lang="en-US" b="0" i="1" dirty="0" err="1">
                <a:effectLst/>
                <a:latin typeface="Arial" panose="020B0604020202020204" pitchFamily="34" charset="0"/>
                <a:cs typeface="Arial" panose="020B0604020202020204" pitchFamily="34" charset="0"/>
              </a:rPr>
              <a:t>Anitha</a:t>
            </a:r>
            <a:r>
              <a:rPr lang="en-US" b="0" i="1" dirty="0">
                <a:effectLst/>
                <a:latin typeface="Arial" panose="020B0604020202020204" pitchFamily="34" charset="0"/>
                <a:cs typeface="Arial" panose="020B0604020202020204" pitchFamily="34" charset="0"/>
              </a:rPr>
              <a:t> </a:t>
            </a:r>
            <a:r>
              <a:rPr lang="en-US" b="0" i="1" dirty="0" err="1">
                <a:effectLst/>
                <a:latin typeface="Arial" panose="020B0604020202020204" pitchFamily="34" charset="0"/>
                <a:cs typeface="Arial" panose="020B0604020202020204" pitchFamily="34" charset="0"/>
              </a:rPr>
              <a:t>Mulumudi</a:t>
            </a:r>
            <a:r>
              <a:rPr lang="en-US" b="0" i="1" dirty="0">
                <a:effectLst/>
                <a:latin typeface="Arial" panose="020B0604020202020204" pitchFamily="34" charset="0"/>
                <a:cs typeface="Arial" panose="020B0604020202020204" pitchFamily="34" charset="0"/>
              </a:rPr>
              <a:t> </a:t>
            </a:r>
          </a:p>
          <a:p>
            <a:pPr algn="ctr">
              <a:spcBef>
                <a:spcPts val="600"/>
              </a:spcBef>
            </a:pPr>
            <a:r>
              <a:rPr lang="en-US" b="0" i="1" dirty="0">
                <a:effectLst/>
                <a:latin typeface="Arial" panose="020B0604020202020204" pitchFamily="34" charset="0"/>
                <a:cs typeface="Arial" panose="020B0604020202020204" pitchFamily="34" charset="0"/>
              </a:rPr>
              <a:t>Sri </a:t>
            </a:r>
            <a:r>
              <a:rPr lang="en-US" b="0" i="1" dirty="0" err="1">
                <a:effectLst/>
                <a:latin typeface="Arial" panose="020B0604020202020204" pitchFamily="34" charset="0"/>
                <a:cs typeface="Arial" panose="020B0604020202020204" pitchFamily="34" charset="0"/>
              </a:rPr>
              <a:t>Harshini</a:t>
            </a:r>
            <a:r>
              <a:rPr lang="en-US" b="0" i="1" dirty="0">
                <a:effectLst/>
                <a:latin typeface="Arial" panose="020B0604020202020204" pitchFamily="34" charset="0"/>
                <a:cs typeface="Arial" panose="020B0604020202020204" pitchFamily="34" charset="0"/>
              </a:rPr>
              <a:t> </a:t>
            </a:r>
            <a:r>
              <a:rPr lang="en-US" b="0" i="1" dirty="0" err="1">
                <a:effectLst/>
                <a:latin typeface="Arial" panose="020B0604020202020204" pitchFamily="34" charset="0"/>
                <a:cs typeface="Arial" panose="020B0604020202020204" pitchFamily="34" charset="0"/>
              </a:rPr>
              <a:t>Peddi</a:t>
            </a:r>
            <a:endParaRPr lang="en-US" b="0" i="1" dirty="0">
              <a:effectLst/>
              <a:latin typeface="Arial" panose="020B0604020202020204" pitchFamily="34" charset="0"/>
              <a:cs typeface="Arial" panose="020B0604020202020204" pitchFamily="34" charset="0"/>
            </a:endParaRPr>
          </a:p>
          <a:p>
            <a:pPr algn="ctr">
              <a:spcBef>
                <a:spcPts val="600"/>
              </a:spcBef>
            </a:pPr>
            <a:r>
              <a:rPr lang="en-US" b="0" i="1" dirty="0">
                <a:effectLst/>
                <a:latin typeface="Arial" panose="020B0604020202020204" pitchFamily="34" charset="0"/>
                <a:cs typeface="Arial" panose="020B0604020202020204" pitchFamily="34" charset="0"/>
              </a:rPr>
              <a:t>Neetu </a:t>
            </a:r>
            <a:r>
              <a:rPr lang="en-US" b="0" i="1" dirty="0" err="1">
                <a:effectLst/>
                <a:latin typeface="Arial" panose="020B0604020202020204" pitchFamily="34" charset="0"/>
                <a:cs typeface="Arial" panose="020B0604020202020204" pitchFamily="34" charset="0"/>
              </a:rPr>
              <a:t>Mahendraker</a:t>
            </a:r>
            <a:endParaRPr lang="en-US" i="1" dirty="0">
              <a:latin typeface="Arial" panose="020B0604020202020204" pitchFamily="34" charset="0"/>
              <a:cs typeface="Arial" panose="020B0604020202020204" pitchFamily="34" charset="0"/>
            </a:endParaRPr>
          </a:p>
        </p:txBody>
      </p:sp>
      <p:sp>
        <p:nvSpPr>
          <p:cNvPr id="20" name="Date Placeholder 1">
            <a:extLst>
              <a:ext uri="{FF2B5EF4-FFF2-40B4-BE49-F238E27FC236}">
                <a16:creationId xmlns:a16="http://schemas.microsoft.com/office/drawing/2014/main" id="{6D3A378B-30F2-677E-ADE3-D99793471434}"/>
              </a:ext>
            </a:extLst>
          </p:cNvPr>
          <p:cNvSpPr>
            <a:spLocks noGrp="1"/>
          </p:cNvSpPr>
          <p:nvPr>
            <p:ph type="dt" sz="half" idx="10"/>
          </p:nvPr>
        </p:nvSpPr>
        <p:spPr/>
        <p:txBody>
          <a:bodyPr/>
          <a:lstStyle/>
          <a:p>
            <a:pPr>
              <a:spcAft>
                <a:spcPts val="600"/>
              </a:spcAft>
            </a:pPr>
            <a:fld id="{5B5B5256-515B-48B3-A62B-500BEB0A8A82}" type="datetime1">
              <a:rPr lang="en-US" smtClean="0"/>
              <a:pPr>
                <a:spcAft>
                  <a:spcPts val="600"/>
                </a:spcAft>
              </a:pPr>
              <a:t>10/11/2023</a:t>
            </a:fld>
            <a:endParaRPr lang="en-US"/>
          </a:p>
        </p:txBody>
      </p:sp>
      <p:sp>
        <p:nvSpPr>
          <p:cNvPr id="24"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1</a:t>
            </a:fld>
            <a:endParaRPr lang="en-US"/>
          </a:p>
        </p:txBody>
      </p:sp>
      <p:pic>
        <p:nvPicPr>
          <p:cNvPr id="5" name="Picture 5">
            <a:extLst>
              <a:ext uri="{FF2B5EF4-FFF2-40B4-BE49-F238E27FC236}">
                <a16:creationId xmlns:a16="http://schemas.microsoft.com/office/drawing/2014/main" id="{46127926-50E5-9917-E2CC-6BA64817B2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27" y="6417707"/>
            <a:ext cx="2721542" cy="45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Audio Recording Oct 11, 2023 at 3:33:12 PM">
            <a:hlinkClick r:id="" action="ppaction://media"/>
            <a:extLst>
              <a:ext uri="{FF2B5EF4-FFF2-40B4-BE49-F238E27FC236}">
                <a16:creationId xmlns:a16="http://schemas.microsoft.com/office/drawing/2014/main" id="{E3513AD4-D570-A126-6749-F126DE0CCEB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991333" y="177704"/>
            <a:ext cx="812800" cy="812800"/>
          </a:xfrm>
          <a:prstGeom prst="rect">
            <a:avLst/>
          </a:prstGeom>
        </p:spPr>
      </p:pic>
    </p:spTree>
    <p:extLst>
      <p:ext uri="{BB962C8B-B14F-4D97-AF65-F5344CB8AC3E}">
        <p14:creationId xmlns:p14="http://schemas.microsoft.com/office/powerpoint/2010/main" val="28696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74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a:extLst>
              <a:ext uri="{FF2B5EF4-FFF2-40B4-BE49-F238E27FC236}">
                <a16:creationId xmlns:a16="http://schemas.microsoft.com/office/drawing/2014/main" id="{6D3A378B-30F2-677E-ADE3-D99793471434}"/>
              </a:ext>
            </a:extLst>
          </p:cNvPr>
          <p:cNvSpPr>
            <a:spLocks noGrp="1"/>
          </p:cNvSpPr>
          <p:nvPr>
            <p:ph type="dt" sz="half" idx="10"/>
          </p:nvPr>
        </p:nvSpPr>
        <p:spPr/>
        <p:txBody>
          <a:bodyPr/>
          <a:lstStyle/>
          <a:p>
            <a:pPr>
              <a:spcAft>
                <a:spcPts val="600"/>
              </a:spcAft>
            </a:pPr>
            <a:fld id="{7FDE917F-CBA1-48C9-8519-82A8B6208569}" type="datetime1">
              <a:rPr lang="en-US" smtClean="0"/>
              <a:pPr>
                <a:spcAft>
                  <a:spcPts val="600"/>
                </a:spcAft>
              </a:pPr>
              <a:t>10/11/2023</a:t>
            </a:fld>
            <a:endParaRPr lang="en-US"/>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10</a:t>
            </a:fld>
            <a:endParaRPr lang="en-US"/>
          </a:p>
        </p:txBody>
      </p:sp>
      <p:pic>
        <p:nvPicPr>
          <p:cNvPr id="4" name="Picture 5">
            <a:extLst>
              <a:ext uri="{FF2B5EF4-FFF2-40B4-BE49-F238E27FC236}">
                <a16:creationId xmlns:a16="http://schemas.microsoft.com/office/drawing/2014/main" id="{28E2904A-6351-7657-7519-BFD0DB2BC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27" y="6417707"/>
            <a:ext cx="2721542" cy="45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C9E9DB4-117C-8D04-58A3-A34864D02105}"/>
              </a:ext>
            </a:extLst>
          </p:cNvPr>
          <p:cNvSpPr txBox="1">
            <a:spLocks/>
          </p:cNvSpPr>
          <p:nvPr/>
        </p:nvSpPr>
        <p:spPr>
          <a:xfrm>
            <a:off x="789709" y="0"/>
            <a:ext cx="8886884" cy="9536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a:latin typeface="Arial" panose="020B0604020202020204" pitchFamily="34" charset="0"/>
                <a:cs typeface="Arial" panose="020B0604020202020204" pitchFamily="34" charset="0"/>
              </a:rPr>
              <a:t>RESULTS</a:t>
            </a:r>
          </a:p>
        </p:txBody>
      </p:sp>
      <p:sp>
        <p:nvSpPr>
          <p:cNvPr id="6" name="Content Placeholder 2">
            <a:extLst>
              <a:ext uri="{FF2B5EF4-FFF2-40B4-BE49-F238E27FC236}">
                <a16:creationId xmlns:a16="http://schemas.microsoft.com/office/drawing/2014/main" id="{237870FC-0BD9-A534-9CF1-658252DEC9C7}"/>
              </a:ext>
            </a:extLst>
          </p:cNvPr>
          <p:cNvSpPr txBox="1">
            <a:spLocks/>
          </p:cNvSpPr>
          <p:nvPr/>
        </p:nvSpPr>
        <p:spPr>
          <a:xfrm>
            <a:off x="787007" y="1090671"/>
            <a:ext cx="8886884" cy="5230437"/>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Char char="•"/>
            </a:pPr>
            <a:r>
              <a:rPr lang="en-US" sz="1800" dirty="0">
                <a:latin typeface="Arial" panose="020B0604020202020204" pitchFamily="34" charset="0"/>
                <a:cs typeface="Arial" panose="020B0604020202020204" pitchFamily="34" charset="0"/>
              </a:rPr>
              <a:t>Only 3 tabs are allowed, which has limited our ability to comprehensively collect data at a given point of time on a patient.</a:t>
            </a:r>
          </a:p>
          <a:p>
            <a:pPr marL="342900" indent="-342900">
              <a:buChar char="•"/>
            </a:pPr>
            <a:r>
              <a:rPr lang="en-US" sz="1800" dirty="0">
                <a:latin typeface="Arial" panose="020B0604020202020204" pitchFamily="34" charset="0"/>
                <a:ea typeface="Calibri"/>
                <a:cs typeface="Arial" panose="020B0604020202020204" pitchFamily="34" charset="0"/>
              </a:rPr>
              <a:t>Once an encounter was created, there was no option to delete it, and that was not optimal as it can provide conflicting data to a clinician.</a:t>
            </a:r>
          </a:p>
          <a:p>
            <a:pPr marL="342900" indent="-342900">
              <a:buChar char="•"/>
            </a:pPr>
            <a:r>
              <a:rPr lang="en-US" sz="1800" dirty="0">
                <a:latin typeface="Arial" panose="020B0604020202020204" pitchFamily="34" charset="0"/>
                <a:ea typeface="Calibri"/>
                <a:cs typeface="Arial" panose="020B0604020202020204" pitchFamily="34" charset="0"/>
              </a:rPr>
              <a:t>When vital signs are updated, it does not give an option to review/compare previous vital signs.</a:t>
            </a:r>
          </a:p>
          <a:p>
            <a:pPr marL="342900" indent="-342900">
              <a:buChar char="•"/>
            </a:pPr>
            <a:r>
              <a:rPr lang="en-US" sz="1800" dirty="0">
                <a:latin typeface="Arial" panose="020B0604020202020204" pitchFamily="34" charset="0"/>
                <a:ea typeface="Calibri"/>
                <a:cs typeface="Arial" panose="020B0604020202020204" pitchFamily="34" charset="0"/>
              </a:rPr>
              <a:t>When medical problems or prescriptions are added, it does not have a delete option when entered in error. It only allows us to flag that it was entered in error.</a:t>
            </a:r>
          </a:p>
          <a:p>
            <a:pPr marL="342900" indent="-342900">
              <a:buChar char="•"/>
            </a:pPr>
            <a:r>
              <a:rPr lang="en-US" sz="1800" dirty="0">
                <a:latin typeface="Arial" panose="020B0604020202020204" pitchFamily="34" charset="0"/>
                <a:ea typeface="Calibri"/>
                <a:cs typeface="Arial" panose="020B0604020202020204" pitchFamily="34" charset="0"/>
              </a:rPr>
              <a:t>We were unable to add the clinic name and/or physician name for a follow-up encounter after ED visit. This is important as it will help us understand if the encounter needs to be a new patient visit vs an established patient visit.</a:t>
            </a:r>
            <a:endParaRPr lang="en-US" sz="1800" dirty="0">
              <a:latin typeface="Arial" panose="020B0604020202020204" pitchFamily="34" charset="0"/>
              <a:cs typeface="Arial" panose="020B0604020202020204" pitchFamily="34" charset="0"/>
            </a:endParaRPr>
          </a:p>
          <a:p>
            <a:endParaRPr lang="en-US" dirty="0">
              <a:ea typeface="+mn-lt"/>
              <a:cs typeface="+mn-lt"/>
            </a:endParaRPr>
          </a:p>
          <a:p>
            <a:pPr marL="342900" indent="-342900">
              <a:buChar char="•"/>
            </a:pPr>
            <a:endParaRPr lang="en-US" dirty="0"/>
          </a:p>
        </p:txBody>
      </p:sp>
      <p:pic>
        <p:nvPicPr>
          <p:cNvPr id="2" name="Audio Recording Oct 11, 2023 at 4:04:06 PM">
            <a:hlinkClick r:id="" action="ppaction://media"/>
            <a:extLst>
              <a:ext uri="{FF2B5EF4-FFF2-40B4-BE49-F238E27FC236}">
                <a16:creationId xmlns:a16="http://schemas.microsoft.com/office/drawing/2014/main" id="{09AFDAB9-2504-AB22-CA22-89ACBD2CDB6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303833" y="140869"/>
            <a:ext cx="812800" cy="812800"/>
          </a:xfrm>
          <a:prstGeom prst="rect">
            <a:avLst/>
          </a:prstGeom>
        </p:spPr>
      </p:pic>
    </p:spTree>
    <p:extLst>
      <p:ext uri="{BB962C8B-B14F-4D97-AF65-F5344CB8AC3E}">
        <p14:creationId xmlns:p14="http://schemas.microsoft.com/office/powerpoint/2010/main" val="271432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856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a:extLst>
              <a:ext uri="{FF2B5EF4-FFF2-40B4-BE49-F238E27FC236}">
                <a16:creationId xmlns:a16="http://schemas.microsoft.com/office/drawing/2014/main" id="{6D3A378B-30F2-677E-ADE3-D99793471434}"/>
              </a:ext>
            </a:extLst>
          </p:cNvPr>
          <p:cNvSpPr>
            <a:spLocks noGrp="1"/>
          </p:cNvSpPr>
          <p:nvPr>
            <p:ph type="dt" sz="half" idx="10"/>
          </p:nvPr>
        </p:nvSpPr>
        <p:spPr/>
        <p:txBody>
          <a:bodyPr/>
          <a:lstStyle/>
          <a:p>
            <a:pPr>
              <a:spcAft>
                <a:spcPts val="600"/>
              </a:spcAft>
            </a:pPr>
            <a:fld id="{7FDE917F-CBA1-48C9-8519-82A8B6208569}" type="datetime1">
              <a:rPr lang="en-US" smtClean="0"/>
              <a:pPr>
                <a:spcAft>
                  <a:spcPts val="600"/>
                </a:spcAft>
              </a:pPr>
              <a:t>10/11/2023</a:t>
            </a:fld>
            <a:endParaRPr lang="en-US"/>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11</a:t>
            </a:fld>
            <a:endParaRPr lang="en-US"/>
          </a:p>
        </p:txBody>
      </p:sp>
      <p:pic>
        <p:nvPicPr>
          <p:cNvPr id="4" name="Picture 5">
            <a:extLst>
              <a:ext uri="{FF2B5EF4-FFF2-40B4-BE49-F238E27FC236}">
                <a16:creationId xmlns:a16="http://schemas.microsoft.com/office/drawing/2014/main" id="{28E2904A-6351-7657-7519-BFD0DB2BC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27" y="6417707"/>
            <a:ext cx="2721542" cy="45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C9E9DB4-117C-8D04-58A3-A34864D02105}"/>
              </a:ext>
            </a:extLst>
          </p:cNvPr>
          <p:cNvSpPr txBox="1">
            <a:spLocks/>
          </p:cNvSpPr>
          <p:nvPr/>
        </p:nvSpPr>
        <p:spPr>
          <a:xfrm>
            <a:off x="789709" y="0"/>
            <a:ext cx="8886884" cy="9536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Results So Far</a:t>
            </a:r>
          </a:p>
        </p:txBody>
      </p:sp>
      <p:sp>
        <p:nvSpPr>
          <p:cNvPr id="6" name="Content Placeholder 2">
            <a:extLst>
              <a:ext uri="{FF2B5EF4-FFF2-40B4-BE49-F238E27FC236}">
                <a16:creationId xmlns:a16="http://schemas.microsoft.com/office/drawing/2014/main" id="{237870FC-0BD9-A534-9CF1-658252DEC9C7}"/>
              </a:ext>
            </a:extLst>
          </p:cNvPr>
          <p:cNvSpPr txBox="1">
            <a:spLocks/>
          </p:cNvSpPr>
          <p:nvPr/>
        </p:nvSpPr>
        <p:spPr>
          <a:xfrm>
            <a:off x="789709" y="1500188"/>
            <a:ext cx="9068038" cy="3541336"/>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Char char="•"/>
            </a:pPr>
            <a:r>
              <a:rPr lang="en-US" sz="1800" dirty="0">
                <a:latin typeface="Arial" panose="020B0604020202020204" pitchFamily="34" charset="0"/>
                <a:cs typeface="Arial" panose="020B0604020202020204" pitchFamily="34" charset="0"/>
              </a:rPr>
              <a:t>We were able to generate 4 case studies in open EMR.</a:t>
            </a:r>
          </a:p>
          <a:p>
            <a:pPr marL="342900" indent="-342900">
              <a:buChar char="•"/>
            </a:pPr>
            <a:r>
              <a:rPr lang="en-US" sz="1800" dirty="0">
                <a:latin typeface="Arial" panose="020B0604020202020204" pitchFamily="34" charset="0"/>
                <a:cs typeface="Arial" panose="020B0604020202020204" pitchFamily="34" charset="0"/>
              </a:rPr>
              <a:t>We were able to accomplish tasks T1-24 with variable efforts.</a:t>
            </a:r>
          </a:p>
          <a:p>
            <a:pPr marL="342900" indent="-342900">
              <a:buChar char="•"/>
            </a:pPr>
            <a:r>
              <a:rPr lang="en-US" sz="1800" dirty="0">
                <a:latin typeface="Arial" panose="020B0604020202020204" pitchFamily="34" charset="0"/>
                <a:cs typeface="Arial" panose="020B0604020202020204" pitchFamily="34" charset="0"/>
              </a:rPr>
              <a:t>We liked the fact the EMR auto-populates the metrics like weight in pounds/kg and temperature in Celsius/Fahrenheit.</a:t>
            </a:r>
          </a:p>
          <a:p>
            <a:pPr marL="342900" indent="-342900">
              <a:buChar char="•"/>
            </a:pPr>
            <a:r>
              <a:rPr lang="en-US" sz="1800" dirty="0">
                <a:latin typeface="Arial" panose="020B0604020202020204" pitchFamily="34" charset="0"/>
                <a:cs typeface="Arial" panose="020B0604020202020204" pitchFamily="34" charset="0"/>
              </a:rPr>
              <a:t>It provided a link for educational instructions about medications and does not require us to find this information from another resources.</a:t>
            </a:r>
          </a:p>
          <a:p>
            <a:pPr marL="342900" indent="-342900">
              <a:buChar char="•"/>
            </a:pPr>
            <a:r>
              <a:rPr lang="en-US" sz="1800" dirty="0">
                <a:latin typeface="Arial" panose="020B0604020202020204" pitchFamily="34" charset="0"/>
                <a:cs typeface="Arial" panose="020B0604020202020204" pitchFamily="34" charset="0"/>
              </a:rPr>
              <a:t>Open EMR displays both strengths and limitations. </a:t>
            </a:r>
          </a:p>
          <a:p>
            <a:pPr marL="342900" indent="-342900">
              <a:buChar char="•"/>
            </a:pPr>
            <a:r>
              <a:rPr lang="en-US" sz="1800" dirty="0">
                <a:latin typeface="Arial" panose="020B0604020202020204" pitchFamily="34" charset="0"/>
                <a:cs typeface="Arial" panose="020B0604020202020204" pitchFamily="34" charset="0"/>
              </a:rPr>
              <a:t>Addressing these limitations is essential to optimize usability and support for healthcare professionals in delivering high-quality care.</a:t>
            </a:r>
          </a:p>
          <a:p>
            <a:endParaRPr lang="en-US" sz="1800" dirty="0">
              <a:latin typeface="Arial" panose="020B0604020202020204" pitchFamily="34" charset="0"/>
              <a:cs typeface="Arial" panose="020B0604020202020204" pitchFamily="34" charset="0"/>
            </a:endParaRPr>
          </a:p>
        </p:txBody>
      </p:sp>
      <p:pic>
        <p:nvPicPr>
          <p:cNvPr id="2" name="Audio Recording Oct 11, 2023 at 4:06:27 PM">
            <a:hlinkClick r:id="" action="ppaction://media"/>
            <a:extLst>
              <a:ext uri="{FF2B5EF4-FFF2-40B4-BE49-F238E27FC236}">
                <a16:creationId xmlns:a16="http://schemas.microsoft.com/office/drawing/2014/main" id="{AC453B3E-0B89-5DC6-5122-AE7657457E4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016317" y="174429"/>
            <a:ext cx="812800" cy="812800"/>
          </a:xfrm>
          <a:prstGeom prst="rect">
            <a:avLst/>
          </a:prstGeom>
        </p:spPr>
      </p:pic>
    </p:spTree>
    <p:extLst>
      <p:ext uri="{BB962C8B-B14F-4D97-AF65-F5344CB8AC3E}">
        <p14:creationId xmlns:p14="http://schemas.microsoft.com/office/powerpoint/2010/main" val="47648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544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a:extLst>
              <a:ext uri="{FF2B5EF4-FFF2-40B4-BE49-F238E27FC236}">
                <a16:creationId xmlns:a16="http://schemas.microsoft.com/office/drawing/2014/main" id="{6D3A378B-30F2-677E-ADE3-D99793471434}"/>
              </a:ext>
            </a:extLst>
          </p:cNvPr>
          <p:cNvSpPr>
            <a:spLocks noGrp="1"/>
          </p:cNvSpPr>
          <p:nvPr>
            <p:ph type="dt" sz="half" idx="10"/>
          </p:nvPr>
        </p:nvSpPr>
        <p:spPr/>
        <p:txBody>
          <a:bodyPr/>
          <a:lstStyle/>
          <a:p>
            <a:pPr>
              <a:spcAft>
                <a:spcPts val="600"/>
              </a:spcAft>
            </a:pPr>
            <a:fld id="{7FDE917F-CBA1-48C9-8519-82A8B6208569}" type="datetime1">
              <a:rPr lang="en-US" smtClean="0"/>
              <a:pPr>
                <a:spcAft>
                  <a:spcPts val="600"/>
                </a:spcAft>
              </a:pPr>
              <a:t>10/11/2023</a:t>
            </a:fld>
            <a:endParaRPr lang="en-US"/>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12</a:t>
            </a:fld>
            <a:endParaRPr lang="en-US"/>
          </a:p>
        </p:txBody>
      </p:sp>
      <p:pic>
        <p:nvPicPr>
          <p:cNvPr id="4" name="Picture 5">
            <a:extLst>
              <a:ext uri="{FF2B5EF4-FFF2-40B4-BE49-F238E27FC236}">
                <a16:creationId xmlns:a16="http://schemas.microsoft.com/office/drawing/2014/main" id="{28E2904A-6351-7657-7519-BFD0DB2BC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27" y="6417707"/>
            <a:ext cx="2721542" cy="45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C9E9DB4-117C-8D04-58A3-A34864D02105}"/>
              </a:ext>
            </a:extLst>
          </p:cNvPr>
          <p:cNvSpPr txBox="1">
            <a:spLocks/>
          </p:cNvSpPr>
          <p:nvPr/>
        </p:nvSpPr>
        <p:spPr>
          <a:xfrm>
            <a:off x="789709" y="0"/>
            <a:ext cx="8886884" cy="9536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Results So Far</a:t>
            </a:r>
          </a:p>
        </p:txBody>
      </p:sp>
      <p:sp>
        <p:nvSpPr>
          <p:cNvPr id="6" name="Content Placeholder 2">
            <a:extLst>
              <a:ext uri="{FF2B5EF4-FFF2-40B4-BE49-F238E27FC236}">
                <a16:creationId xmlns:a16="http://schemas.microsoft.com/office/drawing/2014/main" id="{237870FC-0BD9-A534-9CF1-658252DEC9C7}"/>
              </a:ext>
            </a:extLst>
          </p:cNvPr>
          <p:cNvSpPr txBox="1">
            <a:spLocks/>
          </p:cNvSpPr>
          <p:nvPr/>
        </p:nvSpPr>
        <p:spPr>
          <a:xfrm>
            <a:off x="945157" y="1363841"/>
            <a:ext cx="8883836" cy="3677683"/>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pic>
        <p:nvPicPr>
          <p:cNvPr id="2" name="Picture 1" descr="A graph with blue and white lines&#10;&#10;Description automatically generated">
            <a:extLst>
              <a:ext uri="{FF2B5EF4-FFF2-40B4-BE49-F238E27FC236}">
                <a16:creationId xmlns:a16="http://schemas.microsoft.com/office/drawing/2014/main" id="{E41375A8-E940-4B85-598E-C969D121A879}"/>
              </a:ext>
            </a:extLst>
          </p:cNvPr>
          <p:cNvPicPr>
            <a:picLocks noChangeAspect="1"/>
          </p:cNvPicPr>
          <p:nvPr/>
        </p:nvPicPr>
        <p:blipFill>
          <a:blip r:embed="rId5"/>
          <a:stretch>
            <a:fillRect/>
          </a:stretch>
        </p:blipFill>
        <p:spPr>
          <a:xfrm>
            <a:off x="986287" y="1091572"/>
            <a:ext cx="9500558" cy="4833007"/>
          </a:xfrm>
          <a:prstGeom prst="rect">
            <a:avLst/>
          </a:prstGeom>
        </p:spPr>
      </p:pic>
      <p:pic>
        <p:nvPicPr>
          <p:cNvPr id="3" name="Audio Recording Oct 11, 2023 at 4:09:53 PM">
            <a:hlinkClick r:id="" action="ppaction://media"/>
            <a:extLst>
              <a:ext uri="{FF2B5EF4-FFF2-40B4-BE49-F238E27FC236}">
                <a16:creationId xmlns:a16="http://schemas.microsoft.com/office/drawing/2014/main" id="{8C741691-597C-62BD-F870-4C9A87A6BF2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73896" y="70434"/>
            <a:ext cx="812800" cy="812800"/>
          </a:xfrm>
          <a:prstGeom prst="rect">
            <a:avLst/>
          </a:prstGeom>
        </p:spPr>
      </p:pic>
    </p:spTree>
    <p:extLst>
      <p:ext uri="{BB962C8B-B14F-4D97-AF65-F5344CB8AC3E}">
        <p14:creationId xmlns:p14="http://schemas.microsoft.com/office/powerpoint/2010/main" val="184539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28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a:extLst>
              <a:ext uri="{FF2B5EF4-FFF2-40B4-BE49-F238E27FC236}">
                <a16:creationId xmlns:a16="http://schemas.microsoft.com/office/drawing/2014/main" id="{6D3A378B-30F2-677E-ADE3-D99793471434}"/>
              </a:ext>
            </a:extLst>
          </p:cNvPr>
          <p:cNvSpPr>
            <a:spLocks noGrp="1"/>
          </p:cNvSpPr>
          <p:nvPr>
            <p:ph type="dt" sz="half" idx="10"/>
          </p:nvPr>
        </p:nvSpPr>
        <p:spPr/>
        <p:txBody>
          <a:bodyPr/>
          <a:lstStyle/>
          <a:p>
            <a:pPr>
              <a:spcAft>
                <a:spcPts val="600"/>
              </a:spcAft>
            </a:pPr>
            <a:fld id="{7FDE917F-CBA1-48C9-8519-82A8B6208569}" type="datetime1">
              <a:rPr lang="en-US" smtClean="0"/>
              <a:pPr>
                <a:spcAft>
                  <a:spcPts val="600"/>
                </a:spcAft>
              </a:pPr>
              <a:t>10/11/2023</a:t>
            </a:fld>
            <a:endParaRPr lang="en-US"/>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13</a:t>
            </a:fld>
            <a:endParaRPr lang="en-US"/>
          </a:p>
        </p:txBody>
      </p:sp>
      <p:pic>
        <p:nvPicPr>
          <p:cNvPr id="4" name="Picture 5">
            <a:extLst>
              <a:ext uri="{FF2B5EF4-FFF2-40B4-BE49-F238E27FC236}">
                <a16:creationId xmlns:a16="http://schemas.microsoft.com/office/drawing/2014/main" id="{28E2904A-6351-7657-7519-BFD0DB2BC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27" y="6417707"/>
            <a:ext cx="2721542" cy="45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C9E9DB4-117C-8D04-58A3-A34864D02105}"/>
              </a:ext>
            </a:extLst>
          </p:cNvPr>
          <p:cNvSpPr txBox="1">
            <a:spLocks/>
          </p:cNvSpPr>
          <p:nvPr/>
        </p:nvSpPr>
        <p:spPr>
          <a:xfrm>
            <a:off x="500743" y="0"/>
            <a:ext cx="9175850" cy="9536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dirty="0">
                <a:latin typeface="Arial" panose="020B0604020202020204" pitchFamily="34" charset="0"/>
                <a:ea typeface="+mj-lt"/>
                <a:cs typeface="Arial" panose="020B0604020202020204" pitchFamily="34" charset="0"/>
              </a:rPr>
              <a:t>Conclusion </a:t>
            </a:r>
            <a:endParaRPr lang="en-US"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237870FC-0BD9-A534-9CF1-658252DEC9C7}"/>
              </a:ext>
            </a:extLst>
          </p:cNvPr>
          <p:cNvSpPr txBox="1">
            <a:spLocks/>
          </p:cNvSpPr>
          <p:nvPr/>
        </p:nvSpPr>
        <p:spPr>
          <a:xfrm>
            <a:off x="945157" y="1363841"/>
            <a:ext cx="8883836" cy="3677683"/>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11" name="TextBox 10">
            <a:extLst>
              <a:ext uri="{FF2B5EF4-FFF2-40B4-BE49-F238E27FC236}">
                <a16:creationId xmlns:a16="http://schemas.microsoft.com/office/drawing/2014/main" id="{9EE582B7-1460-009C-FF2B-744F955125F0}"/>
              </a:ext>
            </a:extLst>
          </p:cNvPr>
          <p:cNvSpPr txBox="1"/>
          <p:nvPr/>
        </p:nvSpPr>
        <p:spPr>
          <a:xfrm>
            <a:off x="583721" y="1086930"/>
            <a:ext cx="10952670"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dirty="0">
                <a:latin typeface="Arial"/>
                <a:cs typeface="Arial"/>
              </a:rPr>
              <a:t>Overall, open EMR is an effective resource for patient management.  </a:t>
            </a:r>
          </a:p>
          <a:p>
            <a:endParaRPr lang="en-US" dirty="0">
              <a:latin typeface="Arial"/>
              <a:cs typeface="Arial"/>
            </a:endParaRPr>
          </a:p>
          <a:p>
            <a:pPr marL="228600" indent="-228600">
              <a:buChar char="•"/>
            </a:pPr>
            <a:r>
              <a:rPr lang="en-US" dirty="0">
                <a:latin typeface="Arial"/>
                <a:cs typeface="Arial"/>
              </a:rPr>
              <a:t>Open EMR  is user friendly but may need further upgrades based on larger case studies and feedback.  </a:t>
            </a:r>
          </a:p>
          <a:p>
            <a:endParaRPr lang="en-US" dirty="0">
              <a:latin typeface="Arial"/>
              <a:cs typeface="Arial"/>
            </a:endParaRPr>
          </a:p>
          <a:p>
            <a:pPr marL="228600" indent="-228600">
              <a:buChar char="•"/>
            </a:pPr>
            <a:r>
              <a:rPr lang="en-US" dirty="0">
                <a:latin typeface="Arial"/>
                <a:cs typeface="Arial"/>
              </a:rPr>
              <a:t>Larger randomized clinical trials may be needed prior to the implementation of open EMR in the real clinical world. </a:t>
            </a:r>
          </a:p>
          <a:p>
            <a:endParaRPr lang="en-US" dirty="0">
              <a:solidFill>
                <a:srgbClr val="000000"/>
              </a:solidFill>
              <a:latin typeface="Arial"/>
              <a:ea typeface="+mn-lt"/>
              <a:cs typeface="Arial"/>
            </a:endParaRPr>
          </a:p>
          <a:p>
            <a:pPr marL="228600" indent="-228600">
              <a:buFont typeface="Arial"/>
              <a:buChar char="•"/>
            </a:pPr>
            <a:r>
              <a:rPr lang="en-US" dirty="0">
                <a:latin typeface="Arial"/>
                <a:cs typeface="Arial"/>
              </a:rPr>
              <a:t>We identified functionality limitations within Open EMR, such as the inability to delete encounters or review/compare previous vital signs, and the lack of a delete option for medical problems or prescriptions entered in error. </a:t>
            </a:r>
          </a:p>
          <a:p>
            <a:endParaRPr lang="en-US" dirty="0">
              <a:latin typeface="Arial"/>
              <a:cs typeface="Arial"/>
            </a:endParaRPr>
          </a:p>
          <a:p>
            <a:endParaRPr lang="en-US" sz="2000" dirty="0">
              <a:solidFill>
                <a:srgbClr val="374151"/>
              </a:solidFill>
              <a:latin typeface="Arial"/>
              <a:cs typeface="Arial"/>
            </a:endParaRPr>
          </a:p>
        </p:txBody>
      </p:sp>
      <p:pic>
        <p:nvPicPr>
          <p:cNvPr id="2" name="Audio Recording Oct 11, 2023 at 4:12:02 PM">
            <a:hlinkClick r:id="" action="ppaction://media"/>
            <a:extLst>
              <a:ext uri="{FF2B5EF4-FFF2-40B4-BE49-F238E27FC236}">
                <a16:creationId xmlns:a16="http://schemas.microsoft.com/office/drawing/2014/main" id="{75F705A4-1AF8-0F45-4A89-5603FEC7635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947400" y="174429"/>
            <a:ext cx="812800" cy="812800"/>
          </a:xfrm>
          <a:prstGeom prst="rect">
            <a:avLst/>
          </a:prstGeom>
        </p:spPr>
      </p:pic>
    </p:spTree>
    <p:extLst>
      <p:ext uri="{BB962C8B-B14F-4D97-AF65-F5344CB8AC3E}">
        <p14:creationId xmlns:p14="http://schemas.microsoft.com/office/powerpoint/2010/main" val="164400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40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a:extLst>
              <a:ext uri="{FF2B5EF4-FFF2-40B4-BE49-F238E27FC236}">
                <a16:creationId xmlns:a16="http://schemas.microsoft.com/office/drawing/2014/main" id="{6D3A378B-30F2-677E-ADE3-D99793471434}"/>
              </a:ext>
            </a:extLst>
          </p:cNvPr>
          <p:cNvSpPr>
            <a:spLocks noGrp="1"/>
          </p:cNvSpPr>
          <p:nvPr>
            <p:ph type="dt" sz="half" idx="10"/>
          </p:nvPr>
        </p:nvSpPr>
        <p:spPr/>
        <p:txBody>
          <a:bodyPr/>
          <a:lstStyle/>
          <a:p>
            <a:pPr>
              <a:spcAft>
                <a:spcPts val="600"/>
              </a:spcAft>
            </a:pPr>
            <a:fld id="{7FDE917F-CBA1-48C9-8519-82A8B6208569}" type="datetime1">
              <a:rPr lang="en-US" smtClean="0"/>
              <a:pPr>
                <a:spcAft>
                  <a:spcPts val="600"/>
                </a:spcAft>
              </a:pPr>
              <a:t>10/11/2023</a:t>
            </a:fld>
            <a:endParaRPr lang="en-US"/>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14</a:t>
            </a:fld>
            <a:endParaRPr lang="en-US"/>
          </a:p>
        </p:txBody>
      </p:sp>
      <p:pic>
        <p:nvPicPr>
          <p:cNvPr id="4" name="Picture 5">
            <a:extLst>
              <a:ext uri="{FF2B5EF4-FFF2-40B4-BE49-F238E27FC236}">
                <a16:creationId xmlns:a16="http://schemas.microsoft.com/office/drawing/2014/main" id="{28E2904A-6351-7657-7519-BFD0DB2BC2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27" y="6417707"/>
            <a:ext cx="2721542" cy="45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C9E9DB4-117C-8D04-58A3-A34864D02105}"/>
              </a:ext>
            </a:extLst>
          </p:cNvPr>
          <p:cNvSpPr txBox="1">
            <a:spLocks/>
          </p:cNvSpPr>
          <p:nvPr/>
        </p:nvSpPr>
        <p:spPr>
          <a:xfrm>
            <a:off x="583721" y="-12342"/>
            <a:ext cx="8886884" cy="9536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dirty="0">
                <a:latin typeface="Arial" panose="020B0604020202020204" pitchFamily="34" charset="0"/>
                <a:ea typeface="+mj-lt"/>
                <a:cs typeface="Arial" panose="020B0604020202020204" pitchFamily="34" charset="0"/>
              </a:rPr>
              <a:t>Conclusion</a:t>
            </a:r>
            <a:r>
              <a:rPr lang="en-US" sz="3200" b="0" dirty="0">
                <a:ea typeface="+mj-lt"/>
                <a:cs typeface="+mj-lt"/>
              </a:rPr>
              <a:t> (contd.)</a:t>
            </a:r>
            <a:endParaRPr lang="en-US" dirty="0"/>
          </a:p>
        </p:txBody>
      </p:sp>
      <p:sp>
        <p:nvSpPr>
          <p:cNvPr id="6" name="Content Placeholder 2">
            <a:extLst>
              <a:ext uri="{FF2B5EF4-FFF2-40B4-BE49-F238E27FC236}">
                <a16:creationId xmlns:a16="http://schemas.microsoft.com/office/drawing/2014/main" id="{237870FC-0BD9-A534-9CF1-658252DEC9C7}"/>
              </a:ext>
            </a:extLst>
          </p:cNvPr>
          <p:cNvSpPr txBox="1">
            <a:spLocks/>
          </p:cNvSpPr>
          <p:nvPr/>
        </p:nvSpPr>
        <p:spPr>
          <a:xfrm>
            <a:off x="945157" y="1363841"/>
            <a:ext cx="8883836" cy="3677683"/>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11" name="TextBox 10">
            <a:extLst>
              <a:ext uri="{FF2B5EF4-FFF2-40B4-BE49-F238E27FC236}">
                <a16:creationId xmlns:a16="http://schemas.microsoft.com/office/drawing/2014/main" id="{9EE582B7-1460-009C-FF2B-744F955125F0}"/>
              </a:ext>
            </a:extLst>
          </p:cNvPr>
          <p:cNvSpPr txBox="1"/>
          <p:nvPr/>
        </p:nvSpPr>
        <p:spPr>
          <a:xfrm>
            <a:off x="583721" y="1086930"/>
            <a:ext cx="10952670"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374151"/>
                </a:solidFill>
                <a:latin typeface="Arial" panose="020B0604020202020204" pitchFamily="34" charset="0"/>
                <a:ea typeface="+mn-lt"/>
                <a:cs typeface="Arial" panose="020B0604020202020204" pitchFamily="34" charset="0"/>
              </a:rPr>
              <a:t>Recognizing the preceding considerations, "The Harmony Squad" has chosen to take proactive measures to gain an understanding of using the Open EMR and any potential future EMRs. Our plan of action for the future is as follows:</a:t>
            </a:r>
          </a:p>
          <a:p>
            <a:endParaRPr lang="en-US" dirty="0">
              <a:solidFill>
                <a:srgbClr val="374151"/>
              </a:solidFill>
              <a:latin typeface="Arial" panose="020B0604020202020204" pitchFamily="34" charset="0"/>
              <a:ea typeface="+mn-lt"/>
              <a:cs typeface="Arial" panose="020B0604020202020204" pitchFamily="34" charset="0"/>
            </a:endParaRPr>
          </a:p>
          <a:p>
            <a:pPr>
              <a:buFont typeface="Arial"/>
              <a:buChar char="•"/>
            </a:pPr>
            <a:r>
              <a:rPr lang="en-US" dirty="0">
                <a:solidFill>
                  <a:srgbClr val="374151"/>
                </a:solidFill>
                <a:latin typeface="Arial" panose="020B0604020202020204" pitchFamily="34" charset="0"/>
                <a:ea typeface="+mn-lt"/>
                <a:cs typeface="Arial" panose="020B0604020202020204" pitchFamily="34" charset="0"/>
              </a:rPr>
              <a:t> We will conduct additional case studies with a broader range of tasks to further assess Open EMR's usability in various clinical contexts.</a:t>
            </a:r>
          </a:p>
          <a:p>
            <a:endParaRPr lang="en-US" dirty="0">
              <a:solidFill>
                <a:srgbClr val="374151"/>
              </a:solidFill>
              <a:latin typeface="Arial" panose="020B0604020202020204" pitchFamily="34" charset="0"/>
              <a:ea typeface="+mn-lt"/>
              <a:cs typeface="Arial" panose="020B0604020202020204" pitchFamily="34" charset="0"/>
            </a:endParaRPr>
          </a:p>
          <a:p>
            <a:pPr>
              <a:buFont typeface="Arial"/>
              <a:buChar char="•"/>
            </a:pPr>
            <a:r>
              <a:rPr lang="en-US" dirty="0">
                <a:solidFill>
                  <a:srgbClr val="374151"/>
                </a:solidFill>
                <a:latin typeface="Arial" panose="020B0604020202020204" pitchFamily="34" charset="0"/>
                <a:ea typeface="+mn-lt"/>
                <a:cs typeface="Arial" panose="020B0604020202020204" pitchFamily="34" charset="0"/>
              </a:rPr>
              <a:t>We aim to practice tasks consistently across a broad spectrum of situations and scenarios.</a:t>
            </a:r>
          </a:p>
          <a:p>
            <a:pPr>
              <a:buFont typeface="Arial"/>
              <a:buChar char="•"/>
            </a:pPr>
            <a:endParaRPr lang="en-US" dirty="0">
              <a:solidFill>
                <a:srgbClr val="374151"/>
              </a:solidFill>
              <a:latin typeface="Arial" panose="020B0604020202020204" pitchFamily="34" charset="0"/>
              <a:ea typeface="+mn-lt"/>
              <a:cs typeface="Arial" panose="020B0604020202020204" pitchFamily="34" charset="0"/>
            </a:endParaRPr>
          </a:p>
          <a:p>
            <a:pPr>
              <a:buFont typeface="Arial"/>
              <a:buChar char="•"/>
            </a:pPr>
            <a:r>
              <a:rPr lang="en-US" dirty="0">
                <a:solidFill>
                  <a:srgbClr val="374151"/>
                </a:solidFill>
                <a:latin typeface="Arial" panose="020B0604020202020204" pitchFamily="34" charset="0"/>
                <a:ea typeface="+mn-lt"/>
                <a:cs typeface="Arial" panose="020B0604020202020204" pitchFamily="34" charset="0"/>
              </a:rPr>
              <a:t>We will seek to become more conscious of areas where improvement is needed.</a:t>
            </a:r>
          </a:p>
          <a:p>
            <a:pPr>
              <a:buFont typeface="Arial"/>
              <a:buChar char="•"/>
            </a:pPr>
            <a:endParaRPr lang="en-US" dirty="0">
              <a:solidFill>
                <a:srgbClr val="374151"/>
              </a:solidFill>
              <a:latin typeface="Arial" panose="020B0604020202020204" pitchFamily="34" charset="0"/>
              <a:ea typeface="+mn-lt"/>
              <a:cs typeface="Arial" panose="020B0604020202020204" pitchFamily="34" charset="0"/>
            </a:endParaRPr>
          </a:p>
          <a:p>
            <a:pPr>
              <a:buFont typeface="Arial"/>
              <a:buChar char="•"/>
            </a:pPr>
            <a:r>
              <a:rPr lang="en-US" dirty="0">
                <a:solidFill>
                  <a:srgbClr val="374151"/>
                </a:solidFill>
                <a:latin typeface="Arial" panose="020B0604020202020204" pitchFamily="34" charset="0"/>
                <a:ea typeface="+mn-lt"/>
                <a:cs typeface="Arial" panose="020B0604020202020204" pitchFamily="34" charset="0"/>
              </a:rPr>
              <a:t>We will try to complete the tasks independently without the need of external guidance or support.</a:t>
            </a:r>
          </a:p>
          <a:p>
            <a:pPr>
              <a:buFont typeface="Arial"/>
              <a:buChar char="•"/>
            </a:pPr>
            <a:endParaRPr lang="en-US" dirty="0">
              <a:solidFill>
                <a:srgbClr val="374151"/>
              </a:solidFill>
              <a:latin typeface="Arial" panose="020B0604020202020204" pitchFamily="34" charset="0"/>
              <a:ea typeface="+mn-lt"/>
              <a:cs typeface="Arial" panose="020B0604020202020204" pitchFamily="34" charset="0"/>
            </a:endParaRPr>
          </a:p>
          <a:p>
            <a:pPr>
              <a:buFont typeface="Arial"/>
              <a:buChar char="•"/>
            </a:pPr>
            <a:r>
              <a:rPr lang="en-US" dirty="0">
                <a:solidFill>
                  <a:srgbClr val="374151"/>
                </a:solidFill>
                <a:latin typeface="Arial" panose="020B0604020202020204" pitchFamily="34" charset="0"/>
                <a:ea typeface="+mn-lt"/>
                <a:cs typeface="Arial" panose="020B0604020202020204" pitchFamily="34" charset="0"/>
              </a:rPr>
              <a:t>Through the implementation of these steps, we may actively contribute to the continuing enhancement of Open EMR's usability and efficacy in facilitating the work of healthcare professionals in performing their daily duties.</a:t>
            </a:r>
            <a:endParaRPr lang="en-US" dirty="0">
              <a:latin typeface="Arial" panose="020B0604020202020204" pitchFamily="34" charset="0"/>
              <a:cs typeface="Arial" panose="020B0604020202020204" pitchFamily="34" charset="0"/>
            </a:endParaRPr>
          </a:p>
          <a:p>
            <a:endParaRPr lang="en-US" sz="2000" dirty="0">
              <a:solidFill>
                <a:srgbClr val="374151"/>
              </a:solidFill>
              <a:latin typeface="Arial"/>
              <a:ea typeface="+mn-lt"/>
              <a:cs typeface="Times New Roman"/>
            </a:endParaRPr>
          </a:p>
          <a:p>
            <a:pPr>
              <a:buFont typeface="Arial"/>
              <a:buChar char="•"/>
            </a:pPr>
            <a:endParaRPr lang="en-US" sz="2000" dirty="0">
              <a:solidFill>
                <a:srgbClr val="374151"/>
              </a:solidFill>
              <a:latin typeface="Arial"/>
              <a:ea typeface="+mn-lt"/>
              <a:cs typeface="Times New Roman"/>
            </a:endParaRPr>
          </a:p>
        </p:txBody>
      </p:sp>
      <p:pic>
        <p:nvPicPr>
          <p:cNvPr id="2" name="Audio Recording Oct 11, 2023 at 4:15:12 PM">
            <a:hlinkClick r:id="" action="ppaction://media"/>
            <a:extLst>
              <a:ext uri="{FF2B5EF4-FFF2-40B4-BE49-F238E27FC236}">
                <a16:creationId xmlns:a16="http://schemas.microsoft.com/office/drawing/2014/main" id="{26CA6CA9-5E9B-C24A-1449-E64FEC8D748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55248" y="136660"/>
            <a:ext cx="812800" cy="812800"/>
          </a:xfrm>
          <a:prstGeom prst="rect">
            <a:avLst/>
          </a:prstGeom>
        </p:spPr>
      </p:pic>
      <p:pic>
        <p:nvPicPr>
          <p:cNvPr id="3" name="Audio Recording Oct 11, 2023 at 4:19:16 PM">
            <a:hlinkClick r:id="" action="ppaction://media"/>
            <a:extLst>
              <a:ext uri="{FF2B5EF4-FFF2-40B4-BE49-F238E27FC236}">
                <a16:creationId xmlns:a16="http://schemas.microsoft.com/office/drawing/2014/main" id="{B2BCBB44-095C-914E-06B7-63DAECE8D148}"/>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11300768" y="995283"/>
            <a:ext cx="812800" cy="812800"/>
          </a:xfrm>
          <a:prstGeom prst="rect">
            <a:avLst/>
          </a:prstGeom>
        </p:spPr>
      </p:pic>
    </p:spTree>
    <p:extLst>
      <p:ext uri="{BB962C8B-B14F-4D97-AF65-F5344CB8AC3E}">
        <p14:creationId xmlns:p14="http://schemas.microsoft.com/office/powerpoint/2010/main" val="175949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5424"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96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audio>
              <p:cMediaNode vol="80000">
                <p:cTn id="12" fill="hold" display="0">
                  <p:stCondLst>
                    <p:cond delay="indefinite"/>
                  </p:stCondLst>
                  <p:endCondLst>
                    <p:cond evt="onStopAudio" delay="0">
                      <p:tgtEl>
                        <p:sldTgt/>
                      </p:tgtEl>
                    </p:cond>
                  </p:endCondLst>
                </p:cTn>
                <p:tgtEl>
                  <p:spTgt spid="3"/>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a:extLst>
              <a:ext uri="{FF2B5EF4-FFF2-40B4-BE49-F238E27FC236}">
                <a16:creationId xmlns:a16="http://schemas.microsoft.com/office/drawing/2014/main" id="{6D3A378B-30F2-677E-ADE3-D99793471434}"/>
              </a:ext>
            </a:extLst>
          </p:cNvPr>
          <p:cNvSpPr>
            <a:spLocks noGrp="1"/>
          </p:cNvSpPr>
          <p:nvPr>
            <p:ph type="dt" sz="half" idx="10"/>
          </p:nvPr>
        </p:nvSpPr>
        <p:spPr/>
        <p:txBody>
          <a:bodyPr/>
          <a:lstStyle/>
          <a:p>
            <a:pPr>
              <a:spcAft>
                <a:spcPts val="600"/>
              </a:spcAft>
            </a:pPr>
            <a:fld id="{7FDE917F-CBA1-48C9-8519-82A8B6208569}" type="datetime1">
              <a:rPr lang="en-US" smtClean="0"/>
              <a:pPr>
                <a:spcAft>
                  <a:spcPts val="600"/>
                </a:spcAft>
              </a:pPr>
              <a:t>10/11/2023</a:t>
            </a:fld>
            <a:endParaRPr lang="en-US"/>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15</a:t>
            </a:fld>
            <a:endParaRPr lang="en-US"/>
          </a:p>
        </p:txBody>
      </p:sp>
      <p:pic>
        <p:nvPicPr>
          <p:cNvPr id="4" name="Picture 5">
            <a:extLst>
              <a:ext uri="{FF2B5EF4-FFF2-40B4-BE49-F238E27FC236}">
                <a16:creationId xmlns:a16="http://schemas.microsoft.com/office/drawing/2014/main" id="{28E2904A-6351-7657-7519-BFD0DB2BC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7" y="6417707"/>
            <a:ext cx="2721542" cy="45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C9E9DB4-117C-8D04-58A3-A34864D02105}"/>
              </a:ext>
            </a:extLst>
          </p:cNvPr>
          <p:cNvSpPr txBox="1">
            <a:spLocks/>
          </p:cNvSpPr>
          <p:nvPr/>
        </p:nvSpPr>
        <p:spPr>
          <a:xfrm>
            <a:off x="205304" y="1415143"/>
            <a:ext cx="11740002" cy="3819076"/>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endParaRPr lang="en-US" dirty="0">
              <a:latin typeface="Arial" panose="020B0604020202020204" pitchFamily="34" charset="0"/>
              <a:cs typeface="Arial" panose="020B0604020202020204" pitchFamily="34" charset="0"/>
            </a:endParaRPr>
          </a:p>
          <a:p>
            <a:endParaRPr lang="en-US" sz="1200" b="0" baseline="30000" dirty="0">
              <a:latin typeface="Times New Roman"/>
              <a:cs typeface="Times New Roman"/>
            </a:endParaRPr>
          </a:p>
        </p:txBody>
      </p:sp>
      <p:sp>
        <p:nvSpPr>
          <p:cNvPr id="3" name="TextBox 2">
            <a:extLst>
              <a:ext uri="{FF2B5EF4-FFF2-40B4-BE49-F238E27FC236}">
                <a16:creationId xmlns:a16="http://schemas.microsoft.com/office/drawing/2014/main" id="{8897C7CC-6924-CFD0-A09F-99E07DB05943}"/>
              </a:ext>
            </a:extLst>
          </p:cNvPr>
          <p:cNvSpPr txBox="1"/>
          <p:nvPr/>
        </p:nvSpPr>
        <p:spPr>
          <a:xfrm>
            <a:off x="3005151" y="4297859"/>
            <a:ext cx="110812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p>
        </p:txBody>
      </p:sp>
      <p:sp>
        <p:nvSpPr>
          <p:cNvPr id="7" name="TextBox 6">
            <a:extLst>
              <a:ext uri="{FF2B5EF4-FFF2-40B4-BE49-F238E27FC236}">
                <a16:creationId xmlns:a16="http://schemas.microsoft.com/office/drawing/2014/main" id="{9065E422-3871-F26B-9127-2DCC07866690}"/>
              </a:ext>
            </a:extLst>
          </p:cNvPr>
          <p:cNvSpPr txBox="1"/>
          <p:nvPr/>
        </p:nvSpPr>
        <p:spPr>
          <a:xfrm>
            <a:off x="456395" y="1004650"/>
            <a:ext cx="10488386" cy="6370975"/>
          </a:xfrm>
          <a:prstGeom prst="rect">
            <a:avLst/>
          </a:prstGeom>
          <a:noFill/>
        </p:spPr>
        <p:txBody>
          <a:bodyPr wrap="square">
            <a:spAutoFit/>
          </a:bodyPr>
          <a:lstStyle/>
          <a:p>
            <a:pPr marL="0" marR="0">
              <a:spcBef>
                <a:spcPts val="0"/>
              </a:spcBef>
              <a:spcAft>
                <a:spcPts val="0"/>
              </a:spcAft>
            </a:pPr>
            <a:r>
              <a:rPr lang="en-US" kern="100" dirty="0" err="1">
                <a:effectLst/>
                <a:latin typeface="Arial" panose="020B0604020202020204" pitchFamily="34" charset="0"/>
                <a:ea typeface="Calibri" panose="020F0502020204030204" pitchFamily="34" charset="0"/>
                <a:cs typeface="Arial" panose="020B0604020202020204" pitchFamily="34" charset="0"/>
              </a:rPr>
              <a:t>OpenEMR</a:t>
            </a:r>
            <a:r>
              <a:rPr lang="en-US" kern="100" dirty="0">
                <a:effectLst/>
                <a:latin typeface="Arial" panose="020B0604020202020204" pitchFamily="34" charset="0"/>
                <a:ea typeface="Calibri" panose="020F0502020204030204" pitchFamily="34" charset="0"/>
                <a:cs typeface="Arial" panose="020B0604020202020204" pitchFamily="34" charset="0"/>
              </a:rPr>
              <a:t>. (n.d.). </a:t>
            </a:r>
            <a:r>
              <a:rPr lang="en-US" i="1" kern="100" dirty="0">
                <a:effectLst/>
                <a:latin typeface="Arial" panose="020B0604020202020204" pitchFamily="34" charset="0"/>
                <a:ea typeface="Calibri" panose="020F0502020204030204" pitchFamily="34" charset="0"/>
                <a:cs typeface="Arial" panose="020B0604020202020204" pitchFamily="34" charset="0"/>
              </a:rPr>
              <a:t>Support </a:t>
            </a:r>
            <a:r>
              <a:rPr lang="en-US" i="1" kern="100" dirty="0" err="1">
                <a:effectLst/>
                <a:latin typeface="Arial" panose="020B0604020202020204" pitchFamily="34" charset="0"/>
                <a:ea typeface="Calibri" panose="020F0502020204030204" pitchFamily="34" charset="0"/>
                <a:cs typeface="Arial" panose="020B0604020202020204" pitchFamily="34" charset="0"/>
              </a:rPr>
              <a:t>OpenEMR</a:t>
            </a:r>
            <a:r>
              <a:rPr lang="en-US" i="1" kern="100" dirty="0">
                <a:effectLst/>
                <a:latin typeface="Arial" panose="020B0604020202020204" pitchFamily="34" charset="0"/>
                <a:ea typeface="Calibri" panose="020F0502020204030204" pitchFamily="34" charset="0"/>
                <a:cs typeface="Arial" panose="020B0604020202020204" pitchFamily="34" charset="0"/>
              </a:rPr>
              <a:t>, give today</a:t>
            </a:r>
            <a:r>
              <a:rPr lang="en-US" kern="100" dirty="0">
                <a:effectLst/>
                <a:latin typeface="Arial" panose="020B0604020202020204" pitchFamily="34" charset="0"/>
                <a:ea typeface="Calibri" panose="020F0502020204030204" pitchFamily="34" charset="0"/>
                <a:cs typeface="Arial" panose="020B0604020202020204" pitchFamily="34" charset="0"/>
              </a:rPr>
              <a:t>. </a:t>
            </a:r>
            <a:r>
              <a:rPr lang="en-US" u="sng"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https://www.open-emr.org/</a:t>
            </a:r>
            <a:r>
              <a:rPr lang="en-US" kern="100" dirty="0">
                <a:effectLst/>
                <a:latin typeface="Arial" panose="020B0604020202020204" pitchFamily="34" charset="0"/>
                <a:ea typeface="Calibri" panose="020F0502020204030204" pitchFamily="34" charset="0"/>
                <a:cs typeface="Arial" panose="020B0604020202020204" pitchFamily="34" charset="0"/>
              </a:rPr>
              <a:t>    </a:t>
            </a:r>
          </a:p>
          <a:p>
            <a:pPr marL="0" marR="0">
              <a:spcBef>
                <a:spcPts val="0"/>
              </a:spcBef>
              <a:spcAft>
                <a:spcPts val="0"/>
              </a:spcAft>
            </a:pPr>
            <a:endParaRPr lang="en-US" dirty="0">
              <a:solidFill>
                <a:srgbClr val="374151"/>
              </a:solidFill>
              <a:latin typeface="Arial" panose="020B0604020202020204" pitchFamily="34" charset="0"/>
              <a:ea typeface="+mj-lt"/>
              <a:cs typeface="Arial" panose="020B0604020202020204" pitchFamily="34" charset="0"/>
            </a:endParaRPr>
          </a:p>
          <a:p>
            <a:r>
              <a:rPr lang="en-US" b="0" dirty="0">
                <a:solidFill>
                  <a:srgbClr val="374151"/>
                </a:solidFill>
                <a:latin typeface="Arial" panose="020B0604020202020204" pitchFamily="34" charset="0"/>
                <a:ea typeface="+mj-lt"/>
                <a:cs typeface="Arial" panose="020B0604020202020204" pitchFamily="34" charset="0"/>
              </a:rPr>
              <a:t>UpToDate. (n.d.). Metformin (Drug Information).  </a:t>
            </a:r>
            <a:endParaRPr lang="en-US" dirty="0">
              <a:solidFill>
                <a:srgbClr val="000000"/>
              </a:solidFill>
              <a:latin typeface="Arial" panose="020B0604020202020204" pitchFamily="34" charset="0"/>
              <a:ea typeface="+mj-lt"/>
              <a:cs typeface="Arial" panose="020B0604020202020204" pitchFamily="34" charset="0"/>
            </a:endParaRPr>
          </a:p>
          <a:p>
            <a:r>
              <a:rPr lang="en-US" b="0" dirty="0">
                <a:solidFill>
                  <a:srgbClr val="343541"/>
                </a:solidFill>
                <a:latin typeface="Arial" panose="020B0604020202020204" pitchFamily="34" charset="0"/>
                <a:ea typeface="+mj-lt"/>
                <a:cs typeface="Arial" panose="020B0604020202020204" pitchFamily="34" charset="0"/>
                <a:hlinkClick r:id="rId4"/>
              </a:rPr>
              <a:t>https://www.uptodate.com/contents/metformin-drug-information?search=metformin&amp;source=panel_search_result&amp;selectedTitle=1~148&amp;usage_type=panel&amp;kp_tab=drug_general&amp;display_rank=1</a:t>
            </a:r>
            <a:endParaRPr lang="en-US" b="0" dirty="0">
              <a:solidFill>
                <a:srgbClr val="343541"/>
              </a:solidFill>
              <a:latin typeface="Arial" panose="020B0604020202020204" pitchFamily="34" charset="0"/>
              <a:ea typeface="+mj-lt"/>
              <a:cs typeface="Arial" panose="020B0604020202020204" pitchFamily="34" charset="0"/>
            </a:endParaRPr>
          </a:p>
          <a:p>
            <a:endParaRPr lang="en-US" b="0" dirty="0">
              <a:solidFill>
                <a:srgbClr val="343541"/>
              </a:solidFill>
              <a:latin typeface="Arial" panose="020B0604020202020204" pitchFamily="34" charset="0"/>
              <a:cs typeface="Arial" panose="020B0604020202020204" pitchFamily="34" charset="0"/>
            </a:endParaRPr>
          </a:p>
          <a:p>
            <a:r>
              <a:rPr lang="en-US" b="0" dirty="0">
                <a:solidFill>
                  <a:srgbClr val="374151"/>
                </a:solidFill>
                <a:latin typeface="Arial" panose="020B0604020202020204" pitchFamily="34" charset="0"/>
                <a:ea typeface="+mj-lt"/>
                <a:cs typeface="Arial" panose="020B0604020202020204" pitchFamily="34" charset="0"/>
              </a:rPr>
              <a:t>UpToDate. (n.d.). Trazodone (Drug Information).  </a:t>
            </a:r>
            <a:endParaRPr lang="en-US" dirty="0">
              <a:solidFill>
                <a:srgbClr val="000000"/>
              </a:solidFill>
              <a:latin typeface="Arial" panose="020B0604020202020204" pitchFamily="34" charset="0"/>
              <a:ea typeface="+mj-lt"/>
              <a:cs typeface="Arial" panose="020B0604020202020204" pitchFamily="34" charset="0"/>
            </a:endParaRPr>
          </a:p>
          <a:p>
            <a:r>
              <a:rPr lang="en-US" b="0" dirty="0">
                <a:solidFill>
                  <a:srgbClr val="343541"/>
                </a:solidFill>
                <a:latin typeface="Arial" panose="020B0604020202020204" pitchFamily="34" charset="0"/>
                <a:ea typeface="+mj-lt"/>
                <a:cs typeface="Arial" panose="020B0604020202020204" pitchFamily="34" charset="0"/>
                <a:hlinkClick r:id="rId5"/>
              </a:rPr>
              <a:t>https://www.uptodate.com/contents/trazodone-drug-information?search=trazodone&amp;source=panel_search_result&amp;selectedTitle=1~80&amp;usage_type=panel&amp;kp_tab=drug_general&amp;display_rank=1</a:t>
            </a:r>
            <a:endParaRPr lang="en-US" b="0" dirty="0">
              <a:solidFill>
                <a:srgbClr val="343541"/>
              </a:solidFill>
              <a:latin typeface="Arial" panose="020B0604020202020204" pitchFamily="34" charset="0"/>
              <a:ea typeface="+mj-lt"/>
              <a:cs typeface="Arial" panose="020B0604020202020204" pitchFamily="34" charset="0"/>
            </a:endParaRPr>
          </a:p>
          <a:p>
            <a:endParaRPr lang="en-US" b="0" dirty="0">
              <a:solidFill>
                <a:srgbClr val="343541"/>
              </a:solidFill>
              <a:latin typeface="Arial" panose="020B0604020202020204" pitchFamily="34" charset="0"/>
              <a:ea typeface="+mj-lt"/>
              <a:cs typeface="Arial" panose="020B0604020202020204" pitchFamily="34" charset="0"/>
            </a:endParaRPr>
          </a:p>
          <a:p>
            <a:pPr marL="457200" marR="0" indent="-457200">
              <a:spcBef>
                <a:spcPts val="0"/>
              </a:spcBef>
              <a:spcAft>
                <a:spcPts val="0"/>
              </a:spcAft>
            </a:pPr>
            <a:r>
              <a:rPr lang="en-US" kern="100" dirty="0" err="1">
                <a:effectLst/>
                <a:latin typeface="Arial" panose="020B0604020202020204" pitchFamily="34" charset="0"/>
                <a:ea typeface="Calibri" panose="020F0502020204030204" pitchFamily="34" charset="0"/>
                <a:cs typeface="Arial" panose="020B0604020202020204" pitchFamily="34" charset="0"/>
              </a:rPr>
              <a:t>Horsky</a:t>
            </a:r>
            <a:r>
              <a:rPr lang="en-US" kern="100" dirty="0">
                <a:effectLst/>
                <a:latin typeface="Arial" panose="020B0604020202020204" pitchFamily="34" charset="0"/>
                <a:ea typeface="Calibri" panose="020F0502020204030204" pitchFamily="34" charset="0"/>
                <a:cs typeface="Arial" panose="020B0604020202020204" pitchFamily="34" charset="0"/>
              </a:rPr>
              <a:t>, J., Schiff, G. D., Johnston, D., </a:t>
            </a:r>
            <a:r>
              <a:rPr lang="en-US" kern="100" dirty="0" err="1">
                <a:effectLst/>
                <a:latin typeface="Arial" panose="020B0604020202020204" pitchFamily="34" charset="0"/>
                <a:ea typeface="Calibri" panose="020F0502020204030204" pitchFamily="34" charset="0"/>
                <a:cs typeface="Arial" panose="020B0604020202020204" pitchFamily="34" charset="0"/>
              </a:rPr>
              <a:t>Mercincavage</a:t>
            </a:r>
            <a:r>
              <a:rPr lang="en-US" kern="100" dirty="0">
                <a:effectLst/>
                <a:latin typeface="Arial" panose="020B0604020202020204" pitchFamily="34" charset="0"/>
                <a:ea typeface="Calibri" panose="020F0502020204030204" pitchFamily="34" charset="0"/>
                <a:cs typeface="Arial" panose="020B0604020202020204" pitchFamily="34" charset="0"/>
              </a:rPr>
              <a:t>, L., Bell, D., &amp; Middleton, B. (2012). Interface design 	principles for usable decision support: A targeted review of best practices for clinical prescribing 	interventions. </a:t>
            </a:r>
            <a:r>
              <a:rPr lang="en-US" i="1" kern="100" dirty="0">
                <a:effectLst/>
                <a:latin typeface="Arial" panose="020B0604020202020204" pitchFamily="34" charset="0"/>
                <a:ea typeface="Calibri" panose="020F0502020204030204" pitchFamily="34" charset="0"/>
                <a:cs typeface="Arial" panose="020B0604020202020204" pitchFamily="34" charset="0"/>
              </a:rPr>
              <a:t>Journal of Biomedical Informatics</a:t>
            </a:r>
            <a:r>
              <a:rPr lang="en-US" kern="100" dirty="0">
                <a:effectLst/>
                <a:latin typeface="Arial" panose="020B0604020202020204" pitchFamily="34" charset="0"/>
                <a:ea typeface="Calibri" panose="020F0502020204030204" pitchFamily="34" charset="0"/>
                <a:cs typeface="Arial" panose="020B0604020202020204" pitchFamily="34" charset="0"/>
              </a:rPr>
              <a:t>, </a:t>
            </a:r>
            <a:r>
              <a:rPr lang="en-US" i="1" kern="100" dirty="0">
                <a:effectLst/>
                <a:latin typeface="Arial" panose="020B0604020202020204" pitchFamily="34" charset="0"/>
                <a:ea typeface="Calibri" panose="020F0502020204030204" pitchFamily="34" charset="0"/>
                <a:cs typeface="Arial" panose="020B0604020202020204" pitchFamily="34" charset="0"/>
              </a:rPr>
              <a:t>45</a:t>
            </a:r>
            <a:r>
              <a:rPr lang="en-US" kern="100" dirty="0">
                <a:effectLst/>
                <a:latin typeface="Arial" panose="020B0604020202020204" pitchFamily="34" charset="0"/>
                <a:ea typeface="Calibri" panose="020F0502020204030204" pitchFamily="34" charset="0"/>
                <a:cs typeface="Arial" panose="020B0604020202020204" pitchFamily="34" charset="0"/>
              </a:rPr>
              <a:t>(6), 1202–1216. 	</a:t>
            </a:r>
            <a:r>
              <a:rPr lang="en-US" u="sng" kern="100"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6"/>
              </a:rPr>
              <a:t>https://doi.org/10.1016/j.jbi.2012.09.002</a:t>
            </a:r>
            <a:r>
              <a:rPr lang="en-US" kern="100" dirty="0">
                <a:effectLst/>
                <a:latin typeface="Arial" panose="020B0604020202020204" pitchFamily="34" charset="0"/>
                <a:ea typeface="Calibri" panose="020F0502020204030204" pitchFamily="34" charset="0"/>
                <a:cs typeface="Arial" panose="020B0604020202020204" pitchFamily="34" charset="0"/>
              </a:rPr>
              <a:t>   </a:t>
            </a:r>
          </a:p>
          <a:p>
            <a:pPr marL="457200" marR="0" indent="-457200">
              <a:spcBef>
                <a:spcPts val="0"/>
              </a:spcBef>
              <a:spcAft>
                <a:spcPts val="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 </a:t>
            </a:r>
          </a:p>
          <a:p>
            <a:pPr>
              <a:lnSpc>
                <a:spcPct val="150000"/>
              </a:lnSpc>
            </a:pPr>
            <a:endParaRPr lang="en-US" sz="2000" dirty="0">
              <a:solidFill>
                <a:srgbClr val="000000"/>
              </a:solidFill>
              <a:effectLst/>
              <a:latin typeface="Times New Roman" panose="02020603050405020304" pitchFamily="18" charset="0"/>
              <a:ea typeface="Times New Roman" panose="02020603050405020304" pitchFamily="18" charset="0"/>
            </a:endParaRPr>
          </a:p>
          <a:p>
            <a:pPr>
              <a:lnSpc>
                <a:spcPct val="150000"/>
              </a:lnSpc>
            </a:pPr>
            <a:endParaRPr lang="en-US" sz="2000" dirty="0">
              <a:solidFill>
                <a:srgbClr val="000000"/>
              </a:solidFill>
              <a:latin typeface="Times" pitchFamily="2" charset="0"/>
            </a:endParaRPr>
          </a:p>
          <a:p>
            <a:endParaRPr lang="en-US" sz="2000" dirty="0">
              <a:solidFill>
                <a:srgbClr val="00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7BFFE87B-4716-1EF6-59E0-B77EF4C29F3C}"/>
              </a:ext>
            </a:extLst>
          </p:cNvPr>
          <p:cNvSpPr txBox="1"/>
          <p:nvPr/>
        </p:nvSpPr>
        <p:spPr>
          <a:xfrm>
            <a:off x="348344" y="240400"/>
            <a:ext cx="2826415" cy="646331"/>
          </a:xfrm>
          <a:prstGeom prst="rect">
            <a:avLst/>
          </a:prstGeom>
          <a:noFill/>
        </p:spPr>
        <p:txBody>
          <a:bodyPr wrap="none" rtlCol="0">
            <a:spAutoFit/>
          </a:bodyPr>
          <a:lstStyle/>
          <a:p>
            <a:r>
              <a:rPr lang="en-US" sz="3600" b="1"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1698305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a:extLst>
              <a:ext uri="{FF2B5EF4-FFF2-40B4-BE49-F238E27FC236}">
                <a16:creationId xmlns:a16="http://schemas.microsoft.com/office/drawing/2014/main" id="{6D3A378B-30F2-677E-ADE3-D99793471434}"/>
              </a:ext>
            </a:extLst>
          </p:cNvPr>
          <p:cNvSpPr>
            <a:spLocks noGrp="1"/>
          </p:cNvSpPr>
          <p:nvPr>
            <p:ph type="dt" sz="half" idx="10"/>
          </p:nvPr>
        </p:nvSpPr>
        <p:spPr/>
        <p:txBody>
          <a:bodyPr/>
          <a:lstStyle/>
          <a:p>
            <a:pPr>
              <a:spcAft>
                <a:spcPts val="600"/>
              </a:spcAft>
            </a:pPr>
            <a:fld id="{7FDE917F-CBA1-48C9-8519-82A8B6208569}" type="datetime1">
              <a:rPr lang="en-US" smtClean="0"/>
              <a:pPr>
                <a:spcAft>
                  <a:spcPts val="600"/>
                </a:spcAft>
              </a:pPr>
              <a:t>10/11/2023</a:t>
            </a:fld>
            <a:endParaRPr lang="en-US"/>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16</a:t>
            </a:fld>
            <a:endParaRPr lang="en-US"/>
          </a:p>
        </p:txBody>
      </p:sp>
      <p:pic>
        <p:nvPicPr>
          <p:cNvPr id="4" name="Picture 5">
            <a:extLst>
              <a:ext uri="{FF2B5EF4-FFF2-40B4-BE49-F238E27FC236}">
                <a16:creationId xmlns:a16="http://schemas.microsoft.com/office/drawing/2014/main" id="{28E2904A-6351-7657-7519-BFD0DB2BC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7" y="6417707"/>
            <a:ext cx="2721542" cy="45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C9E9DB4-117C-8D04-58A3-A34864D02105}"/>
              </a:ext>
            </a:extLst>
          </p:cNvPr>
          <p:cNvSpPr txBox="1">
            <a:spLocks/>
          </p:cNvSpPr>
          <p:nvPr/>
        </p:nvSpPr>
        <p:spPr>
          <a:xfrm>
            <a:off x="1080654" y="2199374"/>
            <a:ext cx="8886884" cy="953669"/>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ctr"/>
            <a:r>
              <a:rPr lang="en-US" sz="4800">
                <a:latin typeface="Arial"/>
                <a:cs typeface="Arial"/>
              </a:rPr>
              <a:t>Thank You</a:t>
            </a:r>
            <a:br>
              <a:rPr lang="en-US" sz="4800">
                <a:latin typeface="Arial"/>
                <a:cs typeface="Arial"/>
              </a:rPr>
            </a:br>
            <a:r>
              <a:rPr lang="en-US" sz="4800">
                <a:latin typeface="Arial"/>
                <a:cs typeface="Arial"/>
              </a:rPr>
              <a:t>" The Harmony Squad"</a:t>
            </a:r>
            <a:endParaRPr lang="en-US" sz="4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159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a:extLst>
              <a:ext uri="{FF2B5EF4-FFF2-40B4-BE49-F238E27FC236}">
                <a16:creationId xmlns:a16="http://schemas.microsoft.com/office/drawing/2014/main" id="{6D3A378B-30F2-677E-ADE3-D99793471434}"/>
              </a:ext>
            </a:extLst>
          </p:cNvPr>
          <p:cNvSpPr>
            <a:spLocks noGrp="1"/>
          </p:cNvSpPr>
          <p:nvPr>
            <p:ph type="dt" sz="half" idx="10"/>
          </p:nvPr>
        </p:nvSpPr>
        <p:spPr/>
        <p:txBody>
          <a:bodyPr/>
          <a:lstStyle/>
          <a:p>
            <a:pPr>
              <a:spcAft>
                <a:spcPts val="600"/>
              </a:spcAft>
            </a:pPr>
            <a:fld id="{7FDE917F-CBA1-48C9-8519-82A8B6208569}" type="datetime1">
              <a:rPr lang="en-US" smtClean="0"/>
              <a:pPr>
                <a:spcAft>
                  <a:spcPts val="600"/>
                </a:spcAft>
              </a:pPr>
              <a:t>10/11/2023</a:t>
            </a:fld>
            <a:endParaRPr lang="en-US"/>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2</a:t>
            </a:fld>
            <a:endParaRPr lang="en-US"/>
          </a:p>
        </p:txBody>
      </p:sp>
      <p:pic>
        <p:nvPicPr>
          <p:cNvPr id="4" name="Picture 5">
            <a:extLst>
              <a:ext uri="{FF2B5EF4-FFF2-40B4-BE49-F238E27FC236}">
                <a16:creationId xmlns:a16="http://schemas.microsoft.com/office/drawing/2014/main" id="{28E2904A-6351-7657-7519-BFD0DB2BC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27" y="6417707"/>
            <a:ext cx="2721542" cy="45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C9E9DB4-117C-8D04-58A3-A34864D02105}"/>
              </a:ext>
            </a:extLst>
          </p:cNvPr>
          <p:cNvSpPr txBox="1">
            <a:spLocks/>
          </p:cNvSpPr>
          <p:nvPr/>
        </p:nvSpPr>
        <p:spPr>
          <a:xfrm>
            <a:off x="789709" y="0"/>
            <a:ext cx="8886884" cy="9536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a:latin typeface="Arial"/>
                <a:cs typeface="Arial"/>
              </a:rPr>
              <a:t>CONTENTS</a:t>
            </a:r>
            <a:endParaRPr lang="en-US">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237870FC-0BD9-A534-9CF1-658252DEC9C7}"/>
              </a:ext>
            </a:extLst>
          </p:cNvPr>
          <p:cNvSpPr txBox="1">
            <a:spLocks/>
          </p:cNvSpPr>
          <p:nvPr/>
        </p:nvSpPr>
        <p:spPr>
          <a:xfrm>
            <a:off x="945157" y="1363841"/>
            <a:ext cx="8883836" cy="3677683"/>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latin typeface="Arial"/>
                <a:cs typeface="Arial"/>
              </a:rPr>
              <a:t>INTRODUCTION</a:t>
            </a:r>
          </a:p>
          <a:p>
            <a:pPr marL="342900" indent="-342900">
              <a:buFont typeface="Arial" panose="020B0604020202020204" pitchFamily="34" charset="0"/>
              <a:buChar char="•"/>
            </a:pPr>
            <a:r>
              <a:rPr lang="en-US" dirty="0">
                <a:latin typeface="Arial"/>
                <a:cs typeface="Arial"/>
              </a:rPr>
              <a:t>PURPOSE</a:t>
            </a:r>
            <a:endParaRPr lang="en-US" dirty="0">
              <a:latin typeface="Arial" panose="020B0604020202020204" pitchFamily="34" charset="0"/>
              <a:cs typeface="Arial" panose="020B0604020202020204" pitchFamily="34" charset="0"/>
            </a:endParaRPr>
          </a:p>
          <a:p>
            <a:pPr marL="342900" indent="-342900">
              <a:buChar char="•"/>
            </a:pPr>
            <a:r>
              <a:rPr lang="en-US" dirty="0">
                <a:latin typeface="Arial"/>
                <a:cs typeface="Arial"/>
              </a:rPr>
              <a:t>METHODS</a:t>
            </a:r>
            <a:endParaRPr lang="en-US" dirty="0">
              <a:latin typeface="Arial" panose="020B0604020202020204" pitchFamily="34" charset="0"/>
              <a:cs typeface="Arial" panose="020B0604020202020204" pitchFamily="34" charset="0"/>
            </a:endParaRPr>
          </a:p>
          <a:p>
            <a:pPr marL="342900" indent="-342900">
              <a:buChar char="•"/>
            </a:pPr>
            <a:r>
              <a:rPr lang="en-US" dirty="0">
                <a:latin typeface="Arial"/>
                <a:cs typeface="Arial"/>
              </a:rPr>
              <a:t>DISCUSSION</a:t>
            </a:r>
            <a:endParaRPr lang="en-US" dirty="0">
              <a:latin typeface="Arial" panose="020B0604020202020204" pitchFamily="34" charset="0"/>
              <a:cs typeface="Arial" panose="020B0604020202020204" pitchFamily="34" charset="0"/>
            </a:endParaRPr>
          </a:p>
          <a:p>
            <a:pPr marL="342900" indent="-342900">
              <a:buChar char="•"/>
            </a:pPr>
            <a:r>
              <a:rPr lang="en-US" dirty="0">
                <a:latin typeface="Arial"/>
                <a:cs typeface="Arial"/>
              </a:rPr>
              <a:t>RESULTS</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a:cs typeface="Arial"/>
              </a:rPr>
              <a:t>CONCLUSION</a:t>
            </a:r>
          </a:p>
          <a:p>
            <a:pPr marL="342900" indent="-342900">
              <a:buFont typeface="Arial" panose="020B0604020202020204" pitchFamily="34" charset="0"/>
              <a:buChar char="•"/>
            </a:pPr>
            <a:r>
              <a:rPr lang="en-US" dirty="0">
                <a:latin typeface="Arial"/>
                <a:cs typeface="Arial"/>
              </a:rPr>
              <a:t>REFERENCES</a:t>
            </a:r>
            <a:endParaRPr lang="en-US" dirty="0">
              <a:latin typeface="Arial" panose="020B0604020202020204" pitchFamily="34" charset="0"/>
              <a:cs typeface="Arial" panose="020B0604020202020204" pitchFamily="34" charset="0"/>
            </a:endParaRPr>
          </a:p>
        </p:txBody>
      </p:sp>
      <p:pic>
        <p:nvPicPr>
          <p:cNvPr id="2" name="Audio Recording Oct 11, 2023 at 3:33:39 PM">
            <a:hlinkClick r:id="" action="ppaction://media"/>
            <a:extLst>
              <a:ext uri="{FF2B5EF4-FFF2-40B4-BE49-F238E27FC236}">
                <a16:creationId xmlns:a16="http://schemas.microsoft.com/office/drawing/2014/main" id="{B21A100C-9DA9-F0B6-A5DD-72A4375619F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995891" y="167102"/>
            <a:ext cx="812800" cy="812800"/>
          </a:xfrm>
          <a:prstGeom prst="rect">
            <a:avLst/>
          </a:prstGeom>
        </p:spPr>
      </p:pic>
    </p:spTree>
    <p:extLst>
      <p:ext uri="{BB962C8B-B14F-4D97-AF65-F5344CB8AC3E}">
        <p14:creationId xmlns:p14="http://schemas.microsoft.com/office/powerpoint/2010/main" val="192073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75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a:extLst>
              <a:ext uri="{FF2B5EF4-FFF2-40B4-BE49-F238E27FC236}">
                <a16:creationId xmlns:a16="http://schemas.microsoft.com/office/drawing/2014/main" id="{6D3A378B-30F2-677E-ADE3-D99793471434}"/>
              </a:ext>
            </a:extLst>
          </p:cNvPr>
          <p:cNvSpPr>
            <a:spLocks noGrp="1"/>
          </p:cNvSpPr>
          <p:nvPr>
            <p:ph type="dt" sz="half" idx="10"/>
          </p:nvPr>
        </p:nvSpPr>
        <p:spPr/>
        <p:txBody>
          <a:bodyPr/>
          <a:lstStyle/>
          <a:p>
            <a:pPr>
              <a:spcAft>
                <a:spcPts val="600"/>
              </a:spcAft>
            </a:pPr>
            <a:fld id="{7FDE917F-CBA1-48C9-8519-82A8B6208569}" type="datetime1">
              <a:rPr lang="en-US" smtClean="0"/>
              <a:pPr>
                <a:spcAft>
                  <a:spcPts val="600"/>
                </a:spcAft>
              </a:pPr>
              <a:t>10/11/2023</a:t>
            </a:fld>
            <a:endParaRPr lang="en-US"/>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3</a:t>
            </a:fld>
            <a:endParaRPr lang="en-US"/>
          </a:p>
        </p:txBody>
      </p:sp>
      <p:pic>
        <p:nvPicPr>
          <p:cNvPr id="4" name="Picture 5">
            <a:extLst>
              <a:ext uri="{FF2B5EF4-FFF2-40B4-BE49-F238E27FC236}">
                <a16:creationId xmlns:a16="http://schemas.microsoft.com/office/drawing/2014/main" id="{28E2904A-6351-7657-7519-BFD0DB2BC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27" y="6417707"/>
            <a:ext cx="2721542" cy="45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C9E9DB4-117C-8D04-58A3-A34864D02105}"/>
              </a:ext>
            </a:extLst>
          </p:cNvPr>
          <p:cNvSpPr txBox="1">
            <a:spLocks/>
          </p:cNvSpPr>
          <p:nvPr/>
        </p:nvSpPr>
        <p:spPr>
          <a:xfrm>
            <a:off x="789709" y="0"/>
            <a:ext cx="8886884" cy="9536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a:latin typeface="Arial" panose="020B0604020202020204" pitchFamily="34" charset="0"/>
                <a:cs typeface="Arial" panose="020B0604020202020204" pitchFamily="34" charset="0"/>
              </a:rPr>
              <a:t>Introduction</a:t>
            </a:r>
          </a:p>
        </p:txBody>
      </p:sp>
      <p:sp>
        <p:nvSpPr>
          <p:cNvPr id="6" name="Content Placeholder 2">
            <a:extLst>
              <a:ext uri="{FF2B5EF4-FFF2-40B4-BE49-F238E27FC236}">
                <a16:creationId xmlns:a16="http://schemas.microsoft.com/office/drawing/2014/main" id="{237870FC-0BD9-A534-9CF1-658252DEC9C7}"/>
              </a:ext>
            </a:extLst>
          </p:cNvPr>
          <p:cNvSpPr txBox="1">
            <a:spLocks/>
          </p:cNvSpPr>
          <p:nvPr/>
        </p:nvSpPr>
        <p:spPr>
          <a:xfrm>
            <a:off x="659409" y="1361180"/>
            <a:ext cx="8541742" cy="4957266"/>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Char char="•"/>
            </a:pPr>
            <a:r>
              <a:rPr lang="en-US" sz="1800" dirty="0">
                <a:latin typeface="Arial" panose="020B0604020202020204" pitchFamily="34" charset="0"/>
                <a:cs typeface="Arial" panose="020B0604020202020204" pitchFamily="34" charset="0"/>
              </a:rPr>
              <a:t>Usability plays a vital role in the effectiveness of a product or system, as it </a:t>
            </a:r>
            <a:r>
              <a:rPr lang="en-US" sz="1800" dirty="0">
                <a:latin typeface="Arial" panose="020B0604020202020204" pitchFamily="34" charset="0"/>
                <a:ea typeface="+mn-lt"/>
                <a:cs typeface="Arial" panose="020B0604020202020204" pitchFamily="34" charset="0"/>
              </a:rPr>
              <a:t>directly influences the user's experience and </a:t>
            </a:r>
            <a:r>
              <a:rPr lang="en-US" sz="1800" dirty="0">
                <a:latin typeface="Arial" panose="020B0604020202020204" pitchFamily="34" charset="0"/>
                <a:cs typeface="Arial" panose="020B0604020202020204" pitchFamily="34" charset="0"/>
              </a:rPr>
              <a:t>overall satisfaction. </a:t>
            </a:r>
          </a:p>
          <a:p>
            <a:pPr marL="342900" indent="-342900">
              <a:buChar char="•"/>
            </a:pPr>
            <a:r>
              <a:rPr lang="en-US" sz="1800" dirty="0">
                <a:latin typeface="Arial" panose="020B0604020202020204" pitchFamily="34" charset="0"/>
                <a:cs typeface="Arial" panose="020B0604020202020204" pitchFamily="34" charset="0"/>
              </a:rPr>
              <a:t>Designing Electronic Health Records (EHRs) without considering usability creates immense cognitive stress on healthcare professionals, aggravates users, and increases the possibility of user errors. </a:t>
            </a:r>
          </a:p>
          <a:p>
            <a:pPr marL="342900" indent="-342900">
              <a:buChar char="•"/>
            </a:pPr>
            <a:r>
              <a:rPr lang="en-US" sz="1800" dirty="0">
                <a:latin typeface="Arial" panose="020B0604020202020204" pitchFamily="34" charset="0"/>
                <a:cs typeface="Arial" panose="020B0604020202020204" pitchFamily="34" charset="0"/>
              </a:rPr>
              <a:t>This condition not only affects clinical workflow effectiveness, but it also has serious implications for job satisfaction and, most importantly, patient care and safety. </a:t>
            </a:r>
          </a:p>
          <a:p>
            <a:pPr marL="342900" indent="-342900">
              <a:buChar char="•"/>
            </a:pPr>
            <a:r>
              <a:rPr lang="en-US" sz="1800" dirty="0">
                <a:latin typeface="Arial" panose="020B0604020202020204" pitchFamily="34" charset="0"/>
                <a:cs typeface="Arial" panose="020B0604020202020204" pitchFamily="34" charset="0"/>
              </a:rPr>
              <a:t>The consequences of inadequate EHR usability go beyond user inconvenience in the demanding healthcare environment, affecting the quality and reliability of healthcare services, emphasizing the importance of user-centered design in EHR development.</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Horsky</a:t>
            </a:r>
            <a:r>
              <a:rPr lang="en-US" sz="1800" dirty="0">
                <a:latin typeface="Arial" panose="020B0604020202020204" pitchFamily="34" charset="0"/>
                <a:cs typeface="Arial" panose="020B0604020202020204" pitchFamily="34" charset="0"/>
              </a:rPr>
              <a:t> et al., 2018, p.1213).</a:t>
            </a:r>
          </a:p>
          <a:p>
            <a:endParaRPr lang="en-US" sz="1800" dirty="0">
              <a:latin typeface="Arial" panose="020B0604020202020204" pitchFamily="34" charset="0"/>
              <a:cs typeface="Arial" panose="020B0604020202020204" pitchFamily="34" charset="0"/>
            </a:endParaRPr>
          </a:p>
          <a:p>
            <a:endParaRPr lang="en-US" sz="1800" dirty="0">
              <a:latin typeface="Arial"/>
              <a:cs typeface="Arial"/>
            </a:endParaRPr>
          </a:p>
        </p:txBody>
      </p:sp>
      <p:pic>
        <p:nvPicPr>
          <p:cNvPr id="3" name="Picture 2" descr="Cartoon a cartoon of a skeleton sitting on a chair&#10;&#10;Description automatically generated">
            <a:extLst>
              <a:ext uri="{FF2B5EF4-FFF2-40B4-BE49-F238E27FC236}">
                <a16:creationId xmlns:a16="http://schemas.microsoft.com/office/drawing/2014/main" id="{641D79D2-DE2D-EBAB-FAD3-81C11A7F7F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5400" y="362534"/>
            <a:ext cx="3171825" cy="2352091"/>
          </a:xfrm>
          <a:prstGeom prst="rect">
            <a:avLst/>
          </a:prstGeom>
        </p:spPr>
      </p:pic>
      <p:sp>
        <p:nvSpPr>
          <p:cNvPr id="7" name="TextBox 6">
            <a:extLst>
              <a:ext uri="{FF2B5EF4-FFF2-40B4-BE49-F238E27FC236}">
                <a16:creationId xmlns:a16="http://schemas.microsoft.com/office/drawing/2014/main" id="{9B8B2E71-3348-5B90-BB30-EBD2C31B8101}"/>
              </a:ext>
            </a:extLst>
          </p:cNvPr>
          <p:cNvSpPr txBox="1"/>
          <p:nvPr/>
        </p:nvSpPr>
        <p:spPr>
          <a:xfrm>
            <a:off x="9086850" y="2749528"/>
            <a:ext cx="2899845"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https://</a:t>
            </a:r>
            <a:r>
              <a:rPr lang="en-US" sz="1200" dirty="0" err="1">
                <a:latin typeface="Arial" panose="020B0604020202020204" pitchFamily="34" charset="0"/>
                <a:cs typeface="Arial" panose="020B0604020202020204" pitchFamily="34" charset="0"/>
              </a:rPr>
              <a:t>www.cartoonstock.com</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cartoon?searchID</a:t>
            </a:r>
            <a:r>
              <a:rPr lang="en-US" sz="1200" dirty="0">
                <a:latin typeface="Arial" panose="020B0604020202020204" pitchFamily="34" charset="0"/>
                <a:cs typeface="Arial" panose="020B0604020202020204" pitchFamily="34" charset="0"/>
              </a:rPr>
              <a:t>=CS192423</a:t>
            </a:r>
          </a:p>
        </p:txBody>
      </p:sp>
      <p:pic>
        <p:nvPicPr>
          <p:cNvPr id="2" name="Audio Recording Oct 11, 2023 at 3:41:40 PM">
            <a:hlinkClick r:id="" action="ppaction://media"/>
            <a:extLst>
              <a:ext uri="{FF2B5EF4-FFF2-40B4-BE49-F238E27FC236}">
                <a16:creationId xmlns:a16="http://schemas.microsoft.com/office/drawing/2014/main" id="{CEAD5C43-CDA7-DA2F-3CF9-1F061A748C8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85723" y="70434"/>
            <a:ext cx="812800" cy="812800"/>
          </a:xfrm>
          <a:prstGeom prst="rect">
            <a:avLst/>
          </a:prstGeom>
        </p:spPr>
      </p:pic>
    </p:spTree>
    <p:extLst>
      <p:ext uri="{BB962C8B-B14F-4D97-AF65-F5344CB8AC3E}">
        <p14:creationId xmlns:p14="http://schemas.microsoft.com/office/powerpoint/2010/main" val="32040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48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a:extLst>
              <a:ext uri="{FF2B5EF4-FFF2-40B4-BE49-F238E27FC236}">
                <a16:creationId xmlns:a16="http://schemas.microsoft.com/office/drawing/2014/main" id="{6D3A378B-30F2-677E-ADE3-D99793471434}"/>
              </a:ext>
            </a:extLst>
          </p:cNvPr>
          <p:cNvSpPr>
            <a:spLocks noGrp="1"/>
          </p:cNvSpPr>
          <p:nvPr>
            <p:ph type="dt" sz="half" idx="10"/>
          </p:nvPr>
        </p:nvSpPr>
        <p:spPr/>
        <p:txBody>
          <a:bodyPr/>
          <a:lstStyle/>
          <a:p>
            <a:pPr>
              <a:spcAft>
                <a:spcPts val="600"/>
              </a:spcAft>
            </a:pPr>
            <a:fld id="{7FDE917F-CBA1-48C9-8519-82A8B6208569}" type="datetime1">
              <a:rPr lang="en-US" smtClean="0"/>
              <a:pPr>
                <a:spcAft>
                  <a:spcPts val="600"/>
                </a:spcAft>
              </a:pPr>
              <a:t>10/11/2023</a:t>
            </a:fld>
            <a:endParaRPr lang="en-US"/>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4</a:t>
            </a:fld>
            <a:endParaRPr lang="en-US"/>
          </a:p>
        </p:txBody>
      </p:sp>
      <p:pic>
        <p:nvPicPr>
          <p:cNvPr id="4" name="Picture 5">
            <a:extLst>
              <a:ext uri="{FF2B5EF4-FFF2-40B4-BE49-F238E27FC236}">
                <a16:creationId xmlns:a16="http://schemas.microsoft.com/office/drawing/2014/main" id="{28E2904A-6351-7657-7519-BFD0DB2BC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27" y="6417707"/>
            <a:ext cx="2721542" cy="45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C9E9DB4-117C-8D04-58A3-A34864D02105}"/>
              </a:ext>
            </a:extLst>
          </p:cNvPr>
          <p:cNvSpPr txBox="1">
            <a:spLocks/>
          </p:cNvSpPr>
          <p:nvPr/>
        </p:nvSpPr>
        <p:spPr>
          <a:xfrm>
            <a:off x="432436" y="174429"/>
            <a:ext cx="11229212" cy="953669"/>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sz="3900" dirty="0">
                <a:latin typeface="Arial"/>
                <a:cs typeface="Arial"/>
              </a:rPr>
              <a:t>Introduction</a:t>
            </a:r>
            <a:r>
              <a:rPr lang="en-US" dirty="0">
                <a:latin typeface="Arial"/>
                <a:cs typeface="Arial"/>
              </a:rPr>
              <a:t>: Case Study based on personal clinical experience.</a:t>
            </a:r>
            <a:endParaRPr lang="en-US"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237870FC-0BD9-A534-9CF1-658252DEC9C7}"/>
              </a:ext>
            </a:extLst>
          </p:cNvPr>
          <p:cNvSpPr txBox="1">
            <a:spLocks/>
          </p:cNvSpPr>
          <p:nvPr/>
        </p:nvSpPr>
        <p:spPr>
          <a:xfrm>
            <a:off x="575230" y="1307483"/>
            <a:ext cx="10778570" cy="5308581"/>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Arial"/>
                <a:cs typeface="Arial"/>
              </a:rPr>
              <a:t>The selected case involves a patient who is a 45-year-old Hispanic English-speaking male with a known history of type 2 diabetes (ICD10:E08.9).</a:t>
            </a:r>
            <a:endParaRPr lang="en-US" sz="1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1800" dirty="0">
                <a:latin typeface="Arial"/>
                <a:cs typeface="Arial"/>
              </a:rPr>
              <a:t>The patient sustained a fall on 10/4/2023, which resulted in an injury to his left leg. </a:t>
            </a:r>
            <a:endParaRPr lang="en-US" sz="1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1800" dirty="0">
                <a:latin typeface="Arial"/>
                <a:cs typeface="Arial"/>
              </a:rPr>
              <a:t>Patient came to the emergency department (ED) with pain and a swollen left leg. On arrival to ED, he had elevated blood pressure of 160/80 mm Hg and a heart rate of 110/min.</a:t>
            </a:r>
          </a:p>
          <a:p>
            <a:pPr marL="342900" indent="-342900" algn="just">
              <a:buFont typeface="Arial" panose="020B0604020202020204" pitchFamily="34" charset="0"/>
              <a:buChar char="•"/>
            </a:pPr>
            <a:r>
              <a:rPr lang="en-US" sz="1800" dirty="0">
                <a:latin typeface="Arial"/>
                <a:cs typeface="Arial"/>
              </a:rPr>
              <a:t>X-ray confirmed a non-displaced left Femur fracture (ICD10:S72.002A). He was evaluated by the Orthopedics team in ED who recommended non-operative management.</a:t>
            </a:r>
          </a:p>
          <a:p>
            <a:pPr marL="342900" indent="-342900" algn="just">
              <a:buFont typeface="Arial" panose="020B0604020202020204" pitchFamily="34" charset="0"/>
              <a:buChar char="•"/>
            </a:pPr>
            <a:r>
              <a:rPr lang="en-US" sz="1800" dirty="0">
                <a:latin typeface="Arial"/>
                <a:cs typeface="Arial"/>
              </a:rPr>
              <a:t>He was recommended braces and pain control with oral Tramadol. The patient’s pain responded well with 2 doses of Tramadol 50mg.</a:t>
            </a:r>
          </a:p>
          <a:p>
            <a:pPr marL="342900" indent="-342900" algn="just">
              <a:buFont typeface="Arial" panose="020B0604020202020204" pitchFamily="34" charset="0"/>
              <a:buChar char="•"/>
            </a:pPr>
            <a:r>
              <a:rPr lang="en-US" sz="1800" dirty="0">
                <a:latin typeface="Arial"/>
                <a:cs typeface="Arial"/>
              </a:rPr>
              <a:t>The patient was advised to be non-weight-bearing on the left leg and discharged home.</a:t>
            </a:r>
          </a:p>
          <a:p>
            <a:pPr marL="342900" indent="-342900" algn="just">
              <a:buFont typeface="Arial" panose="020B0604020202020204" pitchFamily="34" charset="0"/>
              <a:buChar char="•"/>
            </a:pPr>
            <a:r>
              <a:rPr lang="en-US" sz="1800" dirty="0">
                <a:latin typeface="Arial"/>
                <a:cs typeface="Arial"/>
              </a:rPr>
              <a:t>The patient was asked to follow up with Orthopedics in 1 week, on 10/11/2023, for the reassessment of his left Femur fracture</a:t>
            </a:r>
          </a:p>
        </p:txBody>
      </p:sp>
      <p:pic>
        <p:nvPicPr>
          <p:cNvPr id="2" name="Audio Recording Oct 11, 2023 at 3:48:08 PM">
            <a:hlinkClick r:id="" action="ppaction://media"/>
            <a:extLst>
              <a:ext uri="{FF2B5EF4-FFF2-40B4-BE49-F238E27FC236}">
                <a16:creationId xmlns:a16="http://schemas.microsoft.com/office/drawing/2014/main" id="{1AACD06B-F92D-5973-101E-B5E0981D87F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11660" y="106922"/>
            <a:ext cx="812800" cy="812800"/>
          </a:xfrm>
          <a:prstGeom prst="rect">
            <a:avLst/>
          </a:prstGeom>
        </p:spPr>
      </p:pic>
    </p:spTree>
    <p:extLst>
      <p:ext uri="{BB962C8B-B14F-4D97-AF65-F5344CB8AC3E}">
        <p14:creationId xmlns:p14="http://schemas.microsoft.com/office/powerpoint/2010/main" val="421363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659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a:extLst>
              <a:ext uri="{FF2B5EF4-FFF2-40B4-BE49-F238E27FC236}">
                <a16:creationId xmlns:a16="http://schemas.microsoft.com/office/drawing/2014/main" id="{6D3A378B-30F2-677E-ADE3-D99793471434}"/>
              </a:ext>
            </a:extLst>
          </p:cNvPr>
          <p:cNvSpPr>
            <a:spLocks noGrp="1"/>
          </p:cNvSpPr>
          <p:nvPr>
            <p:ph type="dt" sz="half" idx="10"/>
          </p:nvPr>
        </p:nvSpPr>
        <p:spPr/>
        <p:txBody>
          <a:bodyPr/>
          <a:lstStyle/>
          <a:p>
            <a:pPr>
              <a:spcAft>
                <a:spcPts val="600"/>
              </a:spcAft>
            </a:pPr>
            <a:fld id="{7FDE917F-CBA1-48C9-8519-82A8B6208569}" type="datetime1">
              <a:rPr lang="en-US" smtClean="0"/>
              <a:pPr>
                <a:spcAft>
                  <a:spcPts val="600"/>
                </a:spcAft>
              </a:pPr>
              <a:t>10/11/2023</a:t>
            </a:fld>
            <a:endParaRPr lang="en-US"/>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5</a:t>
            </a:fld>
            <a:endParaRPr lang="en-US"/>
          </a:p>
        </p:txBody>
      </p:sp>
      <p:pic>
        <p:nvPicPr>
          <p:cNvPr id="4" name="Picture 5">
            <a:extLst>
              <a:ext uri="{FF2B5EF4-FFF2-40B4-BE49-F238E27FC236}">
                <a16:creationId xmlns:a16="http://schemas.microsoft.com/office/drawing/2014/main" id="{28E2904A-6351-7657-7519-BFD0DB2BC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27" y="6417707"/>
            <a:ext cx="2721542" cy="45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C9E9DB4-117C-8D04-58A3-A34864D02105}"/>
              </a:ext>
            </a:extLst>
          </p:cNvPr>
          <p:cNvSpPr txBox="1">
            <a:spLocks/>
          </p:cNvSpPr>
          <p:nvPr/>
        </p:nvSpPr>
        <p:spPr>
          <a:xfrm>
            <a:off x="789709" y="0"/>
            <a:ext cx="8886884" cy="9536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dirty="0">
                <a:latin typeface="Arial"/>
                <a:cs typeface="Arial"/>
              </a:rPr>
              <a:t>Purpose of Study:</a:t>
            </a:r>
            <a:endParaRPr lang="en-US"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237870FC-0BD9-A534-9CF1-658252DEC9C7}"/>
              </a:ext>
            </a:extLst>
          </p:cNvPr>
          <p:cNvSpPr txBox="1">
            <a:spLocks/>
          </p:cNvSpPr>
          <p:nvPr/>
        </p:nvSpPr>
        <p:spPr>
          <a:xfrm>
            <a:off x="945157" y="1191313"/>
            <a:ext cx="7970243" cy="488538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Char char="•"/>
            </a:pPr>
            <a:r>
              <a:rPr lang="en-US" sz="1800" dirty="0">
                <a:solidFill>
                  <a:srgbClr val="374151"/>
                </a:solidFill>
                <a:latin typeface="Arial"/>
                <a:ea typeface="+mn-lt"/>
                <a:cs typeface="+mn-lt"/>
              </a:rPr>
              <a:t>The purpose of this study is to evaluate the usability of the EHR system, Open EMR, with a particular focus on our chosen case study. </a:t>
            </a:r>
            <a:endParaRPr lang="en-US" sz="1800" dirty="0">
              <a:solidFill>
                <a:srgbClr val="000000"/>
              </a:solidFill>
              <a:latin typeface="Arial"/>
              <a:ea typeface="+mn-lt"/>
              <a:cs typeface="+mn-lt"/>
            </a:endParaRPr>
          </a:p>
          <a:p>
            <a:pPr marL="342900" indent="-342900">
              <a:buChar char="•"/>
            </a:pPr>
            <a:r>
              <a:rPr lang="en-US" sz="1800" dirty="0">
                <a:solidFill>
                  <a:srgbClr val="374151"/>
                </a:solidFill>
                <a:latin typeface="Arial"/>
                <a:ea typeface="+mn-lt"/>
                <a:cs typeface="+mn-lt"/>
              </a:rPr>
              <a:t>Our objectives include understanding the workflows within Open EMR in the context of our case study, analyzing the usability of the EHR system in this specific scenario, identifying potential usability issues that may arise, and ultimately providing recommendations for improving the EHR system's usability within our case study context. </a:t>
            </a:r>
            <a:endParaRPr lang="en-US" sz="1800" dirty="0">
              <a:solidFill>
                <a:srgbClr val="000000"/>
              </a:solidFill>
              <a:latin typeface="Arial"/>
              <a:ea typeface="+mn-lt"/>
              <a:cs typeface="+mn-lt"/>
            </a:endParaRPr>
          </a:p>
          <a:p>
            <a:pPr marL="342900" indent="-342900">
              <a:buChar char="•"/>
            </a:pPr>
            <a:r>
              <a:rPr lang="en-US" sz="1800" dirty="0">
                <a:solidFill>
                  <a:srgbClr val="374151"/>
                </a:solidFill>
                <a:latin typeface="Arial"/>
                <a:ea typeface="+mn-lt"/>
                <a:cs typeface="+mn-lt"/>
              </a:rPr>
              <a:t>To achieve these goals, we generated four case studies involving four different patients, performing 24 tasks to comprehensively assess usability issues, particularly focusing on time-consuming tasks and other challenges encountered during the completion of various activities. </a:t>
            </a:r>
            <a:endParaRPr lang="en-US" sz="1800" dirty="0">
              <a:solidFill>
                <a:srgbClr val="000000"/>
              </a:solidFill>
              <a:latin typeface="Arial"/>
              <a:ea typeface="+mn-lt"/>
              <a:cs typeface="+mn-lt"/>
            </a:endParaRPr>
          </a:p>
          <a:p>
            <a:pPr marL="342900" indent="-342900">
              <a:buChar char="•"/>
            </a:pPr>
            <a:r>
              <a:rPr lang="en-US" sz="1800" dirty="0">
                <a:solidFill>
                  <a:srgbClr val="374151"/>
                </a:solidFill>
                <a:latin typeface="Arial"/>
                <a:ea typeface="+mn-lt"/>
                <a:cs typeface="+mn-lt"/>
              </a:rPr>
              <a:t>Our aim is to develop effective solutions for the usability problems identified in the EHR system within the context of our case study.</a:t>
            </a:r>
            <a:endParaRPr lang="en-US" sz="1800" dirty="0">
              <a:latin typeface="Arial"/>
              <a:cs typeface="Arial"/>
            </a:endParaRPr>
          </a:p>
        </p:txBody>
      </p:sp>
      <p:pic>
        <p:nvPicPr>
          <p:cNvPr id="3" name="Picture 2" descr="Cartoon of people standing around a reception desk&#10;&#10;Description automatically generated">
            <a:extLst>
              <a:ext uri="{FF2B5EF4-FFF2-40B4-BE49-F238E27FC236}">
                <a16:creationId xmlns:a16="http://schemas.microsoft.com/office/drawing/2014/main" id="{035F773C-1E22-A6FD-C2AC-14293DBC31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1100" y="718939"/>
            <a:ext cx="3185596" cy="2425599"/>
          </a:xfrm>
          <a:prstGeom prst="rect">
            <a:avLst/>
          </a:prstGeom>
        </p:spPr>
      </p:pic>
      <p:sp>
        <p:nvSpPr>
          <p:cNvPr id="7" name="TextBox 6">
            <a:extLst>
              <a:ext uri="{FF2B5EF4-FFF2-40B4-BE49-F238E27FC236}">
                <a16:creationId xmlns:a16="http://schemas.microsoft.com/office/drawing/2014/main" id="{A55B3644-8ACE-1545-0966-B2447F2B1A23}"/>
              </a:ext>
            </a:extLst>
          </p:cNvPr>
          <p:cNvSpPr txBox="1"/>
          <p:nvPr/>
        </p:nvSpPr>
        <p:spPr>
          <a:xfrm>
            <a:off x="8801099" y="3105183"/>
            <a:ext cx="3168397" cy="707886"/>
          </a:xfrm>
          <a:prstGeom prst="rect">
            <a:avLst/>
          </a:prstGeom>
          <a:noFill/>
        </p:spPr>
        <p:txBody>
          <a:bodyPr wrap="square" rtlCol="0">
            <a:spAutoFit/>
          </a:bodyPr>
          <a:lstStyle/>
          <a:p>
            <a:r>
              <a:rPr lang="en-US" sz="1000" dirty="0">
                <a:solidFill>
                  <a:srgbClr val="000000"/>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https://i0.wp.com/www.hipaacartoons.com/wp-content/uploads/2017/03/Cartoon_computer_left_logged_on_people_snooping_EHR_emr154.jpg</a:t>
            </a:r>
            <a:r>
              <a:rPr lang="en-US" sz="1000" dirty="0">
                <a:solidFill>
                  <a:srgbClr val="000000"/>
                </a:solidFill>
                <a:latin typeface="Arial" panose="020B0604020202020204" pitchFamily="34" charset="0"/>
                <a:cs typeface="Arial" panose="020B0604020202020204" pitchFamily="34" charset="0"/>
              </a:rPr>
              <a:t> </a:t>
            </a:r>
          </a:p>
          <a:p>
            <a:endParaRPr lang="en-US" sz="1000" dirty="0">
              <a:latin typeface="Arial" panose="020B0604020202020204" pitchFamily="34" charset="0"/>
              <a:cs typeface="Arial" panose="020B0604020202020204" pitchFamily="34" charset="0"/>
            </a:endParaRPr>
          </a:p>
        </p:txBody>
      </p:sp>
      <p:pic>
        <p:nvPicPr>
          <p:cNvPr id="2" name="Audio Recording Oct 11, 2023 at 3:50:26 PM">
            <a:hlinkClick r:id="" action="ppaction://media"/>
            <a:extLst>
              <a:ext uri="{FF2B5EF4-FFF2-40B4-BE49-F238E27FC236}">
                <a16:creationId xmlns:a16="http://schemas.microsoft.com/office/drawing/2014/main" id="{BA1B3A49-8899-CF26-C21D-6F94697FE1A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55248" y="70434"/>
            <a:ext cx="812800" cy="812800"/>
          </a:xfrm>
          <a:prstGeom prst="rect">
            <a:avLst/>
          </a:prstGeom>
        </p:spPr>
      </p:pic>
    </p:spTree>
    <p:extLst>
      <p:ext uri="{BB962C8B-B14F-4D97-AF65-F5344CB8AC3E}">
        <p14:creationId xmlns:p14="http://schemas.microsoft.com/office/powerpoint/2010/main" val="241000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48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a:extLst>
              <a:ext uri="{FF2B5EF4-FFF2-40B4-BE49-F238E27FC236}">
                <a16:creationId xmlns:a16="http://schemas.microsoft.com/office/drawing/2014/main" id="{6D3A378B-30F2-677E-ADE3-D99793471434}"/>
              </a:ext>
            </a:extLst>
          </p:cNvPr>
          <p:cNvSpPr>
            <a:spLocks noGrp="1"/>
          </p:cNvSpPr>
          <p:nvPr>
            <p:ph type="dt" sz="half" idx="10"/>
          </p:nvPr>
        </p:nvSpPr>
        <p:spPr/>
        <p:txBody>
          <a:bodyPr/>
          <a:lstStyle/>
          <a:p>
            <a:pPr>
              <a:spcAft>
                <a:spcPts val="600"/>
              </a:spcAft>
            </a:pPr>
            <a:fld id="{7FDE917F-CBA1-48C9-8519-82A8B6208569}" type="datetime1">
              <a:rPr lang="en-US" smtClean="0"/>
              <a:pPr>
                <a:spcAft>
                  <a:spcPts val="600"/>
                </a:spcAft>
              </a:pPr>
              <a:t>10/11/2023</a:t>
            </a:fld>
            <a:endParaRPr lang="en-US"/>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6</a:t>
            </a:fld>
            <a:endParaRPr lang="en-US"/>
          </a:p>
        </p:txBody>
      </p:sp>
      <p:pic>
        <p:nvPicPr>
          <p:cNvPr id="4" name="Picture 5">
            <a:extLst>
              <a:ext uri="{FF2B5EF4-FFF2-40B4-BE49-F238E27FC236}">
                <a16:creationId xmlns:a16="http://schemas.microsoft.com/office/drawing/2014/main" id="{28E2904A-6351-7657-7519-BFD0DB2BC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27" y="6417707"/>
            <a:ext cx="2721542" cy="45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C9E9DB4-117C-8D04-58A3-A34864D02105}"/>
              </a:ext>
            </a:extLst>
          </p:cNvPr>
          <p:cNvSpPr txBox="1">
            <a:spLocks/>
          </p:cNvSpPr>
          <p:nvPr/>
        </p:nvSpPr>
        <p:spPr>
          <a:xfrm>
            <a:off x="444653" y="0"/>
            <a:ext cx="9231940" cy="9536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a:latin typeface="Arial"/>
                <a:cs typeface="Arial"/>
              </a:rPr>
              <a:t>METHODS:</a:t>
            </a:r>
          </a:p>
        </p:txBody>
      </p:sp>
      <p:sp>
        <p:nvSpPr>
          <p:cNvPr id="6" name="Content Placeholder 2">
            <a:extLst>
              <a:ext uri="{FF2B5EF4-FFF2-40B4-BE49-F238E27FC236}">
                <a16:creationId xmlns:a16="http://schemas.microsoft.com/office/drawing/2014/main" id="{237870FC-0BD9-A534-9CF1-658252DEC9C7}"/>
              </a:ext>
            </a:extLst>
          </p:cNvPr>
          <p:cNvSpPr txBox="1">
            <a:spLocks/>
          </p:cNvSpPr>
          <p:nvPr/>
        </p:nvSpPr>
        <p:spPr>
          <a:xfrm>
            <a:off x="575230" y="1109125"/>
            <a:ext cx="10778570" cy="5308581"/>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atin typeface="Arial"/>
              <a:cs typeface="Arial"/>
            </a:endParaRPr>
          </a:p>
        </p:txBody>
      </p:sp>
      <p:sp>
        <p:nvSpPr>
          <p:cNvPr id="2" name="TextBox 1">
            <a:extLst>
              <a:ext uri="{FF2B5EF4-FFF2-40B4-BE49-F238E27FC236}">
                <a16:creationId xmlns:a16="http://schemas.microsoft.com/office/drawing/2014/main" id="{4FF91899-9B14-1EAE-097B-AE61DB412C4C}"/>
              </a:ext>
            </a:extLst>
          </p:cNvPr>
          <p:cNvSpPr txBox="1"/>
          <p:nvPr/>
        </p:nvSpPr>
        <p:spPr>
          <a:xfrm>
            <a:off x="505951" y="859714"/>
            <a:ext cx="10510366" cy="44044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4999"/>
              </a:lnSpc>
              <a:spcAft>
                <a:spcPts val="400"/>
              </a:spcAft>
            </a:pPr>
            <a:endParaRPr lang="en-US" sz="2000" b="1" dirty="0">
              <a:solidFill>
                <a:srgbClr val="374151"/>
              </a:solidFill>
              <a:latin typeface="Arial"/>
              <a:ea typeface="+mn-lt"/>
              <a:cs typeface="+mn-lt"/>
            </a:endParaRPr>
          </a:p>
          <a:p>
            <a:pPr>
              <a:lnSpc>
                <a:spcPct val="114999"/>
              </a:lnSpc>
              <a:spcAft>
                <a:spcPts val="400"/>
              </a:spcAft>
            </a:pPr>
            <a:r>
              <a:rPr lang="en-US" sz="2000" b="1" dirty="0">
                <a:solidFill>
                  <a:srgbClr val="374151"/>
                </a:solidFill>
                <a:latin typeface="Arial" panose="020B0604020202020204" pitchFamily="34" charset="0"/>
                <a:ea typeface="+mn-lt"/>
                <a:cs typeface="Arial" panose="020B0604020202020204" pitchFamily="34" charset="0"/>
              </a:rPr>
              <a:t>Performing Tasks:</a:t>
            </a:r>
            <a:endParaRPr lang="en-US" sz="2000" dirty="0">
              <a:latin typeface="Arial" panose="020B0604020202020204" pitchFamily="34" charset="0"/>
              <a:cs typeface="Arial" panose="020B0604020202020204" pitchFamily="34" charset="0"/>
            </a:endParaRPr>
          </a:p>
          <a:p>
            <a:pPr>
              <a:lnSpc>
                <a:spcPct val="114999"/>
              </a:lnSpc>
              <a:spcAft>
                <a:spcPts val="400"/>
              </a:spcAft>
            </a:pPr>
            <a:endParaRPr lang="en-US" sz="2000" b="1" dirty="0">
              <a:solidFill>
                <a:srgbClr val="374151"/>
              </a:solidFill>
              <a:latin typeface="Arial"/>
              <a:ea typeface="+mn-lt"/>
              <a:cs typeface="+mn-lt"/>
            </a:endParaRPr>
          </a:p>
          <a:p>
            <a:pPr marL="914400" indent="-285750">
              <a:lnSpc>
                <a:spcPct val="114999"/>
              </a:lnSpc>
              <a:spcAft>
                <a:spcPts val="400"/>
              </a:spcAft>
              <a:buFont typeface="Arial" panose="020B0604020202020204" pitchFamily="34" charset="0"/>
              <a:buChar char="•"/>
            </a:pPr>
            <a:r>
              <a:rPr lang="en-US" dirty="0">
                <a:solidFill>
                  <a:srgbClr val="374151"/>
                </a:solidFill>
                <a:latin typeface="Arial" panose="020B0604020202020204" pitchFamily="34" charset="0"/>
                <a:ea typeface="+mn-lt"/>
                <a:cs typeface="Arial" panose="020B0604020202020204" pitchFamily="34" charset="0"/>
              </a:rPr>
              <a:t>24 (T1-T24) tasks were provided to be executed in an EMR system for 4 patients</a:t>
            </a:r>
          </a:p>
          <a:p>
            <a:pPr marL="914400" indent="-285750">
              <a:lnSpc>
                <a:spcPct val="114999"/>
              </a:lnSpc>
              <a:spcAft>
                <a:spcPts val="400"/>
              </a:spcAft>
              <a:buFont typeface="Arial" panose="020B0604020202020204" pitchFamily="34" charset="0"/>
              <a:buChar char="•"/>
            </a:pPr>
            <a:r>
              <a:rPr lang="en-US" dirty="0">
                <a:solidFill>
                  <a:srgbClr val="374151"/>
                </a:solidFill>
                <a:latin typeface="Arial" panose="020B0604020202020204" pitchFamily="34" charset="0"/>
                <a:ea typeface="+mn-lt"/>
                <a:cs typeface="Arial" panose="020B0604020202020204" pitchFamily="34" charset="0"/>
              </a:rPr>
              <a:t>An Open EMR platform was used to perform the tasks. </a:t>
            </a:r>
          </a:p>
          <a:p>
            <a:pPr marL="914400" indent="-285750">
              <a:lnSpc>
                <a:spcPct val="114999"/>
              </a:lnSpc>
              <a:spcAft>
                <a:spcPts val="400"/>
              </a:spcAft>
              <a:buFont typeface="Arial" panose="020B0604020202020204" pitchFamily="34" charset="0"/>
              <a:buChar char="•"/>
            </a:pPr>
            <a:r>
              <a:rPr lang="en-US" dirty="0">
                <a:solidFill>
                  <a:srgbClr val="374151"/>
                </a:solidFill>
                <a:latin typeface="Arial" panose="020B0604020202020204" pitchFamily="34" charset="0"/>
                <a:ea typeface="+mn-lt"/>
                <a:cs typeface="Arial" panose="020B0604020202020204" pitchFamily="34" charset="0"/>
              </a:rPr>
              <a:t>All the team members performed the tasks given using an Open EMR tutorial that was provided at the beginning of this study.</a:t>
            </a:r>
          </a:p>
          <a:p>
            <a:pPr marL="914400" indent="-285750">
              <a:lnSpc>
                <a:spcPct val="114999"/>
              </a:lnSpc>
              <a:spcAft>
                <a:spcPts val="400"/>
              </a:spcAft>
              <a:buFont typeface="Arial" panose="020B0604020202020204" pitchFamily="34" charset="0"/>
              <a:buChar char="•"/>
            </a:pPr>
            <a:r>
              <a:rPr lang="en-US" dirty="0">
                <a:solidFill>
                  <a:srgbClr val="374151"/>
                </a:solidFill>
                <a:latin typeface="Arial" panose="020B0604020202020204" pitchFamily="34" charset="0"/>
                <a:ea typeface="+mn-lt"/>
                <a:cs typeface="Arial" panose="020B0604020202020204" pitchFamily="34" charset="0"/>
              </a:rPr>
              <a:t>Each team member generated clinical data for one patient.</a:t>
            </a:r>
            <a:endParaRPr lang="en-US" dirty="0">
              <a:latin typeface="Arial" panose="020B0604020202020204" pitchFamily="34" charset="0"/>
              <a:cs typeface="Arial" panose="020B0604020202020204" pitchFamily="34" charset="0"/>
            </a:endParaRPr>
          </a:p>
          <a:p>
            <a:pPr marL="914400" indent="-285750">
              <a:lnSpc>
                <a:spcPct val="114999"/>
              </a:lnSpc>
              <a:spcAft>
                <a:spcPts val="400"/>
              </a:spcAft>
              <a:buFont typeface="Arial" panose="020B0604020202020204" pitchFamily="34" charset="0"/>
              <a:buChar char="•"/>
            </a:pPr>
            <a:r>
              <a:rPr lang="en-US" dirty="0">
                <a:solidFill>
                  <a:srgbClr val="374151"/>
                </a:solidFill>
                <a:latin typeface="Arial" panose="020B0604020202020204" pitchFamily="34" charset="0"/>
                <a:ea typeface="+mn-lt"/>
                <a:cs typeface="Arial" panose="020B0604020202020204" pitchFamily="34" charset="0"/>
              </a:rPr>
              <a:t>We used ICD-10 codes for the diagnosis and treatment of misadventures.</a:t>
            </a:r>
          </a:p>
          <a:p>
            <a:pPr marL="914400" indent="-285750">
              <a:lnSpc>
                <a:spcPct val="114999"/>
              </a:lnSpc>
              <a:spcAft>
                <a:spcPts val="400"/>
              </a:spcAft>
              <a:buFont typeface="Arial" panose="020B0604020202020204" pitchFamily="34" charset="0"/>
              <a:buChar char="•"/>
            </a:pPr>
            <a:r>
              <a:rPr lang="en-US" dirty="0">
                <a:solidFill>
                  <a:srgbClr val="374151"/>
                </a:solidFill>
                <a:latin typeface="Arial" panose="020B0604020202020204" pitchFamily="34" charset="0"/>
                <a:ea typeface="+mn-lt"/>
                <a:cs typeface="Arial" panose="020B0604020202020204" pitchFamily="34" charset="0"/>
              </a:rPr>
              <a:t>To create the 4 test cases in addition to our clinician's input and personal experience on our team, we used online platforms like "UpToDate" and "Medscape" to get further information about medication, timing, and dosages.</a:t>
            </a:r>
          </a:p>
        </p:txBody>
      </p:sp>
      <p:pic>
        <p:nvPicPr>
          <p:cNvPr id="3" name="Audio Recording Oct 11, 2023 at 3:52:46 PM">
            <a:hlinkClick r:id="" action="ppaction://media"/>
            <a:extLst>
              <a:ext uri="{FF2B5EF4-FFF2-40B4-BE49-F238E27FC236}">
                <a16:creationId xmlns:a16="http://schemas.microsoft.com/office/drawing/2014/main" id="{BF68DB44-1051-D29F-863D-B7B9AE4DE47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016317" y="116940"/>
            <a:ext cx="812800" cy="812800"/>
          </a:xfrm>
          <a:prstGeom prst="rect">
            <a:avLst/>
          </a:prstGeom>
        </p:spPr>
      </p:pic>
    </p:spTree>
    <p:extLst>
      <p:ext uri="{BB962C8B-B14F-4D97-AF65-F5344CB8AC3E}">
        <p14:creationId xmlns:p14="http://schemas.microsoft.com/office/powerpoint/2010/main" val="303402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748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a:extLst>
              <a:ext uri="{FF2B5EF4-FFF2-40B4-BE49-F238E27FC236}">
                <a16:creationId xmlns:a16="http://schemas.microsoft.com/office/drawing/2014/main" id="{6D3A378B-30F2-677E-ADE3-D99793471434}"/>
              </a:ext>
            </a:extLst>
          </p:cNvPr>
          <p:cNvSpPr>
            <a:spLocks noGrp="1"/>
          </p:cNvSpPr>
          <p:nvPr>
            <p:ph type="dt" sz="half" idx="10"/>
          </p:nvPr>
        </p:nvSpPr>
        <p:spPr/>
        <p:txBody>
          <a:bodyPr/>
          <a:lstStyle/>
          <a:p>
            <a:pPr>
              <a:spcAft>
                <a:spcPts val="600"/>
              </a:spcAft>
            </a:pPr>
            <a:fld id="{7FDE917F-CBA1-48C9-8519-82A8B6208569}" type="datetime1">
              <a:rPr lang="en-US" smtClean="0"/>
              <a:pPr>
                <a:spcAft>
                  <a:spcPts val="600"/>
                </a:spcAft>
              </a:pPr>
              <a:t>10/11/2023</a:t>
            </a:fld>
            <a:endParaRPr lang="en-US"/>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7</a:t>
            </a:fld>
            <a:endParaRPr lang="en-US"/>
          </a:p>
        </p:txBody>
      </p:sp>
      <p:pic>
        <p:nvPicPr>
          <p:cNvPr id="4" name="Picture 5">
            <a:extLst>
              <a:ext uri="{FF2B5EF4-FFF2-40B4-BE49-F238E27FC236}">
                <a16:creationId xmlns:a16="http://schemas.microsoft.com/office/drawing/2014/main" id="{28E2904A-6351-7657-7519-BFD0DB2BC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27" y="6417707"/>
            <a:ext cx="2721542" cy="45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C9E9DB4-117C-8D04-58A3-A34864D02105}"/>
              </a:ext>
            </a:extLst>
          </p:cNvPr>
          <p:cNvSpPr txBox="1">
            <a:spLocks/>
          </p:cNvSpPr>
          <p:nvPr/>
        </p:nvSpPr>
        <p:spPr>
          <a:xfrm>
            <a:off x="789709" y="0"/>
            <a:ext cx="8886884" cy="9536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dirty="0">
                <a:latin typeface="Arial"/>
                <a:cs typeface="Arial"/>
              </a:rPr>
              <a:t>METHODS(contd.)</a:t>
            </a:r>
          </a:p>
        </p:txBody>
      </p:sp>
      <p:sp>
        <p:nvSpPr>
          <p:cNvPr id="6" name="Content Placeholder 2">
            <a:extLst>
              <a:ext uri="{FF2B5EF4-FFF2-40B4-BE49-F238E27FC236}">
                <a16:creationId xmlns:a16="http://schemas.microsoft.com/office/drawing/2014/main" id="{237870FC-0BD9-A534-9CF1-658252DEC9C7}"/>
              </a:ext>
            </a:extLst>
          </p:cNvPr>
          <p:cNvSpPr txBox="1">
            <a:spLocks/>
          </p:cNvSpPr>
          <p:nvPr/>
        </p:nvSpPr>
        <p:spPr>
          <a:xfrm>
            <a:off x="575230" y="1109125"/>
            <a:ext cx="10778570" cy="5308581"/>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atin typeface="Arial"/>
              <a:cs typeface="Arial"/>
            </a:endParaRPr>
          </a:p>
        </p:txBody>
      </p:sp>
      <p:sp>
        <p:nvSpPr>
          <p:cNvPr id="2" name="TextBox 1">
            <a:extLst>
              <a:ext uri="{FF2B5EF4-FFF2-40B4-BE49-F238E27FC236}">
                <a16:creationId xmlns:a16="http://schemas.microsoft.com/office/drawing/2014/main" id="{4FF91899-9B14-1EAE-097B-AE61DB412C4C}"/>
              </a:ext>
            </a:extLst>
          </p:cNvPr>
          <p:cNvSpPr txBox="1"/>
          <p:nvPr/>
        </p:nvSpPr>
        <p:spPr>
          <a:xfrm>
            <a:off x="439948" y="1029419"/>
            <a:ext cx="8161127" cy="39832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4999"/>
              </a:lnSpc>
              <a:spcAft>
                <a:spcPts val="400"/>
              </a:spcAft>
            </a:pPr>
            <a:endParaRPr lang="en-US" sz="2000" b="1" dirty="0">
              <a:solidFill>
                <a:srgbClr val="374151"/>
              </a:solidFill>
              <a:latin typeface="Arial"/>
              <a:ea typeface="+mn-lt"/>
              <a:cs typeface="+mn-lt"/>
            </a:endParaRPr>
          </a:p>
          <a:p>
            <a:pPr>
              <a:lnSpc>
                <a:spcPct val="114999"/>
              </a:lnSpc>
              <a:spcAft>
                <a:spcPts val="400"/>
              </a:spcAft>
            </a:pPr>
            <a:r>
              <a:rPr lang="en-US" sz="2000" b="1" dirty="0">
                <a:solidFill>
                  <a:srgbClr val="374151"/>
                </a:solidFill>
                <a:latin typeface="Arial" panose="020B0604020202020204" pitchFamily="34" charset="0"/>
                <a:ea typeface="+mn-lt"/>
                <a:cs typeface="Arial" panose="020B0604020202020204" pitchFamily="34" charset="0"/>
              </a:rPr>
              <a:t>Measuring Usability:</a:t>
            </a:r>
            <a:endParaRPr lang="en-US" sz="2000" b="1" dirty="0">
              <a:latin typeface="Arial" panose="020B0604020202020204" pitchFamily="34" charset="0"/>
              <a:cs typeface="Arial" panose="020B0604020202020204" pitchFamily="34" charset="0"/>
            </a:endParaRPr>
          </a:p>
          <a:p>
            <a:pPr>
              <a:lnSpc>
                <a:spcPct val="114999"/>
              </a:lnSpc>
              <a:spcAft>
                <a:spcPts val="400"/>
              </a:spcAft>
            </a:pPr>
            <a:endParaRPr lang="en-US" sz="2000" b="1" dirty="0">
              <a:solidFill>
                <a:srgbClr val="374151"/>
              </a:solidFill>
              <a:latin typeface="Arial"/>
              <a:ea typeface="+mn-lt"/>
              <a:cs typeface="+mn-lt"/>
            </a:endParaRPr>
          </a:p>
          <a:p>
            <a:pPr marL="914400" indent="-285750">
              <a:lnSpc>
                <a:spcPct val="114999"/>
              </a:lnSpc>
              <a:spcAft>
                <a:spcPts val="400"/>
              </a:spcAft>
              <a:buFont typeface="Arial" panose="020B0604020202020204" pitchFamily="34" charset="0"/>
              <a:buChar char="•"/>
            </a:pPr>
            <a:r>
              <a:rPr lang="en-US" dirty="0">
                <a:solidFill>
                  <a:srgbClr val="374151"/>
                </a:solidFill>
                <a:latin typeface="Arial"/>
                <a:ea typeface="+mn-lt"/>
                <a:cs typeface="+mn-lt"/>
              </a:rPr>
              <a:t> We measured the time taken to perform each task as a measure for usability</a:t>
            </a:r>
          </a:p>
          <a:p>
            <a:pPr marL="914400" indent="-285750">
              <a:lnSpc>
                <a:spcPct val="114999"/>
              </a:lnSpc>
              <a:spcAft>
                <a:spcPts val="400"/>
              </a:spcAft>
              <a:buFont typeface="Arial" panose="020B0604020202020204" pitchFamily="34" charset="0"/>
              <a:buChar char="•"/>
            </a:pPr>
            <a:r>
              <a:rPr lang="en-US" dirty="0">
                <a:solidFill>
                  <a:srgbClr val="374151"/>
                </a:solidFill>
                <a:latin typeface="Arial"/>
                <a:ea typeface="+mn-lt"/>
                <a:cs typeface="+mn-lt"/>
              </a:rPr>
              <a:t> We rated each task on complexity using the usability rubric that was provided</a:t>
            </a:r>
          </a:p>
          <a:p>
            <a:pPr marL="914400" indent="-285750">
              <a:lnSpc>
                <a:spcPct val="114999"/>
              </a:lnSpc>
              <a:spcAft>
                <a:spcPts val="400"/>
              </a:spcAft>
              <a:buFont typeface="Arial" panose="020B0604020202020204" pitchFamily="34" charset="0"/>
              <a:buChar char="•"/>
            </a:pPr>
            <a:r>
              <a:rPr lang="en-US" dirty="0">
                <a:solidFill>
                  <a:srgbClr val="374151"/>
                </a:solidFill>
                <a:latin typeface="Arial"/>
                <a:ea typeface="+mn-lt"/>
                <a:cs typeface="+mn-lt"/>
              </a:rPr>
              <a:t> We recorded functionality limitations in the Open EMR while performing tasks</a:t>
            </a:r>
          </a:p>
          <a:p>
            <a:pPr marL="914400" indent="-285750">
              <a:lnSpc>
                <a:spcPct val="114999"/>
              </a:lnSpc>
              <a:spcAft>
                <a:spcPts val="400"/>
              </a:spcAft>
              <a:buFont typeface="Arial" panose="020B0604020202020204" pitchFamily="34" charset="0"/>
              <a:buChar char="•"/>
            </a:pPr>
            <a:r>
              <a:rPr lang="en-US" dirty="0">
                <a:solidFill>
                  <a:srgbClr val="374151"/>
                </a:solidFill>
                <a:latin typeface="Arial"/>
                <a:ea typeface="+mn-lt"/>
                <a:cs typeface="+mn-lt"/>
              </a:rPr>
              <a:t> We identified workflow-related issues in Open EMR while performing tasks.</a:t>
            </a:r>
          </a:p>
        </p:txBody>
      </p:sp>
      <p:pic>
        <p:nvPicPr>
          <p:cNvPr id="7" name="Picture 6" descr="A cartoon of two people sitting at computers&#10;&#10;Description automatically generated">
            <a:extLst>
              <a:ext uri="{FF2B5EF4-FFF2-40B4-BE49-F238E27FC236}">
                <a16:creationId xmlns:a16="http://schemas.microsoft.com/office/drawing/2014/main" id="{7C10EC1E-D3E8-F785-0DD6-9912FC4857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1075" y="507570"/>
            <a:ext cx="3385621" cy="3100641"/>
          </a:xfrm>
          <a:prstGeom prst="rect">
            <a:avLst/>
          </a:prstGeom>
        </p:spPr>
      </p:pic>
      <p:sp>
        <p:nvSpPr>
          <p:cNvPr id="8" name="TextBox 7">
            <a:extLst>
              <a:ext uri="{FF2B5EF4-FFF2-40B4-BE49-F238E27FC236}">
                <a16:creationId xmlns:a16="http://schemas.microsoft.com/office/drawing/2014/main" id="{98D8784B-D1F2-689E-EC33-D672D43A5F96}"/>
              </a:ext>
            </a:extLst>
          </p:cNvPr>
          <p:cNvSpPr txBox="1"/>
          <p:nvPr/>
        </p:nvSpPr>
        <p:spPr>
          <a:xfrm>
            <a:off x="8998214" y="3730871"/>
            <a:ext cx="2971282"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https://</a:t>
            </a:r>
            <a:r>
              <a:rPr lang="en-US" sz="1200" dirty="0" err="1">
                <a:latin typeface="Arial" panose="020B0604020202020204" pitchFamily="34" charset="0"/>
                <a:cs typeface="Arial" panose="020B0604020202020204" pitchFamily="34" charset="0"/>
              </a:rPr>
              <a:t>www.cartoonstock.com</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cartoon?searchID</a:t>
            </a:r>
            <a:r>
              <a:rPr lang="en-US" sz="1200" dirty="0">
                <a:latin typeface="Arial" panose="020B0604020202020204" pitchFamily="34" charset="0"/>
                <a:cs typeface="Arial" panose="020B0604020202020204" pitchFamily="34" charset="0"/>
              </a:rPr>
              <a:t>=CS491703</a:t>
            </a:r>
          </a:p>
        </p:txBody>
      </p:sp>
      <p:pic>
        <p:nvPicPr>
          <p:cNvPr id="3" name="Audio Recording Oct 11, 2023 at 3:54:54 PM">
            <a:hlinkClick r:id="" action="ppaction://media"/>
            <a:extLst>
              <a:ext uri="{FF2B5EF4-FFF2-40B4-BE49-F238E27FC236}">
                <a16:creationId xmlns:a16="http://schemas.microsoft.com/office/drawing/2014/main" id="{44CE8FCA-86B6-920A-A75E-90066F060AF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55248" y="174429"/>
            <a:ext cx="812800" cy="812800"/>
          </a:xfrm>
          <a:prstGeom prst="rect">
            <a:avLst/>
          </a:prstGeom>
        </p:spPr>
      </p:pic>
    </p:spTree>
    <p:extLst>
      <p:ext uri="{BB962C8B-B14F-4D97-AF65-F5344CB8AC3E}">
        <p14:creationId xmlns:p14="http://schemas.microsoft.com/office/powerpoint/2010/main" val="306361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73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a:extLst>
              <a:ext uri="{FF2B5EF4-FFF2-40B4-BE49-F238E27FC236}">
                <a16:creationId xmlns:a16="http://schemas.microsoft.com/office/drawing/2014/main" id="{6D3A378B-30F2-677E-ADE3-D99793471434}"/>
              </a:ext>
            </a:extLst>
          </p:cNvPr>
          <p:cNvSpPr>
            <a:spLocks noGrp="1"/>
          </p:cNvSpPr>
          <p:nvPr>
            <p:ph type="dt" sz="half" idx="10"/>
          </p:nvPr>
        </p:nvSpPr>
        <p:spPr/>
        <p:txBody>
          <a:bodyPr/>
          <a:lstStyle/>
          <a:p>
            <a:pPr>
              <a:spcAft>
                <a:spcPts val="600"/>
              </a:spcAft>
            </a:pPr>
            <a:fld id="{7FDE917F-CBA1-48C9-8519-82A8B6208569}" type="datetime1">
              <a:rPr lang="en-US" smtClean="0"/>
              <a:pPr>
                <a:spcAft>
                  <a:spcPts val="600"/>
                </a:spcAft>
              </a:pPr>
              <a:t>10/11/2023</a:t>
            </a:fld>
            <a:endParaRPr lang="en-US"/>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8</a:t>
            </a:fld>
            <a:endParaRPr lang="en-US"/>
          </a:p>
        </p:txBody>
      </p:sp>
      <p:pic>
        <p:nvPicPr>
          <p:cNvPr id="4" name="Picture 5">
            <a:extLst>
              <a:ext uri="{FF2B5EF4-FFF2-40B4-BE49-F238E27FC236}">
                <a16:creationId xmlns:a16="http://schemas.microsoft.com/office/drawing/2014/main" id="{28E2904A-6351-7657-7519-BFD0DB2BC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27" y="6417707"/>
            <a:ext cx="2721542" cy="45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C9E9DB4-117C-8D04-58A3-A34864D02105}"/>
              </a:ext>
            </a:extLst>
          </p:cNvPr>
          <p:cNvSpPr txBox="1">
            <a:spLocks/>
          </p:cNvSpPr>
          <p:nvPr/>
        </p:nvSpPr>
        <p:spPr>
          <a:xfrm>
            <a:off x="372766" y="0"/>
            <a:ext cx="9456227" cy="63736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sz="3200" dirty="0">
                <a:latin typeface="Arial"/>
                <a:cs typeface="Arial"/>
              </a:rPr>
              <a:t>Assigned</a:t>
            </a:r>
            <a:r>
              <a:rPr lang="en-US" sz="2800" dirty="0">
                <a:latin typeface="Arial"/>
                <a:cs typeface="Arial"/>
              </a:rPr>
              <a:t> tasks explored during this study:</a:t>
            </a:r>
            <a:endParaRPr lang="en-US" sz="2800"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237870FC-0BD9-A534-9CF1-658252DEC9C7}"/>
              </a:ext>
            </a:extLst>
          </p:cNvPr>
          <p:cNvSpPr txBox="1">
            <a:spLocks/>
          </p:cNvSpPr>
          <p:nvPr/>
        </p:nvSpPr>
        <p:spPr>
          <a:xfrm>
            <a:off x="945157" y="1363841"/>
            <a:ext cx="8883836" cy="367768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graphicFrame>
        <p:nvGraphicFramePr>
          <p:cNvPr id="2" name="Table 1">
            <a:extLst>
              <a:ext uri="{FF2B5EF4-FFF2-40B4-BE49-F238E27FC236}">
                <a16:creationId xmlns:a16="http://schemas.microsoft.com/office/drawing/2014/main" id="{354429A0-F356-89EC-84E0-526D73E141CE}"/>
              </a:ext>
            </a:extLst>
          </p:cNvPr>
          <p:cNvGraphicFramePr>
            <a:graphicFrameLocks noGrp="1"/>
          </p:cNvGraphicFramePr>
          <p:nvPr>
            <p:extLst>
              <p:ext uri="{D42A27DB-BD31-4B8C-83A1-F6EECF244321}">
                <p14:modId xmlns:p14="http://schemas.microsoft.com/office/powerpoint/2010/main" val="2146906322"/>
              </p:ext>
            </p:extLst>
          </p:nvPr>
        </p:nvGraphicFramePr>
        <p:xfrm>
          <a:off x="945157" y="936449"/>
          <a:ext cx="3871539" cy="5202612"/>
        </p:xfrm>
        <a:graphic>
          <a:graphicData uri="http://schemas.openxmlformats.org/drawingml/2006/table">
            <a:tbl>
              <a:tblPr/>
              <a:tblGrid>
                <a:gridCol w="977467">
                  <a:extLst>
                    <a:ext uri="{9D8B030D-6E8A-4147-A177-3AD203B41FA5}">
                      <a16:colId xmlns:a16="http://schemas.microsoft.com/office/drawing/2014/main" val="435461776"/>
                    </a:ext>
                  </a:extLst>
                </a:gridCol>
                <a:gridCol w="2894072">
                  <a:extLst>
                    <a:ext uri="{9D8B030D-6E8A-4147-A177-3AD203B41FA5}">
                      <a16:colId xmlns:a16="http://schemas.microsoft.com/office/drawing/2014/main" val="3119564205"/>
                    </a:ext>
                  </a:extLst>
                </a:gridCol>
              </a:tblGrid>
              <a:tr h="454072">
                <a:tc>
                  <a:txBody>
                    <a:bodyPr/>
                    <a:lstStyle/>
                    <a:p>
                      <a:pPr fontAlgn="t"/>
                      <a:endParaRPr lang="en-US" sz="1400" dirty="0">
                        <a:effectLst/>
                      </a:endParaRPr>
                    </a:p>
                    <a:p>
                      <a:pPr algn="l" rtl="0" fontAlgn="base"/>
                      <a:r>
                        <a:rPr lang="en-US" sz="1400" b="0" i="0" dirty="0">
                          <a:effectLst/>
                          <a:latin typeface="Calibri" panose="020F0502020204030204" pitchFamily="34" charset="0"/>
                        </a:rPr>
                        <a:t>T1 </a:t>
                      </a:r>
                      <a:endParaRPr lang="en-US" sz="1400" b="0" i="0" dirty="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t"/>
                      <a:endParaRPr lang="en-US" sz="1400">
                        <a:effectLst/>
                      </a:endParaRPr>
                    </a:p>
                    <a:p>
                      <a:pPr algn="l" rtl="0" fontAlgn="base"/>
                      <a:r>
                        <a:rPr lang="en-US" sz="1400" b="0" i="0">
                          <a:effectLst/>
                          <a:latin typeface="Calibri" panose="020F0502020204030204" pitchFamily="34" charset="0"/>
                        </a:rPr>
                        <a:t>Patient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0594003"/>
                  </a:ext>
                </a:extLst>
              </a:tr>
              <a:tr h="474854">
                <a:tc>
                  <a:txBody>
                    <a:bodyPr/>
                    <a:lstStyle/>
                    <a:p>
                      <a:pPr fontAlgn="t"/>
                      <a:endParaRPr lang="en-US" sz="1400">
                        <a:effectLst/>
                      </a:endParaRPr>
                    </a:p>
                    <a:p>
                      <a:pPr algn="l" rtl="0" fontAlgn="base"/>
                      <a:r>
                        <a:rPr lang="en-US" sz="1400" b="0" i="0">
                          <a:effectLst/>
                          <a:latin typeface="Calibri" panose="020F0502020204030204" pitchFamily="34" charset="0"/>
                        </a:rPr>
                        <a:t>T2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address, including street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4490618"/>
                  </a:ext>
                </a:extLst>
              </a:tr>
              <a:tr h="474854">
                <a:tc>
                  <a:txBody>
                    <a:bodyPr/>
                    <a:lstStyle/>
                    <a:p>
                      <a:pPr fontAlgn="t"/>
                      <a:endParaRPr lang="en-US" sz="1400">
                        <a:effectLst/>
                      </a:endParaRPr>
                    </a:p>
                    <a:p>
                      <a:pPr algn="l" rtl="0" fontAlgn="base"/>
                      <a:r>
                        <a:rPr lang="en-US" sz="1400" b="0" i="0">
                          <a:effectLst/>
                          <a:latin typeface="Calibri" panose="020F0502020204030204" pitchFamily="34" charset="0"/>
                        </a:rPr>
                        <a:t>T3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city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1268107"/>
                  </a:ext>
                </a:extLst>
              </a:tr>
              <a:tr h="474854">
                <a:tc>
                  <a:txBody>
                    <a:bodyPr/>
                    <a:lstStyle/>
                    <a:p>
                      <a:pPr fontAlgn="t"/>
                      <a:endParaRPr lang="en-US" sz="1400">
                        <a:effectLst/>
                      </a:endParaRPr>
                    </a:p>
                    <a:p>
                      <a:pPr algn="l" rtl="0" fontAlgn="base"/>
                      <a:r>
                        <a:rPr lang="en-US" sz="1400" b="0" i="0">
                          <a:effectLst/>
                          <a:latin typeface="Calibri" panose="020F0502020204030204" pitchFamily="34" charset="0"/>
                        </a:rPr>
                        <a:t>T4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state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3670869"/>
                  </a:ext>
                </a:extLst>
              </a:tr>
              <a:tr h="474854">
                <a:tc>
                  <a:txBody>
                    <a:bodyPr/>
                    <a:lstStyle/>
                    <a:p>
                      <a:pPr fontAlgn="t"/>
                      <a:endParaRPr lang="en-US" sz="1400">
                        <a:effectLst/>
                      </a:endParaRPr>
                    </a:p>
                    <a:p>
                      <a:pPr algn="l" rtl="0" fontAlgn="base"/>
                      <a:r>
                        <a:rPr lang="en-US" sz="1400" b="0" i="0">
                          <a:effectLst/>
                          <a:latin typeface="Calibri" panose="020F0502020204030204" pitchFamily="34" charset="0"/>
                        </a:rPr>
                        <a:t>T5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zip code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4864759"/>
                  </a:ext>
                </a:extLst>
              </a:tr>
              <a:tr h="474854">
                <a:tc>
                  <a:txBody>
                    <a:bodyPr/>
                    <a:lstStyle/>
                    <a:p>
                      <a:pPr fontAlgn="t"/>
                      <a:endParaRPr lang="en-US" sz="1400">
                        <a:effectLst/>
                      </a:endParaRPr>
                    </a:p>
                    <a:p>
                      <a:pPr algn="l" rtl="0" fontAlgn="base"/>
                      <a:r>
                        <a:rPr lang="en-US" sz="1400" b="0" i="0">
                          <a:effectLst/>
                          <a:latin typeface="Calibri" panose="020F0502020204030204" pitchFamily="34" charset="0"/>
                        </a:rPr>
                        <a:t>T6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Date of birth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4198395"/>
                  </a:ext>
                </a:extLst>
              </a:tr>
              <a:tr h="474854">
                <a:tc>
                  <a:txBody>
                    <a:bodyPr/>
                    <a:lstStyle/>
                    <a:p>
                      <a:pPr fontAlgn="t"/>
                      <a:endParaRPr lang="en-US" sz="1400">
                        <a:effectLst/>
                      </a:endParaRPr>
                    </a:p>
                    <a:p>
                      <a:pPr algn="l" rtl="0" fontAlgn="base"/>
                      <a:r>
                        <a:rPr lang="en-US" sz="1400" b="0" i="0">
                          <a:effectLst/>
                          <a:latin typeface="Calibri" panose="020F0502020204030204" pitchFamily="34" charset="0"/>
                        </a:rPr>
                        <a:t>T7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Gender identity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774457"/>
                  </a:ext>
                </a:extLst>
              </a:tr>
              <a:tr h="474854">
                <a:tc>
                  <a:txBody>
                    <a:bodyPr/>
                    <a:lstStyle/>
                    <a:p>
                      <a:pPr fontAlgn="t"/>
                      <a:endParaRPr lang="en-US" sz="1400">
                        <a:effectLst/>
                      </a:endParaRPr>
                    </a:p>
                    <a:p>
                      <a:pPr algn="l" rtl="0" fontAlgn="base"/>
                      <a:r>
                        <a:rPr lang="en-US" sz="1400" b="0" i="0">
                          <a:effectLst/>
                          <a:latin typeface="Calibri" panose="020F0502020204030204" pitchFamily="34" charset="0"/>
                        </a:rPr>
                        <a:t>T8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Sexual orientation, Marital status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049801"/>
                  </a:ext>
                </a:extLst>
              </a:tr>
              <a:tr h="474854">
                <a:tc>
                  <a:txBody>
                    <a:bodyPr/>
                    <a:lstStyle/>
                    <a:p>
                      <a:pPr fontAlgn="t"/>
                      <a:endParaRPr lang="en-US" sz="1400">
                        <a:effectLst/>
                      </a:endParaRPr>
                    </a:p>
                    <a:p>
                      <a:pPr algn="l" rtl="0" fontAlgn="base"/>
                      <a:r>
                        <a:rPr lang="en-US" sz="1400" b="0" i="0">
                          <a:effectLst/>
                          <a:latin typeface="Calibri" panose="020F0502020204030204" pitchFamily="34" charset="0"/>
                        </a:rPr>
                        <a:t>T9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Language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9329791"/>
                  </a:ext>
                </a:extLst>
              </a:tr>
              <a:tr h="474854">
                <a:tc>
                  <a:txBody>
                    <a:bodyPr/>
                    <a:lstStyle/>
                    <a:p>
                      <a:pPr fontAlgn="t"/>
                      <a:endParaRPr lang="en-US" sz="1400">
                        <a:effectLst/>
                      </a:endParaRPr>
                    </a:p>
                    <a:p>
                      <a:pPr algn="l" rtl="0" fontAlgn="base"/>
                      <a:r>
                        <a:rPr lang="en-US" sz="1400" b="0" i="0">
                          <a:effectLst/>
                          <a:latin typeface="Calibri" panose="020F0502020204030204" pitchFamily="34" charset="0"/>
                        </a:rPr>
                        <a:t>T10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Race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587239"/>
                  </a:ext>
                </a:extLst>
              </a:tr>
              <a:tr h="474854">
                <a:tc>
                  <a:txBody>
                    <a:bodyPr/>
                    <a:lstStyle/>
                    <a:p>
                      <a:pPr fontAlgn="t"/>
                      <a:endParaRPr lang="en-US" sz="1400">
                        <a:effectLst/>
                      </a:endParaRPr>
                    </a:p>
                    <a:p>
                      <a:pPr algn="l" rtl="0" fontAlgn="base"/>
                      <a:r>
                        <a:rPr lang="en-US" sz="1400" b="0" i="0">
                          <a:effectLst/>
                          <a:latin typeface="Calibri" panose="020F0502020204030204" pitchFamily="34" charset="0"/>
                        </a:rPr>
                        <a:t>T11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dirty="0">
                        <a:effectLst/>
                      </a:endParaRPr>
                    </a:p>
                    <a:p>
                      <a:pPr algn="l" rtl="0" fontAlgn="base"/>
                      <a:r>
                        <a:rPr lang="en-US" sz="1400" b="0" i="0" dirty="0">
                          <a:effectLst/>
                          <a:latin typeface="Calibri" panose="020F0502020204030204" pitchFamily="34" charset="0"/>
                        </a:rPr>
                        <a:t>height </a:t>
                      </a:r>
                      <a:endParaRPr lang="en-US" sz="1400" b="0" i="0" dirty="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0643443"/>
                  </a:ext>
                </a:extLst>
              </a:tr>
            </a:tbl>
          </a:graphicData>
        </a:graphic>
      </p:graphicFrame>
      <p:graphicFrame>
        <p:nvGraphicFramePr>
          <p:cNvPr id="3" name="Table 2">
            <a:extLst>
              <a:ext uri="{FF2B5EF4-FFF2-40B4-BE49-F238E27FC236}">
                <a16:creationId xmlns:a16="http://schemas.microsoft.com/office/drawing/2014/main" id="{AA2E3BB8-528D-F2CF-2556-671FF9BD139F}"/>
              </a:ext>
            </a:extLst>
          </p:cNvPr>
          <p:cNvGraphicFramePr>
            <a:graphicFrameLocks noGrp="1"/>
          </p:cNvGraphicFramePr>
          <p:nvPr>
            <p:extLst>
              <p:ext uri="{D42A27DB-BD31-4B8C-83A1-F6EECF244321}">
                <p14:modId xmlns:p14="http://schemas.microsoft.com/office/powerpoint/2010/main" val="213210849"/>
              </p:ext>
            </p:extLst>
          </p:nvPr>
        </p:nvGraphicFramePr>
        <p:xfrm>
          <a:off x="5776200" y="637368"/>
          <a:ext cx="4350327" cy="6203899"/>
        </p:xfrm>
        <a:graphic>
          <a:graphicData uri="http://schemas.openxmlformats.org/drawingml/2006/table">
            <a:tbl>
              <a:tblPr/>
              <a:tblGrid>
                <a:gridCol w="1098348">
                  <a:extLst>
                    <a:ext uri="{9D8B030D-6E8A-4147-A177-3AD203B41FA5}">
                      <a16:colId xmlns:a16="http://schemas.microsoft.com/office/drawing/2014/main" val="3719229244"/>
                    </a:ext>
                  </a:extLst>
                </a:gridCol>
                <a:gridCol w="3251979">
                  <a:extLst>
                    <a:ext uri="{9D8B030D-6E8A-4147-A177-3AD203B41FA5}">
                      <a16:colId xmlns:a16="http://schemas.microsoft.com/office/drawing/2014/main" val="447314488"/>
                    </a:ext>
                  </a:extLst>
                </a:gridCol>
              </a:tblGrid>
              <a:tr h="477223">
                <a:tc>
                  <a:txBody>
                    <a:bodyPr/>
                    <a:lstStyle/>
                    <a:p>
                      <a:pPr fontAlgn="t"/>
                      <a:endParaRPr lang="en-US" sz="1400">
                        <a:effectLst/>
                      </a:endParaRPr>
                    </a:p>
                    <a:p>
                      <a:pPr algn="l" rtl="0" fontAlgn="base"/>
                      <a:r>
                        <a:rPr lang="en-US" sz="1400" b="0" i="0">
                          <a:effectLst/>
                          <a:latin typeface="Calibri" panose="020F0502020204030204" pitchFamily="34" charset="0"/>
                        </a:rPr>
                        <a:t>T12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Weight in pounds, patient age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1984647"/>
                  </a:ext>
                </a:extLst>
              </a:tr>
              <a:tr h="477223">
                <a:tc>
                  <a:txBody>
                    <a:bodyPr/>
                    <a:lstStyle/>
                    <a:p>
                      <a:pPr fontAlgn="t"/>
                      <a:endParaRPr lang="en-US" sz="1400">
                        <a:effectLst/>
                      </a:endParaRPr>
                    </a:p>
                    <a:p>
                      <a:pPr algn="l" rtl="0" fontAlgn="base"/>
                      <a:r>
                        <a:rPr lang="en-US" sz="1400" b="0" i="0">
                          <a:effectLst/>
                          <a:latin typeface="Calibri" panose="020F0502020204030204" pitchFamily="34" charset="0"/>
                        </a:rPr>
                        <a:t>T13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vital signs-blood pressure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3001965"/>
                  </a:ext>
                </a:extLst>
              </a:tr>
              <a:tr h="477223">
                <a:tc>
                  <a:txBody>
                    <a:bodyPr/>
                    <a:lstStyle/>
                    <a:p>
                      <a:pPr fontAlgn="t"/>
                      <a:endParaRPr lang="en-US" sz="1400">
                        <a:effectLst/>
                      </a:endParaRPr>
                    </a:p>
                    <a:p>
                      <a:pPr algn="l" rtl="0" fontAlgn="base"/>
                      <a:r>
                        <a:rPr lang="en-US" sz="1400" b="0" i="0">
                          <a:effectLst/>
                          <a:latin typeface="Calibri" panose="020F0502020204030204" pitchFamily="34" charset="0"/>
                        </a:rPr>
                        <a:t>T14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Heart rate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414300"/>
                  </a:ext>
                </a:extLst>
              </a:tr>
              <a:tr h="477223">
                <a:tc>
                  <a:txBody>
                    <a:bodyPr/>
                    <a:lstStyle/>
                    <a:p>
                      <a:pPr fontAlgn="t"/>
                      <a:endParaRPr lang="en-US" sz="1400">
                        <a:effectLst/>
                      </a:endParaRPr>
                    </a:p>
                    <a:p>
                      <a:pPr algn="l" rtl="0" fontAlgn="base"/>
                      <a:r>
                        <a:rPr lang="en-US" sz="1400" b="0" i="0">
                          <a:effectLst/>
                          <a:latin typeface="Calibri" panose="020F0502020204030204" pitchFamily="34" charset="0"/>
                        </a:rPr>
                        <a:t>T15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Temperature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9815274"/>
                  </a:ext>
                </a:extLst>
              </a:tr>
              <a:tr h="477223">
                <a:tc>
                  <a:txBody>
                    <a:bodyPr/>
                    <a:lstStyle/>
                    <a:p>
                      <a:pPr fontAlgn="t"/>
                      <a:endParaRPr lang="en-US" sz="1400">
                        <a:effectLst/>
                      </a:endParaRPr>
                    </a:p>
                    <a:p>
                      <a:pPr algn="l" rtl="0" fontAlgn="base"/>
                      <a:r>
                        <a:rPr lang="en-US" sz="1400" b="0" i="0">
                          <a:effectLst/>
                          <a:latin typeface="Calibri" panose="020F0502020204030204" pitchFamily="34" charset="0"/>
                        </a:rPr>
                        <a:t>T16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Diagnosis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4383206"/>
                  </a:ext>
                </a:extLst>
              </a:tr>
              <a:tr h="477223">
                <a:tc>
                  <a:txBody>
                    <a:bodyPr/>
                    <a:lstStyle/>
                    <a:p>
                      <a:pPr fontAlgn="t"/>
                      <a:endParaRPr lang="en-US" sz="1400" dirty="0">
                        <a:effectLst/>
                      </a:endParaRPr>
                    </a:p>
                    <a:p>
                      <a:pPr algn="l" rtl="0" fontAlgn="base"/>
                      <a:r>
                        <a:rPr lang="en-US" sz="1400" b="0" i="0" dirty="0">
                          <a:effectLst/>
                          <a:latin typeface="Calibri" panose="020F0502020204030204" pitchFamily="34" charset="0"/>
                        </a:rPr>
                        <a:t>T17 </a:t>
                      </a:r>
                      <a:endParaRPr lang="en-US" sz="1400" b="0" i="0" dirty="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Create prescription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7216099"/>
                  </a:ext>
                </a:extLst>
              </a:tr>
              <a:tr h="477223">
                <a:tc>
                  <a:txBody>
                    <a:bodyPr/>
                    <a:lstStyle/>
                    <a:p>
                      <a:pPr fontAlgn="t"/>
                      <a:endParaRPr lang="en-US" sz="1400">
                        <a:effectLst/>
                      </a:endParaRPr>
                    </a:p>
                    <a:p>
                      <a:pPr algn="l" rtl="0" fontAlgn="base"/>
                      <a:r>
                        <a:rPr lang="en-US" sz="1400" b="0" i="0">
                          <a:effectLst/>
                          <a:latin typeface="Calibri" panose="020F0502020204030204" pitchFamily="34" charset="0"/>
                        </a:rPr>
                        <a:t>T18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ICD-10 code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1761946"/>
                  </a:ext>
                </a:extLst>
              </a:tr>
              <a:tr h="477223">
                <a:tc>
                  <a:txBody>
                    <a:bodyPr/>
                    <a:lstStyle/>
                    <a:p>
                      <a:pPr fontAlgn="t"/>
                      <a:endParaRPr lang="en-US" sz="1400">
                        <a:effectLst/>
                      </a:endParaRPr>
                    </a:p>
                    <a:p>
                      <a:pPr algn="l" rtl="0" fontAlgn="base"/>
                      <a:r>
                        <a:rPr lang="en-US" sz="1400" b="0" i="0">
                          <a:effectLst/>
                          <a:latin typeface="Calibri" panose="020F0502020204030204" pitchFamily="34" charset="0"/>
                        </a:rPr>
                        <a:t>T19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Add Misadventure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172591"/>
                  </a:ext>
                </a:extLst>
              </a:tr>
              <a:tr h="477223">
                <a:tc>
                  <a:txBody>
                    <a:bodyPr/>
                    <a:lstStyle/>
                    <a:p>
                      <a:pPr fontAlgn="t"/>
                      <a:endParaRPr lang="en-US" sz="1400">
                        <a:effectLst/>
                      </a:endParaRPr>
                    </a:p>
                    <a:p>
                      <a:pPr algn="l" rtl="0" fontAlgn="base"/>
                      <a:r>
                        <a:rPr lang="en-US" sz="1400" b="0" i="0">
                          <a:effectLst/>
                          <a:latin typeface="Calibri" panose="020F0502020204030204" pitchFamily="34" charset="0"/>
                        </a:rPr>
                        <a:t>T20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Misadventure injury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3194571"/>
                  </a:ext>
                </a:extLst>
              </a:tr>
              <a:tr h="477223">
                <a:tc>
                  <a:txBody>
                    <a:bodyPr/>
                    <a:lstStyle/>
                    <a:p>
                      <a:pPr fontAlgn="t"/>
                      <a:endParaRPr lang="en-US" sz="1400">
                        <a:effectLst/>
                      </a:endParaRPr>
                    </a:p>
                    <a:p>
                      <a:pPr algn="l" rtl="0" fontAlgn="base"/>
                      <a:r>
                        <a:rPr lang="en-US" sz="1400" b="0" i="0">
                          <a:effectLst/>
                          <a:latin typeface="Calibri" panose="020F0502020204030204" pitchFamily="34" charset="0"/>
                        </a:rPr>
                        <a:t>T21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ICD code for, misadventure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5197607"/>
                  </a:ext>
                </a:extLst>
              </a:tr>
              <a:tr h="477223">
                <a:tc>
                  <a:txBody>
                    <a:bodyPr/>
                    <a:lstStyle/>
                    <a:p>
                      <a:pPr fontAlgn="t"/>
                      <a:endParaRPr lang="en-US" sz="1400">
                        <a:effectLst/>
                      </a:endParaRPr>
                    </a:p>
                    <a:p>
                      <a:pPr algn="l" rtl="0" fontAlgn="base"/>
                      <a:r>
                        <a:rPr lang="en-US" sz="1400" b="0" i="0">
                          <a:effectLst/>
                          <a:latin typeface="Calibri" panose="020F0502020204030204" pitchFamily="34" charset="0"/>
                        </a:rPr>
                        <a:t>T22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Review of systems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7944104"/>
                  </a:ext>
                </a:extLst>
              </a:tr>
              <a:tr h="477223">
                <a:tc>
                  <a:txBody>
                    <a:bodyPr/>
                    <a:lstStyle/>
                    <a:p>
                      <a:pPr fontAlgn="t"/>
                      <a:endParaRPr lang="en-US" sz="1400">
                        <a:effectLst/>
                      </a:endParaRPr>
                    </a:p>
                    <a:p>
                      <a:pPr algn="l" rtl="0" fontAlgn="base"/>
                      <a:r>
                        <a:rPr lang="en-US" sz="1400" b="0" i="0">
                          <a:effectLst/>
                          <a:latin typeface="Calibri" panose="020F0502020204030204" pitchFamily="34" charset="0"/>
                        </a:rPr>
                        <a:t>T23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a:effectLst/>
                      </a:endParaRPr>
                    </a:p>
                    <a:p>
                      <a:pPr algn="l" rtl="0" fontAlgn="base"/>
                      <a:r>
                        <a:rPr lang="en-US" sz="1400" b="0" i="0">
                          <a:effectLst/>
                          <a:latin typeface="Calibri" panose="020F0502020204030204" pitchFamily="34" charset="0"/>
                        </a:rPr>
                        <a:t>Medication to treat, dosage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7793935"/>
                  </a:ext>
                </a:extLst>
              </a:tr>
              <a:tr h="477223">
                <a:tc>
                  <a:txBody>
                    <a:bodyPr/>
                    <a:lstStyle/>
                    <a:p>
                      <a:pPr fontAlgn="t"/>
                      <a:endParaRPr lang="en-US" sz="1400">
                        <a:effectLst/>
                      </a:endParaRPr>
                    </a:p>
                    <a:p>
                      <a:pPr algn="l" rtl="0" fontAlgn="base"/>
                      <a:r>
                        <a:rPr lang="en-US" sz="1400" b="0" i="0">
                          <a:effectLst/>
                          <a:latin typeface="Calibri" panose="020F0502020204030204" pitchFamily="34" charset="0"/>
                        </a:rPr>
                        <a:t>T24 </a:t>
                      </a:r>
                      <a:endParaRPr lang="en-US" sz="1400" b="0" i="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t"/>
                      <a:endParaRPr lang="en-US" sz="1400" dirty="0">
                        <a:effectLst/>
                      </a:endParaRPr>
                    </a:p>
                    <a:p>
                      <a:pPr algn="l" rtl="0" fontAlgn="base"/>
                      <a:r>
                        <a:rPr lang="en-US" sz="1400" b="0" i="0" dirty="0">
                          <a:effectLst/>
                          <a:latin typeface="Calibri" panose="020F0502020204030204" pitchFamily="34" charset="0"/>
                        </a:rPr>
                        <a:t>Follow up care </a:t>
                      </a:r>
                      <a:endParaRPr lang="en-US" sz="1400" b="0" i="0" dirty="0">
                        <a:effectLst/>
                      </a:endParaRPr>
                    </a:p>
                  </a:txBody>
                  <a:tcPr marL="26168" marR="26168" marT="13084" marB="1308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0861001"/>
                  </a:ext>
                </a:extLst>
              </a:tr>
            </a:tbl>
          </a:graphicData>
        </a:graphic>
      </p:graphicFrame>
      <p:pic>
        <p:nvPicPr>
          <p:cNvPr id="7" name="Audio Recording Oct 11, 2023 at 3:56:38 PM">
            <a:hlinkClick r:id="" action="ppaction://media"/>
            <a:extLst>
              <a:ext uri="{FF2B5EF4-FFF2-40B4-BE49-F238E27FC236}">
                <a16:creationId xmlns:a16="http://schemas.microsoft.com/office/drawing/2014/main" id="{9595E6D5-E334-835E-40BF-CB0880103E8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086031" y="123649"/>
            <a:ext cx="812800" cy="812800"/>
          </a:xfrm>
          <a:prstGeom prst="rect">
            <a:avLst/>
          </a:prstGeom>
        </p:spPr>
      </p:pic>
    </p:spTree>
    <p:extLst>
      <p:ext uri="{BB962C8B-B14F-4D97-AF65-F5344CB8AC3E}">
        <p14:creationId xmlns:p14="http://schemas.microsoft.com/office/powerpoint/2010/main" val="314241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040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a:extLst>
              <a:ext uri="{FF2B5EF4-FFF2-40B4-BE49-F238E27FC236}">
                <a16:creationId xmlns:a16="http://schemas.microsoft.com/office/drawing/2014/main" id="{6D3A378B-30F2-677E-ADE3-D99793471434}"/>
              </a:ext>
            </a:extLst>
          </p:cNvPr>
          <p:cNvSpPr>
            <a:spLocks noGrp="1"/>
          </p:cNvSpPr>
          <p:nvPr>
            <p:ph type="dt" sz="half" idx="10"/>
          </p:nvPr>
        </p:nvSpPr>
        <p:spPr/>
        <p:txBody>
          <a:bodyPr/>
          <a:lstStyle/>
          <a:p>
            <a:pPr>
              <a:spcAft>
                <a:spcPts val="600"/>
              </a:spcAft>
            </a:pPr>
            <a:fld id="{7FDE917F-CBA1-48C9-8519-82A8B6208569}" type="datetime1">
              <a:rPr lang="en-US" smtClean="0"/>
              <a:pPr>
                <a:spcAft>
                  <a:spcPts val="600"/>
                </a:spcAft>
              </a:pPr>
              <a:t>10/11/2023</a:t>
            </a:fld>
            <a:endParaRPr lang="en-US"/>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p:txBody>
          <a:bodyPr/>
          <a:lstStyle/>
          <a:p>
            <a:pPr>
              <a:spcAft>
                <a:spcPts val="600"/>
              </a:spcAft>
            </a:pPr>
            <a:fld id="{5E84AC6A-A0EF-437B-BCEE-4772B0214A58}" type="slidenum">
              <a:rPr lang="en-US" smtClean="0"/>
              <a:pPr>
                <a:spcAft>
                  <a:spcPts val="600"/>
                </a:spcAft>
              </a:pPr>
              <a:t>9</a:t>
            </a:fld>
            <a:endParaRPr lang="en-US"/>
          </a:p>
        </p:txBody>
      </p:sp>
      <p:pic>
        <p:nvPicPr>
          <p:cNvPr id="4" name="Picture 5">
            <a:extLst>
              <a:ext uri="{FF2B5EF4-FFF2-40B4-BE49-F238E27FC236}">
                <a16:creationId xmlns:a16="http://schemas.microsoft.com/office/drawing/2014/main" id="{28E2904A-6351-7657-7519-BFD0DB2BC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27" y="6417707"/>
            <a:ext cx="2721542" cy="45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C9E9DB4-117C-8D04-58A3-A34864D02105}"/>
              </a:ext>
            </a:extLst>
          </p:cNvPr>
          <p:cNvSpPr txBox="1">
            <a:spLocks/>
          </p:cNvSpPr>
          <p:nvPr/>
        </p:nvSpPr>
        <p:spPr>
          <a:xfrm>
            <a:off x="789709" y="0"/>
            <a:ext cx="8886884" cy="9536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Discussion</a:t>
            </a:r>
          </a:p>
        </p:txBody>
      </p:sp>
      <p:sp>
        <p:nvSpPr>
          <p:cNvPr id="6" name="Content Placeholder 2">
            <a:extLst>
              <a:ext uri="{FF2B5EF4-FFF2-40B4-BE49-F238E27FC236}">
                <a16:creationId xmlns:a16="http://schemas.microsoft.com/office/drawing/2014/main" id="{237870FC-0BD9-A534-9CF1-658252DEC9C7}"/>
              </a:ext>
            </a:extLst>
          </p:cNvPr>
          <p:cNvSpPr txBox="1">
            <a:spLocks/>
          </p:cNvSpPr>
          <p:nvPr/>
        </p:nvSpPr>
        <p:spPr>
          <a:xfrm>
            <a:off x="945157" y="1363841"/>
            <a:ext cx="8883836" cy="367768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3" name="TextBox 2">
            <a:extLst>
              <a:ext uri="{FF2B5EF4-FFF2-40B4-BE49-F238E27FC236}">
                <a16:creationId xmlns:a16="http://schemas.microsoft.com/office/drawing/2014/main" id="{36AE1DCD-F76D-6E0B-236E-1596CBB1158B}"/>
              </a:ext>
            </a:extLst>
          </p:cNvPr>
          <p:cNvSpPr txBox="1"/>
          <p:nvPr/>
        </p:nvSpPr>
        <p:spPr>
          <a:xfrm>
            <a:off x="789709" y="1061954"/>
            <a:ext cx="10676413" cy="5632311"/>
          </a:xfrm>
          <a:prstGeom prst="rect">
            <a:avLst/>
          </a:prstGeom>
          <a:noFill/>
        </p:spPr>
        <p:txBody>
          <a:bodyPr wrap="square" lIns="91440" tIns="45720" rIns="91440" bIns="45720" anchor="t">
            <a:spAutoFit/>
          </a:bodyPr>
          <a:lstStyle/>
          <a:p>
            <a:pPr marL="285750" indent="-285750" algn="l" rtl="0" fontAlgn="base">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Our project shows that usability testing for open EMR can be effectively performed using case studies. </a:t>
            </a:r>
            <a:br>
              <a:rPr lang="en-US" b="0" i="0" dirty="0">
                <a:effectLst/>
                <a:latin typeface="Arial" panose="020B0604020202020204" pitchFamily="34" charset="0"/>
                <a:cs typeface="Arial" panose="020B0604020202020204" pitchFamily="34" charset="0"/>
              </a:rPr>
            </a:br>
            <a:r>
              <a:rPr lang="en-US" b="0" i="0" dirty="0">
                <a:solidFill>
                  <a:srgbClr val="000000"/>
                </a:solidFill>
                <a:effectLst/>
                <a:latin typeface="Arial" panose="020B0604020202020204" pitchFamily="34" charset="0"/>
                <a:cs typeface="Arial" panose="020B0604020202020204" pitchFamily="34" charset="0"/>
              </a:rPr>
              <a:t>However, our study only focused on tasks T1-T24 and if there were issues relevant to other tasks, we could not identify them as it was beyond the scope of our study. </a:t>
            </a:r>
          </a:p>
          <a:p>
            <a:pPr marL="285750" indent="-285750" algn="l" rtl="0" fontAlgn="base">
              <a:buFont typeface="Arial" panose="020B0604020202020204" pitchFamily="34" charset="0"/>
              <a:buChar char="•"/>
            </a:pPr>
            <a:endParaRPr lang="en-US" b="0" i="0" dirty="0">
              <a:solidFill>
                <a:srgbClr val="000000"/>
              </a:solidFill>
              <a:effectLst/>
              <a:latin typeface="Arial" panose="020B0604020202020204" pitchFamily="34" charset="0"/>
              <a:cs typeface="Arial" panose="020B0604020202020204" pitchFamily="34" charset="0"/>
            </a:endParaRPr>
          </a:p>
          <a:p>
            <a:pPr marL="285750" indent="-285750" algn="l" rtl="0" fontAlgn="base">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Also, we generated case studies based on our clinical experience along with a literature search, and it may be possible that the real-world case scenarios are more complex than these case studies and we cannot comment on usability issues on other complex cases. </a:t>
            </a:r>
          </a:p>
          <a:p>
            <a:pPr algn="l" rtl="0" fontAlgn="base"/>
            <a:endParaRPr lang="en-US" b="0" i="0" dirty="0">
              <a:solidFill>
                <a:srgbClr val="000000"/>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rgbClr val="000000"/>
                </a:solidFill>
                <a:effectLst/>
                <a:latin typeface="Arial" panose="020B0604020202020204" pitchFamily="34" charset="0"/>
                <a:ea typeface="Calibri"/>
                <a:cs typeface="Arial" panose="020B0604020202020204" pitchFamily="34" charset="0"/>
              </a:rPr>
              <a:t>Our project was limited to 4 case studies, and to assess its generalizability, input from larger case studies is warranted.</a:t>
            </a:r>
            <a:r>
              <a:rPr lang="en-US" b="0" i="0" dirty="0">
                <a:solidFill>
                  <a:srgbClr val="000000"/>
                </a:solidFill>
                <a:effectLst/>
                <a:latin typeface="Arial" panose="020B0604020202020204" pitchFamily="34" charset="0"/>
                <a:cs typeface="Arial" panose="020B0604020202020204" pitchFamily="34" charset="0"/>
              </a:rPr>
              <a:t> </a:t>
            </a:r>
            <a:endParaRPr lang="en-US"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a typeface="Calibri"/>
              <a:cs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Arial" panose="020B0604020202020204" pitchFamily="34" charset="0"/>
                <a:ea typeface="Calibri"/>
                <a:cs typeface="Arial" panose="020B0604020202020204" pitchFamily="34" charset="0"/>
              </a:rPr>
              <a:t>Our project may also be limited by measurement bias as were involved in generating the data and</a:t>
            </a:r>
            <a:r>
              <a:rPr lang="en-US" dirty="0">
                <a:solidFill>
                  <a:srgbClr val="000000"/>
                </a:solidFill>
                <a:latin typeface="Arial" panose="020B0604020202020204" pitchFamily="34" charset="0"/>
                <a:ea typeface="Calibri"/>
                <a:cs typeface="Arial" panose="020B0604020202020204" pitchFamily="34" charset="0"/>
              </a:rPr>
              <a:t> </a:t>
            </a:r>
            <a:r>
              <a:rPr lang="en-US" b="0" i="0" dirty="0">
                <a:solidFill>
                  <a:srgbClr val="000000"/>
                </a:solidFill>
                <a:effectLst/>
                <a:latin typeface="Arial" panose="020B0604020202020204" pitchFamily="34" charset="0"/>
                <a:ea typeface="Calibri"/>
                <a:cs typeface="Arial" panose="020B0604020202020204" pitchFamily="34" charset="0"/>
              </a:rPr>
              <a:t> also measuring the effect of it on the usability in open EMR usability. </a:t>
            </a:r>
            <a:r>
              <a:rPr lang="en-US" dirty="0">
                <a:solidFill>
                  <a:srgbClr val="000000"/>
                </a:solidFill>
                <a:latin typeface="Arial" panose="020B0604020202020204" pitchFamily="34" charset="0"/>
                <a:ea typeface="Calibri"/>
                <a:cs typeface="Arial" panose="020B0604020202020204" pitchFamily="34" charset="0"/>
              </a:rPr>
              <a:t>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b="0" i="0" dirty="0">
              <a:solidFill>
                <a:srgbClr val="000000"/>
              </a:solidFill>
              <a:effectLst/>
              <a:latin typeface="Arial" panose="020B0604020202020204" pitchFamily="34" charset="0"/>
              <a:ea typeface="Calibri"/>
              <a:cs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Calibri"/>
                <a:cs typeface="Arial" panose="020B0604020202020204" pitchFamily="34" charset="0"/>
              </a:rPr>
              <a:t>Open EMR tutorial needs enhanced guidelines so that novice EMR users can navigate the system effectively, ensuring proper data organization and accurate patient care. For example, it should mention that "Remember to create new encounter before adding vitals or other patient data, as this is a crucial step in the workflow."</a:t>
            </a:r>
          </a:p>
          <a:p>
            <a:pPr marL="285750" indent="-285750">
              <a:buFont typeface="Arial" panose="020B0604020202020204" pitchFamily="34" charset="0"/>
              <a:buChar char="•"/>
            </a:pPr>
            <a:endParaRPr lang="en-US" dirty="0">
              <a:solidFill>
                <a:srgbClr val="000000"/>
              </a:solidFill>
              <a:latin typeface="Calibri"/>
              <a:ea typeface="Calibri"/>
              <a:cs typeface="Calibri"/>
            </a:endParaRPr>
          </a:p>
        </p:txBody>
      </p:sp>
      <p:pic>
        <p:nvPicPr>
          <p:cNvPr id="2" name="Audio Recording Oct 11, 2023 at 4:01:05 PM">
            <a:hlinkClick r:id="" action="ppaction://media"/>
            <a:extLst>
              <a:ext uri="{FF2B5EF4-FFF2-40B4-BE49-F238E27FC236}">
                <a16:creationId xmlns:a16="http://schemas.microsoft.com/office/drawing/2014/main" id="{623E2991-9012-7F37-EB78-008E903B08B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059722" y="195012"/>
            <a:ext cx="812800" cy="812800"/>
          </a:xfrm>
          <a:prstGeom prst="rect">
            <a:avLst/>
          </a:prstGeom>
        </p:spPr>
      </p:pic>
    </p:spTree>
    <p:extLst>
      <p:ext uri="{BB962C8B-B14F-4D97-AF65-F5344CB8AC3E}">
        <p14:creationId xmlns:p14="http://schemas.microsoft.com/office/powerpoint/2010/main" val="135877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833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SwellVTI">
  <a:themeElements>
    <a:clrScheme name="AnalogousFromLightSeedLeftStep">
      <a:dk1>
        <a:srgbClr val="000000"/>
      </a:dk1>
      <a:lt1>
        <a:srgbClr val="FFFFFF"/>
      </a:lt1>
      <a:dk2>
        <a:srgbClr val="3E2441"/>
      </a:dk2>
      <a:lt2>
        <a:srgbClr val="E8E6E2"/>
      </a:lt2>
      <a:accent1>
        <a:srgbClr val="96A3C6"/>
      </a:accent1>
      <a:accent2>
        <a:srgbClr val="7FA7BA"/>
      </a:accent2>
      <a:accent3>
        <a:srgbClr val="82ACA8"/>
      </a:accent3>
      <a:accent4>
        <a:srgbClr val="77AE92"/>
      </a:accent4>
      <a:accent5>
        <a:srgbClr val="81AC84"/>
      </a:accent5>
      <a:accent6>
        <a:srgbClr val="8AAE77"/>
      </a:accent6>
      <a:hlink>
        <a:srgbClr val="908157"/>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emplate/>
  <TotalTime>54</TotalTime>
  <Words>1798</Words>
  <Application>Microsoft Office PowerPoint</Application>
  <PresentationFormat>Widescreen</PresentationFormat>
  <Paragraphs>240</Paragraphs>
  <Slides>16</Slides>
  <Notes>0</Notes>
  <HiddenSlides>0</HiddenSlides>
  <MMClips>15</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Neue Haas Grotesk Text Pro</vt:lpstr>
      <vt:lpstr>Times</vt:lpstr>
      <vt:lpstr>Times New Roman</vt:lpstr>
      <vt:lpstr>SwellVTI</vt:lpstr>
      <vt:lpstr>Constructing case study data for Electronic Health records (EHR) and assessing the usability of data entry into an EHR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Constructing case study data for an EHR and assessing usability of data entry into an EHR</dc:title>
  <dc:creator>Anitha Mulumudi</dc:creator>
  <cp:lastModifiedBy>Mahendraker, Neetu</cp:lastModifiedBy>
  <cp:revision>71</cp:revision>
  <dcterms:created xsi:type="dcterms:W3CDTF">2023-10-07T19:02:34Z</dcterms:created>
  <dcterms:modified xsi:type="dcterms:W3CDTF">2023-10-11T22:42:14Z</dcterms:modified>
</cp:coreProperties>
</file>