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7" r:id="rId14"/>
    <p:sldId id="268" r:id="rId15"/>
    <p:sldId id="264" r:id="rId16"/>
    <p:sldId id="265"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9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lekhya5555/Alekhya_cs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693780"/>
          </a:xfrm>
          <a:prstGeom prst="rect">
            <a:avLst/>
          </a:prstGeom>
        </p:spPr>
        <p:txBody>
          <a:bodyPr vert="horz" wrap="square" lIns="0" tIns="16510" rIns="0" bIns="0" rtlCol="0">
            <a:spAutoFit/>
          </a:bodyPr>
          <a:lstStyle/>
          <a:p>
            <a:pPr marL="3213735">
              <a:lnSpc>
                <a:spcPct val="100000"/>
              </a:lnSpc>
              <a:spcBef>
                <a:spcPts val="130"/>
              </a:spcBef>
            </a:pPr>
            <a:r>
              <a:rPr lang="en-IN" sz="4400" b="1" spc="15" dirty="0"/>
              <a:t>ALEKHYA MANASA RAYALLA</a:t>
            </a:r>
            <a:endParaRPr sz="4400" b="1" spc="15" dirty="0"/>
          </a:p>
        </p:txBody>
      </p:sp>
      <p:sp>
        <p:nvSpPr>
          <p:cNvPr id="8" name="object 8"/>
          <p:cNvSpPr txBox="1"/>
          <p:nvPr/>
        </p:nvSpPr>
        <p:spPr>
          <a:xfrm>
            <a:off x="7010400" y="3919274"/>
            <a:ext cx="315468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695574" y="1476375"/>
            <a:ext cx="6724650" cy="4985980"/>
          </a:xfrm>
          <a:prstGeom prst="rect">
            <a:avLst/>
          </a:prstGeom>
          <a:noFill/>
        </p:spPr>
        <p:txBody>
          <a:bodyPr wrap="square" rtlCol="0">
            <a:spAutoFit/>
          </a:bodyPr>
          <a:lstStyle/>
          <a:p>
            <a:pPr algn="l"/>
            <a:r>
              <a:rPr lang="en-US" sz="20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multifactor authentication</a:t>
            </a:r>
          </a:p>
          <a:p>
            <a:pPr algn="l">
              <a:buFont typeface="Arial" panose="020B0604020202020204" pitchFamily="34" charset="0"/>
              <a:buChar char="•"/>
            </a:pPr>
            <a:r>
              <a:rPr lang="en-US" sz="2000" b="0" i="0" dirty="0">
                <a:solidFill>
                  <a:srgbClr val="00201A"/>
                </a:solidFill>
                <a:effectLst/>
                <a:highlight>
                  <a:srgbClr val="FFFFFF"/>
                </a:highlight>
                <a:latin typeface="Google Sans"/>
              </a:rPr>
              <a:t>This adds an extra step to logging into an account or device, requiring a temporary PIN or fingerprint to verify your identity. This can prevent cybercriminals from accessing your accounts remotely, even if your password is compromised.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680186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Be skeptical</a:t>
            </a:r>
          </a:p>
          <a:p>
            <a:pPr algn="l"/>
            <a:r>
              <a:rPr lang="en-US" sz="2000" b="0" i="0" dirty="0">
                <a:solidFill>
                  <a:srgbClr val="00201A"/>
                </a:solidFill>
                <a:effectLst/>
                <a:highlight>
                  <a:srgbClr val="FFFFFF"/>
                </a:highlight>
                <a:latin typeface="Google Sans"/>
              </a:rPr>
              <a:t>Be wary of any attachments you receive, and only download files from safe websites. Don't click links in emails from unknown senders.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526030" y="2072132"/>
            <a:ext cx="7760970" cy="4401205"/>
          </a:xfrm>
          <a:prstGeom prst="rect">
            <a:avLst/>
          </a:prstGeom>
          <a:noFill/>
        </p:spPr>
        <p:txBody>
          <a:bodyPr wrap="square" rtlCol="0">
            <a:spAutoFit/>
          </a:bodyPr>
          <a:lstStyle/>
          <a:p>
            <a:r>
              <a:rPr lang="en-US" sz="2000" dirty="0"/>
              <a:t>Solutions to this problem can be multifaceted, combining hardware, software, and procedural measures. Here's a breakdown of some innovative and effective aspects of solutions to keylogging:</a:t>
            </a:r>
          </a:p>
          <a:p>
            <a:r>
              <a:rPr lang="en-US" sz="2000" b="1" dirty="0"/>
              <a:t>1. Anti-Keylogging Software</a:t>
            </a:r>
          </a:p>
          <a:p>
            <a:pPr>
              <a:buFont typeface="Arial" panose="020B0604020202020204" pitchFamily="34" charset="0"/>
              <a:buChar char="•"/>
            </a:pPr>
            <a:r>
              <a:rPr lang="en-US" sz="2000" b="1" dirty="0"/>
              <a:t>Encryption-Based Keyboards</a:t>
            </a:r>
            <a:r>
              <a:rPr lang="en-US" sz="2000" dirty="0"/>
              <a:t>: Some anti-keylogging software encrypts keystrokes at the keyboard level. This means that even if a keylogger captures the data, it will only see encrypted gibberish instead of useful information.</a:t>
            </a:r>
          </a:p>
          <a:p>
            <a:pPr>
              <a:buFont typeface="Arial" panose="020B0604020202020204" pitchFamily="34" charset="0"/>
              <a:buChar char="•"/>
            </a:pPr>
            <a:r>
              <a:rPr lang="en-US" sz="2000" b="1" dirty="0"/>
              <a:t>Keystroke Randomization</a:t>
            </a:r>
            <a:r>
              <a:rPr lang="en-US" sz="2000" dirty="0"/>
              <a:t>: This method inserts random characters into keystroke data, which can only be deciphered by the intended application, making the data useless to a keylogger.</a:t>
            </a:r>
          </a:p>
          <a:p>
            <a:pPr>
              <a:buFont typeface="Arial" panose="020B0604020202020204" pitchFamily="34" charset="0"/>
              <a:buChar char="•"/>
            </a:pPr>
            <a:r>
              <a:rPr lang="en-US" sz="2000" b="1" dirty="0"/>
              <a:t>Behavior Analysis</a:t>
            </a:r>
            <a:r>
              <a:rPr lang="en-US" sz="2000" dirty="0"/>
              <a:t>: Modern anti-malware solutions often include behavior analysis to detect suspicious activities related to keylogging, such as unusual patterns in keystroke capturing..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065A-360B-6AFB-2EA9-CC8A930F13CE}"/>
              </a:ext>
            </a:extLst>
          </p:cNvPr>
          <p:cNvSpPr>
            <a:spLocks noGrp="1"/>
          </p:cNvSpPr>
          <p:nvPr>
            <p:ph type="title"/>
          </p:nvPr>
        </p:nvSpPr>
        <p:spPr>
          <a:xfrm>
            <a:off x="838200" y="533400"/>
            <a:ext cx="8839199" cy="5232202"/>
          </a:xfrm>
        </p:spPr>
        <p:txBody>
          <a:bodyPr/>
          <a:lstStyle/>
          <a:p>
            <a:r>
              <a:rPr lang="en-US" sz="2000" dirty="0"/>
              <a:t>2. Hardware Solutions</a:t>
            </a:r>
            <a:br>
              <a:rPr lang="en-US" sz="2000" b="0" dirty="0"/>
            </a:br>
            <a:r>
              <a:rPr lang="en-US" sz="2000" dirty="0"/>
              <a:t>Secure Keyboards: </a:t>
            </a:r>
            <a:r>
              <a:rPr lang="en-US" sz="2000" b="0" dirty="0"/>
              <a:t>These keyboards have built-in encryption to ensure that any data leaving the keyboard is encrypted, making it significantly harder for keyloggers to intercept and decipher the information.</a:t>
            </a:r>
            <a:br>
              <a:rPr lang="en-US" sz="2000" b="0" dirty="0"/>
            </a:br>
            <a:r>
              <a:rPr lang="en-US" sz="2000" dirty="0"/>
              <a:t>External Key Encryption Devices: </a:t>
            </a:r>
            <a:r>
              <a:rPr lang="en-US" sz="2000" b="0" dirty="0"/>
              <a:t>These devices sit between the keyboard and the computer, encrypting all keystrokes before they reach the computer.</a:t>
            </a:r>
            <a:br>
              <a:rPr lang="en-US" sz="2000" b="0" dirty="0"/>
            </a:br>
            <a:r>
              <a:rPr lang="en-US" sz="2000" dirty="0"/>
              <a:t>3. Multi-Factor Authentication (MFA)</a:t>
            </a:r>
            <a:br>
              <a:rPr lang="en-US" sz="2000" b="0" dirty="0"/>
            </a:br>
            <a:r>
              <a:rPr lang="en-US" sz="2000" b="0" dirty="0"/>
              <a:t>Even if a keylogger captures a password, MFA requires a second form of authentication (such as a text message, email, or authentication app), making it much harder for keyloggers to provide the second piece of information needed for access.</a:t>
            </a:r>
            <a:br>
              <a:rPr lang="en-US" sz="2000" b="0" dirty="0"/>
            </a:br>
            <a:r>
              <a:rPr lang="en-US" sz="2000" dirty="0"/>
              <a:t>4. Virtual Keyboards and On-Screen Keyboards</a:t>
            </a:r>
            <a:br>
              <a:rPr lang="en-US" sz="2000" b="0" dirty="0"/>
            </a:br>
            <a:r>
              <a:rPr lang="en-US" sz="2000" dirty="0"/>
              <a:t>Virtual Keyboards: </a:t>
            </a:r>
            <a:r>
              <a:rPr lang="en-US" sz="2000" b="0" dirty="0"/>
              <a:t>Using a virtual keyboard to enter sensitive information can thwart keyloggers since they cannot capture clicks on the on-screen keyboard.</a:t>
            </a:r>
            <a:br>
              <a:rPr lang="en-US" sz="2000" b="0" dirty="0"/>
            </a:br>
            <a:r>
              <a:rPr lang="en-US" sz="2000" b="0" dirty="0"/>
              <a:t>Dynamic On-Screen Keyboards: These keyboards change the layout of keys randomly to further complicate any attempt by a keylogger to record meaningful data.</a:t>
            </a:r>
            <a:endParaRPr lang="en-IN" sz="2000" b="0" dirty="0"/>
          </a:p>
        </p:txBody>
      </p:sp>
    </p:spTree>
    <p:extLst>
      <p:ext uri="{BB962C8B-B14F-4D97-AF65-F5344CB8AC3E}">
        <p14:creationId xmlns:p14="http://schemas.microsoft.com/office/powerpoint/2010/main" val="230881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948A82-B540-0FFF-33F4-F4EDC2554ABF}"/>
              </a:ext>
            </a:extLst>
          </p:cNvPr>
          <p:cNvSpPr txBox="1"/>
          <p:nvPr/>
        </p:nvSpPr>
        <p:spPr>
          <a:xfrm>
            <a:off x="838200" y="685800"/>
            <a:ext cx="8458200" cy="5601533"/>
          </a:xfrm>
          <a:prstGeom prst="rect">
            <a:avLst/>
          </a:prstGeom>
          <a:noFill/>
        </p:spPr>
        <p:txBody>
          <a:bodyPr wrap="square" rtlCol="0">
            <a:spAutoFit/>
          </a:bodyPr>
          <a:lstStyle/>
          <a:p>
            <a:r>
              <a:rPr lang="en-US" sz="2000" b="1" dirty="0">
                <a:latin typeface="Trebuchet MS" panose="020B0603020202020204" pitchFamily="34" charset="0"/>
              </a:rPr>
              <a:t>5. Security Best Practices</a:t>
            </a:r>
          </a:p>
          <a:p>
            <a:pPr>
              <a:buFont typeface="Arial" panose="020B0604020202020204" pitchFamily="34" charset="0"/>
              <a:buChar char="•"/>
            </a:pPr>
            <a:r>
              <a:rPr lang="en-US" sz="2000" b="1" dirty="0">
                <a:latin typeface="Trebuchet MS" panose="020B0603020202020204" pitchFamily="34" charset="0"/>
              </a:rPr>
              <a:t>Regular Updates and Patches</a:t>
            </a:r>
            <a:r>
              <a:rPr lang="en-US" sz="2000" dirty="0">
                <a:latin typeface="Trebuchet MS" panose="020B0603020202020204" pitchFamily="34" charset="0"/>
              </a:rPr>
              <a:t>: Ensuring that operating systems and all software are up to date to protect against vulnerabilities that keyloggers might exploit.</a:t>
            </a:r>
          </a:p>
          <a:p>
            <a:pPr>
              <a:buFont typeface="Arial" panose="020B0604020202020204" pitchFamily="34" charset="0"/>
              <a:buChar char="•"/>
            </a:pPr>
            <a:r>
              <a:rPr lang="en-US" sz="2000" b="1" dirty="0">
                <a:latin typeface="Trebuchet MS" panose="020B0603020202020204" pitchFamily="34" charset="0"/>
              </a:rPr>
              <a:t>User Education</a:t>
            </a:r>
            <a:r>
              <a:rPr lang="en-US" sz="2000" dirty="0">
                <a:latin typeface="Trebuchet MS" panose="020B0603020202020204" pitchFamily="34" charset="0"/>
              </a:rPr>
              <a:t>: Training users to recognize phishing attempts and other social engineering techniques that are often used to install keyloggers.</a:t>
            </a:r>
          </a:p>
          <a:p>
            <a:r>
              <a:rPr lang="en-US" sz="2000" b="1" dirty="0">
                <a:latin typeface="Trebuchet MS" panose="020B0603020202020204" pitchFamily="34" charset="0"/>
              </a:rPr>
              <a:t>6. Behavioral Biometrics</a:t>
            </a:r>
          </a:p>
          <a:p>
            <a:pPr>
              <a:buFont typeface="Arial" panose="020B0604020202020204" pitchFamily="34" charset="0"/>
              <a:buChar char="•"/>
            </a:pPr>
            <a:r>
              <a:rPr lang="en-US" sz="2000" dirty="0">
                <a:latin typeface="Trebuchet MS" panose="020B0603020202020204" pitchFamily="34" charset="0"/>
              </a:rPr>
              <a:t>This approach analyzes patterns in the way users type and interact with their devices. If the system detects behavior that doesn’t match the user’s typical patterns, it can flag the activity for further investigation.</a:t>
            </a:r>
          </a:p>
          <a:p>
            <a:r>
              <a:rPr lang="en-US" sz="2000" dirty="0">
                <a:latin typeface="Trebuchet MS" panose="020B0603020202020204" pitchFamily="34" charset="0"/>
              </a:rPr>
              <a:t>Combining these methods can create a robust defense against keylogging. The "wow" factor often comes from innovative approaches like encryption-based keyboards, dynamic on-screen keyboards, and behavioral biometrics, which add layers of security beyond traditional methods.</a:t>
            </a:r>
          </a:p>
          <a:p>
            <a:endParaRPr lang="en-IN" dirty="0"/>
          </a:p>
        </p:txBody>
      </p:sp>
    </p:spTree>
    <p:extLst>
      <p:ext uri="{BB962C8B-B14F-4D97-AF65-F5344CB8AC3E}">
        <p14:creationId xmlns:p14="http://schemas.microsoft.com/office/powerpoint/2010/main" val="64478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785676" y="1482116"/>
            <a:ext cx="8229600" cy="4708981"/>
          </a:xfrm>
          <a:prstGeom prst="rect">
            <a:avLst/>
          </a:prstGeom>
          <a:noFill/>
        </p:spPr>
        <p:txBody>
          <a:bodyPr wrap="square" rtlCol="0">
            <a:spAutoFit/>
          </a:bodyPr>
          <a:lstStyle/>
          <a:p>
            <a:r>
              <a:rPr lang="en-US" sz="2000" i="0" dirty="0">
                <a:effectLst/>
                <a:latin typeface="Trebuchet MS" panose="020B0603020202020204" pitchFamily="34" charset="0"/>
              </a:rPr>
              <a:t>Keyloggers are a potent threat to both individuals and enterprises, with the potential to cause significant harm if left undetected.</a:t>
            </a:r>
          </a:p>
          <a:p>
            <a:endParaRPr lang="en-US" sz="2000" i="0" dirty="0">
              <a:effectLst/>
              <a:latin typeface="Trebuchet MS" panose="020B0603020202020204" pitchFamily="34" charset="0"/>
            </a:endParaRPr>
          </a:p>
          <a:p>
            <a:r>
              <a:rPr lang="en-US" sz="2000" b="0" i="0" dirty="0">
                <a:solidFill>
                  <a:srgbClr val="00201A"/>
                </a:solidFill>
                <a:effectLst/>
                <a:highlight>
                  <a:srgbClr val="FFFFFF"/>
                </a:highlight>
                <a:latin typeface="Trebuchet MS" panose="020B0603020202020204" pitchFamily="34" charset="0"/>
              </a:rPr>
              <a:t>Once a keylogger has access to this information, it can be used for identity theft, financial fraud, and other cybercrimes. For example, cybercriminals can use a victim's passwords to impersonate them on social media or send messages to their contacts as part of a phishing scam. </a:t>
            </a:r>
          </a:p>
          <a:p>
            <a:pPr algn="l"/>
            <a:r>
              <a:rPr lang="en-US" sz="2000" b="1" i="0" dirty="0">
                <a:solidFill>
                  <a:srgbClr val="00201A"/>
                </a:solidFill>
                <a:effectLst/>
                <a:highlight>
                  <a:srgbClr val="FFFFFF"/>
                </a:highlight>
                <a:latin typeface="Trebuchet MS" panose="020B0603020202020204" pitchFamily="34" charset="0"/>
              </a:rPr>
              <a:t>Some signs that a device may have a keylogger include: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Slow web browsing performance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Lag in mouse movement or keystrokes</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What's typed doesn't appear on the screen</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Error messages when loading web pages or graphics </a:t>
            </a:r>
          </a:p>
          <a:p>
            <a:pPr algn="l"/>
            <a:r>
              <a:rPr lang="en-US" sz="2000" b="0" i="0" dirty="0">
                <a:solidFill>
                  <a:srgbClr val="00201A"/>
                </a:solidFill>
                <a:effectLst/>
                <a:highlight>
                  <a:srgbClr val="FFFFFF"/>
                </a:highlight>
                <a:latin typeface="Trebuchet MS" panose="020B0603020202020204" pitchFamily="34" charset="0"/>
              </a:rPr>
              <a:t>To protect against keyloggers, you can use trusted antivirus software.</a:t>
            </a:r>
          </a:p>
          <a:p>
            <a:endParaRPr lang="en-IN" sz="2000" dirty="0">
              <a:latin typeface="Trebuchet MS" panose="020B0603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766E-207E-3A93-89CF-924D077FD402}"/>
              </a:ext>
            </a:extLst>
          </p:cNvPr>
          <p:cNvSpPr>
            <a:spLocks noGrp="1"/>
          </p:cNvSpPr>
          <p:nvPr>
            <p:ph type="title"/>
          </p:nvPr>
        </p:nvSpPr>
        <p:spPr>
          <a:xfrm>
            <a:off x="755332" y="914400"/>
            <a:ext cx="10681335" cy="758190"/>
          </a:xfrm>
        </p:spPr>
        <p:txBody>
          <a:bodyPr/>
          <a:lstStyle/>
          <a:p>
            <a:r>
              <a:rPr lang="en-IN" dirty="0"/>
              <a:t>Project link</a:t>
            </a:r>
          </a:p>
        </p:txBody>
      </p:sp>
      <p:sp>
        <p:nvSpPr>
          <p:cNvPr id="3" name="TextBox 2">
            <a:extLst>
              <a:ext uri="{FF2B5EF4-FFF2-40B4-BE49-F238E27FC236}">
                <a16:creationId xmlns:a16="http://schemas.microsoft.com/office/drawing/2014/main" id="{FF183F35-D804-4ED9-F3DD-3AA5A11906AC}"/>
              </a:ext>
            </a:extLst>
          </p:cNvPr>
          <p:cNvSpPr txBox="1"/>
          <p:nvPr/>
        </p:nvSpPr>
        <p:spPr>
          <a:xfrm>
            <a:off x="914400" y="3136612"/>
            <a:ext cx="9608721" cy="584775"/>
          </a:xfrm>
          <a:prstGeom prst="rect">
            <a:avLst/>
          </a:prstGeom>
          <a:noFill/>
        </p:spPr>
        <p:txBody>
          <a:bodyPr wrap="none" rtlCol="0">
            <a:spAutoFit/>
          </a:bodyPr>
          <a:lstStyle/>
          <a:p>
            <a:r>
              <a:rPr lang="en-IN" sz="3200" b="1" dirty="0">
                <a:hlinkClick r:id="rId2"/>
              </a:rPr>
              <a:t>https://github.com/Alekhya5555/Alekhya_csproject.git</a:t>
            </a:r>
            <a:endParaRPr lang="en-IN" sz="3200" b="1" dirty="0"/>
          </a:p>
        </p:txBody>
      </p:sp>
    </p:spTree>
    <p:extLst>
      <p:ext uri="{BB962C8B-B14F-4D97-AF65-F5344CB8AC3E}">
        <p14:creationId xmlns:p14="http://schemas.microsoft.com/office/powerpoint/2010/main" val="154646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530287" y="2983051"/>
            <a:ext cx="9156763" cy="923330"/>
          </a:xfrm>
          <a:prstGeom prst="rect">
            <a:avLst/>
          </a:prstGeom>
          <a:noFill/>
        </p:spPr>
        <p:txBody>
          <a:bodyPr wrap="square" rtlCol="0">
            <a:spAutoFit/>
          </a:bodyPr>
          <a:lstStyle/>
          <a:p>
            <a:r>
              <a:rPr lang="en-IN" sz="5400" b="1"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4062651"/>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rebuchet MS" panose="020B0603020202020204" pitchFamily="34" charset="0"/>
              </a:rPr>
              <a:t>What is keylogging?</a:t>
            </a:r>
          </a:p>
          <a:p>
            <a:pPr marL="285750" indent="-285750">
              <a:buFont typeface="Wingdings" panose="05000000000000000000" pitchFamily="2" charset="2"/>
              <a:buChar char="Ø"/>
            </a:pPr>
            <a:r>
              <a:rPr lang="en-IN" sz="2400" dirty="0">
                <a:latin typeface="Trebuchet MS" panose="020B0603020202020204" pitchFamily="34" charset="0"/>
              </a:rPr>
              <a:t>Can a keylogger can be detected?</a:t>
            </a:r>
          </a:p>
          <a:p>
            <a:pPr marL="285750" indent="-285750">
              <a:buFont typeface="Wingdings" panose="05000000000000000000" pitchFamily="2" charset="2"/>
              <a:buChar char="Ø"/>
            </a:pPr>
            <a:r>
              <a:rPr lang="en-IN" sz="2400" dirty="0">
                <a:latin typeface="Trebuchet MS" panose="020B0603020202020204" pitchFamily="34" charset="0"/>
              </a:rPr>
              <a:t>How to protect my devices from keylogging?</a:t>
            </a:r>
          </a:p>
          <a:p>
            <a:pPr marL="285750" indent="-285750">
              <a:buFont typeface="Wingdings" panose="05000000000000000000" pitchFamily="2" charset="2"/>
              <a:buChar char="Ø"/>
            </a:pPr>
            <a:r>
              <a:rPr lang="en-IN" sz="2400" dirty="0">
                <a:latin typeface="Trebuchet MS" panose="020B0603020202020204" pitchFamily="34" charset="0"/>
              </a:rPr>
              <a:t>Examples of a keylogger</a:t>
            </a:r>
          </a:p>
          <a:p>
            <a:pPr marL="285750" indent="-285750">
              <a:buFont typeface="Wingdings" panose="05000000000000000000" pitchFamily="2" charset="2"/>
              <a:buChar char="Ø"/>
            </a:pPr>
            <a:r>
              <a:rPr lang="en-IN" sz="2400" dirty="0">
                <a:latin typeface="Trebuchet MS" panose="020B0603020202020204" pitchFamily="34" charset="0"/>
              </a:rPr>
              <a:t>Steps to create a keylogger</a:t>
            </a:r>
          </a:p>
          <a:p>
            <a:pPr marL="285750" indent="-285750">
              <a:buFont typeface="Wingdings" panose="05000000000000000000" pitchFamily="2" charset="2"/>
              <a:buChar char="Ø"/>
            </a:pPr>
            <a:r>
              <a:rPr lang="en-IN" sz="2400" dirty="0">
                <a:latin typeface="Trebuchet MS" panose="020B0603020202020204" pitchFamily="34" charset="0"/>
              </a:rPr>
              <a:t>Hardware keyloggers</a:t>
            </a:r>
          </a:p>
          <a:p>
            <a:pPr marL="285750" indent="-285750">
              <a:buFont typeface="Wingdings" panose="05000000000000000000" pitchFamily="2" charset="2"/>
              <a:buChar char="Ø"/>
            </a:pPr>
            <a:r>
              <a:rPr lang="en-IN" sz="2400" dirty="0">
                <a:latin typeface="Trebuchet MS" panose="020B0603020202020204" pitchFamily="34" charset="0"/>
              </a:rPr>
              <a:t>Software keyloggers</a:t>
            </a:r>
          </a:p>
          <a:p>
            <a:pPr marL="285750" indent="-285750">
              <a:buFont typeface="Wingdings" panose="05000000000000000000" pitchFamily="2" charset="2"/>
              <a:buChar char="Ø"/>
            </a:pPr>
            <a:r>
              <a:rPr lang="en-IN" sz="2400" dirty="0">
                <a:latin typeface="Trebuchet MS" panose="020B0603020202020204" pitchFamily="34" charset="0"/>
              </a:rPr>
              <a:t>How to defend keyloggers?</a:t>
            </a:r>
          </a:p>
          <a:p>
            <a:pPr marL="285750" indent="-285750">
              <a:buFont typeface="Wingdings" panose="05000000000000000000" pitchFamily="2" charset="2"/>
              <a:buChar char="Ø"/>
            </a:pPr>
            <a:r>
              <a:rPr lang="en-IN" sz="2400" dirty="0">
                <a:latin typeface="Trebuchet MS" panose="020B0603020202020204" pitchFamily="34" charset="0"/>
              </a:rPr>
              <a:t>Advantages and disadvantages of keylogging</a:t>
            </a:r>
          </a:p>
          <a:p>
            <a:pPr marL="285750" indent="-285750">
              <a:buFont typeface="Wingdings" panose="05000000000000000000" pitchFamily="2" charset="2"/>
              <a:buChar char="Ø"/>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3693319"/>
          </a:xfrm>
        </p:spPr>
        <p:txBody>
          <a:bodyPr/>
          <a:lstStyle/>
          <a:p>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Everyone should be aware of what a keylogger is and how to protect yourself or your business against one</a:t>
            </a:r>
            <a:r>
              <a:rPr lang="en-US" sz="2400" b="0" i="0" dirty="0">
                <a:solidFill>
                  <a:srgbClr val="242424"/>
                </a:solidFill>
                <a:effectLst/>
                <a:highlight>
                  <a:srgbClr val="FFFFFF"/>
                </a:highlight>
                <a:latin typeface="source-serif-pro"/>
              </a:rPr>
              <a:t>.</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685800" y="1524000"/>
            <a:ext cx="9296400" cy="5816977"/>
          </a:xfrm>
        </p:spPr>
        <p:txBody>
          <a:bodyPr/>
          <a:lstStyle/>
          <a:p>
            <a:pPr algn="l"/>
            <a:r>
              <a:rPr lang="en-US" sz="2000" b="0" i="0" dirty="0">
                <a:solidFill>
                  <a:srgbClr val="410007"/>
                </a:solidFill>
                <a:effectLst/>
                <a:highlight>
                  <a:srgbClr val="FFFFFF"/>
                </a:highlight>
                <a:latin typeface="Trebuchet MS" panose="020B0603020202020204" pitchFamily="34" charset="0"/>
              </a:rPr>
              <a:t>keyloggers can be detected, but the method depends on the type of keylogger: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These can be more difficult to detect, especially those with rootkit functionality. However, they can sometimes reveal themselves through warning signs, such as: System slowdown</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Unusual mouse or keyboard behavior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Unexpected changes in browser performance</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Unexplained network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Unfamiliar processes in the Task Manager</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Abnormal delays in activity</a:t>
            </a:r>
          </a:p>
          <a:p>
            <a:pPr algn="l">
              <a:buFont typeface="Arial" panose="020B0604020202020204" pitchFamily="34" charset="0"/>
              <a:buChar char="•"/>
            </a:pPr>
            <a:r>
              <a:rPr lang="en-US" sz="2000" b="0" i="0" dirty="0">
                <a:solidFill>
                  <a:srgbClr val="410007"/>
                </a:solidFill>
                <a:effectLst/>
                <a:highlight>
                  <a:srgbClr val="FFFFFF"/>
                </a:highlight>
                <a:latin typeface="Trebuchet MS" panose="020B0603020202020204" pitchFamily="34" charset="0"/>
              </a:rPr>
              <a:t>Pop-ups</a:t>
            </a:r>
          </a:p>
          <a:p>
            <a:pPr algn="l">
              <a:buFont typeface="Arial" panose="020B0604020202020204" pitchFamily="34" charset="0"/>
              <a:buChar char="•"/>
            </a:pPr>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685800" y="533400"/>
            <a:ext cx="9372600" cy="6124754"/>
          </a:xfrm>
        </p:spPr>
        <p:txBody>
          <a:bodyPr/>
          <a:lstStyle/>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New icons on your desktop or system tray</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Excessive hard drive or network activity</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slow browser</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lag in mouse movements and keystrokes</a:t>
            </a:r>
          </a:p>
          <a:p>
            <a:pPr algn="l">
              <a:buFont typeface="Arial" panose="020B0604020202020204" pitchFamily="34" charset="0"/>
              <a:buChar char="•"/>
            </a:pPr>
            <a:r>
              <a:rPr lang="en-US" sz="2000" b="0" i="0" dirty="0">
                <a:solidFill>
                  <a:schemeClr val="tx1"/>
                </a:solidFill>
                <a:effectLst/>
                <a:highlight>
                  <a:srgbClr val="FFFFFF"/>
                </a:highlight>
                <a:latin typeface="Trebuchet MS" panose="020B0603020202020204" pitchFamily="34" charset="0"/>
              </a:rPr>
              <a:t>A disappearing cursor</a:t>
            </a:r>
          </a:p>
          <a:p>
            <a:pPr algn="l"/>
            <a:r>
              <a:rPr lang="en-US" sz="2000" b="1" i="0" dirty="0">
                <a:solidFill>
                  <a:schemeClr val="tx1"/>
                </a:solidFill>
                <a:effectLst/>
                <a:latin typeface="Trebuchet MS" panose="020B0603020202020204" pitchFamily="34" charset="0"/>
              </a:rPr>
              <a:t>Keylogger Types: Hardware vs Software-based</a:t>
            </a: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862322"/>
          </a:xfrm>
          <a:prstGeom prst="rect">
            <a:avLst/>
          </a:prstGeom>
          <a:noFill/>
        </p:spPr>
        <p:txBody>
          <a:bodyPr wrap="square" rtlCol="0">
            <a:spAutoFit/>
          </a:bodyPr>
          <a:lstStyle/>
          <a:p>
            <a:pPr algn="just"/>
            <a:r>
              <a:rPr lang="en-US" sz="2000" dirty="0">
                <a:latin typeface="Trebuchet MS" panose="020B0603020202020204" pitchFamily="34" charset="0"/>
              </a:rPr>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r>
              <a:rPr lang="en-US" sz="2000" b="0" i="0" dirty="0">
                <a:solidFill>
                  <a:srgbClr val="4D5156"/>
                </a:solidFill>
                <a:effectLst/>
                <a:highlight>
                  <a:srgbClr val="FFFFFF"/>
                </a:highlight>
                <a:latin typeface="Trebuchet MS" panose="020B0603020202020204" pitchFamily="34" charset="0"/>
              </a:rPr>
              <a:t> The solution to the above existing problem is that we can build a software keyloggers instead of hardware keyloggers.</a:t>
            </a:r>
            <a:endParaRPr lang="en-IN" sz="20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955203"/>
          </a:xfrm>
          <a:prstGeom prst="rect">
            <a:avLst/>
          </a:prstGeom>
          <a:noFill/>
        </p:spPr>
        <p:txBody>
          <a:bodyPr wrap="square" rtlCol="0">
            <a:spAutoFit/>
          </a:bodyPr>
          <a:lstStyle/>
          <a:p>
            <a:r>
              <a:rPr lang="en-US" sz="2000" b="0" i="0" dirty="0">
                <a:effectLst/>
                <a:latin typeface="Google Sans"/>
              </a:rPr>
              <a:t>A keylogger is a program that captures and records keystrokes on a keyboard. Keyloggers can be used for both legitimate and illegitimate purposes, such as identifying fraudulent users, helping computer forensics analysts, and tracking criminal activity.</a:t>
            </a:r>
          </a:p>
          <a:p>
            <a:pPr algn="l"/>
            <a:r>
              <a:rPr lang="en-US" sz="2000" b="0" i="0" dirty="0">
                <a:effectLst/>
                <a:latin typeface="Google Sans"/>
              </a:rPr>
              <a:t>Here are some keylogger project ideas:</a:t>
            </a:r>
          </a:p>
          <a:p>
            <a:pPr algn="l"/>
            <a:r>
              <a:rPr lang="en-US" sz="2000" b="1" i="0" u="sng" dirty="0">
                <a:effectLst/>
                <a:latin typeface="Google Sans"/>
              </a:rPr>
              <a:t>Track keystrokes</a:t>
            </a:r>
          </a:p>
          <a:p>
            <a:pPr algn="l"/>
            <a:r>
              <a:rPr lang="en-US" sz="2000" b="0" i="0" dirty="0">
                <a:effectLst/>
                <a:latin typeface="Google Sans"/>
              </a:rPr>
              <a:t>A keylogger can track keystrokes and send them to an admin's email address without the user's knowledge.</a:t>
            </a:r>
          </a:p>
          <a:p>
            <a:pPr algn="l"/>
            <a:r>
              <a:rPr lang="en-US" sz="2000" b="1" i="0" u="sng" dirty="0">
                <a:effectLst/>
                <a:latin typeface="Google Sans"/>
              </a:rPr>
              <a:t>Store in a database</a:t>
            </a:r>
          </a:p>
          <a:p>
            <a:pPr algn="l"/>
            <a:r>
              <a:rPr lang="en-US" sz="2000" b="0" i="0" dirty="0">
                <a:effectLst/>
                <a:latin typeface="Google Sans"/>
              </a:rPr>
              <a:t>A keylogger can record user activities and store the results in a database that only the keylogger owner can access.</a:t>
            </a:r>
          </a:p>
          <a:p>
            <a:pPr algn="l"/>
            <a:r>
              <a:rPr lang="en-US" sz="2000" b="1" i="0" u="sng" dirty="0">
                <a:effectLst/>
                <a:latin typeface="Google Sans"/>
              </a:rPr>
              <a:t>Gather other information</a:t>
            </a:r>
          </a:p>
          <a:p>
            <a:pPr algn="l"/>
            <a:r>
              <a:rPr lang="en-US" sz="2000" b="0" i="0" dirty="0">
                <a:effectLst/>
                <a:latin typeface="Google Sans"/>
              </a:rPr>
              <a:t>A keylogger can also gather other computer information, such as network information, clipboard content, and microphone recordings. It can also take screenshots of the computer screen</a:t>
            </a:r>
            <a:r>
              <a:rPr lang="en-US" b="0" i="0" dirty="0">
                <a:effectLst/>
                <a:latin typeface="Google Sans"/>
              </a:rPr>
              <a:t>. </a:t>
            </a:r>
          </a:p>
          <a:p>
            <a:br>
              <a:rPr lang="en-US" b="0" i="0" dirty="0">
                <a:effectLst/>
                <a:latin typeface="Google Sans"/>
              </a:rPr>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38200" y="1469338"/>
            <a:ext cx="9239250" cy="5016758"/>
          </a:xfrm>
          <a:prstGeom prst="rect">
            <a:avLst/>
          </a:prstGeom>
          <a:noFill/>
        </p:spPr>
        <p:txBody>
          <a:bodyPr wrap="square" rtlCol="0">
            <a:spAutoFit/>
          </a:bodyPr>
          <a:lstStyle/>
          <a:p>
            <a:pPr algn="l"/>
            <a:r>
              <a:rPr lang="en-US" sz="2000" b="0" i="0" dirty="0">
                <a:solidFill>
                  <a:srgbClr val="002110"/>
                </a:solidFill>
                <a:effectLst/>
                <a:highlight>
                  <a:srgbClr val="FFFFFF"/>
                </a:highlight>
                <a:latin typeface="Google Sans"/>
              </a:rPr>
              <a:t>Keyloggers are software that can be used for both legitimate and criminal purposes. Some legitimate uses include:</a:t>
            </a:r>
          </a:p>
          <a:p>
            <a:pPr algn="l"/>
            <a:r>
              <a:rPr lang="en-US" sz="2000" b="1" i="0" u="sng" dirty="0">
                <a:solidFill>
                  <a:srgbClr val="002110"/>
                </a:solidFill>
                <a:effectLst/>
                <a:highlight>
                  <a:srgbClr val="FFFFFF"/>
                </a:highlight>
                <a:latin typeface="Google Sans"/>
              </a:rPr>
              <a:t>Employee monitoring</a:t>
            </a:r>
          </a:p>
          <a:p>
            <a:pPr algn="l"/>
            <a:r>
              <a:rPr lang="en-US" sz="2000" b="0" i="0" dirty="0">
                <a:solidFill>
                  <a:srgbClr val="002110"/>
                </a:solidFill>
                <a:effectLst/>
                <a:highlight>
                  <a:srgbClr val="FFFFFF"/>
                </a:highlight>
                <a:latin typeface="Google Sans"/>
              </a:rPr>
              <a:t>Companies can use keyloggers to track employee productivity and monitor their activities.</a:t>
            </a:r>
          </a:p>
          <a:p>
            <a:pPr algn="l"/>
            <a:r>
              <a:rPr lang="en-US" sz="2000" b="1" i="0" u="sng" dirty="0">
                <a:solidFill>
                  <a:srgbClr val="002110"/>
                </a:solidFill>
                <a:effectLst/>
                <a:highlight>
                  <a:srgbClr val="FFFFFF"/>
                </a:highlight>
                <a:latin typeface="Google Sans"/>
              </a:rPr>
              <a:t>IT troubleshooting</a:t>
            </a:r>
          </a:p>
          <a:p>
            <a:pPr algn="l"/>
            <a:r>
              <a:rPr lang="en-US" sz="2000" b="0" i="0" dirty="0">
                <a:solidFill>
                  <a:srgbClr val="002110"/>
                </a:solidFill>
                <a:effectLst/>
                <a:highlight>
                  <a:srgbClr val="FFFFFF"/>
                </a:highlight>
                <a:latin typeface="Google Sans"/>
              </a:rPr>
              <a:t>Keyloggers can help IT professionals collect information about user issues to resolve them.</a:t>
            </a:r>
          </a:p>
          <a:p>
            <a:pPr algn="l"/>
            <a:r>
              <a:rPr lang="en-US" sz="2000" b="1" i="0" u="sng" dirty="0">
                <a:solidFill>
                  <a:srgbClr val="002110"/>
                </a:solidFill>
                <a:effectLst/>
                <a:highlight>
                  <a:srgbClr val="FFFFFF"/>
                </a:highlight>
                <a:latin typeface="Google Sans"/>
              </a:rPr>
              <a:t>Computer product development</a:t>
            </a:r>
          </a:p>
          <a:p>
            <a:pPr algn="l"/>
            <a:r>
              <a:rPr lang="en-US" sz="2000" b="0" i="0" dirty="0">
                <a:solidFill>
                  <a:srgbClr val="002110"/>
                </a:solidFill>
                <a:effectLst/>
                <a:highlight>
                  <a:srgbClr val="FFFFFF"/>
                </a:highlight>
                <a:latin typeface="Google Sans"/>
              </a:rPr>
              <a:t>Keyloggers can help companies gather user feedback to improve their products.</a:t>
            </a:r>
          </a:p>
          <a:p>
            <a:pPr algn="l"/>
            <a:r>
              <a:rPr lang="en-US" sz="2000" b="1" i="0" u="sng" dirty="0">
                <a:solidFill>
                  <a:srgbClr val="002110"/>
                </a:solidFill>
                <a:effectLst/>
                <a:highlight>
                  <a:srgbClr val="FFFFFF"/>
                </a:highlight>
                <a:latin typeface="Google Sans"/>
              </a:rPr>
              <a:t>Business server monitoring</a:t>
            </a:r>
          </a:p>
          <a:p>
            <a:pPr algn="l"/>
            <a:r>
              <a:rPr lang="en-US" sz="2000" b="0" i="0" dirty="0">
                <a:solidFill>
                  <a:srgbClr val="002110"/>
                </a:solidFill>
                <a:effectLst/>
                <a:highlight>
                  <a:srgbClr val="FFFFFF"/>
                </a:highlight>
                <a:latin typeface="Google Sans"/>
              </a:rPr>
              <a:t>Keyloggers can help companies monitor web servers for unauthorized activity. </a:t>
            </a:r>
          </a:p>
          <a:p>
            <a:pPr algn="l"/>
            <a:r>
              <a:rPr lang="en-US" sz="2000" b="0" i="0" dirty="0">
                <a:solidFill>
                  <a:srgbClr val="002110"/>
                </a:solidFill>
                <a:effectLst/>
                <a:highlight>
                  <a:srgbClr val="FFFFFF"/>
                </a:highlight>
                <a:latin typeface="Google Sans"/>
              </a:rPr>
              <a:t>However, keyloggers can also be used for criminal purposes, such as spying on a partner or stealing sensitive information like passwords and credit card numbers. If a malicious keylogger falls into the wrong hands, it can lead to identity theft, financial loss, and other serious consequences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1709</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Google Sans</vt:lpstr>
      <vt:lpstr>source-serif-pro</vt:lpstr>
      <vt:lpstr>Trebuchet MS</vt:lpstr>
      <vt:lpstr>Wingdings</vt:lpstr>
      <vt:lpstr>Office Theme</vt:lpstr>
      <vt:lpstr>ALEKHYA MANASA RAYALLA</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2. Hardware Solutions Secure Keyboards: These keyboards have built-in encryption to ensure that any data leaving the keyboard is encrypted, making it significantly harder for keyloggers to intercept and decipher the information. External Key Encryption Devices: These devices sit between the keyboard and the computer, encrypting all keystrokes before they reach the computer. 3. Multi-Factor Authentication (MFA) Even if a keylogger captures a password, MFA requires a second form of authentication (such as a text message, email, or authentication app), making it much harder for keyloggers to provide the second piece of information needed for access. 4. Virtual Keyboards and On-Screen Keyboards Virtual Keyboards: Using a virtual keyboard to enter sensitive information can thwart keyloggers since they cannot capture clicks on the on-screen keyboard. Dynamic On-Screen Keyboards: These keyboards change the layout of keys randomly to further complicate any attempt by a keylogger to record meaningful data.</vt:lpstr>
      <vt:lpstr>PowerPoint Presentation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ALEKHYA RAYALLA</cp:lastModifiedBy>
  <cp:revision>12</cp:revision>
  <dcterms:created xsi:type="dcterms:W3CDTF">2024-06-03T05:48:59Z</dcterms:created>
  <dcterms:modified xsi:type="dcterms:W3CDTF">2024-06-17T06:54:38Z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