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70" r:id="rId3"/>
    <p:sldId id="271" r:id="rId4"/>
    <p:sldId id="272" r:id="rId5"/>
    <p:sldId id="273" r:id="rId6"/>
    <p:sldId id="275" r:id="rId7"/>
    <p:sldId id="274" r:id="rId8"/>
    <p:sldId id="276" r:id="rId9"/>
    <p:sldId id="277" r:id="rId10"/>
    <p:sldId id="278" r:id="rId11"/>
    <p:sldId id="279" r:id="rId12"/>
    <p:sldId id="280" r:id="rId13"/>
    <p:sldId id="281" r:id="rId14"/>
    <p:sldId id="282" r:id="rId15"/>
    <p:sldId id="263"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B73628F-7797-4059-9DD6-A211C61CF11D}" type="doc">
      <dgm:prSet loTypeId="urn:microsoft.com/office/officeart/2005/8/layout/target3" loCatId="relationship" qsTypeId="urn:microsoft.com/office/officeart/2005/8/quickstyle/simple1" qsCatId="simple" csTypeId="urn:microsoft.com/office/officeart/2005/8/colors/accent1_2" csCatId="accent1" phldr="1"/>
      <dgm:spPr/>
      <dgm:t>
        <a:bodyPr/>
        <a:lstStyle/>
        <a:p>
          <a:endParaRPr lang="en-IN"/>
        </a:p>
      </dgm:t>
    </dgm:pt>
    <dgm:pt modelId="{4116EA7D-7EF5-4FA0-8212-A4FDBB4DA4D5}">
      <dgm:prSet custT="1"/>
      <dgm:spPr/>
      <dgm:t>
        <a:bodyPr/>
        <a:lstStyle/>
        <a:p>
          <a:r>
            <a:rPr lang="en-US" sz="1200" dirty="0"/>
            <a:t>1. Data Collection The dataset for this study was sourced from yfinance API, including historical stock price data for selected companies. The data included key financial metrics such as closing price, trading volume, and other relevant indicators over a 1-year time period. </a:t>
          </a:r>
          <a:endParaRPr lang="en-IN" sz="1200" dirty="0"/>
        </a:p>
      </dgm:t>
    </dgm:pt>
    <dgm:pt modelId="{A9B42EF9-4EA1-4F61-8198-9F8FDD277CE5}" type="parTrans" cxnId="{910D6A94-595B-47D0-A7D7-33ACA034EC80}">
      <dgm:prSet/>
      <dgm:spPr/>
      <dgm:t>
        <a:bodyPr/>
        <a:lstStyle/>
        <a:p>
          <a:endParaRPr lang="en-IN"/>
        </a:p>
      </dgm:t>
    </dgm:pt>
    <dgm:pt modelId="{2CCA872F-ABB4-4CCF-80FF-D99343FF1A3B}" type="sibTrans" cxnId="{910D6A94-595B-47D0-A7D7-33ACA034EC80}">
      <dgm:prSet/>
      <dgm:spPr/>
      <dgm:t>
        <a:bodyPr/>
        <a:lstStyle/>
        <a:p>
          <a:endParaRPr lang="en-IN"/>
        </a:p>
      </dgm:t>
    </dgm:pt>
    <dgm:pt modelId="{65FF6080-2B8A-404B-92AD-2818C9D5943E}">
      <dgm:prSet custT="1"/>
      <dgm:spPr/>
      <dgm:t>
        <a:bodyPr/>
        <a:lstStyle/>
        <a:p>
          <a:r>
            <a:rPr lang="en-US" sz="900" dirty="0"/>
            <a:t>2. Data Preprocessing To ensure high-quality inputs for modeling, the following preprocessing steps were applied: ● Handling Missing Values: Missing data points were identified and either imputed using forward-fill techniques or removed if necessary. ● Feature Engineering: New features such as lagged returns, moving averages, and percentage changes were created to enhance predictive power. ● Stationarity Check: The ADF and KPSS tests were conducted to verify stationarity, and first-order differencing was applied to non-stationary series. ● Train-Test Split: The dataset was split into 80% training and 20% testing sets for model evaluation. </a:t>
          </a:r>
          <a:endParaRPr lang="en-IN" sz="900" dirty="0"/>
        </a:p>
      </dgm:t>
    </dgm:pt>
    <dgm:pt modelId="{138FE60F-8371-4BBC-B7D2-AA686E7C37DA}" type="parTrans" cxnId="{BC9878F0-7199-478F-A094-5BC6DC8A8A54}">
      <dgm:prSet/>
      <dgm:spPr/>
      <dgm:t>
        <a:bodyPr/>
        <a:lstStyle/>
        <a:p>
          <a:endParaRPr lang="en-IN"/>
        </a:p>
      </dgm:t>
    </dgm:pt>
    <dgm:pt modelId="{C7531348-E9FC-4390-BE3C-320A5645D40F}" type="sibTrans" cxnId="{BC9878F0-7199-478F-A094-5BC6DC8A8A54}">
      <dgm:prSet/>
      <dgm:spPr/>
      <dgm:t>
        <a:bodyPr/>
        <a:lstStyle/>
        <a:p>
          <a:endParaRPr lang="en-IN"/>
        </a:p>
      </dgm:t>
    </dgm:pt>
    <dgm:pt modelId="{88C90ECD-7A02-4CB2-B3BE-89CB8037EE13}">
      <dgm:prSet custT="1"/>
      <dgm:spPr/>
      <dgm:t>
        <a:bodyPr/>
        <a:lstStyle/>
        <a:p>
          <a:r>
            <a:rPr lang="en-US" sz="1200" dirty="0"/>
            <a:t>3. ARIMA Model Development The ARIMA (Autoregressive Integrated Moving Average) model was used for time-series forecasting: ● Parameter Selection: The ACF and PACF plots and Grid search Results were analyzed to determine optimal (p, d, q) values. ● Model Training: The ARIMA model was trained using the training dataset, and predictions were made on the test set. </a:t>
          </a:r>
          <a:endParaRPr lang="en-IN" sz="1200" dirty="0"/>
        </a:p>
      </dgm:t>
    </dgm:pt>
    <dgm:pt modelId="{36F5D704-8653-483B-A26A-1FD43760130A}" type="parTrans" cxnId="{80AAAA4C-7F61-435E-A073-58791DBC8579}">
      <dgm:prSet/>
      <dgm:spPr/>
      <dgm:t>
        <a:bodyPr/>
        <a:lstStyle/>
        <a:p>
          <a:endParaRPr lang="en-IN"/>
        </a:p>
      </dgm:t>
    </dgm:pt>
    <dgm:pt modelId="{3AC633F3-4AB1-47CB-A6A5-CC25F46B2808}" type="sibTrans" cxnId="{80AAAA4C-7F61-435E-A073-58791DBC8579}">
      <dgm:prSet/>
      <dgm:spPr/>
      <dgm:t>
        <a:bodyPr/>
        <a:lstStyle/>
        <a:p>
          <a:endParaRPr lang="en-IN"/>
        </a:p>
      </dgm:t>
    </dgm:pt>
    <dgm:pt modelId="{797688DD-489C-473C-92C2-4A6FF2008549}">
      <dgm:prSet custT="1"/>
      <dgm:spPr/>
      <dgm:t>
        <a:bodyPr/>
        <a:lstStyle/>
        <a:p>
          <a:r>
            <a:rPr lang="en-US" sz="1100" dirty="0"/>
            <a:t>4. XGBoost Model Development A Gradient Boosting approach using XGBoost was applied for predictive modeling: ● Feature Selection: Relevant features such as lagged prices, moving averages, and volume changes were used. ● Hyperparameter Tuning: Optuna was used to optimize hyperparameters for improved performance. ● Model Training: The model was trained on the training set and evaluated on the test set.</a:t>
          </a:r>
          <a:endParaRPr lang="en-IN" sz="1100" dirty="0"/>
        </a:p>
      </dgm:t>
    </dgm:pt>
    <dgm:pt modelId="{26F826C5-754E-4D79-90ED-D97576825C27}" type="parTrans" cxnId="{0F61E364-2CB2-4FE8-9692-6536582CB8D6}">
      <dgm:prSet/>
      <dgm:spPr/>
      <dgm:t>
        <a:bodyPr/>
        <a:lstStyle/>
        <a:p>
          <a:endParaRPr lang="en-IN"/>
        </a:p>
      </dgm:t>
    </dgm:pt>
    <dgm:pt modelId="{34DBEDCB-565E-48BE-90A6-F88058200B08}" type="sibTrans" cxnId="{0F61E364-2CB2-4FE8-9692-6536582CB8D6}">
      <dgm:prSet/>
      <dgm:spPr/>
      <dgm:t>
        <a:bodyPr/>
        <a:lstStyle/>
        <a:p>
          <a:endParaRPr lang="en-IN"/>
        </a:p>
      </dgm:t>
    </dgm:pt>
    <dgm:pt modelId="{80997788-5A12-44A8-85F8-577BB2D7537B}">
      <dgm:prSet custT="1"/>
      <dgm:spPr/>
      <dgm:t>
        <a:bodyPr/>
        <a:lstStyle/>
        <a:p>
          <a:r>
            <a:rPr lang="en-US" sz="1100" dirty="0"/>
            <a:t>5</a:t>
          </a:r>
          <a:r>
            <a:rPr lang="en-US" sz="1400" dirty="0"/>
            <a:t>. Model Evaluation Both models were assessed using the following metrics: ● Root Mean Squared Error (RMSE) ● Mean Absolute Error (MAE) ● R² Score (for XGBoost model) A comparative analysis was conducted to determine which model provided the most accurate and reliable stock price predictions. </a:t>
          </a:r>
          <a:endParaRPr lang="en-IN" sz="1400" dirty="0"/>
        </a:p>
      </dgm:t>
    </dgm:pt>
    <dgm:pt modelId="{0A61E7ED-D61F-4F9B-8799-B7C1D06FC06B}" type="parTrans" cxnId="{08C5B333-720C-4A9C-8417-27CAC60F2338}">
      <dgm:prSet/>
      <dgm:spPr/>
      <dgm:t>
        <a:bodyPr/>
        <a:lstStyle/>
        <a:p>
          <a:endParaRPr lang="en-IN"/>
        </a:p>
      </dgm:t>
    </dgm:pt>
    <dgm:pt modelId="{64A674CA-99F1-40E2-B840-1196C2C7AD3F}" type="sibTrans" cxnId="{08C5B333-720C-4A9C-8417-27CAC60F2338}">
      <dgm:prSet/>
      <dgm:spPr/>
      <dgm:t>
        <a:bodyPr/>
        <a:lstStyle/>
        <a:p>
          <a:endParaRPr lang="en-IN"/>
        </a:p>
      </dgm:t>
    </dgm:pt>
    <dgm:pt modelId="{3AD9D174-5C7C-43C1-9E80-DF7C3C032D17}" type="pres">
      <dgm:prSet presAssocID="{6B73628F-7797-4059-9DD6-A211C61CF11D}" presName="Name0" presStyleCnt="0">
        <dgm:presLayoutVars>
          <dgm:chMax val="7"/>
          <dgm:dir/>
          <dgm:animLvl val="lvl"/>
          <dgm:resizeHandles val="exact"/>
        </dgm:presLayoutVars>
      </dgm:prSet>
      <dgm:spPr/>
    </dgm:pt>
    <dgm:pt modelId="{80401B42-CE9A-4410-8C76-1BCC3C3E3DE3}" type="pres">
      <dgm:prSet presAssocID="{4116EA7D-7EF5-4FA0-8212-A4FDBB4DA4D5}" presName="circle1" presStyleLbl="node1" presStyleIdx="0" presStyleCnt="5"/>
      <dgm:spPr/>
    </dgm:pt>
    <dgm:pt modelId="{F0B90EB6-0A0C-4A76-819D-030E7103D020}" type="pres">
      <dgm:prSet presAssocID="{4116EA7D-7EF5-4FA0-8212-A4FDBB4DA4D5}" presName="space" presStyleCnt="0"/>
      <dgm:spPr/>
    </dgm:pt>
    <dgm:pt modelId="{C5D57778-05E8-4FD2-B245-9CF07EC48424}" type="pres">
      <dgm:prSet presAssocID="{4116EA7D-7EF5-4FA0-8212-A4FDBB4DA4D5}" presName="rect1" presStyleLbl="alignAcc1" presStyleIdx="0" presStyleCnt="5"/>
      <dgm:spPr/>
    </dgm:pt>
    <dgm:pt modelId="{A64AD6CF-48F8-4E4A-9285-F199E09ABDA4}" type="pres">
      <dgm:prSet presAssocID="{65FF6080-2B8A-404B-92AD-2818C9D5943E}" presName="vertSpace2" presStyleLbl="node1" presStyleIdx="0" presStyleCnt="5"/>
      <dgm:spPr/>
    </dgm:pt>
    <dgm:pt modelId="{498CD29F-3B40-45C8-A7D4-D5940F9EF4F3}" type="pres">
      <dgm:prSet presAssocID="{65FF6080-2B8A-404B-92AD-2818C9D5943E}" presName="circle2" presStyleLbl="node1" presStyleIdx="1" presStyleCnt="5"/>
      <dgm:spPr/>
    </dgm:pt>
    <dgm:pt modelId="{CAB44D35-2ED0-4501-9B25-BFE78666DAE9}" type="pres">
      <dgm:prSet presAssocID="{65FF6080-2B8A-404B-92AD-2818C9D5943E}" presName="rect2" presStyleLbl="alignAcc1" presStyleIdx="1" presStyleCnt="5"/>
      <dgm:spPr/>
    </dgm:pt>
    <dgm:pt modelId="{750BE1C4-F948-49F9-BA42-32EB5D4C0D78}" type="pres">
      <dgm:prSet presAssocID="{88C90ECD-7A02-4CB2-B3BE-89CB8037EE13}" presName="vertSpace3" presStyleLbl="node1" presStyleIdx="1" presStyleCnt="5"/>
      <dgm:spPr/>
    </dgm:pt>
    <dgm:pt modelId="{83550314-A7C9-4175-94C1-8244B62AA070}" type="pres">
      <dgm:prSet presAssocID="{88C90ECD-7A02-4CB2-B3BE-89CB8037EE13}" presName="circle3" presStyleLbl="node1" presStyleIdx="2" presStyleCnt="5"/>
      <dgm:spPr/>
    </dgm:pt>
    <dgm:pt modelId="{55EA422A-9EC7-4E54-B5C8-90867B871D5E}" type="pres">
      <dgm:prSet presAssocID="{88C90ECD-7A02-4CB2-B3BE-89CB8037EE13}" presName="rect3" presStyleLbl="alignAcc1" presStyleIdx="2" presStyleCnt="5"/>
      <dgm:spPr/>
    </dgm:pt>
    <dgm:pt modelId="{C222449C-8DEF-4580-807F-639BD89B43BD}" type="pres">
      <dgm:prSet presAssocID="{797688DD-489C-473C-92C2-4A6FF2008549}" presName="vertSpace4" presStyleLbl="node1" presStyleIdx="2" presStyleCnt="5"/>
      <dgm:spPr/>
    </dgm:pt>
    <dgm:pt modelId="{D300AF77-6179-46E8-B49D-F67D109459D8}" type="pres">
      <dgm:prSet presAssocID="{797688DD-489C-473C-92C2-4A6FF2008549}" presName="circle4" presStyleLbl="node1" presStyleIdx="3" presStyleCnt="5"/>
      <dgm:spPr/>
    </dgm:pt>
    <dgm:pt modelId="{3E1E5A56-27C4-4D3C-9668-D715444ADCAB}" type="pres">
      <dgm:prSet presAssocID="{797688DD-489C-473C-92C2-4A6FF2008549}" presName="rect4" presStyleLbl="alignAcc1" presStyleIdx="3" presStyleCnt="5"/>
      <dgm:spPr/>
    </dgm:pt>
    <dgm:pt modelId="{AC0ECF15-0E26-421D-96FA-D80A8F2C127B}" type="pres">
      <dgm:prSet presAssocID="{80997788-5A12-44A8-85F8-577BB2D7537B}" presName="vertSpace5" presStyleLbl="node1" presStyleIdx="3" presStyleCnt="5"/>
      <dgm:spPr/>
    </dgm:pt>
    <dgm:pt modelId="{DD9CB953-8061-48CC-AB77-E09FD2981F71}" type="pres">
      <dgm:prSet presAssocID="{80997788-5A12-44A8-85F8-577BB2D7537B}" presName="circle5" presStyleLbl="node1" presStyleIdx="4" presStyleCnt="5"/>
      <dgm:spPr/>
    </dgm:pt>
    <dgm:pt modelId="{10B8A8B3-EEFD-40B3-BE58-F7D599A02665}" type="pres">
      <dgm:prSet presAssocID="{80997788-5A12-44A8-85F8-577BB2D7537B}" presName="rect5" presStyleLbl="alignAcc1" presStyleIdx="4" presStyleCnt="5"/>
      <dgm:spPr/>
    </dgm:pt>
    <dgm:pt modelId="{02709B95-3F86-4519-881C-F7AA8A57E2A7}" type="pres">
      <dgm:prSet presAssocID="{4116EA7D-7EF5-4FA0-8212-A4FDBB4DA4D5}" presName="rect1ParTxNoCh" presStyleLbl="alignAcc1" presStyleIdx="4" presStyleCnt="5">
        <dgm:presLayoutVars>
          <dgm:chMax val="1"/>
          <dgm:bulletEnabled val="1"/>
        </dgm:presLayoutVars>
      </dgm:prSet>
      <dgm:spPr/>
    </dgm:pt>
    <dgm:pt modelId="{ABAD9C56-0B94-483A-A286-17E5A7DF5CD0}" type="pres">
      <dgm:prSet presAssocID="{65FF6080-2B8A-404B-92AD-2818C9D5943E}" presName="rect2ParTxNoCh" presStyleLbl="alignAcc1" presStyleIdx="4" presStyleCnt="5">
        <dgm:presLayoutVars>
          <dgm:chMax val="1"/>
          <dgm:bulletEnabled val="1"/>
        </dgm:presLayoutVars>
      </dgm:prSet>
      <dgm:spPr/>
    </dgm:pt>
    <dgm:pt modelId="{D948C9B9-F9FF-4113-BBF1-ECDA4D59EFB9}" type="pres">
      <dgm:prSet presAssocID="{88C90ECD-7A02-4CB2-B3BE-89CB8037EE13}" presName="rect3ParTxNoCh" presStyleLbl="alignAcc1" presStyleIdx="4" presStyleCnt="5">
        <dgm:presLayoutVars>
          <dgm:chMax val="1"/>
          <dgm:bulletEnabled val="1"/>
        </dgm:presLayoutVars>
      </dgm:prSet>
      <dgm:spPr/>
    </dgm:pt>
    <dgm:pt modelId="{441CFB3A-97AC-4A4E-80F5-1AC8D2FF19AE}" type="pres">
      <dgm:prSet presAssocID="{797688DD-489C-473C-92C2-4A6FF2008549}" presName="rect4ParTxNoCh" presStyleLbl="alignAcc1" presStyleIdx="4" presStyleCnt="5">
        <dgm:presLayoutVars>
          <dgm:chMax val="1"/>
          <dgm:bulletEnabled val="1"/>
        </dgm:presLayoutVars>
      </dgm:prSet>
      <dgm:spPr/>
    </dgm:pt>
    <dgm:pt modelId="{0B4FAE8F-D5AA-4AEF-8BBC-4DEC00CD80C4}" type="pres">
      <dgm:prSet presAssocID="{80997788-5A12-44A8-85F8-577BB2D7537B}" presName="rect5ParTxNoCh" presStyleLbl="alignAcc1" presStyleIdx="4" presStyleCnt="5">
        <dgm:presLayoutVars>
          <dgm:chMax val="1"/>
          <dgm:bulletEnabled val="1"/>
        </dgm:presLayoutVars>
      </dgm:prSet>
      <dgm:spPr/>
    </dgm:pt>
  </dgm:ptLst>
  <dgm:cxnLst>
    <dgm:cxn modelId="{DB9ECD03-AC08-4BC6-9192-E20B61610BEC}" type="presOf" srcId="{4116EA7D-7EF5-4FA0-8212-A4FDBB4DA4D5}" destId="{C5D57778-05E8-4FD2-B245-9CF07EC48424}" srcOrd="0" destOrd="0" presId="urn:microsoft.com/office/officeart/2005/8/layout/target3"/>
    <dgm:cxn modelId="{667AB20C-D572-4CFB-A321-EE82BAE520F3}" type="presOf" srcId="{797688DD-489C-473C-92C2-4A6FF2008549}" destId="{3E1E5A56-27C4-4D3C-9668-D715444ADCAB}" srcOrd="0" destOrd="0" presId="urn:microsoft.com/office/officeart/2005/8/layout/target3"/>
    <dgm:cxn modelId="{08C5B333-720C-4A9C-8417-27CAC60F2338}" srcId="{6B73628F-7797-4059-9DD6-A211C61CF11D}" destId="{80997788-5A12-44A8-85F8-577BB2D7537B}" srcOrd="4" destOrd="0" parTransId="{0A61E7ED-D61F-4F9B-8799-B7C1D06FC06B}" sibTransId="{64A674CA-99F1-40E2-B840-1196C2C7AD3F}"/>
    <dgm:cxn modelId="{CF332664-011F-4995-A120-7EF544C2C6D6}" type="presOf" srcId="{80997788-5A12-44A8-85F8-577BB2D7537B}" destId="{10B8A8B3-EEFD-40B3-BE58-F7D599A02665}" srcOrd="0" destOrd="0" presId="urn:microsoft.com/office/officeart/2005/8/layout/target3"/>
    <dgm:cxn modelId="{0F61E364-2CB2-4FE8-9692-6536582CB8D6}" srcId="{6B73628F-7797-4059-9DD6-A211C61CF11D}" destId="{797688DD-489C-473C-92C2-4A6FF2008549}" srcOrd="3" destOrd="0" parTransId="{26F826C5-754E-4D79-90ED-D97576825C27}" sibTransId="{34DBEDCB-565E-48BE-90A6-F88058200B08}"/>
    <dgm:cxn modelId="{80AAAA4C-7F61-435E-A073-58791DBC8579}" srcId="{6B73628F-7797-4059-9DD6-A211C61CF11D}" destId="{88C90ECD-7A02-4CB2-B3BE-89CB8037EE13}" srcOrd="2" destOrd="0" parTransId="{36F5D704-8653-483B-A26A-1FD43760130A}" sibTransId="{3AC633F3-4AB1-47CB-A6A5-CC25F46B2808}"/>
    <dgm:cxn modelId="{7FAA7E5A-146F-40E0-B8B9-0362C0F7E4DF}" type="presOf" srcId="{88C90ECD-7A02-4CB2-B3BE-89CB8037EE13}" destId="{55EA422A-9EC7-4E54-B5C8-90867B871D5E}" srcOrd="0" destOrd="0" presId="urn:microsoft.com/office/officeart/2005/8/layout/target3"/>
    <dgm:cxn modelId="{83B7BB8C-2DC2-43AE-9589-2BB481828E7B}" type="presOf" srcId="{4116EA7D-7EF5-4FA0-8212-A4FDBB4DA4D5}" destId="{02709B95-3F86-4519-881C-F7AA8A57E2A7}" srcOrd="1" destOrd="0" presId="urn:microsoft.com/office/officeart/2005/8/layout/target3"/>
    <dgm:cxn modelId="{910D6A94-595B-47D0-A7D7-33ACA034EC80}" srcId="{6B73628F-7797-4059-9DD6-A211C61CF11D}" destId="{4116EA7D-7EF5-4FA0-8212-A4FDBB4DA4D5}" srcOrd="0" destOrd="0" parTransId="{A9B42EF9-4EA1-4F61-8198-9F8FDD277CE5}" sibTransId="{2CCA872F-ABB4-4CCF-80FF-D99343FF1A3B}"/>
    <dgm:cxn modelId="{C9FE8DAC-657E-4A4E-A2BF-CBF5D42F7D9D}" type="presOf" srcId="{88C90ECD-7A02-4CB2-B3BE-89CB8037EE13}" destId="{D948C9B9-F9FF-4113-BBF1-ECDA4D59EFB9}" srcOrd="1" destOrd="0" presId="urn:microsoft.com/office/officeart/2005/8/layout/target3"/>
    <dgm:cxn modelId="{CD3176C0-104E-465D-BE6B-531CF27547BB}" type="presOf" srcId="{797688DD-489C-473C-92C2-4A6FF2008549}" destId="{441CFB3A-97AC-4A4E-80F5-1AC8D2FF19AE}" srcOrd="1" destOrd="0" presId="urn:microsoft.com/office/officeart/2005/8/layout/target3"/>
    <dgm:cxn modelId="{51897BC1-D30F-42B9-915C-C991707B35A5}" type="presOf" srcId="{80997788-5A12-44A8-85F8-577BB2D7537B}" destId="{0B4FAE8F-D5AA-4AEF-8BBC-4DEC00CD80C4}" srcOrd="1" destOrd="0" presId="urn:microsoft.com/office/officeart/2005/8/layout/target3"/>
    <dgm:cxn modelId="{89B57AD7-344A-4877-982C-7597AA5121CA}" type="presOf" srcId="{65FF6080-2B8A-404B-92AD-2818C9D5943E}" destId="{ABAD9C56-0B94-483A-A286-17E5A7DF5CD0}" srcOrd="1" destOrd="0" presId="urn:microsoft.com/office/officeart/2005/8/layout/target3"/>
    <dgm:cxn modelId="{176C01DF-2D74-433E-A440-24FDD516D9EA}" type="presOf" srcId="{65FF6080-2B8A-404B-92AD-2818C9D5943E}" destId="{CAB44D35-2ED0-4501-9B25-BFE78666DAE9}" srcOrd="0" destOrd="0" presId="urn:microsoft.com/office/officeart/2005/8/layout/target3"/>
    <dgm:cxn modelId="{21A4A6ED-4EFE-4E04-8E43-AAC41FCD71D4}" type="presOf" srcId="{6B73628F-7797-4059-9DD6-A211C61CF11D}" destId="{3AD9D174-5C7C-43C1-9E80-DF7C3C032D17}" srcOrd="0" destOrd="0" presId="urn:microsoft.com/office/officeart/2005/8/layout/target3"/>
    <dgm:cxn modelId="{BC9878F0-7199-478F-A094-5BC6DC8A8A54}" srcId="{6B73628F-7797-4059-9DD6-A211C61CF11D}" destId="{65FF6080-2B8A-404B-92AD-2818C9D5943E}" srcOrd="1" destOrd="0" parTransId="{138FE60F-8371-4BBC-B7D2-AA686E7C37DA}" sibTransId="{C7531348-E9FC-4390-BE3C-320A5645D40F}"/>
    <dgm:cxn modelId="{CE5408BF-62E0-4F7C-8D2E-911492885B5C}" type="presParOf" srcId="{3AD9D174-5C7C-43C1-9E80-DF7C3C032D17}" destId="{80401B42-CE9A-4410-8C76-1BCC3C3E3DE3}" srcOrd="0" destOrd="0" presId="urn:microsoft.com/office/officeart/2005/8/layout/target3"/>
    <dgm:cxn modelId="{353DAA0A-4BEC-4649-A41B-2C306441369C}" type="presParOf" srcId="{3AD9D174-5C7C-43C1-9E80-DF7C3C032D17}" destId="{F0B90EB6-0A0C-4A76-819D-030E7103D020}" srcOrd="1" destOrd="0" presId="urn:microsoft.com/office/officeart/2005/8/layout/target3"/>
    <dgm:cxn modelId="{6DF50349-8D03-4013-A5E3-FAAC3DFA0669}" type="presParOf" srcId="{3AD9D174-5C7C-43C1-9E80-DF7C3C032D17}" destId="{C5D57778-05E8-4FD2-B245-9CF07EC48424}" srcOrd="2" destOrd="0" presId="urn:microsoft.com/office/officeart/2005/8/layout/target3"/>
    <dgm:cxn modelId="{27C4472B-C3A6-498D-AA91-005F6EA0FB2B}" type="presParOf" srcId="{3AD9D174-5C7C-43C1-9E80-DF7C3C032D17}" destId="{A64AD6CF-48F8-4E4A-9285-F199E09ABDA4}" srcOrd="3" destOrd="0" presId="urn:microsoft.com/office/officeart/2005/8/layout/target3"/>
    <dgm:cxn modelId="{08AA8614-562D-49FB-930D-34CA0373AFD6}" type="presParOf" srcId="{3AD9D174-5C7C-43C1-9E80-DF7C3C032D17}" destId="{498CD29F-3B40-45C8-A7D4-D5940F9EF4F3}" srcOrd="4" destOrd="0" presId="urn:microsoft.com/office/officeart/2005/8/layout/target3"/>
    <dgm:cxn modelId="{6AE64FC8-9AE3-46C8-B4DD-60254A53F7E7}" type="presParOf" srcId="{3AD9D174-5C7C-43C1-9E80-DF7C3C032D17}" destId="{CAB44D35-2ED0-4501-9B25-BFE78666DAE9}" srcOrd="5" destOrd="0" presId="urn:microsoft.com/office/officeart/2005/8/layout/target3"/>
    <dgm:cxn modelId="{0DD40362-1A06-4FAF-BA98-EBED0AA1AD78}" type="presParOf" srcId="{3AD9D174-5C7C-43C1-9E80-DF7C3C032D17}" destId="{750BE1C4-F948-49F9-BA42-32EB5D4C0D78}" srcOrd="6" destOrd="0" presId="urn:microsoft.com/office/officeart/2005/8/layout/target3"/>
    <dgm:cxn modelId="{6AC4C624-31E8-44F8-AEE2-E74FCE5E01AC}" type="presParOf" srcId="{3AD9D174-5C7C-43C1-9E80-DF7C3C032D17}" destId="{83550314-A7C9-4175-94C1-8244B62AA070}" srcOrd="7" destOrd="0" presId="urn:microsoft.com/office/officeart/2005/8/layout/target3"/>
    <dgm:cxn modelId="{14420B73-BDA7-423C-B68C-D88946D160AA}" type="presParOf" srcId="{3AD9D174-5C7C-43C1-9E80-DF7C3C032D17}" destId="{55EA422A-9EC7-4E54-B5C8-90867B871D5E}" srcOrd="8" destOrd="0" presId="urn:microsoft.com/office/officeart/2005/8/layout/target3"/>
    <dgm:cxn modelId="{A0812595-2AEA-4BBC-A52F-A1E185119A20}" type="presParOf" srcId="{3AD9D174-5C7C-43C1-9E80-DF7C3C032D17}" destId="{C222449C-8DEF-4580-807F-639BD89B43BD}" srcOrd="9" destOrd="0" presId="urn:microsoft.com/office/officeart/2005/8/layout/target3"/>
    <dgm:cxn modelId="{0DCE8159-3B87-4DB9-903A-32FF20751632}" type="presParOf" srcId="{3AD9D174-5C7C-43C1-9E80-DF7C3C032D17}" destId="{D300AF77-6179-46E8-B49D-F67D109459D8}" srcOrd="10" destOrd="0" presId="urn:microsoft.com/office/officeart/2005/8/layout/target3"/>
    <dgm:cxn modelId="{4F145FF3-F163-4755-8B73-9725F054F061}" type="presParOf" srcId="{3AD9D174-5C7C-43C1-9E80-DF7C3C032D17}" destId="{3E1E5A56-27C4-4D3C-9668-D715444ADCAB}" srcOrd="11" destOrd="0" presId="urn:microsoft.com/office/officeart/2005/8/layout/target3"/>
    <dgm:cxn modelId="{292B10E9-EA51-4ECD-A9FB-7BF4F602E90A}" type="presParOf" srcId="{3AD9D174-5C7C-43C1-9E80-DF7C3C032D17}" destId="{AC0ECF15-0E26-421D-96FA-D80A8F2C127B}" srcOrd="12" destOrd="0" presId="urn:microsoft.com/office/officeart/2005/8/layout/target3"/>
    <dgm:cxn modelId="{2AB46A04-E13F-47FD-9740-2E247C9DEC6B}" type="presParOf" srcId="{3AD9D174-5C7C-43C1-9E80-DF7C3C032D17}" destId="{DD9CB953-8061-48CC-AB77-E09FD2981F71}" srcOrd="13" destOrd="0" presId="urn:microsoft.com/office/officeart/2005/8/layout/target3"/>
    <dgm:cxn modelId="{121229E2-A6FA-4F13-97FB-77E43D17FB64}" type="presParOf" srcId="{3AD9D174-5C7C-43C1-9E80-DF7C3C032D17}" destId="{10B8A8B3-EEFD-40B3-BE58-F7D599A02665}" srcOrd="14" destOrd="0" presId="urn:microsoft.com/office/officeart/2005/8/layout/target3"/>
    <dgm:cxn modelId="{CD067D68-B270-4721-8775-8F3198E7DD9B}" type="presParOf" srcId="{3AD9D174-5C7C-43C1-9E80-DF7C3C032D17}" destId="{02709B95-3F86-4519-881C-F7AA8A57E2A7}" srcOrd="15" destOrd="0" presId="urn:microsoft.com/office/officeart/2005/8/layout/target3"/>
    <dgm:cxn modelId="{3E6169B9-ECD3-48C2-82F6-FC42C015EE08}" type="presParOf" srcId="{3AD9D174-5C7C-43C1-9E80-DF7C3C032D17}" destId="{ABAD9C56-0B94-483A-A286-17E5A7DF5CD0}" srcOrd="16" destOrd="0" presId="urn:microsoft.com/office/officeart/2005/8/layout/target3"/>
    <dgm:cxn modelId="{AE00C6DB-9CEC-4395-8713-1652E23BD66B}" type="presParOf" srcId="{3AD9D174-5C7C-43C1-9E80-DF7C3C032D17}" destId="{D948C9B9-F9FF-4113-BBF1-ECDA4D59EFB9}" srcOrd="17" destOrd="0" presId="urn:microsoft.com/office/officeart/2005/8/layout/target3"/>
    <dgm:cxn modelId="{9DF57B98-18EF-45B3-BF27-1C1EAF30C9C0}" type="presParOf" srcId="{3AD9D174-5C7C-43C1-9E80-DF7C3C032D17}" destId="{441CFB3A-97AC-4A4E-80F5-1AC8D2FF19AE}" srcOrd="18" destOrd="0" presId="urn:microsoft.com/office/officeart/2005/8/layout/target3"/>
    <dgm:cxn modelId="{BD9503C7-E079-4014-B834-4BA3D3990CE1}" type="presParOf" srcId="{3AD9D174-5C7C-43C1-9E80-DF7C3C032D17}" destId="{0B4FAE8F-D5AA-4AEF-8BBC-4DEC00CD80C4}" srcOrd="19" destOrd="0" presId="urn:microsoft.com/office/officeart/2005/8/layout/targe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479631-73D0-4707-AF33-40B86F25C037}" type="doc">
      <dgm:prSet loTypeId="urn:microsoft.com/office/officeart/2005/8/layout/vList3" loCatId="list" qsTypeId="urn:microsoft.com/office/officeart/2005/8/quickstyle/simple1" qsCatId="simple" csTypeId="urn:microsoft.com/office/officeart/2005/8/colors/accent1_2" csCatId="accent1"/>
      <dgm:spPr/>
      <dgm:t>
        <a:bodyPr/>
        <a:lstStyle/>
        <a:p>
          <a:endParaRPr lang="en-IN"/>
        </a:p>
      </dgm:t>
    </dgm:pt>
    <dgm:pt modelId="{6197CE67-0F6F-40A9-B191-1456610313BF}">
      <dgm:prSet/>
      <dgm:spPr/>
      <dgm:t>
        <a:bodyPr/>
        <a:lstStyle/>
        <a:p>
          <a:r>
            <a:rPr lang="en-US" b="1" dirty="0"/>
            <a:t>Feature Engineering</a:t>
          </a:r>
          <a:endParaRPr lang="en-IN" dirty="0"/>
        </a:p>
      </dgm:t>
    </dgm:pt>
    <dgm:pt modelId="{A5DCC661-8E24-4F1E-8E16-499880979377}" type="parTrans" cxnId="{01753C4B-D0A5-46B7-AFF2-DAAF33403C64}">
      <dgm:prSet/>
      <dgm:spPr/>
      <dgm:t>
        <a:bodyPr/>
        <a:lstStyle/>
        <a:p>
          <a:endParaRPr lang="en-IN"/>
        </a:p>
      </dgm:t>
    </dgm:pt>
    <dgm:pt modelId="{81B6FAA1-3785-4D50-9036-056E87842F5D}" type="sibTrans" cxnId="{01753C4B-D0A5-46B7-AFF2-DAAF33403C64}">
      <dgm:prSet/>
      <dgm:spPr/>
      <dgm:t>
        <a:bodyPr/>
        <a:lstStyle/>
        <a:p>
          <a:endParaRPr lang="en-IN"/>
        </a:p>
      </dgm:t>
    </dgm:pt>
    <dgm:pt modelId="{6CEC650E-A932-413A-A9A2-58519C068207}">
      <dgm:prSet/>
      <dgm:spPr/>
      <dgm:t>
        <a:bodyPr/>
        <a:lstStyle/>
        <a:p>
          <a:r>
            <a:rPr lang="en-US"/>
            <a:t>To improve predictive accuracy, additional features were created:</a:t>
          </a:r>
          <a:endParaRPr lang="en-IN"/>
        </a:p>
      </dgm:t>
    </dgm:pt>
    <dgm:pt modelId="{9718A37F-B425-461A-B07A-367AA764CEAD}" type="parTrans" cxnId="{F7EA907C-C5FD-452B-BC3B-E1295024408D}">
      <dgm:prSet/>
      <dgm:spPr/>
      <dgm:t>
        <a:bodyPr/>
        <a:lstStyle/>
        <a:p>
          <a:endParaRPr lang="en-IN"/>
        </a:p>
      </dgm:t>
    </dgm:pt>
    <dgm:pt modelId="{0F8370C3-37CD-4619-BB81-E98B26738A84}" type="sibTrans" cxnId="{F7EA907C-C5FD-452B-BC3B-E1295024408D}">
      <dgm:prSet/>
      <dgm:spPr/>
      <dgm:t>
        <a:bodyPr/>
        <a:lstStyle/>
        <a:p>
          <a:endParaRPr lang="en-IN"/>
        </a:p>
      </dgm:t>
    </dgm:pt>
    <dgm:pt modelId="{768DFC82-6204-401E-9AB0-DA876D515C2E}">
      <dgm:prSet/>
      <dgm:spPr/>
      <dgm:t>
        <a:bodyPr/>
        <a:lstStyle/>
        <a:p>
          <a:r>
            <a:rPr lang="en-US"/>
            <a:t>● Lagged Features: Previous day’s closing price (Lag_1).</a:t>
          </a:r>
          <a:endParaRPr lang="en-IN"/>
        </a:p>
      </dgm:t>
    </dgm:pt>
    <dgm:pt modelId="{E1C9B01E-381C-4FEF-A8F9-7A7401348305}" type="parTrans" cxnId="{A807B1D2-2A82-4DA7-BDA6-E263CACFF75A}">
      <dgm:prSet/>
      <dgm:spPr/>
      <dgm:t>
        <a:bodyPr/>
        <a:lstStyle/>
        <a:p>
          <a:endParaRPr lang="en-IN"/>
        </a:p>
      </dgm:t>
    </dgm:pt>
    <dgm:pt modelId="{D67D7708-AFE6-4B4C-A210-C371D1BA28B0}" type="sibTrans" cxnId="{A807B1D2-2A82-4DA7-BDA6-E263CACFF75A}">
      <dgm:prSet/>
      <dgm:spPr/>
      <dgm:t>
        <a:bodyPr/>
        <a:lstStyle/>
        <a:p>
          <a:endParaRPr lang="en-IN"/>
        </a:p>
      </dgm:t>
    </dgm:pt>
    <dgm:pt modelId="{241BD603-BF90-4075-8D2A-641E4532B9B7}">
      <dgm:prSet/>
      <dgm:spPr/>
      <dgm:t>
        <a:bodyPr/>
        <a:lstStyle/>
        <a:p>
          <a:r>
            <a:rPr lang="en-US"/>
            <a:t>● Rolling Window Features: </a:t>
          </a:r>
          <a:endParaRPr lang="en-IN"/>
        </a:p>
      </dgm:t>
    </dgm:pt>
    <dgm:pt modelId="{1FDE6773-112D-4503-BBCC-4A99DA3C49D2}" type="parTrans" cxnId="{16D9905B-DE54-456C-9E8E-EBA43CF766B8}">
      <dgm:prSet/>
      <dgm:spPr/>
      <dgm:t>
        <a:bodyPr/>
        <a:lstStyle/>
        <a:p>
          <a:endParaRPr lang="en-IN"/>
        </a:p>
      </dgm:t>
    </dgm:pt>
    <dgm:pt modelId="{1E09F768-DA25-4562-8C08-2A2C1D372F01}" type="sibTrans" cxnId="{16D9905B-DE54-456C-9E8E-EBA43CF766B8}">
      <dgm:prSet/>
      <dgm:spPr/>
      <dgm:t>
        <a:bodyPr/>
        <a:lstStyle/>
        <a:p>
          <a:endParaRPr lang="en-IN"/>
        </a:p>
      </dgm:t>
    </dgm:pt>
    <dgm:pt modelId="{0BE2D036-5819-478B-A96E-64246DE8D40D}">
      <dgm:prSet/>
      <dgm:spPr/>
      <dgm:t>
        <a:bodyPr/>
        <a:lstStyle/>
        <a:p>
          <a:r>
            <a:rPr lang="en-US"/>
            <a:t>○ 5-day Moving Average (Rolling_Mean) to capture short-term trends.</a:t>
          </a:r>
          <a:endParaRPr lang="en-IN"/>
        </a:p>
      </dgm:t>
    </dgm:pt>
    <dgm:pt modelId="{333DC4BD-91E2-4B5F-87D3-1CC5CD58667C}" type="parTrans" cxnId="{745DCFFE-A574-4C84-BEA2-A27B1550DE67}">
      <dgm:prSet/>
      <dgm:spPr/>
      <dgm:t>
        <a:bodyPr/>
        <a:lstStyle/>
        <a:p>
          <a:endParaRPr lang="en-IN"/>
        </a:p>
      </dgm:t>
    </dgm:pt>
    <dgm:pt modelId="{EC42F834-14DD-4B53-974A-85B5ADB237EC}" type="sibTrans" cxnId="{745DCFFE-A574-4C84-BEA2-A27B1550DE67}">
      <dgm:prSet/>
      <dgm:spPr/>
      <dgm:t>
        <a:bodyPr/>
        <a:lstStyle/>
        <a:p>
          <a:endParaRPr lang="en-IN"/>
        </a:p>
      </dgm:t>
    </dgm:pt>
    <dgm:pt modelId="{EACDCF2F-E90C-4EE3-8D96-6C67635E1112}">
      <dgm:prSet/>
      <dgm:spPr/>
      <dgm:t>
        <a:bodyPr/>
        <a:lstStyle/>
        <a:p>
          <a:r>
            <a:rPr lang="en-US"/>
            <a:t>○ 5-day Rolling Standard Deviation (Rolling_Std) to measure volatility.</a:t>
          </a:r>
          <a:endParaRPr lang="en-IN"/>
        </a:p>
      </dgm:t>
    </dgm:pt>
    <dgm:pt modelId="{2CFD00AA-CF12-47B4-AC7B-683442A75D7B}" type="parTrans" cxnId="{37568D47-B6E2-47DB-AAFB-044F6CFB26AA}">
      <dgm:prSet/>
      <dgm:spPr/>
      <dgm:t>
        <a:bodyPr/>
        <a:lstStyle/>
        <a:p>
          <a:endParaRPr lang="en-IN"/>
        </a:p>
      </dgm:t>
    </dgm:pt>
    <dgm:pt modelId="{7FF0B309-4C30-4FAF-91B6-C57DE9126F60}" type="sibTrans" cxnId="{37568D47-B6E2-47DB-AAFB-044F6CFB26AA}">
      <dgm:prSet/>
      <dgm:spPr/>
      <dgm:t>
        <a:bodyPr/>
        <a:lstStyle/>
        <a:p>
          <a:endParaRPr lang="en-IN"/>
        </a:p>
      </dgm:t>
    </dgm:pt>
    <dgm:pt modelId="{1CC0B992-7A34-4FFD-B21F-F03413046737}">
      <dgm:prSet/>
      <dgm:spPr/>
      <dgm:t>
        <a:bodyPr/>
        <a:lstStyle/>
        <a:p>
          <a:r>
            <a:rPr lang="en-US"/>
            <a:t>● Daily Percentage Change (Pct_Change) to capture momentum. These features were used in machine learning models such as XGBoost to enhance prediction accuracy.</a:t>
          </a:r>
          <a:endParaRPr lang="en-IN"/>
        </a:p>
      </dgm:t>
    </dgm:pt>
    <dgm:pt modelId="{5CF39828-8DDB-49D0-BF29-891918390429}" type="parTrans" cxnId="{EAB0329E-FED6-4A9D-8040-CFA7036C7724}">
      <dgm:prSet/>
      <dgm:spPr/>
      <dgm:t>
        <a:bodyPr/>
        <a:lstStyle/>
        <a:p>
          <a:endParaRPr lang="en-IN"/>
        </a:p>
      </dgm:t>
    </dgm:pt>
    <dgm:pt modelId="{A8CB763D-1753-498B-A7E2-9F9DC1E10350}" type="sibTrans" cxnId="{EAB0329E-FED6-4A9D-8040-CFA7036C7724}">
      <dgm:prSet/>
      <dgm:spPr/>
      <dgm:t>
        <a:bodyPr/>
        <a:lstStyle/>
        <a:p>
          <a:endParaRPr lang="en-IN"/>
        </a:p>
      </dgm:t>
    </dgm:pt>
    <dgm:pt modelId="{9ADCD8FD-5768-4F92-9FE5-136E3597D4E2}" type="pres">
      <dgm:prSet presAssocID="{4B479631-73D0-4707-AF33-40B86F25C037}" presName="linearFlow" presStyleCnt="0">
        <dgm:presLayoutVars>
          <dgm:dir/>
          <dgm:resizeHandles val="exact"/>
        </dgm:presLayoutVars>
      </dgm:prSet>
      <dgm:spPr/>
    </dgm:pt>
    <dgm:pt modelId="{BD132516-4CF4-47EA-BC01-2EA2D7659D05}" type="pres">
      <dgm:prSet presAssocID="{6197CE67-0F6F-40A9-B191-1456610313BF}" presName="composite" presStyleCnt="0"/>
      <dgm:spPr/>
    </dgm:pt>
    <dgm:pt modelId="{0125E09E-C8EA-427F-AB03-C4C6BA1DA9E0}" type="pres">
      <dgm:prSet presAssocID="{6197CE67-0F6F-40A9-B191-1456610313BF}" presName="imgShp" presStyleLbl="fgImgPlace1" presStyleIdx="0" presStyleCnt="7"/>
      <dgm:spPr/>
    </dgm:pt>
    <dgm:pt modelId="{B63CDFA5-3B31-4B35-B6C3-17A9D5D551C5}" type="pres">
      <dgm:prSet presAssocID="{6197CE67-0F6F-40A9-B191-1456610313BF}" presName="txShp" presStyleLbl="node1" presStyleIdx="0" presStyleCnt="7" custLinFactY="-127402" custLinFactNeighborY="-200000">
        <dgm:presLayoutVars>
          <dgm:bulletEnabled val="1"/>
        </dgm:presLayoutVars>
      </dgm:prSet>
      <dgm:spPr/>
    </dgm:pt>
    <dgm:pt modelId="{B604E04E-D3B5-4105-BEC8-7BA934589E7E}" type="pres">
      <dgm:prSet presAssocID="{81B6FAA1-3785-4D50-9036-056E87842F5D}" presName="spacing" presStyleCnt="0"/>
      <dgm:spPr/>
    </dgm:pt>
    <dgm:pt modelId="{38DEC104-24CD-46A1-AC8A-B13AE8BDC956}" type="pres">
      <dgm:prSet presAssocID="{6CEC650E-A932-413A-A9A2-58519C068207}" presName="composite" presStyleCnt="0"/>
      <dgm:spPr/>
    </dgm:pt>
    <dgm:pt modelId="{3A9B8BD5-31D3-4C17-932C-7F72C8DF5A35}" type="pres">
      <dgm:prSet presAssocID="{6CEC650E-A932-413A-A9A2-58519C068207}" presName="imgShp" presStyleLbl="fgImgPlace1" presStyleIdx="1" presStyleCnt="7"/>
      <dgm:spPr/>
    </dgm:pt>
    <dgm:pt modelId="{0AF5C0F7-6DF6-4C3A-AF49-0CBDAD3649D5}" type="pres">
      <dgm:prSet presAssocID="{6CEC650E-A932-413A-A9A2-58519C068207}" presName="txShp" presStyleLbl="node1" presStyleIdx="1" presStyleCnt="7">
        <dgm:presLayoutVars>
          <dgm:bulletEnabled val="1"/>
        </dgm:presLayoutVars>
      </dgm:prSet>
      <dgm:spPr/>
    </dgm:pt>
    <dgm:pt modelId="{317C0E37-1D88-4A87-877E-929B51FD7367}" type="pres">
      <dgm:prSet presAssocID="{0F8370C3-37CD-4619-BB81-E98B26738A84}" presName="spacing" presStyleCnt="0"/>
      <dgm:spPr/>
    </dgm:pt>
    <dgm:pt modelId="{7004C28B-AB5B-4C20-9FB1-8AFBCA67D78C}" type="pres">
      <dgm:prSet presAssocID="{768DFC82-6204-401E-9AB0-DA876D515C2E}" presName="composite" presStyleCnt="0"/>
      <dgm:spPr/>
    </dgm:pt>
    <dgm:pt modelId="{53FD1CE1-AC79-4536-B0DE-5C3875282B00}" type="pres">
      <dgm:prSet presAssocID="{768DFC82-6204-401E-9AB0-DA876D515C2E}" presName="imgShp" presStyleLbl="fgImgPlace1" presStyleIdx="2" presStyleCnt="7"/>
      <dgm:spPr/>
    </dgm:pt>
    <dgm:pt modelId="{12D61D2E-A7A8-457F-B1C5-8DDE0731B6B0}" type="pres">
      <dgm:prSet presAssocID="{768DFC82-6204-401E-9AB0-DA876D515C2E}" presName="txShp" presStyleLbl="node1" presStyleIdx="2" presStyleCnt="7">
        <dgm:presLayoutVars>
          <dgm:bulletEnabled val="1"/>
        </dgm:presLayoutVars>
      </dgm:prSet>
      <dgm:spPr/>
    </dgm:pt>
    <dgm:pt modelId="{EAA2E2AA-439D-4254-8893-BFFFAC028357}" type="pres">
      <dgm:prSet presAssocID="{D67D7708-AFE6-4B4C-A210-C371D1BA28B0}" presName="spacing" presStyleCnt="0"/>
      <dgm:spPr/>
    </dgm:pt>
    <dgm:pt modelId="{2152E2E3-BF99-4076-9EF3-BA9D40927B8D}" type="pres">
      <dgm:prSet presAssocID="{241BD603-BF90-4075-8D2A-641E4532B9B7}" presName="composite" presStyleCnt="0"/>
      <dgm:spPr/>
    </dgm:pt>
    <dgm:pt modelId="{51D95163-AAD9-497D-BAEC-6598F8FCBFDD}" type="pres">
      <dgm:prSet presAssocID="{241BD603-BF90-4075-8D2A-641E4532B9B7}" presName="imgShp" presStyleLbl="fgImgPlace1" presStyleIdx="3" presStyleCnt="7"/>
      <dgm:spPr/>
    </dgm:pt>
    <dgm:pt modelId="{DD3D9747-F40D-401C-923C-BC73BE96CDD6}" type="pres">
      <dgm:prSet presAssocID="{241BD603-BF90-4075-8D2A-641E4532B9B7}" presName="txShp" presStyleLbl="node1" presStyleIdx="3" presStyleCnt="7">
        <dgm:presLayoutVars>
          <dgm:bulletEnabled val="1"/>
        </dgm:presLayoutVars>
      </dgm:prSet>
      <dgm:spPr/>
    </dgm:pt>
    <dgm:pt modelId="{254D65D1-9793-4762-8B9D-B64085CAA181}" type="pres">
      <dgm:prSet presAssocID="{1E09F768-DA25-4562-8C08-2A2C1D372F01}" presName="spacing" presStyleCnt="0"/>
      <dgm:spPr/>
    </dgm:pt>
    <dgm:pt modelId="{C0CCBA38-8DF8-42F3-AAA5-5A3C18324442}" type="pres">
      <dgm:prSet presAssocID="{0BE2D036-5819-478B-A96E-64246DE8D40D}" presName="composite" presStyleCnt="0"/>
      <dgm:spPr/>
    </dgm:pt>
    <dgm:pt modelId="{373F5288-CB22-4795-A880-8B7FD8E3A7BA}" type="pres">
      <dgm:prSet presAssocID="{0BE2D036-5819-478B-A96E-64246DE8D40D}" presName="imgShp" presStyleLbl="fgImgPlace1" presStyleIdx="4" presStyleCnt="7"/>
      <dgm:spPr/>
    </dgm:pt>
    <dgm:pt modelId="{313FB236-F95E-460E-AA5D-174E86491E21}" type="pres">
      <dgm:prSet presAssocID="{0BE2D036-5819-478B-A96E-64246DE8D40D}" presName="txShp" presStyleLbl="node1" presStyleIdx="4" presStyleCnt="7">
        <dgm:presLayoutVars>
          <dgm:bulletEnabled val="1"/>
        </dgm:presLayoutVars>
      </dgm:prSet>
      <dgm:spPr/>
    </dgm:pt>
    <dgm:pt modelId="{DDB9CA2B-ED87-4A8B-8914-0EAB184E9E0A}" type="pres">
      <dgm:prSet presAssocID="{EC42F834-14DD-4B53-974A-85B5ADB237EC}" presName="spacing" presStyleCnt="0"/>
      <dgm:spPr/>
    </dgm:pt>
    <dgm:pt modelId="{B0AF0363-71EC-44C3-BC7E-AB1B7C6EFFC9}" type="pres">
      <dgm:prSet presAssocID="{EACDCF2F-E90C-4EE3-8D96-6C67635E1112}" presName="composite" presStyleCnt="0"/>
      <dgm:spPr/>
    </dgm:pt>
    <dgm:pt modelId="{39879D7C-7748-4B6E-BF9F-E1C2373A6236}" type="pres">
      <dgm:prSet presAssocID="{EACDCF2F-E90C-4EE3-8D96-6C67635E1112}" presName="imgShp" presStyleLbl="fgImgPlace1" presStyleIdx="5" presStyleCnt="7"/>
      <dgm:spPr/>
    </dgm:pt>
    <dgm:pt modelId="{16C1A244-309A-4D1E-9595-2EF6F5F7A82F}" type="pres">
      <dgm:prSet presAssocID="{EACDCF2F-E90C-4EE3-8D96-6C67635E1112}" presName="txShp" presStyleLbl="node1" presStyleIdx="5" presStyleCnt="7">
        <dgm:presLayoutVars>
          <dgm:bulletEnabled val="1"/>
        </dgm:presLayoutVars>
      </dgm:prSet>
      <dgm:spPr/>
    </dgm:pt>
    <dgm:pt modelId="{C6C3878E-32BC-4A30-A563-A5CA1A781547}" type="pres">
      <dgm:prSet presAssocID="{7FF0B309-4C30-4FAF-91B6-C57DE9126F60}" presName="spacing" presStyleCnt="0"/>
      <dgm:spPr/>
    </dgm:pt>
    <dgm:pt modelId="{805726EC-1EB7-40BC-B07E-7AE594474271}" type="pres">
      <dgm:prSet presAssocID="{1CC0B992-7A34-4FFD-B21F-F03413046737}" presName="composite" presStyleCnt="0"/>
      <dgm:spPr/>
    </dgm:pt>
    <dgm:pt modelId="{34106EA2-1221-4E7A-82E6-00541476C95F}" type="pres">
      <dgm:prSet presAssocID="{1CC0B992-7A34-4FFD-B21F-F03413046737}" presName="imgShp" presStyleLbl="fgImgPlace1" presStyleIdx="6" presStyleCnt="7"/>
      <dgm:spPr/>
    </dgm:pt>
    <dgm:pt modelId="{5E581AF5-DA47-43C0-8902-A20939FADDB5}" type="pres">
      <dgm:prSet presAssocID="{1CC0B992-7A34-4FFD-B21F-F03413046737}" presName="txShp" presStyleLbl="node1" presStyleIdx="6" presStyleCnt="7">
        <dgm:presLayoutVars>
          <dgm:bulletEnabled val="1"/>
        </dgm:presLayoutVars>
      </dgm:prSet>
      <dgm:spPr/>
    </dgm:pt>
  </dgm:ptLst>
  <dgm:cxnLst>
    <dgm:cxn modelId="{D82AEA17-DA02-46D0-83C7-7BC7111E570F}" type="presOf" srcId="{0BE2D036-5819-478B-A96E-64246DE8D40D}" destId="{313FB236-F95E-460E-AA5D-174E86491E21}" srcOrd="0" destOrd="0" presId="urn:microsoft.com/office/officeart/2005/8/layout/vList3"/>
    <dgm:cxn modelId="{90FFE222-EC16-427C-837D-53EC7E336C51}" type="presOf" srcId="{4B479631-73D0-4707-AF33-40B86F25C037}" destId="{9ADCD8FD-5768-4F92-9FE5-136E3597D4E2}" srcOrd="0" destOrd="0" presId="urn:microsoft.com/office/officeart/2005/8/layout/vList3"/>
    <dgm:cxn modelId="{5A508131-0265-4A98-A127-3E23D0DF8B0D}" type="presOf" srcId="{EACDCF2F-E90C-4EE3-8D96-6C67635E1112}" destId="{16C1A244-309A-4D1E-9595-2EF6F5F7A82F}" srcOrd="0" destOrd="0" presId="urn:microsoft.com/office/officeart/2005/8/layout/vList3"/>
    <dgm:cxn modelId="{16D9905B-DE54-456C-9E8E-EBA43CF766B8}" srcId="{4B479631-73D0-4707-AF33-40B86F25C037}" destId="{241BD603-BF90-4075-8D2A-641E4532B9B7}" srcOrd="3" destOrd="0" parTransId="{1FDE6773-112D-4503-BBCC-4A99DA3C49D2}" sibTransId="{1E09F768-DA25-4562-8C08-2A2C1D372F01}"/>
    <dgm:cxn modelId="{37568D47-B6E2-47DB-AAFB-044F6CFB26AA}" srcId="{4B479631-73D0-4707-AF33-40B86F25C037}" destId="{EACDCF2F-E90C-4EE3-8D96-6C67635E1112}" srcOrd="5" destOrd="0" parTransId="{2CFD00AA-CF12-47B4-AC7B-683442A75D7B}" sibTransId="{7FF0B309-4C30-4FAF-91B6-C57DE9126F60}"/>
    <dgm:cxn modelId="{01753C4B-D0A5-46B7-AFF2-DAAF33403C64}" srcId="{4B479631-73D0-4707-AF33-40B86F25C037}" destId="{6197CE67-0F6F-40A9-B191-1456610313BF}" srcOrd="0" destOrd="0" parTransId="{A5DCC661-8E24-4F1E-8E16-499880979377}" sibTransId="{81B6FAA1-3785-4D50-9036-056E87842F5D}"/>
    <dgm:cxn modelId="{4E7F6077-7BE0-404D-9CA6-3147C1DA91A3}" type="presOf" srcId="{6CEC650E-A932-413A-A9A2-58519C068207}" destId="{0AF5C0F7-6DF6-4C3A-AF49-0CBDAD3649D5}" srcOrd="0" destOrd="0" presId="urn:microsoft.com/office/officeart/2005/8/layout/vList3"/>
    <dgm:cxn modelId="{F7EA907C-C5FD-452B-BC3B-E1295024408D}" srcId="{4B479631-73D0-4707-AF33-40B86F25C037}" destId="{6CEC650E-A932-413A-A9A2-58519C068207}" srcOrd="1" destOrd="0" parTransId="{9718A37F-B425-461A-B07A-367AA764CEAD}" sibTransId="{0F8370C3-37CD-4619-BB81-E98B26738A84}"/>
    <dgm:cxn modelId="{EAB0329E-FED6-4A9D-8040-CFA7036C7724}" srcId="{4B479631-73D0-4707-AF33-40B86F25C037}" destId="{1CC0B992-7A34-4FFD-B21F-F03413046737}" srcOrd="6" destOrd="0" parTransId="{5CF39828-8DDB-49D0-BF29-891918390429}" sibTransId="{A8CB763D-1753-498B-A7E2-9F9DC1E10350}"/>
    <dgm:cxn modelId="{911490B5-BD2A-44CC-B579-8AFBEADC02E4}" type="presOf" srcId="{768DFC82-6204-401E-9AB0-DA876D515C2E}" destId="{12D61D2E-A7A8-457F-B1C5-8DDE0731B6B0}" srcOrd="0" destOrd="0" presId="urn:microsoft.com/office/officeart/2005/8/layout/vList3"/>
    <dgm:cxn modelId="{4015E2B5-7F75-4D1C-9B64-248F12239396}" type="presOf" srcId="{241BD603-BF90-4075-8D2A-641E4532B9B7}" destId="{DD3D9747-F40D-401C-923C-BC73BE96CDD6}" srcOrd="0" destOrd="0" presId="urn:microsoft.com/office/officeart/2005/8/layout/vList3"/>
    <dgm:cxn modelId="{FF5B3CB7-5B8C-482C-8604-5EEFE1CA738B}" type="presOf" srcId="{1CC0B992-7A34-4FFD-B21F-F03413046737}" destId="{5E581AF5-DA47-43C0-8902-A20939FADDB5}" srcOrd="0" destOrd="0" presId="urn:microsoft.com/office/officeart/2005/8/layout/vList3"/>
    <dgm:cxn modelId="{3B346EB7-E39F-40C7-AC20-5A3E2FB4D682}" type="presOf" srcId="{6197CE67-0F6F-40A9-B191-1456610313BF}" destId="{B63CDFA5-3B31-4B35-B6C3-17A9D5D551C5}" srcOrd="0" destOrd="0" presId="urn:microsoft.com/office/officeart/2005/8/layout/vList3"/>
    <dgm:cxn modelId="{A807B1D2-2A82-4DA7-BDA6-E263CACFF75A}" srcId="{4B479631-73D0-4707-AF33-40B86F25C037}" destId="{768DFC82-6204-401E-9AB0-DA876D515C2E}" srcOrd="2" destOrd="0" parTransId="{E1C9B01E-381C-4FEF-A8F9-7A7401348305}" sibTransId="{D67D7708-AFE6-4B4C-A210-C371D1BA28B0}"/>
    <dgm:cxn modelId="{745DCFFE-A574-4C84-BEA2-A27B1550DE67}" srcId="{4B479631-73D0-4707-AF33-40B86F25C037}" destId="{0BE2D036-5819-478B-A96E-64246DE8D40D}" srcOrd="4" destOrd="0" parTransId="{333DC4BD-91E2-4B5F-87D3-1CC5CD58667C}" sibTransId="{EC42F834-14DD-4B53-974A-85B5ADB237EC}"/>
    <dgm:cxn modelId="{3123D99F-797C-4CD9-8D09-79EF9F8D89C3}" type="presParOf" srcId="{9ADCD8FD-5768-4F92-9FE5-136E3597D4E2}" destId="{BD132516-4CF4-47EA-BC01-2EA2D7659D05}" srcOrd="0" destOrd="0" presId="urn:microsoft.com/office/officeart/2005/8/layout/vList3"/>
    <dgm:cxn modelId="{021CF53F-D0AE-46EA-973E-6EE611552E28}" type="presParOf" srcId="{BD132516-4CF4-47EA-BC01-2EA2D7659D05}" destId="{0125E09E-C8EA-427F-AB03-C4C6BA1DA9E0}" srcOrd="0" destOrd="0" presId="urn:microsoft.com/office/officeart/2005/8/layout/vList3"/>
    <dgm:cxn modelId="{A7252F8F-BE79-4A60-B573-C792B18F1B3F}" type="presParOf" srcId="{BD132516-4CF4-47EA-BC01-2EA2D7659D05}" destId="{B63CDFA5-3B31-4B35-B6C3-17A9D5D551C5}" srcOrd="1" destOrd="0" presId="urn:microsoft.com/office/officeart/2005/8/layout/vList3"/>
    <dgm:cxn modelId="{B9486F6F-16D6-407D-9A13-DBEB4217324B}" type="presParOf" srcId="{9ADCD8FD-5768-4F92-9FE5-136E3597D4E2}" destId="{B604E04E-D3B5-4105-BEC8-7BA934589E7E}" srcOrd="1" destOrd="0" presId="urn:microsoft.com/office/officeart/2005/8/layout/vList3"/>
    <dgm:cxn modelId="{363026E5-C89E-405C-8826-DB1C23D1BA83}" type="presParOf" srcId="{9ADCD8FD-5768-4F92-9FE5-136E3597D4E2}" destId="{38DEC104-24CD-46A1-AC8A-B13AE8BDC956}" srcOrd="2" destOrd="0" presId="urn:microsoft.com/office/officeart/2005/8/layout/vList3"/>
    <dgm:cxn modelId="{55DFBAB3-F592-4AD0-90EB-F409AF7C8C92}" type="presParOf" srcId="{38DEC104-24CD-46A1-AC8A-B13AE8BDC956}" destId="{3A9B8BD5-31D3-4C17-932C-7F72C8DF5A35}" srcOrd="0" destOrd="0" presId="urn:microsoft.com/office/officeart/2005/8/layout/vList3"/>
    <dgm:cxn modelId="{E733043B-7997-4F8B-A6C2-BC50483F9C5B}" type="presParOf" srcId="{38DEC104-24CD-46A1-AC8A-B13AE8BDC956}" destId="{0AF5C0F7-6DF6-4C3A-AF49-0CBDAD3649D5}" srcOrd="1" destOrd="0" presId="urn:microsoft.com/office/officeart/2005/8/layout/vList3"/>
    <dgm:cxn modelId="{2D5ABBA1-AF14-4369-B097-3D5B7BE20CF2}" type="presParOf" srcId="{9ADCD8FD-5768-4F92-9FE5-136E3597D4E2}" destId="{317C0E37-1D88-4A87-877E-929B51FD7367}" srcOrd="3" destOrd="0" presId="urn:microsoft.com/office/officeart/2005/8/layout/vList3"/>
    <dgm:cxn modelId="{65893312-18FF-4E5A-B814-8EE323BF41FC}" type="presParOf" srcId="{9ADCD8FD-5768-4F92-9FE5-136E3597D4E2}" destId="{7004C28B-AB5B-4C20-9FB1-8AFBCA67D78C}" srcOrd="4" destOrd="0" presId="urn:microsoft.com/office/officeart/2005/8/layout/vList3"/>
    <dgm:cxn modelId="{39D03416-9FA8-4C5F-9F8D-06408113CC1C}" type="presParOf" srcId="{7004C28B-AB5B-4C20-9FB1-8AFBCA67D78C}" destId="{53FD1CE1-AC79-4536-B0DE-5C3875282B00}" srcOrd="0" destOrd="0" presId="urn:microsoft.com/office/officeart/2005/8/layout/vList3"/>
    <dgm:cxn modelId="{CB866440-E179-489E-9F90-F31BEA108BFA}" type="presParOf" srcId="{7004C28B-AB5B-4C20-9FB1-8AFBCA67D78C}" destId="{12D61D2E-A7A8-457F-B1C5-8DDE0731B6B0}" srcOrd="1" destOrd="0" presId="urn:microsoft.com/office/officeart/2005/8/layout/vList3"/>
    <dgm:cxn modelId="{AEB45684-E5E8-4C68-A1ED-08E65161139F}" type="presParOf" srcId="{9ADCD8FD-5768-4F92-9FE5-136E3597D4E2}" destId="{EAA2E2AA-439D-4254-8893-BFFFAC028357}" srcOrd="5" destOrd="0" presId="urn:microsoft.com/office/officeart/2005/8/layout/vList3"/>
    <dgm:cxn modelId="{4D01C693-3AB0-4612-8398-3998AEC5605C}" type="presParOf" srcId="{9ADCD8FD-5768-4F92-9FE5-136E3597D4E2}" destId="{2152E2E3-BF99-4076-9EF3-BA9D40927B8D}" srcOrd="6" destOrd="0" presId="urn:microsoft.com/office/officeart/2005/8/layout/vList3"/>
    <dgm:cxn modelId="{35B6DA19-0D5E-439A-9868-945F59B6C25E}" type="presParOf" srcId="{2152E2E3-BF99-4076-9EF3-BA9D40927B8D}" destId="{51D95163-AAD9-497D-BAEC-6598F8FCBFDD}" srcOrd="0" destOrd="0" presId="urn:microsoft.com/office/officeart/2005/8/layout/vList3"/>
    <dgm:cxn modelId="{F7DBFFAF-61A1-495D-B23B-9B76D6149D75}" type="presParOf" srcId="{2152E2E3-BF99-4076-9EF3-BA9D40927B8D}" destId="{DD3D9747-F40D-401C-923C-BC73BE96CDD6}" srcOrd="1" destOrd="0" presId="urn:microsoft.com/office/officeart/2005/8/layout/vList3"/>
    <dgm:cxn modelId="{AAFF8C66-4040-4C8E-80FE-69E41E7DEBCF}" type="presParOf" srcId="{9ADCD8FD-5768-4F92-9FE5-136E3597D4E2}" destId="{254D65D1-9793-4762-8B9D-B64085CAA181}" srcOrd="7" destOrd="0" presId="urn:microsoft.com/office/officeart/2005/8/layout/vList3"/>
    <dgm:cxn modelId="{FA421E69-6EBA-4383-B2C4-2C5FCCA1169A}" type="presParOf" srcId="{9ADCD8FD-5768-4F92-9FE5-136E3597D4E2}" destId="{C0CCBA38-8DF8-42F3-AAA5-5A3C18324442}" srcOrd="8" destOrd="0" presId="urn:microsoft.com/office/officeart/2005/8/layout/vList3"/>
    <dgm:cxn modelId="{37B751F0-BB01-45A8-B072-049532F0C5AF}" type="presParOf" srcId="{C0CCBA38-8DF8-42F3-AAA5-5A3C18324442}" destId="{373F5288-CB22-4795-A880-8B7FD8E3A7BA}" srcOrd="0" destOrd="0" presId="urn:microsoft.com/office/officeart/2005/8/layout/vList3"/>
    <dgm:cxn modelId="{50D5E44F-ABF4-436D-B96F-C90D0ADA0112}" type="presParOf" srcId="{C0CCBA38-8DF8-42F3-AAA5-5A3C18324442}" destId="{313FB236-F95E-460E-AA5D-174E86491E21}" srcOrd="1" destOrd="0" presId="urn:microsoft.com/office/officeart/2005/8/layout/vList3"/>
    <dgm:cxn modelId="{1B0AD48A-9AE7-4528-8E53-09440F44444E}" type="presParOf" srcId="{9ADCD8FD-5768-4F92-9FE5-136E3597D4E2}" destId="{DDB9CA2B-ED87-4A8B-8914-0EAB184E9E0A}" srcOrd="9" destOrd="0" presId="urn:microsoft.com/office/officeart/2005/8/layout/vList3"/>
    <dgm:cxn modelId="{C68B4181-85D1-4906-822C-341198DC8E46}" type="presParOf" srcId="{9ADCD8FD-5768-4F92-9FE5-136E3597D4E2}" destId="{B0AF0363-71EC-44C3-BC7E-AB1B7C6EFFC9}" srcOrd="10" destOrd="0" presId="urn:microsoft.com/office/officeart/2005/8/layout/vList3"/>
    <dgm:cxn modelId="{91198129-E2D2-4317-9E6B-6A55ED647EBA}" type="presParOf" srcId="{B0AF0363-71EC-44C3-BC7E-AB1B7C6EFFC9}" destId="{39879D7C-7748-4B6E-BF9F-E1C2373A6236}" srcOrd="0" destOrd="0" presId="urn:microsoft.com/office/officeart/2005/8/layout/vList3"/>
    <dgm:cxn modelId="{BB81FFB3-461C-4F06-AF1D-A21902A2A1FC}" type="presParOf" srcId="{B0AF0363-71EC-44C3-BC7E-AB1B7C6EFFC9}" destId="{16C1A244-309A-4D1E-9595-2EF6F5F7A82F}" srcOrd="1" destOrd="0" presId="urn:microsoft.com/office/officeart/2005/8/layout/vList3"/>
    <dgm:cxn modelId="{493C04B5-9F7D-449C-8F23-E221B3517BD1}" type="presParOf" srcId="{9ADCD8FD-5768-4F92-9FE5-136E3597D4E2}" destId="{C6C3878E-32BC-4A30-A563-A5CA1A781547}" srcOrd="11" destOrd="0" presId="urn:microsoft.com/office/officeart/2005/8/layout/vList3"/>
    <dgm:cxn modelId="{C2DAB5E0-A920-4775-AA9D-2C5E213272F9}" type="presParOf" srcId="{9ADCD8FD-5768-4F92-9FE5-136E3597D4E2}" destId="{805726EC-1EB7-40BC-B07E-7AE594474271}" srcOrd="12" destOrd="0" presId="urn:microsoft.com/office/officeart/2005/8/layout/vList3"/>
    <dgm:cxn modelId="{45D80139-E33B-4D6F-AC68-C113897C8CDB}" type="presParOf" srcId="{805726EC-1EB7-40BC-B07E-7AE594474271}" destId="{34106EA2-1221-4E7A-82E6-00541476C95F}" srcOrd="0" destOrd="0" presId="urn:microsoft.com/office/officeart/2005/8/layout/vList3"/>
    <dgm:cxn modelId="{E618E778-4706-44DC-B39A-AF7E745FD141}" type="presParOf" srcId="{805726EC-1EB7-40BC-B07E-7AE594474271}" destId="{5E581AF5-DA47-43C0-8902-A20939FADDB5}"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28AF365-691D-42D8-8CAA-17F3FAB1B2EE}"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CBA2E164-75A9-4B47-85FE-A43FE20D3048}">
      <dgm:prSet/>
      <dgm:spPr/>
      <dgm:t>
        <a:bodyPr/>
        <a:lstStyle/>
        <a:p>
          <a:r>
            <a:rPr lang="en-US" dirty="0"/>
            <a:t>We implemented an ARIMA (Autoregressive Integrated Moving Average) model to forecast stock prices. The ARIMA model was trained using historical closing prices, and the best order (</a:t>
          </a:r>
          <a:r>
            <a:rPr lang="en-US" dirty="0" err="1"/>
            <a:t>p,d,q</a:t>
          </a:r>
          <a:r>
            <a:rPr lang="en-US" dirty="0"/>
            <a:t>) was selected using ACF/PACF plots and </a:t>
          </a:r>
          <a:r>
            <a:rPr lang="en-US" dirty="0" err="1"/>
            <a:t>GridSearch</a:t>
          </a:r>
          <a:r>
            <a:rPr lang="en-US" dirty="0"/>
            <a:t> optimization.</a:t>
          </a:r>
          <a:endParaRPr lang="en-IN" dirty="0"/>
        </a:p>
      </dgm:t>
    </dgm:pt>
    <dgm:pt modelId="{6B012E0E-FC52-4396-ADD2-45F2791566D2}" type="parTrans" cxnId="{1E6BA55D-C39F-4548-B9EC-772E75ECC118}">
      <dgm:prSet/>
      <dgm:spPr/>
      <dgm:t>
        <a:bodyPr/>
        <a:lstStyle/>
        <a:p>
          <a:endParaRPr lang="en-IN"/>
        </a:p>
      </dgm:t>
    </dgm:pt>
    <dgm:pt modelId="{DF8060D7-6CAD-42FC-A571-98AC6360B620}" type="sibTrans" cxnId="{1E6BA55D-C39F-4548-B9EC-772E75ECC118}">
      <dgm:prSet/>
      <dgm:spPr/>
      <dgm:t>
        <a:bodyPr/>
        <a:lstStyle/>
        <a:p>
          <a:endParaRPr lang="en-IN"/>
        </a:p>
      </dgm:t>
    </dgm:pt>
    <dgm:pt modelId="{DA6287CC-CA07-4C1B-8FBB-F7938F9C080B}">
      <dgm:prSet/>
      <dgm:spPr/>
      <dgm:t>
        <a:bodyPr/>
        <a:lstStyle/>
        <a:p>
          <a:r>
            <a:rPr lang="en-US" b="1" u="sng"/>
            <a:t>Model Training </a:t>
          </a:r>
          <a:endParaRPr lang="en-IN"/>
        </a:p>
      </dgm:t>
    </dgm:pt>
    <dgm:pt modelId="{C4E52BFC-53BE-4F08-A842-CACB0515B41C}" type="parTrans" cxnId="{3A42C580-DF6B-41FC-97F3-7A71D61D126D}">
      <dgm:prSet/>
      <dgm:spPr/>
      <dgm:t>
        <a:bodyPr/>
        <a:lstStyle/>
        <a:p>
          <a:endParaRPr lang="en-IN"/>
        </a:p>
      </dgm:t>
    </dgm:pt>
    <dgm:pt modelId="{FA7DB6B6-66A3-4F37-AA8D-FF4AC2109604}" type="sibTrans" cxnId="{3A42C580-DF6B-41FC-97F3-7A71D61D126D}">
      <dgm:prSet/>
      <dgm:spPr/>
      <dgm:t>
        <a:bodyPr/>
        <a:lstStyle/>
        <a:p>
          <a:endParaRPr lang="en-IN"/>
        </a:p>
      </dgm:t>
    </dgm:pt>
    <dgm:pt modelId="{91FE7474-C088-49EE-90DC-18693EF22FF6}">
      <dgm:prSet/>
      <dgm:spPr/>
      <dgm:t>
        <a:bodyPr/>
        <a:lstStyle/>
        <a:p>
          <a:r>
            <a:rPr lang="en-US"/>
            <a:t>1.Data Preparation: The closing prices of Apple Inc. (AAPL) were used for ARIMA training.</a:t>
          </a:r>
          <a:endParaRPr lang="en-IN"/>
        </a:p>
      </dgm:t>
    </dgm:pt>
    <dgm:pt modelId="{5A7C3783-5E58-4A8E-8220-095482E0EFBF}" type="parTrans" cxnId="{6D1070B6-C5A5-4A89-B437-69C89DE6A7B3}">
      <dgm:prSet/>
      <dgm:spPr/>
      <dgm:t>
        <a:bodyPr/>
        <a:lstStyle/>
        <a:p>
          <a:endParaRPr lang="en-IN"/>
        </a:p>
      </dgm:t>
    </dgm:pt>
    <dgm:pt modelId="{44E465A3-D4AA-44F8-99BD-95AB487ECFBB}" type="sibTrans" cxnId="{6D1070B6-C5A5-4A89-B437-69C89DE6A7B3}">
      <dgm:prSet/>
      <dgm:spPr/>
      <dgm:t>
        <a:bodyPr/>
        <a:lstStyle/>
        <a:p>
          <a:endParaRPr lang="en-IN"/>
        </a:p>
      </dgm:t>
    </dgm:pt>
    <dgm:pt modelId="{58970F8F-405B-4F95-B1F6-5CED3BDFAC5D}">
      <dgm:prSet/>
      <dgm:spPr/>
      <dgm:t>
        <a:bodyPr/>
        <a:lstStyle/>
        <a:p>
          <a:r>
            <a:rPr lang="en-US"/>
            <a:t>2. Train-Test Split: 80% of the data was used for training, while the remaining 20% was used for testing.</a:t>
          </a:r>
          <a:endParaRPr lang="en-IN"/>
        </a:p>
      </dgm:t>
    </dgm:pt>
    <dgm:pt modelId="{42443D72-6E4A-4C80-8BEE-D5E645D591F8}" type="parTrans" cxnId="{C6B2EA9E-C07D-48E0-B274-0B22672C592A}">
      <dgm:prSet/>
      <dgm:spPr/>
      <dgm:t>
        <a:bodyPr/>
        <a:lstStyle/>
        <a:p>
          <a:endParaRPr lang="en-IN"/>
        </a:p>
      </dgm:t>
    </dgm:pt>
    <dgm:pt modelId="{2AB214DF-185C-48DD-8714-00D655944123}" type="sibTrans" cxnId="{C6B2EA9E-C07D-48E0-B274-0B22672C592A}">
      <dgm:prSet/>
      <dgm:spPr/>
      <dgm:t>
        <a:bodyPr/>
        <a:lstStyle/>
        <a:p>
          <a:endParaRPr lang="en-IN"/>
        </a:p>
      </dgm:t>
    </dgm:pt>
    <dgm:pt modelId="{84D1AD46-59D6-4306-87A0-507D2FA5BBFA}">
      <dgm:prSet/>
      <dgm:spPr/>
      <dgm:t>
        <a:bodyPr/>
        <a:lstStyle/>
        <a:p>
          <a:r>
            <a:rPr lang="en-US" dirty="0"/>
            <a:t>3. Differencing: Since stock prices are often non-stationary, first-order differencing was applied to remove trends. 4. Model Order Selection: The ARIMA (p, d, q) parameters were set as (7,1,12) based on ACF and PACF analysis. </a:t>
          </a:r>
          <a:endParaRPr lang="en-IN" dirty="0"/>
        </a:p>
      </dgm:t>
    </dgm:pt>
    <dgm:pt modelId="{36ABA0FB-FC02-4DAD-94B5-8077E7C750FB}" type="parTrans" cxnId="{D88C29AF-89F2-46BC-8C13-62BC4085F714}">
      <dgm:prSet/>
      <dgm:spPr/>
      <dgm:t>
        <a:bodyPr/>
        <a:lstStyle/>
        <a:p>
          <a:endParaRPr lang="en-IN"/>
        </a:p>
      </dgm:t>
    </dgm:pt>
    <dgm:pt modelId="{F17507B1-211A-402F-AD50-F4AD5334765E}" type="sibTrans" cxnId="{D88C29AF-89F2-46BC-8C13-62BC4085F714}">
      <dgm:prSet/>
      <dgm:spPr/>
      <dgm:t>
        <a:bodyPr/>
        <a:lstStyle/>
        <a:p>
          <a:endParaRPr lang="en-IN"/>
        </a:p>
      </dgm:t>
    </dgm:pt>
    <dgm:pt modelId="{E86409E5-743B-4A58-BBE4-7C0C9C0F3047}">
      <dgm:prSet/>
      <dgm:spPr/>
      <dgm:t>
        <a:bodyPr/>
        <a:lstStyle/>
        <a:p>
          <a:r>
            <a:rPr lang="en-US"/>
            <a:t>5. Training: The ARIMA model was fitted on the training dataset, and future prices were forecasted on the test set.</a:t>
          </a:r>
          <a:endParaRPr lang="en-IN"/>
        </a:p>
      </dgm:t>
    </dgm:pt>
    <dgm:pt modelId="{1DB49AC3-095B-4B8F-920B-271E3C63AF44}" type="parTrans" cxnId="{AFFB8AE0-91FD-4925-B10A-3B8BFC2123FC}">
      <dgm:prSet/>
      <dgm:spPr/>
      <dgm:t>
        <a:bodyPr/>
        <a:lstStyle/>
        <a:p>
          <a:endParaRPr lang="en-IN"/>
        </a:p>
      </dgm:t>
    </dgm:pt>
    <dgm:pt modelId="{1423790E-30E4-4C80-AC75-F3E84B517861}" type="sibTrans" cxnId="{AFFB8AE0-91FD-4925-B10A-3B8BFC2123FC}">
      <dgm:prSet/>
      <dgm:spPr/>
      <dgm:t>
        <a:bodyPr/>
        <a:lstStyle/>
        <a:p>
          <a:endParaRPr lang="en-IN"/>
        </a:p>
      </dgm:t>
    </dgm:pt>
    <dgm:pt modelId="{1B79267C-16CF-4DF3-837C-812C2EECC8BF}">
      <dgm:prSet/>
      <dgm:spPr/>
      <dgm:t>
        <a:bodyPr/>
        <a:lstStyle/>
        <a:p>
          <a:r>
            <a:rPr lang="en-US"/>
            <a:t>6. Prediction: The model forecasted the stock prices for the test set.</a:t>
          </a:r>
          <a:endParaRPr lang="en-IN"/>
        </a:p>
      </dgm:t>
    </dgm:pt>
    <dgm:pt modelId="{3115A508-44CB-4C36-8EF4-CE889FBB834B}" type="parTrans" cxnId="{BAD7A968-7741-4BCE-BED5-13B337C5BA7F}">
      <dgm:prSet/>
      <dgm:spPr/>
      <dgm:t>
        <a:bodyPr/>
        <a:lstStyle/>
        <a:p>
          <a:endParaRPr lang="en-IN"/>
        </a:p>
      </dgm:t>
    </dgm:pt>
    <dgm:pt modelId="{7EC0061F-A99F-4C6F-9AEA-44DF9B50CF1A}" type="sibTrans" cxnId="{BAD7A968-7741-4BCE-BED5-13B337C5BA7F}">
      <dgm:prSet/>
      <dgm:spPr/>
      <dgm:t>
        <a:bodyPr/>
        <a:lstStyle/>
        <a:p>
          <a:endParaRPr lang="en-IN"/>
        </a:p>
      </dgm:t>
    </dgm:pt>
    <dgm:pt modelId="{9CFCC8F5-3425-4950-A4E9-02BACD0B1BF6}">
      <dgm:prSet/>
      <dgm:spPr/>
      <dgm:t>
        <a:bodyPr/>
        <a:lstStyle/>
        <a:p>
          <a:r>
            <a:rPr lang="en-US"/>
            <a:t>7. Evaluation: Performance was measured using MAE, RMSE</a:t>
          </a:r>
          <a:endParaRPr lang="en-IN"/>
        </a:p>
      </dgm:t>
    </dgm:pt>
    <dgm:pt modelId="{7977E8AB-EED3-47A7-B984-F02A34865AF5}" type="parTrans" cxnId="{20A0E65B-777D-40EC-974A-59F511284082}">
      <dgm:prSet/>
      <dgm:spPr/>
      <dgm:t>
        <a:bodyPr/>
        <a:lstStyle/>
        <a:p>
          <a:endParaRPr lang="en-IN"/>
        </a:p>
      </dgm:t>
    </dgm:pt>
    <dgm:pt modelId="{B2F91A73-42AB-47AD-9643-F7940F6FC35E}" type="sibTrans" cxnId="{20A0E65B-777D-40EC-974A-59F511284082}">
      <dgm:prSet/>
      <dgm:spPr/>
      <dgm:t>
        <a:bodyPr/>
        <a:lstStyle/>
        <a:p>
          <a:endParaRPr lang="en-IN"/>
        </a:p>
      </dgm:t>
    </dgm:pt>
    <dgm:pt modelId="{082C8CFC-6E93-4A02-AFCC-94642CFDC418}" type="pres">
      <dgm:prSet presAssocID="{628AF365-691D-42D8-8CAA-17F3FAB1B2EE}" presName="CompostProcess" presStyleCnt="0">
        <dgm:presLayoutVars>
          <dgm:dir/>
          <dgm:resizeHandles val="exact"/>
        </dgm:presLayoutVars>
      </dgm:prSet>
      <dgm:spPr/>
    </dgm:pt>
    <dgm:pt modelId="{BE2AFB01-E7D6-486C-B799-8557C1267C87}" type="pres">
      <dgm:prSet presAssocID="{628AF365-691D-42D8-8CAA-17F3FAB1B2EE}" presName="arrow" presStyleLbl="bgShp" presStyleIdx="0" presStyleCnt="1"/>
      <dgm:spPr/>
    </dgm:pt>
    <dgm:pt modelId="{1C63A234-5ED5-4D76-8626-1C2CB3EB5C73}" type="pres">
      <dgm:prSet presAssocID="{628AF365-691D-42D8-8CAA-17F3FAB1B2EE}" presName="linearProcess" presStyleCnt="0"/>
      <dgm:spPr/>
    </dgm:pt>
    <dgm:pt modelId="{293EE2F7-2267-458B-BDD3-663C6320885F}" type="pres">
      <dgm:prSet presAssocID="{CBA2E164-75A9-4B47-85FE-A43FE20D3048}" presName="textNode" presStyleLbl="node1" presStyleIdx="0" presStyleCnt="8">
        <dgm:presLayoutVars>
          <dgm:bulletEnabled val="1"/>
        </dgm:presLayoutVars>
      </dgm:prSet>
      <dgm:spPr/>
    </dgm:pt>
    <dgm:pt modelId="{043D4F83-3BE7-44A2-85B8-441375E1E30F}" type="pres">
      <dgm:prSet presAssocID="{DF8060D7-6CAD-42FC-A571-98AC6360B620}" presName="sibTrans" presStyleCnt="0"/>
      <dgm:spPr/>
    </dgm:pt>
    <dgm:pt modelId="{0C4CEAD1-226A-43F3-8394-7A52BBFB8221}" type="pres">
      <dgm:prSet presAssocID="{DA6287CC-CA07-4C1B-8FBB-F7938F9C080B}" presName="textNode" presStyleLbl="node1" presStyleIdx="1" presStyleCnt="8">
        <dgm:presLayoutVars>
          <dgm:bulletEnabled val="1"/>
        </dgm:presLayoutVars>
      </dgm:prSet>
      <dgm:spPr/>
    </dgm:pt>
    <dgm:pt modelId="{184CECB4-1364-43E5-A504-FF5BEDF5C14A}" type="pres">
      <dgm:prSet presAssocID="{FA7DB6B6-66A3-4F37-AA8D-FF4AC2109604}" presName="sibTrans" presStyleCnt="0"/>
      <dgm:spPr/>
    </dgm:pt>
    <dgm:pt modelId="{5AA2CCBC-B822-4D38-995A-DA88E701E313}" type="pres">
      <dgm:prSet presAssocID="{91FE7474-C088-49EE-90DC-18693EF22FF6}" presName="textNode" presStyleLbl="node1" presStyleIdx="2" presStyleCnt="8">
        <dgm:presLayoutVars>
          <dgm:bulletEnabled val="1"/>
        </dgm:presLayoutVars>
      </dgm:prSet>
      <dgm:spPr/>
    </dgm:pt>
    <dgm:pt modelId="{C08C29EE-0C02-40CC-9627-94AE59BC8762}" type="pres">
      <dgm:prSet presAssocID="{44E465A3-D4AA-44F8-99BD-95AB487ECFBB}" presName="sibTrans" presStyleCnt="0"/>
      <dgm:spPr/>
    </dgm:pt>
    <dgm:pt modelId="{298BB99F-DF44-4D47-BF4C-619FD206F695}" type="pres">
      <dgm:prSet presAssocID="{58970F8F-405B-4F95-B1F6-5CED3BDFAC5D}" presName="textNode" presStyleLbl="node1" presStyleIdx="3" presStyleCnt="8">
        <dgm:presLayoutVars>
          <dgm:bulletEnabled val="1"/>
        </dgm:presLayoutVars>
      </dgm:prSet>
      <dgm:spPr/>
    </dgm:pt>
    <dgm:pt modelId="{3404BD32-B823-426E-992F-19D3BD94C4A4}" type="pres">
      <dgm:prSet presAssocID="{2AB214DF-185C-48DD-8714-00D655944123}" presName="sibTrans" presStyleCnt="0"/>
      <dgm:spPr/>
    </dgm:pt>
    <dgm:pt modelId="{85538AC8-421C-4C9B-96B5-16CA51A1F754}" type="pres">
      <dgm:prSet presAssocID="{84D1AD46-59D6-4306-87A0-507D2FA5BBFA}" presName="textNode" presStyleLbl="node1" presStyleIdx="4" presStyleCnt="8">
        <dgm:presLayoutVars>
          <dgm:bulletEnabled val="1"/>
        </dgm:presLayoutVars>
      </dgm:prSet>
      <dgm:spPr/>
    </dgm:pt>
    <dgm:pt modelId="{E66439E8-95A0-443F-87EE-6AF9E0927C29}" type="pres">
      <dgm:prSet presAssocID="{F17507B1-211A-402F-AD50-F4AD5334765E}" presName="sibTrans" presStyleCnt="0"/>
      <dgm:spPr/>
    </dgm:pt>
    <dgm:pt modelId="{F7E8CFAC-D29E-4DF2-B5DE-9DAD2BFF3A55}" type="pres">
      <dgm:prSet presAssocID="{E86409E5-743B-4A58-BBE4-7C0C9C0F3047}" presName="textNode" presStyleLbl="node1" presStyleIdx="5" presStyleCnt="8">
        <dgm:presLayoutVars>
          <dgm:bulletEnabled val="1"/>
        </dgm:presLayoutVars>
      </dgm:prSet>
      <dgm:spPr/>
    </dgm:pt>
    <dgm:pt modelId="{E5D986FB-9F69-4246-8310-DAAADD4A61A4}" type="pres">
      <dgm:prSet presAssocID="{1423790E-30E4-4C80-AC75-F3E84B517861}" presName="sibTrans" presStyleCnt="0"/>
      <dgm:spPr/>
    </dgm:pt>
    <dgm:pt modelId="{127668D7-CCBD-486B-B598-862CCD42FD9E}" type="pres">
      <dgm:prSet presAssocID="{1B79267C-16CF-4DF3-837C-812C2EECC8BF}" presName="textNode" presStyleLbl="node1" presStyleIdx="6" presStyleCnt="8">
        <dgm:presLayoutVars>
          <dgm:bulletEnabled val="1"/>
        </dgm:presLayoutVars>
      </dgm:prSet>
      <dgm:spPr/>
    </dgm:pt>
    <dgm:pt modelId="{C4AB0FC1-402A-426E-B8B1-07795B3156BF}" type="pres">
      <dgm:prSet presAssocID="{7EC0061F-A99F-4C6F-9AEA-44DF9B50CF1A}" presName="sibTrans" presStyleCnt="0"/>
      <dgm:spPr/>
    </dgm:pt>
    <dgm:pt modelId="{6231EB8E-743E-4EAB-AD68-DE9DF015C76E}" type="pres">
      <dgm:prSet presAssocID="{9CFCC8F5-3425-4950-A4E9-02BACD0B1BF6}" presName="textNode" presStyleLbl="node1" presStyleIdx="7" presStyleCnt="8">
        <dgm:presLayoutVars>
          <dgm:bulletEnabled val="1"/>
        </dgm:presLayoutVars>
      </dgm:prSet>
      <dgm:spPr/>
    </dgm:pt>
  </dgm:ptLst>
  <dgm:cxnLst>
    <dgm:cxn modelId="{76ADD10C-33AA-477D-A598-5D9507056E4A}" type="presOf" srcId="{CBA2E164-75A9-4B47-85FE-A43FE20D3048}" destId="{293EE2F7-2267-458B-BDD3-663C6320885F}" srcOrd="0" destOrd="0" presId="urn:microsoft.com/office/officeart/2005/8/layout/hProcess9"/>
    <dgm:cxn modelId="{08043430-062D-44C4-B860-90D2EB159A83}" type="presOf" srcId="{91FE7474-C088-49EE-90DC-18693EF22FF6}" destId="{5AA2CCBC-B822-4D38-995A-DA88E701E313}" srcOrd="0" destOrd="0" presId="urn:microsoft.com/office/officeart/2005/8/layout/hProcess9"/>
    <dgm:cxn modelId="{20A0E65B-777D-40EC-974A-59F511284082}" srcId="{628AF365-691D-42D8-8CAA-17F3FAB1B2EE}" destId="{9CFCC8F5-3425-4950-A4E9-02BACD0B1BF6}" srcOrd="7" destOrd="0" parTransId="{7977E8AB-EED3-47A7-B984-F02A34865AF5}" sibTransId="{B2F91A73-42AB-47AD-9643-F7940F6FC35E}"/>
    <dgm:cxn modelId="{1E6BA55D-C39F-4548-B9EC-772E75ECC118}" srcId="{628AF365-691D-42D8-8CAA-17F3FAB1B2EE}" destId="{CBA2E164-75A9-4B47-85FE-A43FE20D3048}" srcOrd="0" destOrd="0" parTransId="{6B012E0E-FC52-4396-ADD2-45F2791566D2}" sibTransId="{DF8060D7-6CAD-42FC-A571-98AC6360B620}"/>
    <dgm:cxn modelId="{BAD7A968-7741-4BCE-BED5-13B337C5BA7F}" srcId="{628AF365-691D-42D8-8CAA-17F3FAB1B2EE}" destId="{1B79267C-16CF-4DF3-837C-812C2EECC8BF}" srcOrd="6" destOrd="0" parTransId="{3115A508-44CB-4C36-8EF4-CE889FBB834B}" sibTransId="{7EC0061F-A99F-4C6F-9AEA-44DF9B50CF1A}"/>
    <dgm:cxn modelId="{3A42C580-DF6B-41FC-97F3-7A71D61D126D}" srcId="{628AF365-691D-42D8-8CAA-17F3FAB1B2EE}" destId="{DA6287CC-CA07-4C1B-8FBB-F7938F9C080B}" srcOrd="1" destOrd="0" parTransId="{C4E52BFC-53BE-4F08-A842-CACB0515B41C}" sibTransId="{FA7DB6B6-66A3-4F37-AA8D-FF4AC2109604}"/>
    <dgm:cxn modelId="{46DDDF89-682D-4CCC-9C41-EF6FC4FA8BD3}" type="presOf" srcId="{1B79267C-16CF-4DF3-837C-812C2EECC8BF}" destId="{127668D7-CCBD-486B-B598-862CCD42FD9E}" srcOrd="0" destOrd="0" presId="urn:microsoft.com/office/officeart/2005/8/layout/hProcess9"/>
    <dgm:cxn modelId="{C6B2EA9E-C07D-48E0-B274-0B22672C592A}" srcId="{628AF365-691D-42D8-8CAA-17F3FAB1B2EE}" destId="{58970F8F-405B-4F95-B1F6-5CED3BDFAC5D}" srcOrd="3" destOrd="0" parTransId="{42443D72-6E4A-4C80-8BEE-D5E645D591F8}" sibTransId="{2AB214DF-185C-48DD-8714-00D655944123}"/>
    <dgm:cxn modelId="{72635BA3-795B-463F-BCA2-BDFDE8AE7CBF}" type="presOf" srcId="{E86409E5-743B-4A58-BBE4-7C0C9C0F3047}" destId="{F7E8CFAC-D29E-4DF2-B5DE-9DAD2BFF3A55}" srcOrd="0" destOrd="0" presId="urn:microsoft.com/office/officeart/2005/8/layout/hProcess9"/>
    <dgm:cxn modelId="{06357CA6-2E5B-483A-9B78-C13530CD4C5C}" type="presOf" srcId="{84D1AD46-59D6-4306-87A0-507D2FA5BBFA}" destId="{85538AC8-421C-4C9B-96B5-16CA51A1F754}" srcOrd="0" destOrd="0" presId="urn:microsoft.com/office/officeart/2005/8/layout/hProcess9"/>
    <dgm:cxn modelId="{D88C29AF-89F2-46BC-8C13-62BC4085F714}" srcId="{628AF365-691D-42D8-8CAA-17F3FAB1B2EE}" destId="{84D1AD46-59D6-4306-87A0-507D2FA5BBFA}" srcOrd="4" destOrd="0" parTransId="{36ABA0FB-FC02-4DAD-94B5-8077E7C750FB}" sibTransId="{F17507B1-211A-402F-AD50-F4AD5334765E}"/>
    <dgm:cxn modelId="{F92F18B5-0C8F-4DF3-A791-B5190657FD51}" type="presOf" srcId="{9CFCC8F5-3425-4950-A4E9-02BACD0B1BF6}" destId="{6231EB8E-743E-4EAB-AD68-DE9DF015C76E}" srcOrd="0" destOrd="0" presId="urn:microsoft.com/office/officeart/2005/8/layout/hProcess9"/>
    <dgm:cxn modelId="{6D1070B6-C5A5-4A89-B437-69C89DE6A7B3}" srcId="{628AF365-691D-42D8-8CAA-17F3FAB1B2EE}" destId="{91FE7474-C088-49EE-90DC-18693EF22FF6}" srcOrd="2" destOrd="0" parTransId="{5A7C3783-5E58-4A8E-8220-095482E0EFBF}" sibTransId="{44E465A3-D4AA-44F8-99BD-95AB487ECFBB}"/>
    <dgm:cxn modelId="{ED43D9CB-972A-4FFF-AC9F-CB1F8E3A5F1F}" type="presOf" srcId="{DA6287CC-CA07-4C1B-8FBB-F7938F9C080B}" destId="{0C4CEAD1-226A-43F3-8394-7A52BBFB8221}" srcOrd="0" destOrd="0" presId="urn:microsoft.com/office/officeart/2005/8/layout/hProcess9"/>
    <dgm:cxn modelId="{47AA9CD3-34E1-4724-8B44-271433E67984}" type="presOf" srcId="{58970F8F-405B-4F95-B1F6-5CED3BDFAC5D}" destId="{298BB99F-DF44-4D47-BF4C-619FD206F695}" srcOrd="0" destOrd="0" presId="urn:microsoft.com/office/officeart/2005/8/layout/hProcess9"/>
    <dgm:cxn modelId="{59A98CD7-6FBE-49D4-8CD8-3ACBE82845D5}" type="presOf" srcId="{628AF365-691D-42D8-8CAA-17F3FAB1B2EE}" destId="{082C8CFC-6E93-4A02-AFCC-94642CFDC418}" srcOrd="0" destOrd="0" presId="urn:microsoft.com/office/officeart/2005/8/layout/hProcess9"/>
    <dgm:cxn modelId="{AFFB8AE0-91FD-4925-B10A-3B8BFC2123FC}" srcId="{628AF365-691D-42D8-8CAA-17F3FAB1B2EE}" destId="{E86409E5-743B-4A58-BBE4-7C0C9C0F3047}" srcOrd="5" destOrd="0" parTransId="{1DB49AC3-095B-4B8F-920B-271E3C63AF44}" sibTransId="{1423790E-30E4-4C80-AC75-F3E84B517861}"/>
    <dgm:cxn modelId="{ADA3C3BB-B072-4EB9-BE46-3AB09628AF0A}" type="presParOf" srcId="{082C8CFC-6E93-4A02-AFCC-94642CFDC418}" destId="{BE2AFB01-E7D6-486C-B799-8557C1267C87}" srcOrd="0" destOrd="0" presId="urn:microsoft.com/office/officeart/2005/8/layout/hProcess9"/>
    <dgm:cxn modelId="{7F836954-D284-47FC-80AC-A4D052B2BDD3}" type="presParOf" srcId="{082C8CFC-6E93-4A02-AFCC-94642CFDC418}" destId="{1C63A234-5ED5-4D76-8626-1C2CB3EB5C73}" srcOrd="1" destOrd="0" presId="urn:microsoft.com/office/officeart/2005/8/layout/hProcess9"/>
    <dgm:cxn modelId="{EDB3088F-B49A-45E1-AAB6-22D4523C9564}" type="presParOf" srcId="{1C63A234-5ED5-4D76-8626-1C2CB3EB5C73}" destId="{293EE2F7-2267-458B-BDD3-663C6320885F}" srcOrd="0" destOrd="0" presId="urn:microsoft.com/office/officeart/2005/8/layout/hProcess9"/>
    <dgm:cxn modelId="{AC798A56-7638-4177-9638-549FE00A56CC}" type="presParOf" srcId="{1C63A234-5ED5-4D76-8626-1C2CB3EB5C73}" destId="{043D4F83-3BE7-44A2-85B8-441375E1E30F}" srcOrd="1" destOrd="0" presId="urn:microsoft.com/office/officeart/2005/8/layout/hProcess9"/>
    <dgm:cxn modelId="{B6AD734E-6B1B-4D2B-8B53-CA208265F1EC}" type="presParOf" srcId="{1C63A234-5ED5-4D76-8626-1C2CB3EB5C73}" destId="{0C4CEAD1-226A-43F3-8394-7A52BBFB8221}" srcOrd="2" destOrd="0" presId="urn:microsoft.com/office/officeart/2005/8/layout/hProcess9"/>
    <dgm:cxn modelId="{29E027A5-F421-484D-8FB6-ECAE8BF1232E}" type="presParOf" srcId="{1C63A234-5ED5-4D76-8626-1C2CB3EB5C73}" destId="{184CECB4-1364-43E5-A504-FF5BEDF5C14A}" srcOrd="3" destOrd="0" presId="urn:microsoft.com/office/officeart/2005/8/layout/hProcess9"/>
    <dgm:cxn modelId="{1BA5FCE5-9188-43C5-85DA-3396C9F4E564}" type="presParOf" srcId="{1C63A234-5ED5-4D76-8626-1C2CB3EB5C73}" destId="{5AA2CCBC-B822-4D38-995A-DA88E701E313}" srcOrd="4" destOrd="0" presId="urn:microsoft.com/office/officeart/2005/8/layout/hProcess9"/>
    <dgm:cxn modelId="{A34A8B1C-9107-4821-B7CA-96538C10FA0F}" type="presParOf" srcId="{1C63A234-5ED5-4D76-8626-1C2CB3EB5C73}" destId="{C08C29EE-0C02-40CC-9627-94AE59BC8762}" srcOrd="5" destOrd="0" presId="urn:microsoft.com/office/officeart/2005/8/layout/hProcess9"/>
    <dgm:cxn modelId="{7DB85F97-D3D7-4D30-BBAC-B19E6FED436B}" type="presParOf" srcId="{1C63A234-5ED5-4D76-8626-1C2CB3EB5C73}" destId="{298BB99F-DF44-4D47-BF4C-619FD206F695}" srcOrd="6" destOrd="0" presId="urn:microsoft.com/office/officeart/2005/8/layout/hProcess9"/>
    <dgm:cxn modelId="{5BE10C64-E9D1-4653-B412-A8A39019BCCE}" type="presParOf" srcId="{1C63A234-5ED5-4D76-8626-1C2CB3EB5C73}" destId="{3404BD32-B823-426E-992F-19D3BD94C4A4}" srcOrd="7" destOrd="0" presId="urn:microsoft.com/office/officeart/2005/8/layout/hProcess9"/>
    <dgm:cxn modelId="{B3C9CF84-DB1F-456B-8928-7620C93A505A}" type="presParOf" srcId="{1C63A234-5ED5-4D76-8626-1C2CB3EB5C73}" destId="{85538AC8-421C-4C9B-96B5-16CA51A1F754}" srcOrd="8" destOrd="0" presId="urn:microsoft.com/office/officeart/2005/8/layout/hProcess9"/>
    <dgm:cxn modelId="{2F66A91B-DEBB-4F26-8DB5-CE23ADFF7D9B}" type="presParOf" srcId="{1C63A234-5ED5-4D76-8626-1C2CB3EB5C73}" destId="{E66439E8-95A0-443F-87EE-6AF9E0927C29}" srcOrd="9" destOrd="0" presId="urn:microsoft.com/office/officeart/2005/8/layout/hProcess9"/>
    <dgm:cxn modelId="{8D26E4F1-789D-4F93-97F7-2DD3D5C7296D}" type="presParOf" srcId="{1C63A234-5ED5-4D76-8626-1C2CB3EB5C73}" destId="{F7E8CFAC-D29E-4DF2-B5DE-9DAD2BFF3A55}" srcOrd="10" destOrd="0" presId="urn:microsoft.com/office/officeart/2005/8/layout/hProcess9"/>
    <dgm:cxn modelId="{7CE7940E-ECEC-4DA2-AA3F-486B20EF9D9F}" type="presParOf" srcId="{1C63A234-5ED5-4D76-8626-1C2CB3EB5C73}" destId="{E5D986FB-9F69-4246-8310-DAAADD4A61A4}" srcOrd="11" destOrd="0" presId="urn:microsoft.com/office/officeart/2005/8/layout/hProcess9"/>
    <dgm:cxn modelId="{0BCBD510-467B-4522-AF91-D5C25F5D3668}" type="presParOf" srcId="{1C63A234-5ED5-4D76-8626-1C2CB3EB5C73}" destId="{127668D7-CCBD-486B-B598-862CCD42FD9E}" srcOrd="12" destOrd="0" presId="urn:microsoft.com/office/officeart/2005/8/layout/hProcess9"/>
    <dgm:cxn modelId="{1028B020-CF65-4C45-A635-20905CF347FF}" type="presParOf" srcId="{1C63A234-5ED5-4D76-8626-1C2CB3EB5C73}" destId="{C4AB0FC1-402A-426E-B8B1-07795B3156BF}" srcOrd="13" destOrd="0" presId="urn:microsoft.com/office/officeart/2005/8/layout/hProcess9"/>
    <dgm:cxn modelId="{F9E8C1D1-BB95-4AF4-B00B-E42BB5C27940}" type="presParOf" srcId="{1C63A234-5ED5-4D76-8626-1C2CB3EB5C73}" destId="{6231EB8E-743E-4EAB-AD68-DE9DF015C76E}" srcOrd="1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401B42-CE9A-4410-8C76-1BCC3C3E3DE3}">
      <dsp:nvSpPr>
        <dsp:cNvPr id="0" name=""/>
        <dsp:cNvSpPr/>
      </dsp:nvSpPr>
      <dsp:spPr>
        <a:xfrm>
          <a:off x="0" y="0"/>
          <a:ext cx="3649132" cy="3649132"/>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5D57778-05E8-4FD2-B245-9CF07EC48424}">
      <dsp:nvSpPr>
        <dsp:cNvPr id="0" name=""/>
        <dsp:cNvSpPr/>
      </dsp:nvSpPr>
      <dsp:spPr>
        <a:xfrm>
          <a:off x="1824566" y="0"/>
          <a:ext cx="8306858" cy="3649132"/>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1. Data Collection The dataset for this study was sourced from yfinance API, including historical stock price data for selected companies. The data included key financial metrics such as closing price, trading volume, and other relevant indicators over a 1-year time period. </a:t>
          </a:r>
          <a:endParaRPr lang="en-IN" sz="1200" kern="1200" dirty="0"/>
        </a:p>
      </dsp:txBody>
      <dsp:txXfrm>
        <a:off x="1824566" y="0"/>
        <a:ext cx="8306858" cy="583861"/>
      </dsp:txXfrm>
    </dsp:sp>
    <dsp:sp modelId="{498CD29F-3B40-45C8-A7D4-D5940F9EF4F3}">
      <dsp:nvSpPr>
        <dsp:cNvPr id="0" name=""/>
        <dsp:cNvSpPr/>
      </dsp:nvSpPr>
      <dsp:spPr>
        <a:xfrm>
          <a:off x="383158" y="583861"/>
          <a:ext cx="2882815" cy="2882815"/>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AB44D35-2ED0-4501-9B25-BFE78666DAE9}">
      <dsp:nvSpPr>
        <dsp:cNvPr id="0" name=""/>
        <dsp:cNvSpPr/>
      </dsp:nvSpPr>
      <dsp:spPr>
        <a:xfrm>
          <a:off x="1824566" y="583861"/>
          <a:ext cx="8306858" cy="2882815"/>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2. Data Preprocessing To ensure high-quality inputs for modeling, the following preprocessing steps were applied: ● Handling Missing Values: Missing data points were identified and either imputed using forward-fill techniques or removed if necessary. ● Feature Engineering: New features such as lagged returns, moving averages, and percentage changes were created to enhance predictive power. ● Stationarity Check: The ADF and KPSS tests were conducted to verify stationarity, and first-order differencing was applied to non-stationary series. ● Train-Test Split: The dataset was split into 80% training and 20% testing sets for model evaluation. </a:t>
          </a:r>
          <a:endParaRPr lang="en-IN" sz="900" kern="1200" dirty="0"/>
        </a:p>
      </dsp:txBody>
      <dsp:txXfrm>
        <a:off x="1824566" y="583861"/>
        <a:ext cx="8306858" cy="583861"/>
      </dsp:txXfrm>
    </dsp:sp>
    <dsp:sp modelId="{83550314-A7C9-4175-94C1-8244B62AA070}">
      <dsp:nvSpPr>
        <dsp:cNvPr id="0" name=""/>
        <dsp:cNvSpPr/>
      </dsp:nvSpPr>
      <dsp:spPr>
        <a:xfrm>
          <a:off x="766317" y="1167722"/>
          <a:ext cx="2116497" cy="2116497"/>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5EA422A-9EC7-4E54-B5C8-90867B871D5E}">
      <dsp:nvSpPr>
        <dsp:cNvPr id="0" name=""/>
        <dsp:cNvSpPr/>
      </dsp:nvSpPr>
      <dsp:spPr>
        <a:xfrm>
          <a:off x="1824566" y="1167722"/>
          <a:ext cx="8306858" cy="2116497"/>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t>3. ARIMA Model Development The ARIMA (Autoregressive Integrated Moving Average) model was used for time-series forecasting: ● Parameter Selection: The ACF and PACF plots and Grid search Results were analyzed to determine optimal (p, d, q) values. ● Model Training: The ARIMA model was trained using the training dataset, and predictions were made on the test set. </a:t>
          </a:r>
          <a:endParaRPr lang="en-IN" sz="1200" kern="1200" dirty="0"/>
        </a:p>
      </dsp:txBody>
      <dsp:txXfrm>
        <a:off x="1824566" y="1167722"/>
        <a:ext cx="8306858" cy="583861"/>
      </dsp:txXfrm>
    </dsp:sp>
    <dsp:sp modelId="{D300AF77-6179-46E8-B49D-F67D109459D8}">
      <dsp:nvSpPr>
        <dsp:cNvPr id="0" name=""/>
        <dsp:cNvSpPr/>
      </dsp:nvSpPr>
      <dsp:spPr>
        <a:xfrm>
          <a:off x="1149476" y="1751583"/>
          <a:ext cx="1350179" cy="1350179"/>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1E5A56-27C4-4D3C-9668-D715444ADCAB}">
      <dsp:nvSpPr>
        <dsp:cNvPr id="0" name=""/>
        <dsp:cNvSpPr/>
      </dsp:nvSpPr>
      <dsp:spPr>
        <a:xfrm>
          <a:off x="1824566" y="1751583"/>
          <a:ext cx="8306858" cy="1350179"/>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4. XGBoost Model Development A Gradient Boosting approach using XGBoost was applied for predictive modeling: ● Feature Selection: Relevant features such as lagged prices, moving averages, and volume changes were used. ● Hyperparameter Tuning: Optuna was used to optimize hyperparameters for improved performance. ● Model Training: The model was trained on the training set and evaluated on the test set.</a:t>
          </a:r>
          <a:endParaRPr lang="en-IN" sz="1100" kern="1200" dirty="0"/>
        </a:p>
      </dsp:txBody>
      <dsp:txXfrm>
        <a:off x="1824566" y="1751583"/>
        <a:ext cx="8306858" cy="583861"/>
      </dsp:txXfrm>
    </dsp:sp>
    <dsp:sp modelId="{DD9CB953-8061-48CC-AB77-E09FD2981F71}">
      <dsp:nvSpPr>
        <dsp:cNvPr id="0" name=""/>
        <dsp:cNvSpPr/>
      </dsp:nvSpPr>
      <dsp:spPr>
        <a:xfrm>
          <a:off x="1532635" y="2335445"/>
          <a:ext cx="583861" cy="583861"/>
        </a:xfrm>
        <a:prstGeom prst="pie">
          <a:avLst>
            <a:gd name="adj1" fmla="val 5400000"/>
            <a:gd name="adj2" fmla="val 1620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0B8A8B3-EEFD-40B3-BE58-F7D599A02665}">
      <dsp:nvSpPr>
        <dsp:cNvPr id="0" name=""/>
        <dsp:cNvSpPr/>
      </dsp:nvSpPr>
      <dsp:spPr>
        <a:xfrm>
          <a:off x="1824566" y="2335445"/>
          <a:ext cx="8306858" cy="583861"/>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5</a:t>
          </a:r>
          <a:r>
            <a:rPr lang="en-US" sz="1400" kern="1200" dirty="0"/>
            <a:t>. Model Evaluation Both models were assessed using the following metrics: ● Root Mean Squared Error (RMSE) ● Mean Absolute Error (MAE) ● R² Score (for XGBoost model) A comparative analysis was conducted to determine which model provided the most accurate and reliable stock price predictions. </a:t>
          </a:r>
          <a:endParaRPr lang="en-IN" sz="1400" kern="1200" dirty="0"/>
        </a:p>
      </dsp:txBody>
      <dsp:txXfrm>
        <a:off x="1824566" y="2335445"/>
        <a:ext cx="8306858" cy="58386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3CDFA5-3B31-4B35-B6C3-17A9D5D551C5}">
      <dsp:nvSpPr>
        <dsp:cNvPr id="0" name=""/>
        <dsp:cNvSpPr/>
      </dsp:nvSpPr>
      <dsp:spPr>
        <a:xfrm rot="10800000">
          <a:off x="1802869" y="0"/>
          <a:ext cx="6737397" cy="42342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19"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Feature Engineering</a:t>
          </a:r>
          <a:endParaRPr lang="en-IN" sz="1100" kern="1200" dirty="0"/>
        </a:p>
      </dsp:txBody>
      <dsp:txXfrm rot="10800000">
        <a:off x="1908725" y="0"/>
        <a:ext cx="6631541" cy="423424"/>
      </dsp:txXfrm>
    </dsp:sp>
    <dsp:sp modelId="{0125E09E-C8EA-427F-AB03-C4C6BA1DA9E0}">
      <dsp:nvSpPr>
        <dsp:cNvPr id="0" name=""/>
        <dsp:cNvSpPr/>
      </dsp:nvSpPr>
      <dsp:spPr>
        <a:xfrm>
          <a:off x="1591157" y="1141"/>
          <a:ext cx="423424" cy="42342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F5C0F7-6DF6-4C3A-AF49-0CBDAD3649D5}">
      <dsp:nvSpPr>
        <dsp:cNvPr id="0" name=""/>
        <dsp:cNvSpPr/>
      </dsp:nvSpPr>
      <dsp:spPr>
        <a:xfrm rot="10800000">
          <a:off x="1802869" y="538379"/>
          <a:ext cx="6737397" cy="42342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19"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kern="1200"/>
            <a:t>To improve predictive accuracy, additional features were created:</a:t>
          </a:r>
          <a:endParaRPr lang="en-IN" sz="1100" kern="1200"/>
        </a:p>
      </dsp:txBody>
      <dsp:txXfrm rot="10800000">
        <a:off x="1908725" y="538379"/>
        <a:ext cx="6631541" cy="423424"/>
      </dsp:txXfrm>
    </dsp:sp>
    <dsp:sp modelId="{3A9B8BD5-31D3-4C17-932C-7F72C8DF5A35}">
      <dsp:nvSpPr>
        <dsp:cNvPr id="0" name=""/>
        <dsp:cNvSpPr/>
      </dsp:nvSpPr>
      <dsp:spPr>
        <a:xfrm>
          <a:off x="1591157" y="538379"/>
          <a:ext cx="423424" cy="42342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D61D2E-A7A8-457F-B1C5-8DDE0731B6B0}">
      <dsp:nvSpPr>
        <dsp:cNvPr id="0" name=""/>
        <dsp:cNvSpPr/>
      </dsp:nvSpPr>
      <dsp:spPr>
        <a:xfrm rot="10800000">
          <a:off x="1802869" y="1075616"/>
          <a:ext cx="6737397" cy="42342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19"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kern="1200"/>
            <a:t>● Lagged Features: Previous day’s closing price (Lag_1).</a:t>
          </a:r>
          <a:endParaRPr lang="en-IN" sz="1100" kern="1200"/>
        </a:p>
      </dsp:txBody>
      <dsp:txXfrm rot="10800000">
        <a:off x="1908725" y="1075616"/>
        <a:ext cx="6631541" cy="423424"/>
      </dsp:txXfrm>
    </dsp:sp>
    <dsp:sp modelId="{53FD1CE1-AC79-4536-B0DE-5C3875282B00}">
      <dsp:nvSpPr>
        <dsp:cNvPr id="0" name=""/>
        <dsp:cNvSpPr/>
      </dsp:nvSpPr>
      <dsp:spPr>
        <a:xfrm>
          <a:off x="1591157" y="1075616"/>
          <a:ext cx="423424" cy="42342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D3D9747-F40D-401C-923C-BC73BE96CDD6}">
      <dsp:nvSpPr>
        <dsp:cNvPr id="0" name=""/>
        <dsp:cNvSpPr/>
      </dsp:nvSpPr>
      <dsp:spPr>
        <a:xfrm rot="10800000">
          <a:off x="1802869" y="1612854"/>
          <a:ext cx="6737397" cy="42342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19"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kern="1200"/>
            <a:t>● Rolling Window Features: </a:t>
          </a:r>
          <a:endParaRPr lang="en-IN" sz="1100" kern="1200"/>
        </a:p>
      </dsp:txBody>
      <dsp:txXfrm rot="10800000">
        <a:off x="1908725" y="1612854"/>
        <a:ext cx="6631541" cy="423424"/>
      </dsp:txXfrm>
    </dsp:sp>
    <dsp:sp modelId="{51D95163-AAD9-497D-BAEC-6598F8FCBFDD}">
      <dsp:nvSpPr>
        <dsp:cNvPr id="0" name=""/>
        <dsp:cNvSpPr/>
      </dsp:nvSpPr>
      <dsp:spPr>
        <a:xfrm>
          <a:off x="1591157" y="1612854"/>
          <a:ext cx="423424" cy="42342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13FB236-F95E-460E-AA5D-174E86491E21}">
      <dsp:nvSpPr>
        <dsp:cNvPr id="0" name=""/>
        <dsp:cNvSpPr/>
      </dsp:nvSpPr>
      <dsp:spPr>
        <a:xfrm rot="10800000">
          <a:off x="1802869" y="2150091"/>
          <a:ext cx="6737397" cy="42342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19"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kern="1200"/>
            <a:t>○ 5-day Moving Average (Rolling_Mean) to capture short-term trends.</a:t>
          </a:r>
          <a:endParaRPr lang="en-IN" sz="1100" kern="1200"/>
        </a:p>
      </dsp:txBody>
      <dsp:txXfrm rot="10800000">
        <a:off x="1908725" y="2150091"/>
        <a:ext cx="6631541" cy="423424"/>
      </dsp:txXfrm>
    </dsp:sp>
    <dsp:sp modelId="{373F5288-CB22-4795-A880-8B7FD8E3A7BA}">
      <dsp:nvSpPr>
        <dsp:cNvPr id="0" name=""/>
        <dsp:cNvSpPr/>
      </dsp:nvSpPr>
      <dsp:spPr>
        <a:xfrm>
          <a:off x="1591157" y="2150091"/>
          <a:ext cx="423424" cy="42342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C1A244-309A-4D1E-9595-2EF6F5F7A82F}">
      <dsp:nvSpPr>
        <dsp:cNvPr id="0" name=""/>
        <dsp:cNvSpPr/>
      </dsp:nvSpPr>
      <dsp:spPr>
        <a:xfrm rot="10800000">
          <a:off x="1802869" y="2687329"/>
          <a:ext cx="6737397" cy="42342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19"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kern="1200"/>
            <a:t>○ 5-day Rolling Standard Deviation (Rolling_Std) to measure volatility.</a:t>
          </a:r>
          <a:endParaRPr lang="en-IN" sz="1100" kern="1200"/>
        </a:p>
      </dsp:txBody>
      <dsp:txXfrm rot="10800000">
        <a:off x="1908725" y="2687329"/>
        <a:ext cx="6631541" cy="423424"/>
      </dsp:txXfrm>
    </dsp:sp>
    <dsp:sp modelId="{39879D7C-7748-4B6E-BF9F-E1C2373A6236}">
      <dsp:nvSpPr>
        <dsp:cNvPr id="0" name=""/>
        <dsp:cNvSpPr/>
      </dsp:nvSpPr>
      <dsp:spPr>
        <a:xfrm>
          <a:off x="1591157" y="2687329"/>
          <a:ext cx="423424" cy="42342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581AF5-DA47-43C0-8902-A20939FADDB5}">
      <dsp:nvSpPr>
        <dsp:cNvPr id="0" name=""/>
        <dsp:cNvSpPr/>
      </dsp:nvSpPr>
      <dsp:spPr>
        <a:xfrm rot="10800000">
          <a:off x="1802869" y="3224566"/>
          <a:ext cx="6737397" cy="423424"/>
        </a:xfrm>
        <a:prstGeom prst="homePlate">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86719" tIns="41910" rIns="78232" bIns="41910" numCol="1" spcCol="1270" anchor="ctr" anchorCtr="0">
          <a:noAutofit/>
        </a:bodyPr>
        <a:lstStyle/>
        <a:p>
          <a:pPr marL="0" lvl="0" indent="0" algn="ctr" defTabSz="488950">
            <a:lnSpc>
              <a:spcPct val="90000"/>
            </a:lnSpc>
            <a:spcBef>
              <a:spcPct val="0"/>
            </a:spcBef>
            <a:spcAft>
              <a:spcPct val="35000"/>
            </a:spcAft>
            <a:buNone/>
          </a:pPr>
          <a:r>
            <a:rPr lang="en-US" sz="1100" kern="1200"/>
            <a:t>● Daily Percentage Change (Pct_Change) to capture momentum. These features were used in machine learning models such as XGBoost to enhance prediction accuracy.</a:t>
          </a:r>
          <a:endParaRPr lang="en-IN" sz="1100" kern="1200"/>
        </a:p>
      </dsp:txBody>
      <dsp:txXfrm rot="10800000">
        <a:off x="1908725" y="3224566"/>
        <a:ext cx="6631541" cy="423424"/>
      </dsp:txXfrm>
    </dsp:sp>
    <dsp:sp modelId="{34106EA2-1221-4E7A-82E6-00541476C95F}">
      <dsp:nvSpPr>
        <dsp:cNvPr id="0" name=""/>
        <dsp:cNvSpPr/>
      </dsp:nvSpPr>
      <dsp:spPr>
        <a:xfrm>
          <a:off x="1591157" y="3224566"/>
          <a:ext cx="423424" cy="423424"/>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2AFB01-E7D6-486C-B799-8557C1267C87}">
      <dsp:nvSpPr>
        <dsp:cNvPr id="0" name=""/>
        <dsp:cNvSpPr/>
      </dsp:nvSpPr>
      <dsp:spPr>
        <a:xfrm>
          <a:off x="872364" y="0"/>
          <a:ext cx="9886797" cy="5399636"/>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3EE2F7-2267-458B-BDD3-663C6320885F}">
      <dsp:nvSpPr>
        <dsp:cNvPr id="0" name=""/>
        <dsp:cNvSpPr/>
      </dsp:nvSpPr>
      <dsp:spPr>
        <a:xfrm>
          <a:off x="461" y="1619890"/>
          <a:ext cx="1392886" cy="21598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We implemented an ARIMA (Autoregressive Integrated Moving Average) model to forecast stock prices. The ARIMA model was trained using historical closing prices, and the best order (</a:t>
          </a:r>
          <a:r>
            <a:rPr lang="en-US" sz="900" kern="1200" dirty="0" err="1"/>
            <a:t>p,d,q</a:t>
          </a:r>
          <a:r>
            <a:rPr lang="en-US" sz="900" kern="1200" dirty="0"/>
            <a:t>) was selected using ACF/PACF plots and </a:t>
          </a:r>
          <a:r>
            <a:rPr lang="en-US" sz="900" kern="1200" dirty="0" err="1"/>
            <a:t>GridSearch</a:t>
          </a:r>
          <a:r>
            <a:rPr lang="en-US" sz="900" kern="1200" dirty="0"/>
            <a:t> optimization.</a:t>
          </a:r>
          <a:endParaRPr lang="en-IN" sz="900" kern="1200" dirty="0"/>
        </a:p>
      </dsp:txBody>
      <dsp:txXfrm>
        <a:off x="68456" y="1687885"/>
        <a:ext cx="1256896" cy="2023864"/>
      </dsp:txXfrm>
    </dsp:sp>
    <dsp:sp modelId="{0C4CEAD1-226A-43F3-8394-7A52BBFB8221}">
      <dsp:nvSpPr>
        <dsp:cNvPr id="0" name=""/>
        <dsp:cNvSpPr/>
      </dsp:nvSpPr>
      <dsp:spPr>
        <a:xfrm>
          <a:off x="1462992" y="1619890"/>
          <a:ext cx="1392886" cy="21598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u="sng" kern="1200"/>
            <a:t>Model Training </a:t>
          </a:r>
          <a:endParaRPr lang="en-IN" sz="900" kern="1200"/>
        </a:p>
      </dsp:txBody>
      <dsp:txXfrm>
        <a:off x="1530987" y="1687885"/>
        <a:ext cx="1256896" cy="2023864"/>
      </dsp:txXfrm>
    </dsp:sp>
    <dsp:sp modelId="{5AA2CCBC-B822-4D38-995A-DA88E701E313}">
      <dsp:nvSpPr>
        <dsp:cNvPr id="0" name=""/>
        <dsp:cNvSpPr/>
      </dsp:nvSpPr>
      <dsp:spPr>
        <a:xfrm>
          <a:off x="2925523" y="1619890"/>
          <a:ext cx="1392886" cy="21598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1.Data Preparation: The closing prices of Apple Inc. (AAPL) were used for ARIMA training.</a:t>
          </a:r>
          <a:endParaRPr lang="en-IN" sz="900" kern="1200"/>
        </a:p>
      </dsp:txBody>
      <dsp:txXfrm>
        <a:off x="2993518" y="1687885"/>
        <a:ext cx="1256896" cy="2023864"/>
      </dsp:txXfrm>
    </dsp:sp>
    <dsp:sp modelId="{298BB99F-DF44-4D47-BF4C-619FD206F695}">
      <dsp:nvSpPr>
        <dsp:cNvPr id="0" name=""/>
        <dsp:cNvSpPr/>
      </dsp:nvSpPr>
      <dsp:spPr>
        <a:xfrm>
          <a:off x="4388054" y="1619890"/>
          <a:ext cx="1392886" cy="21598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2. Train-Test Split: 80% of the data was used for training, while the remaining 20% was used for testing.</a:t>
          </a:r>
          <a:endParaRPr lang="en-IN" sz="900" kern="1200"/>
        </a:p>
      </dsp:txBody>
      <dsp:txXfrm>
        <a:off x="4456049" y="1687885"/>
        <a:ext cx="1256896" cy="2023864"/>
      </dsp:txXfrm>
    </dsp:sp>
    <dsp:sp modelId="{85538AC8-421C-4C9B-96B5-16CA51A1F754}">
      <dsp:nvSpPr>
        <dsp:cNvPr id="0" name=""/>
        <dsp:cNvSpPr/>
      </dsp:nvSpPr>
      <dsp:spPr>
        <a:xfrm>
          <a:off x="5850585" y="1619890"/>
          <a:ext cx="1392886" cy="21598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dirty="0"/>
            <a:t>3. Differencing: Since stock prices are often non-stationary, first-order differencing was applied to remove trends. 4. Model Order Selection: The ARIMA (p, d, q) parameters were set as (7,1,12) based on ACF and PACF analysis. </a:t>
          </a:r>
          <a:endParaRPr lang="en-IN" sz="900" kern="1200" dirty="0"/>
        </a:p>
      </dsp:txBody>
      <dsp:txXfrm>
        <a:off x="5918580" y="1687885"/>
        <a:ext cx="1256896" cy="2023864"/>
      </dsp:txXfrm>
    </dsp:sp>
    <dsp:sp modelId="{F7E8CFAC-D29E-4DF2-B5DE-9DAD2BFF3A55}">
      <dsp:nvSpPr>
        <dsp:cNvPr id="0" name=""/>
        <dsp:cNvSpPr/>
      </dsp:nvSpPr>
      <dsp:spPr>
        <a:xfrm>
          <a:off x="7313116" y="1619890"/>
          <a:ext cx="1392886" cy="21598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5. Training: The ARIMA model was fitted on the training dataset, and future prices were forecasted on the test set.</a:t>
          </a:r>
          <a:endParaRPr lang="en-IN" sz="900" kern="1200"/>
        </a:p>
      </dsp:txBody>
      <dsp:txXfrm>
        <a:off x="7381111" y="1687885"/>
        <a:ext cx="1256896" cy="2023864"/>
      </dsp:txXfrm>
    </dsp:sp>
    <dsp:sp modelId="{127668D7-CCBD-486B-B598-862CCD42FD9E}">
      <dsp:nvSpPr>
        <dsp:cNvPr id="0" name=""/>
        <dsp:cNvSpPr/>
      </dsp:nvSpPr>
      <dsp:spPr>
        <a:xfrm>
          <a:off x="8775647" y="1619890"/>
          <a:ext cx="1392886" cy="21598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6. Prediction: The model forecasted the stock prices for the test set.</a:t>
          </a:r>
          <a:endParaRPr lang="en-IN" sz="900" kern="1200"/>
        </a:p>
      </dsp:txBody>
      <dsp:txXfrm>
        <a:off x="8843642" y="1687885"/>
        <a:ext cx="1256896" cy="2023864"/>
      </dsp:txXfrm>
    </dsp:sp>
    <dsp:sp modelId="{6231EB8E-743E-4EAB-AD68-DE9DF015C76E}">
      <dsp:nvSpPr>
        <dsp:cNvPr id="0" name=""/>
        <dsp:cNvSpPr/>
      </dsp:nvSpPr>
      <dsp:spPr>
        <a:xfrm>
          <a:off x="10238177" y="1619890"/>
          <a:ext cx="1392886" cy="2159854"/>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kern="1200"/>
            <a:t>7. Evaluation: Performance was measured using MAE, RMSE</a:t>
          </a:r>
          <a:endParaRPr lang="en-IN" sz="900" kern="1200"/>
        </a:p>
      </dsp:txBody>
      <dsp:txXfrm>
        <a:off x="10306172" y="1687885"/>
        <a:ext cx="1256896" cy="2023864"/>
      </dsp:txXfrm>
    </dsp:sp>
  </dsp:spTree>
</dsp:drawing>
</file>

<file path=ppt/diagrams/layout1.xml><?xml version="1.0" encoding="utf-8"?>
<dgm:layoutDef xmlns:dgm="http://schemas.openxmlformats.org/drawingml/2006/diagram" xmlns:a="http://schemas.openxmlformats.org/drawingml/2006/main" uniqueId="urn:microsoft.com/office/officeart/2005/8/layout/target3">
  <dgm:title val=""/>
  <dgm:desc val=""/>
  <dgm:catLst>
    <dgm:cat type="relationship" pri="11000"/>
    <dgm:cat type="list" pri="22000"/>
    <dgm:cat type="convert"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tyleData>
  <dgm:clrData>
    <dgm:dataModel>
      <dgm:ptLst>
        <dgm:pt modelId="0" type="doc"/>
        <dgm:pt modelId="1"/>
        <dgm:pt modelId="11"/>
        <dgm:pt modelId="12"/>
        <dgm:pt modelId="2"/>
        <dgm:pt modelId="21"/>
        <dgm:pt modelId="22"/>
        <dgm:pt modelId="3"/>
        <dgm:pt modelId="31"/>
        <dgm:pt modelId="32"/>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clrData>
  <dgm:layoutNode name="Name0">
    <dgm:varLst>
      <dgm:chMax val="7"/>
      <dgm:dir/>
      <dgm:animLvl val="lvl"/>
      <dgm:resizeHandles val="exact"/>
    </dgm:varLst>
    <dgm:alg type="composite"/>
    <dgm:shape xmlns:r="http://schemas.openxmlformats.org/officeDocument/2006/relationships" r:blip="">
      <dgm:adjLst/>
    </dgm:shape>
    <dgm:presOf/>
    <dgm:choose name="Name1">
      <dgm:if name="Name2" func="var" arg="dir" op="equ" val="norm">
        <dgm:choose name="Name3">
          <dgm:if name="Name4" axis="ch" ptType="node" func="cnt" op="equ" val="1">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rect1ParTx" refType="r" refFor="ch" refForName="space"/>
              <dgm:constr type="w" for="ch" forName="rect1ParTx" refType="w" refFor="ch" refForName="rect1" fact="0.5"/>
              <dgm:constr type="t" for="ch" forName="rect1ParTx" refType="t" refFor="ch" refForName="rect1"/>
              <dgm:constr type="b" for="ch" forName="rect1ParTx" refType="b" refFor="ch" refForName="rect1"/>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5" axis="ch" ptType="node" func="cnt" op="equ" val="2">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rect2ParTx" refType="r" refFor="ch" refForName="space"/>
              <dgm:constr type="w" for="ch" forName="rect2ParTx" refType="w" refFor="ch" refForName="rect2" fact="0.5"/>
              <dgm:constr type="t" for="ch" forName="rect2ParTx" refType="t" refFor="ch" refForName="rect2"/>
              <dgm:constr type="b" for="ch" forName="rect2ParTx" refType="b" refFor="ch" refForName="rect2"/>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b" refFor="ch" refForName="rect2"/>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6" axis="ch" ptType="node" func="cnt" op="equ" val="3">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rect3ParTx" refType="r" refFor="ch" refForName="space"/>
              <dgm:constr type="w" for="ch" forName="rect3ParTx" refType="w" refFor="ch" refForName="rect3" fact="0.5"/>
              <dgm:constr type="t" for="ch" forName="rect3ParTx" refType="t" refFor="ch" refForName="rect3"/>
              <dgm:constr type="b" for="ch" forName="rect3ParTx" refType="b" refFor="ch" refForName="rect3"/>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b" refFor="ch" refForName="rect3"/>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7" axis="ch" ptType="node" func="cnt" op="equ" val="4">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rect4ParTx" refType="r" refFor="ch" refForName="space"/>
              <dgm:constr type="w" for="ch" forName="rect4ParTx" refType="w" refFor="ch" refForName="rect4" fact="0.5"/>
              <dgm:constr type="t" for="ch" forName="rect4ParTx" refType="t" refFor="ch" refForName="rect4"/>
              <dgm:constr type="b" for="ch" forName="rect4ParTx" refType="b" refFor="ch" refForName="rect4"/>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b" refFor="ch" refForName="rect4"/>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8" axis="ch" ptType="node" func="cnt" op="equ" val="5">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rect5ParTx" refType="r" refFor="ch" refForName="space"/>
              <dgm:constr type="w" for="ch" forName="rect5ParTx" refType="w" refFor="ch" refForName="rect5" fact="0.5"/>
              <dgm:constr type="t" for="ch" forName="rect5ParTx" refType="t" refFor="ch" refForName="rect5"/>
              <dgm:constr type="b" for="ch" forName="rect5ParTx" refType="b" refFor="ch" refForName="rect5"/>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b" refFor="ch" refForName="rect5"/>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9" axis="ch" ptType="node" func="cnt" op="equ" val="6">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rect6ParTx" refType="r" refFor="ch" refForName="space"/>
              <dgm:constr type="w" for="ch" forName="rect6ParTx" refType="w" refFor="ch" refForName="rect6" fact="0.5"/>
              <dgm:constr type="t" for="ch" forName="rect6ParTx" refType="t" refFor="ch" refForName="rect6"/>
              <dgm:constr type="b" for="ch" forName="rect6ParTx" refType="b" refFor="ch" refForName="rect6"/>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b" refFor="ch" refForName="rect6"/>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10" axis="ch" ptType="node" func="cnt" op="gte" val="7">
            <dgm:constrLst>
              <dgm:constr type="userA" refType="w" fact="0.3"/>
              <dgm:constr type="w" for="ch" forName="circle1" refType="userA" fact="2"/>
              <dgm:constr type="h" for="ch" forName="circle1" refType="w" refFor="ch" refForName="circle1" op="equ"/>
              <dgm:constr type="l" for="ch" forName="circle1"/>
              <dgm:constr type="ctrY" for="ch" forName="circle1" refType="h" fact="0.5"/>
              <dgm:constr type="l" for="ch" forName="space" refType="ctrX" refFor="ch" refForName="circle1"/>
              <dgm:constr type="w" for="ch" forName="space"/>
              <dgm:constr type="h" for="ch" forName="space" refType="h" refFor="ch" refForName="circle1"/>
              <dgm:constr type="b" for="ch" forName="space" refType="b" refFor="ch" refForName="circle1"/>
              <dgm:constr type="l" for="ch" forName="rect1" refType="r" refFor="ch" refForName="space"/>
              <dgm:constr type="r" for="ch" forName="rect1" refType="w"/>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l"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l" for="ch" forName="rect2" refType="r" refFor="ch" refForName="space"/>
              <dgm:constr type="r" for="ch" forName="rect2" refType="w"/>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l"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l" for="ch" forName="rect3" refType="r" refFor="ch" refForName="space"/>
              <dgm:constr type="r" for="ch" forName="rect3" refType="w"/>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l"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l" for="ch" forName="rect4" refType="r" refFor="ch" refForName="space"/>
              <dgm:constr type="r" for="ch" forName="rect4" refType="w"/>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l"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l" for="ch" forName="rect5" refType="r" refFor="ch" refForName="space"/>
              <dgm:constr type="r" for="ch" forName="rect5" refType="w"/>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l"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l" for="ch" forName="rect6" refType="r" refFor="ch" refForName="space"/>
              <dgm:constr type="r" for="ch" forName="rect6" refType="w"/>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l"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l" for="ch" forName="rect7" refType="r" refFor="ch" refForName="space"/>
              <dgm:constr type="r" for="ch" forName="rect7" refType="w"/>
              <dgm:constr type="h" for="ch" forName="rect7" refType="h" refFor="ch" refForName="circle7"/>
              <dgm:constr type="hOff" for="ch" forName="rect7" refType="hOff" refFor="ch" refForName="circle7"/>
              <dgm:constr type="b" for="ch" forName="rect7" refType="b" refFor="ch" refForName="circle7"/>
              <dgm:constr type="l" for="ch" forName="rect7ParTx" refType="r" refFor="ch" refForName="space"/>
              <dgm:constr type="w" for="ch" forName="rect7ParTx" refType="w" refFor="ch" refForName="rect7" fact="0.5"/>
              <dgm:constr type="t" for="ch" forName="rect7ParTx" refType="t" refFor="ch" refForName="rect7"/>
              <dgm:constr type="b" for="ch" forName="rect7ParTx" refType="b" refFor="ch" refForName="rect7"/>
              <dgm:constr type="l" for="ch" forName="rect7ChTx" refType="r" refFor="ch" refForName="rect7ParTx"/>
              <dgm:constr type="w" for="ch" forName="rect7ChTx" refType="w" refFor="ch" refForName="rect7ParTx"/>
              <dgm:constr type="t" for="ch" forName="rect7ChTx" refType="t" refFor="ch" refForName="rect7ParTx"/>
              <dgm:constr type="b" for="ch" forName="rect7ChTx" refType="b" refFor="ch" refForName="rect7ParTx"/>
              <dgm:constr type="l" for="ch" forName="rect7ParTxNoCh" refType="r" refFor="ch" refForName="space"/>
              <dgm:constr type="w" for="ch" forName="rect7ParTxNoCh" refType="w" refFor="ch" refForName="rect7"/>
              <dgm:constr type="t" for="ch" forName="rect7ParTxNoCh" refType="t" refFor="ch" refForName="rect7"/>
              <dgm:constr type="b" for="ch" forName="rect7ParTxNoCh" refType="b" refFor="ch" refForName="rect7"/>
              <dgm:constr type="l" for="ch" forName="rect1ParTx" refType="r" refFor="ch" refForName="space"/>
              <dgm:constr type="w" for="ch" forName="rect1ParTx" refType="w" refFor="ch" refForName="rect1" fact="0.5"/>
              <dgm:constr type="t" for="ch" forName="rect1ParTx" refType="t" refFor="ch" refForName="rect1"/>
              <dgm:constr type="b" for="ch" forName="rect1ParTx" refType="t" refFor="ch" refForName="rect2"/>
              <dgm:constr type="l" for="ch" forName="rect1ChTx" refType="r" refFor="ch" refForName="rect1ParTx"/>
              <dgm:constr type="w" for="ch" forName="rect1ChTx" refType="w" refFor="ch" refForName="rect1ParTx"/>
              <dgm:constr type="t" for="ch" forName="rect1ChTx" refType="t" refFor="ch" refForName="rect1ParTx"/>
              <dgm:constr type="b" for="ch" forName="rect1ChTx" refType="b" refFor="ch" refForName="rect1ParTx"/>
              <dgm:constr type="l" for="ch" forName="rect1ParTxNoCh" refType="r" refFor="ch" refForName="space"/>
              <dgm:constr type="w" for="ch" forName="rect1ParTxNoCh" refType="w" refFor="ch" refForName="rect1"/>
              <dgm:constr type="t" for="ch" forName="rect1ParTxNoCh" refType="t" refFor="ch" refForName="rect1"/>
              <dgm:constr type="b" for="ch" forName="rect1ParTxNoCh" refType="t" refFor="ch" refForName="rect2"/>
              <dgm:constr type="l" for="ch" forName="rect2ParTx" refType="r" refFor="ch" refForName="space"/>
              <dgm:constr type="w" for="ch" forName="rect2ParTx" refType="w" refFor="ch" refForName="rect2" fact="0.5"/>
              <dgm:constr type="t" for="ch" forName="rect2ParTx" refType="t" refFor="ch" refForName="rect2"/>
              <dgm:constr type="b" for="ch" forName="rect2ParTx" refType="t" refFor="ch" refForName="rect3"/>
              <dgm:constr type="l" for="ch" forName="rect2ChTx" refType="r" refFor="ch" refForName="rect2ParTx"/>
              <dgm:constr type="w" for="ch" forName="rect2ChTx" refType="w" refFor="ch" refForName="rect2ParTx"/>
              <dgm:constr type="t" for="ch" forName="rect2ChTx" refType="t" refFor="ch" refForName="rect2ParTx"/>
              <dgm:constr type="b" for="ch" forName="rect2ChTx" refType="b" refFor="ch" refForName="rect2ParTx"/>
              <dgm:constr type="l" for="ch" forName="rect2ParTxNoCh" refType="r" refFor="ch" refForName="space"/>
              <dgm:constr type="w" for="ch" forName="rect2ParTxNoCh" refType="w" refFor="ch" refForName="rect2"/>
              <dgm:constr type="t" for="ch" forName="rect2ParTxNoCh" refType="t" refFor="ch" refForName="rect2"/>
              <dgm:constr type="b" for="ch" forName="rect2ParTxNoCh" refType="t" refFor="ch" refForName="rect3"/>
              <dgm:constr type="l" for="ch" forName="rect3ParTx" refType="r" refFor="ch" refForName="space"/>
              <dgm:constr type="w" for="ch" forName="rect3ParTx" refType="w" refFor="ch" refForName="rect3" fact="0.5"/>
              <dgm:constr type="t" for="ch" forName="rect3ParTx" refType="t" refFor="ch" refForName="rect3"/>
              <dgm:constr type="b" for="ch" forName="rect3ParTx" refType="t" refFor="ch" refForName="rect4"/>
              <dgm:constr type="l" for="ch" forName="rect3ChTx" refType="r" refFor="ch" refForName="rect3ParTx"/>
              <dgm:constr type="w" for="ch" forName="rect3ChTx" refType="w" refFor="ch" refForName="rect3ParTx"/>
              <dgm:constr type="t" for="ch" forName="rect3ChTx" refType="t" refFor="ch" refForName="rect3ParTx"/>
              <dgm:constr type="b" for="ch" forName="rect3ChTx" refType="b" refFor="ch" refForName="rect3ParTx"/>
              <dgm:constr type="l" for="ch" forName="rect3ParTxNoCh" refType="r" refFor="ch" refForName="space"/>
              <dgm:constr type="w" for="ch" forName="rect3ParTxNoCh" refType="w" refFor="ch" refForName="rect3"/>
              <dgm:constr type="t" for="ch" forName="rect3ParTxNoCh" refType="t" refFor="ch" refForName="rect3"/>
              <dgm:constr type="b" for="ch" forName="rect3ParTxNoCh" refType="t" refFor="ch" refForName="rect4"/>
              <dgm:constr type="l" for="ch" forName="rect4ParTx" refType="r" refFor="ch" refForName="space"/>
              <dgm:constr type="w" for="ch" forName="rect4ParTx" refType="w" refFor="ch" refForName="rect4" fact="0.5"/>
              <dgm:constr type="t" for="ch" forName="rect4ParTx" refType="t" refFor="ch" refForName="rect4"/>
              <dgm:constr type="b" for="ch" forName="rect4ParTx" refType="t" refFor="ch" refForName="rect5"/>
              <dgm:constr type="l" for="ch" forName="rect4ChTx" refType="r" refFor="ch" refForName="rect4ParTx"/>
              <dgm:constr type="w" for="ch" forName="rect4ChTx" refType="w" refFor="ch" refForName="rect4ParTx"/>
              <dgm:constr type="t" for="ch" forName="rect4ChTx" refType="t" refFor="ch" refForName="rect4ParTx"/>
              <dgm:constr type="b" for="ch" forName="rect4ChTx" refType="b" refFor="ch" refForName="rect4ParTx"/>
              <dgm:constr type="l" for="ch" forName="rect4ParTxNoCh" refType="r" refFor="ch" refForName="space"/>
              <dgm:constr type="w" for="ch" forName="rect4ParTxNoCh" refType="w" refFor="ch" refForName="rect4"/>
              <dgm:constr type="t" for="ch" forName="rect4ParTxNoCh" refType="t" refFor="ch" refForName="rect4"/>
              <dgm:constr type="b" for="ch" forName="rect4ParTxNoCh" refType="t" refFor="ch" refForName="rect5"/>
              <dgm:constr type="l" for="ch" forName="rect5ParTx" refType="r" refFor="ch" refForName="space"/>
              <dgm:constr type="w" for="ch" forName="rect5ParTx" refType="w" refFor="ch" refForName="rect5" fact="0.5"/>
              <dgm:constr type="t" for="ch" forName="rect5ParTx" refType="t" refFor="ch" refForName="rect5"/>
              <dgm:constr type="b" for="ch" forName="rect5ParTx" refType="t" refFor="ch" refForName="rect6"/>
              <dgm:constr type="l" for="ch" forName="rect5ChTx" refType="r" refFor="ch" refForName="rect5ParTx"/>
              <dgm:constr type="w" for="ch" forName="rect5ChTx" refType="w" refFor="ch" refForName="rect5ParTx"/>
              <dgm:constr type="t" for="ch" forName="rect5ChTx" refType="t" refFor="ch" refForName="rect5ParTx"/>
              <dgm:constr type="b" for="ch" forName="rect5ChTx" refType="b" refFor="ch" refForName="rect5ParTx"/>
              <dgm:constr type="l" for="ch" forName="rect5ParTxNoCh" refType="r" refFor="ch" refForName="space"/>
              <dgm:constr type="w" for="ch" forName="rect5ParTxNoCh" refType="w" refFor="ch" refForName="rect5"/>
              <dgm:constr type="t" for="ch" forName="rect5ParTxNoCh" refType="t" refFor="ch" refForName="rect5"/>
              <dgm:constr type="b" for="ch" forName="rect5ParTxNoCh" refType="t" refFor="ch" refForName="rect6"/>
              <dgm:constr type="l" for="ch" forName="rect6ParTx" refType="r" refFor="ch" refForName="space"/>
              <dgm:constr type="w" for="ch" forName="rect6ParTx" refType="w" refFor="ch" refForName="rect6" fact="0.5"/>
              <dgm:constr type="t" for="ch" forName="rect6ParTx" refType="t" refFor="ch" refForName="rect6"/>
              <dgm:constr type="b" for="ch" forName="rect6ParTx" refType="t" refFor="ch" refForName="rect7"/>
              <dgm:constr type="l" for="ch" forName="rect6ChTx" refType="r" refFor="ch" refForName="rect6ParTx"/>
              <dgm:constr type="w" for="ch" forName="rect6ChTx" refType="w" refFor="ch" refForName="rect6ParTx"/>
              <dgm:constr type="t" for="ch" forName="rect6ChTx" refType="t" refFor="ch" refForName="rect6ParTx"/>
              <dgm:constr type="b" for="ch" forName="rect6ChTx" refType="b" refFor="ch" refForName="rect6ParTx"/>
              <dgm:constr type="l" for="ch" forName="rect6ParTxNoCh" refType="r"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11">
            <dgm:constrLst/>
          </dgm:else>
        </dgm:choose>
      </dgm:if>
      <dgm:else name="Name12">
        <dgm:choose name="Name13">
          <dgm:if name="Name14" axis="ch" ptType="node" func="cnt" op="equ" val="1">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r" for="ch" forName="rect1ParTx" refType="l" refFor="ch" refForName="space"/>
              <dgm:constr type="w" for="ch" forName="rect1ParTx" refType="w" refFor="ch" refForName="rect1" fact="0.5"/>
              <dgm:constr type="t" for="ch" forName="rect1ParTx" refType="t" refFor="ch" refForName="rect1"/>
              <dgm:constr type="b" for="ch" forName="rect1ParTx" refType="b" refFor="ch" refForName="rect1"/>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b" refFor="ch" refForName="rect1"/>
              <dgm:constr type="primFontSz" for="ch" op="equ" val="65"/>
              <dgm:constr type="secFontSz" for="ch" op="equ" val="65"/>
            </dgm:constrLst>
          </dgm:if>
          <dgm:if name="Name15" axis="ch" ptType="node" func="cnt" op="equ" val="2">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5"/>
              <dgm:constr type="hOff" for="ch" forName="circle2" refType="h" refFor="ch" refForName="vertSpace2" fact="-0.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r" for="ch" forName="rect2ParTx" refType="l" refFor="ch" refForName="space"/>
              <dgm:constr type="w" for="ch" forName="rect2ParTx" refType="w" refFor="ch" refForName="rect2" fact="0.5"/>
              <dgm:constr type="t" for="ch" forName="rect2ParTx" refType="t" refFor="ch" refForName="rect2"/>
              <dgm:constr type="b" for="ch" forName="rect2ParTx" refType="b" refFor="ch" refForName="rect2"/>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b" refFor="ch" refForName="rect2"/>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primFontSz" for="ch" op="equ" val="65"/>
              <dgm:constr type="secFontSz" for="ch" op="equ" val="65"/>
            </dgm:constrLst>
          </dgm:if>
          <dgm:if name="Name16" axis="ch" ptType="node" func="cnt" op="equ" val="3">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66667"/>
              <dgm:constr type="hOff" for="ch" forName="circle2" refType="h" refFor="ch" refForName="vertSpace2" fact="-0.33333"/>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33333"/>
              <dgm:constr type="hOff" for="ch" forName="circle3" refType="h" refFor="ch" refForName="vertSpace2" fact="-0.66667"/>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r" for="ch" forName="rect3ParTx" refType="l" refFor="ch" refForName="space"/>
              <dgm:constr type="w" for="ch" forName="rect3ParTx" refType="w" refFor="ch" refForName="rect3" fact="0.5"/>
              <dgm:constr type="t" for="ch" forName="rect3ParTx" refType="t" refFor="ch" refForName="rect3"/>
              <dgm:constr type="b" for="ch" forName="rect3ParTx" refType="b" refFor="ch" refForName="rect3"/>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b" refFor="ch" refForName="rect3"/>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primFontSz" for="ch" op="equ" val="65"/>
              <dgm:constr type="secFontSz" for="ch" op="equ" val="65"/>
            </dgm:constrLst>
          </dgm:if>
          <dgm:if name="Name17" axis="ch" ptType="node" func="cnt" op="equ" val="4">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75"/>
              <dgm:constr type="hOff" for="ch" forName="circle2" refType="h" refFor="ch" refForName="vertSpace2" fact="-0.25"/>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5"/>
              <dgm:constr type="hOff" for="ch" forName="circle3" refType="h" refFor="ch" refForName="vertSpace2" fact="-0.5"/>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25"/>
              <dgm:constr type="hOff" for="ch" forName="circle4" refType="h" refFor="ch" refForName="vertSpace2" fact="-0.7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r" for="ch" forName="rect4ParTx" refType="l" refFor="ch" refForName="space"/>
              <dgm:constr type="w" for="ch" forName="rect4ParTx" refType="w" refFor="ch" refForName="rect4" fact="0.5"/>
              <dgm:constr type="t" for="ch" forName="rect4ParTx" refType="t" refFor="ch" refForName="rect4"/>
              <dgm:constr type="b" for="ch" forName="rect4ParTx" refType="b" refFor="ch" refForName="rect4"/>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b" refFor="ch" refForName="rect4"/>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primFontSz" for="ch" op="equ" val="65"/>
              <dgm:constr type="secFontSz" for="ch" op="equ" val="65"/>
            </dgm:constrLst>
          </dgm:if>
          <dgm:if name="Name18" axis="ch" ptType="node" func="cnt" op="equ" val="5">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
              <dgm:constr type="hOff" for="ch" forName="circle2" refType="h" refFor="ch" refForName="vertSpace2" fact="-0.2"/>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
              <dgm:constr type="hOff" for="ch" forName="circle3" refType="h" refFor="ch" refForName="vertSpace2" fact="-0.4"/>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4"/>
              <dgm:constr type="hOff" for="ch" forName="circle4" refType="h" refFor="ch" refForName="vertSpace2" fact="-0.6"/>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2"/>
              <dgm:constr type="hOff" for="ch" forName="circle5" refType="h" refFor="ch" refForName="vertSpace2" fact="-0.8"/>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r" for="ch" forName="rect5ParTx" refType="l" refFor="ch" refForName="space"/>
              <dgm:constr type="w" for="ch" forName="rect5ParTx" refType="w" refFor="ch" refForName="rect5" fact="0.5"/>
              <dgm:constr type="t" for="ch" forName="rect5ParTx" refType="t" refFor="ch" refForName="rect5"/>
              <dgm:constr type="b" for="ch" forName="rect5ParTx" refType="b" refFor="ch" refForName="rect5"/>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b" refFor="ch" refForName="rect5"/>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primFontSz" for="ch" op="equ" val="65"/>
              <dgm:constr type="secFontSz" for="ch" op="equ" val="65"/>
            </dgm:constrLst>
          </dgm:if>
          <dgm:if name="Name19" axis="ch" ptType="node" func="cnt" op="equ" val="6">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3333"/>
              <dgm:constr type="hOff" for="ch" forName="circle2" refType="h" refFor="ch" refForName="vertSpace2" fact="-0.16667"/>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66667"/>
              <dgm:constr type="hOff" for="ch" forName="circle3" refType="h" refFor="ch" refForName="vertSpace2" fact="-0.33333"/>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
              <dgm:constr type="hOff" for="ch" forName="circle4" refType="h" refFor="ch" refForName="vertSpace2" fact="-0.5"/>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33333"/>
              <dgm:constr type="hOff" for="ch" forName="circle5" refType="h" refFor="ch" refForName="vertSpace2" fact="-0.66667"/>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16667"/>
              <dgm:constr type="hOff" for="ch" forName="circle6" refType="h" refFor="ch" refForName="vertSpace2" fact="-0.83333"/>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r" for="ch" forName="rect6ParTx" refType="l" refFor="ch" refForName="space"/>
              <dgm:constr type="w" for="ch" forName="rect6ParTx" refType="w" refFor="ch" refForName="rect6" fact="0.5"/>
              <dgm:constr type="t" for="ch" forName="rect6ParTx" refType="t" refFor="ch" refForName="rect6"/>
              <dgm:constr type="b" for="ch" forName="rect6ParTx" refType="b" refFor="ch" refForName="rect6"/>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b" refFor="ch" refForName="rect6"/>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primFontSz" for="ch" op="equ" val="65"/>
              <dgm:constr type="secFontSz" for="ch" op="equ" val="65"/>
            </dgm:constrLst>
          </dgm:if>
          <dgm:if name="Name20" axis="ch" ptType="node" func="cnt" op="gte" val="7">
            <dgm:constrLst>
              <dgm:constr type="userA" refType="w" fact="0.3"/>
              <dgm:constr type="w" for="ch" forName="circle1" refType="userA" fact="2"/>
              <dgm:constr type="h" for="ch" forName="circle1" refType="w" refFor="ch" refForName="circle1" op="equ"/>
              <dgm:constr type="r" for="ch" forName="circle1" refType="w"/>
              <dgm:constr type="ctrY" for="ch" forName="circle1" refType="h" fact="0.5"/>
              <dgm:constr type="r" for="ch" forName="space" refType="ctrX" refFor="ch" refForName="circle1"/>
              <dgm:constr type="w" for="ch" forName="space"/>
              <dgm:constr type="h" for="ch" forName="space" refType="h" refFor="ch" refForName="circle1"/>
              <dgm:constr type="b" for="ch" forName="space" refType="b" refFor="ch" refForName="circle1"/>
              <dgm:constr type="r" for="ch" forName="rect1" refType="l" refFor="ch" refForName="space"/>
              <dgm:constr type="l" for="ch" forName="rect1"/>
              <dgm:constr type="h" for="ch" forName="rect1" refType="h" refFor="ch" refForName="circle1"/>
              <dgm:constr type="b" for="ch" forName="rect1" refType="b" refFor="ch" refForName="circle1"/>
              <dgm:constr type="l" for="ch" forName="vertSpace2"/>
              <dgm:constr type="w" for="ch" forName="vertSpace2" refType="w"/>
              <dgm:constr type="h" for="ch" forName="vertSpace2" refType="h" refFor="ch" refForName="circle1" fact="0.05"/>
              <dgm:constr type="b" for="ch" forName="vertSpace2" refType="b" refFor="ch" refForName="circle1"/>
              <dgm:constr type="ctrX" for="ch" forName="circle2" refType="r" refFor="ch" refForName="space"/>
              <dgm:constr type="h" for="ch" forName="circle2" refType="h" refFor="ch" refForName="circle1" fact="0.85714"/>
              <dgm:constr type="hOff" for="ch" forName="circle2" refType="h" refFor="ch" refForName="vertSpace2" fact="-0.14286"/>
              <dgm:constr type="w" for="ch" forName="circle2" refType="h" refFor="ch" refForName="circle2" op="equ"/>
              <dgm:constr type="wOff" for="ch" forName="circle2" refType="hOff" refFor="ch" refForName="circle2" op="equ"/>
              <dgm:constr type="b" for="ch" forName="circle2" refType="t" refFor="ch" refForName="vertSpace2"/>
              <dgm:constr type="r" for="ch" forName="rect2" refType="l" refFor="ch" refForName="space"/>
              <dgm:constr type="l" for="ch" forName="rect2"/>
              <dgm:constr type="h" for="ch" forName="rect2" refType="h" refFor="ch" refForName="circle2"/>
              <dgm:constr type="hOff" for="ch" forName="rect2" refType="hOff" refFor="ch" refForName="circle2"/>
              <dgm:constr type="b" for="ch" forName="rect2" refType="b" refFor="ch" refForName="circle2"/>
              <dgm:constr type="l" for="ch" forName="vertSpace3"/>
              <dgm:constr type="w" for="ch" forName="vertSpace3" refType="w"/>
              <dgm:constr type="h" for="ch" forName="vertSpace3" refType="h" refFor="ch" refForName="vertSpace2"/>
              <dgm:constr type="b" for="ch" forName="vertSpace3" refType="t" refFor="ch" refForName="vertSpace2"/>
              <dgm:constr type="ctrX" for="ch" forName="circle3" refType="r" refFor="ch" refForName="space"/>
              <dgm:constr type="h" for="ch" forName="circle3" refType="h" refFor="ch" refForName="circle1" fact="0.71429"/>
              <dgm:constr type="hOff" for="ch" forName="circle3" refType="h" refFor="ch" refForName="vertSpace2" fact="-0.28571"/>
              <dgm:constr type="w" for="ch" forName="circle3" refType="h" refFor="ch" refForName="circle3" op="equ"/>
              <dgm:constr type="wOff" for="ch" forName="circle3" refType="hOff" refFor="ch" refForName="circle3" op="equ"/>
              <dgm:constr type="b" for="ch" forName="circle3" refType="t" refFor="ch" refForName="vertSpace3"/>
              <dgm:constr type="r" for="ch" forName="rect3" refType="l" refFor="ch" refForName="space"/>
              <dgm:constr type="l" for="ch" forName="rect3"/>
              <dgm:constr type="h" for="ch" forName="rect3" refType="h" refFor="ch" refForName="circle3"/>
              <dgm:constr type="hOff" for="ch" forName="rect3" refType="hOff" refFor="ch" refForName="circle3"/>
              <dgm:constr type="b" for="ch" forName="rect3" refType="b" refFor="ch" refForName="circle3"/>
              <dgm:constr type="l" for="ch" forName="vertSpace4"/>
              <dgm:constr type="w" for="ch" forName="vertSpace4" refType="w"/>
              <dgm:constr type="h" for="ch" forName="vertSpace4" refType="h" refFor="ch" refForName="vertSpace3"/>
              <dgm:constr type="b" for="ch" forName="vertSpace4" refType="t" refFor="ch" refForName="vertSpace3"/>
              <dgm:constr type="ctrX" for="ch" forName="circle4" refType="r" refFor="ch" refForName="space"/>
              <dgm:constr type="h" for="ch" forName="circle4" refType="h" refFor="ch" refForName="circle1" fact="0.57143"/>
              <dgm:constr type="hOff" for="ch" forName="circle4" refType="h" refFor="ch" refForName="vertSpace2" fact="-0.42857"/>
              <dgm:constr type="w" for="ch" forName="circle4" refType="h" refFor="ch" refForName="circle4" op="equ"/>
              <dgm:constr type="wOff" for="ch" forName="circle4" refType="hOff" refFor="ch" refForName="circle4" op="equ"/>
              <dgm:constr type="b" for="ch" forName="circle4" refType="t" refFor="ch" refForName="vertSpace4"/>
              <dgm:constr type="r" for="ch" forName="rect4" refType="l" refFor="ch" refForName="space"/>
              <dgm:constr type="l" for="ch" forName="rect4"/>
              <dgm:constr type="h" for="ch" forName="rect4" refType="h" refFor="ch" refForName="circle4"/>
              <dgm:constr type="hOff" for="ch" forName="rect4" refType="hOff" refFor="ch" refForName="circle4"/>
              <dgm:constr type="b" for="ch" forName="rect4" refType="b" refFor="ch" refForName="circle4"/>
              <dgm:constr type="l" for="ch" forName="vertSpace5"/>
              <dgm:constr type="w" for="ch" forName="vertSpace5" refType="w"/>
              <dgm:constr type="h" for="ch" forName="vertSpace5" refType="h" refFor="ch" refForName="vertSpace4"/>
              <dgm:constr type="b" for="ch" forName="vertSpace5" refType="t" refFor="ch" refForName="vertSpace4"/>
              <dgm:constr type="ctrX" for="ch" forName="circle5" refType="r" refFor="ch" refForName="space"/>
              <dgm:constr type="h" for="ch" forName="circle5" refType="h" refFor="ch" refForName="circle1" fact="0.42857"/>
              <dgm:constr type="hOff" for="ch" forName="circle5" refType="h" refFor="ch" refForName="vertSpace2" fact="-0.57143"/>
              <dgm:constr type="w" for="ch" forName="circle5" refType="h" refFor="ch" refForName="circle5" op="equ"/>
              <dgm:constr type="wOff" for="ch" forName="circle5" refType="hOff" refFor="ch" refForName="circle5" op="equ"/>
              <dgm:constr type="b" for="ch" forName="circle5" refType="t" refFor="ch" refForName="vertSpace5"/>
              <dgm:constr type="r" for="ch" forName="rect5" refType="l" refFor="ch" refForName="space"/>
              <dgm:constr type="l" for="ch" forName="rect5"/>
              <dgm:constr type="h" for="ch" forName="rect5" refType="h" refFor="ch" refForName="circle5"/>
              <dgm:constr type="hOff" for="ch" forName="rect5" refType="hOff" refFor="ch" refForName="circle5"/>
              <dgm:constr type="b" for="ch" forName="rect5" refType="b" refFor="ch" refForName="circle5"/>
              <dgm:constr type="l" for="ch" forName="vertSpace6"/>
              <dgm:constr type="w" for="ch" forName="vertSpace6" refType="w"/>
              <dgm:constr type="h" for="ch" forName="vertSpace6" refType="h" refFor="ch" refForName="vertSpace5"/>
              <dgm:constr type="b" for="ch" forName="vertSpace6" refType="t" refFor="ch" refForName="vertSpace5"/>
              <dgm:constr type="ctrX" for="ch" forName="circle6" refType="r" refFor="ch" refForName="space"/>
              <dgm:constr type="h" for="ch" forName="circle6" refType="h" refFor="ch" refForName="circle1" fact="0.28571"/>
              <dgm:constr type="hOff" for="ch" forName="circle6" refType="h" refFor="ch" refForName="vertSpace2" fact="-0.71429"/>
              <dgm:constr type="w" for="ch" forName="circle6" refType="h" refFor="ch" refForName="circle6" op="equ"/>
              <dgm:constr type="wOff" for="ch" forName="circle6" refType="hOff" refFor="ch" refForName="circle6" op="equ"/>
              <dgm:constr type="b" for="ch" forName="circle6" refType="t" refFor="ch" refForName="vertSpace6"/>
              <dgm:constr type="r" for="ch" forName="rect6" refType="l" refFor="ch" refForName="space"/>
              <dgm:constr type="l" for="ch" forName="rect6"/>
              <dgm:constr type="h" for="ch" forName="rect6" refType="h" refFor="ch" refForName="circle6"/>
              <dgm:constr type="hOff" for="ch" forName="rect6" refType="hOff" refFor="ch" refForName="circle6"/>
              <dgm:constr type="b" for="ch" forName="rect6" refType="b" refFor="ch" refForName="circle6"/>
              <dgm:constr type="l" for="ch" forName="vertSpace7"/>
              <dgm:constr type="w" for="ch" forName="vertSpace7" refType="w"/>
              <dgm:constr type="h" for="ch" forName="vertSpace7" refType="h" refFor="ch" refForName="vertSpace6"/>
              <dgm:constr type="b" for="ch" forName="vertSpace7" refType="t" refFor="ch" refForName="vertSpace6"/>
              <dgm:constr type="ctrX" for="ch" forName="circle7" refType="r" refFor="ch" refForName="space"/>
              <dgm:constr type="h" for="ch" forName="circle7" refType="h" refFor="ch" refForName="circle1" fact="0.14286"/>
              <dgm:constr type="hOff" for="ch" forName="circle7" refType="h" refFor="ch" refForName="vertSpace2" fact="-0.85714"/>
              <dgm:constr type="w" for="ch" forName="circle7" refType="h" refFor="ch" refForName="circle7" op="equ"/>
              <dgm:constr type="wOff" for="ch" forName="circle7" refType="hOff" refFor="ch" refForName="circle7" op="equ"/>
              <dgm:constr type="b" for="ch" forName="circle7" refType="t" refFor="ch" refForName="vertSpace7"/>
              <dgm:constr type="r" for="ch" forName="rect7" refType="l" refFor="ch" refForName="space"/>
              <dgm:constr type="l" for="ch" forName="rect7"/>
              <dgm:constr type="h" for="ch" forName="rect7" refType="h" refFor="ch" refForName="circle7"/>
              <dgm:constr type="hOff" for="ch" forName="rect7" refType="hOff" refFor="ch" refForName="circle7"/>
              <dgm:constr type="b" for="ch" forName="rect7" refType="b" refFor="ch" refForName="circle7"/>
              <dgm:constr type="r" for="ch" forName="rect7ParTx" refType="l" refFor="ch" refForName="space"/>
              <dgm:constr type="w" for="ch" forName="rect7ParTx" refType="w" refFor="ch" refForName="rect7" fact="0.5"/>
              <dgm:constr type="t" for="ch" forName="rect7ParTx" refType="t" refFor="ch" refForName="rect7"/>
              <dgm:constr type="b" for="ch" forName="rect7ParTx" refType="b" refFor="ch" refForName="rect7"/>
              <dgm:constr type="r" for="ch" forName="rect7ChTx" refType="l" refFor="ch" refForName="rect7ParTx"/>
              <dgm:constr type="w" for="ch" forName="rect7ChTx" refType="w" refFor="ch" refForName="rect7ParTx"/>
              <dgm:constr type="t" for="ch" forName="rect7ChTx" refType="t" refFor="ch" refForName="rect7ParTx"/>
              <dgm:constr type="b" for="ch" forName="rect7ChTx" refType="b" refFor="ch" refForName="rect7ParTx"/>
              <dgm:constr type="r" for="ch" forName="rect7ParTxNoCh" refType="l" refFor="ch" refForName="space"/>
              <dgm:constr type="w" for="ch" forName="rect7ParTxNoCh" refType="w" refFor="ch" refForName="rect7"/>
              <dgm:constr type="t" for="ch" forName="rect7ParTxNoCh" refType="t" refFor="ch" refForName="rect7"/>
              <dgm:constr type="b" for="ch" forName="rect7ParTxNoCh" refType="b" refFor="ch" refForName="rect7"/>
              <dgm:constr type="r" for="ch" forName="rect1ParTx" refType="l" refFor="ch" refForName="space"/>
              <dgm:constr type="w" for="ch" forName="rect1ParTx" refType="w" refFor="ch" refForName="rect1" fact="0.5"/>
              <dgm:constr type="t" for="ch" forName="rect1ParTx" refType="t" refFor="ch" refForName="rect1"/>
              <dgm:constr type="b" for="ch" forName="rect1ParTx" refType="t" refFor="ch" refForName="rect2"/>
              <dgm:constr type="r" for="ch" forName="rect1ChTx" refType="l" refFor="ch" refForName="rect1ParTx"/>
              <dgm:constr type="w" for="ch" forName="rect1ChTx" refType="w" refFor="ch" refForName="rect1ParTx"/>
              <dgm:constr type="t" for="ch" forName="rect1ChTx" refType="t" refFor="ch" refForName="rect1ParTx"/>
              <dgm:constr type="b" for="ch" forName="rect1ChTx" refType="b" refFor="ch" refForName="rect1ParTx"/>
              <dgm:constr type="r" for="ch" forName="rect1ParTxNoCh" refType="l" refFor="ch" refForName="space"/>
              <dgm:constr type="w" for="ch" forName="rect1ParTxNoCh" refType="w" refFor="ch" refForName="rect1"/>
              <dgm:constr type="t" for="ch" forName="rect1ParTxNoCh" refType="t" refFor="ch" refForName="rect1"/>
              <dgm:constr type="b" for="ch" forName="rect1ParTxNoCh" refType="t" refFor="ch" refForName="rect2"/>
              <dgm:constr type="r" for="ch" forName="rect2ParTx" refType="l" refFor="ch" refForName="space"/>
              <dgm:constr type="w" for="ch" forName="rect2ParTx" refType="w" refFor="ch" refForName="rect2" fact="0.5"/>
              <dgm:constr type="t" for="ch" forName="rect2ParTx" refType="t" refFor="ch" refForName="rect2"/>
              <dgm:constr type="b" for="ch" forName="rect2ParTx" refType="t" refFor="ch" refForName="rect3"/>
              <dgm:constr type="r" for="ch" forName="rect2ChTx" refType="l" refFor="ch" refForName="rect2ParTx"/>
              <dgm:constr type="w" for="ch" forName="rect2ChTx" refType="w" refFor="ch" refForName="rect2ParTx"/>
              <dgm:constr type="t" for="ch" forName="rect2ChTx" refType="t" refFor="ch" refForName="rect2ParTx"/>
              <dgm:constr type="b" for="ch" forName="rect2ChTx" refType="b" refFor="ch" refForName="rect2ParTx"/>
              <dgm:constr type="r" for="ch" forName="rect2ParTxNoCh" refType="l" refFor="ch" refForName="space"/>
              <dgm:constr type="w" for="ch" forName="rect2ParTxNoCh" refType="w" refFor="ch" refForName="rect2"/>
              <dgm:constr type="t" for="ch" forName="rect2ParTxNoCh" refType="t" refFor="ch" refForName="rect2"/>
              <dgm:constr type="b" for="ch" forName="rect2ParTxNoCh" refType="t" refFor="ch" refForName="rect3"/>
              <dgm:constr type="r" for="ch" forName="rect3ParTx" refType="l" refFor="ch" refForName="space"/>
              <dgm:constr type="w" for="ch" forName="rect3ParTx" refType="w" refFor="ch" refForName="rect3" fact="0.5"/>
              <dgm:constr type="t" for="ch" forName="rect3ParTx" refType="t" refFor="ch" refForName="rect3"/>
              <dgm:constr type="b" for="ch" forName="rect3ParTx" refType="t" refFor="ch" refForName="rect4"/>
              <dgm:constr type="r" for="ch" forName="rect3ChTx" refType="l" refFor="ch" refForName="rect3ParTx"/>
              <dgm:constr type="w" for="ch" forName="rect3ChTx" refType="w" refFor="ch" refForName="rect3ParTx"/>
              <dgm:constr type="t" for="ch" forName="rect3ChTx" refType="t" refFor="ch" refForName="rect3ParTx"/>
              <dgm:constr type="b" for="ch" forName="rect3ChTx" refType="b" refFor="ch" refForName="rect3ParTx"/>
              <dgm:constr type="r" for="ch" forName="rect3ParTxNoCh" refType="l" refFor="ch" refForName="space"/>
              <dgm:constr type="w" for="ch" forName="rect3ParTxNoCh" refType="w" refFor="ch" refForName="rect3"/>
              <dgm:constr type="t" for="ch" forName="rect3ParTxNoCh" refType="t" refFor="ch" refForName="rect3"/>
              <dgm:constr type="b" for="ch" forName="rect3ParTxNoCh" refType="t" refFor="ch" refForName="rect4"/>
              <dgm:constr type="r" for="ch" forName="rect4ParTx" refType="l" refFor="ch" refForName="space"/>
              <dgm:constr type="w" for="ch" forName="rect4ParTx" refType="w" refFor="ch" refForName="rect4" fact="0.5"/>
              <dgm:constr type="t" for="ch" forName="rect4ParTx" refType="t" refFor="ch" refForName="rect4"/>
              <dgm:constr type="b" for="ch" forName="rect4ParTx" refType="t" refFor="ch" refForName="rect5"/>
              <dgm:constr type="r" for="ch" forName="rect4ChTx" refType="l" refFor="ch" refForName="rect4ParTx"/>
              <dgm:constr type="w" for="ch" forName="rect4ChTx" refType="w" refFor="ch" refForName="rect4ParTx"/>
              <dgm:constr type="t" for="ch" forName="rect4ChTx" refType="t" refFor="ch" refForName="rect4ParTx"/>
              <dgm:constr type="b" for="ch" forName="rect4ChTx" refType="b" refFor="ch" refForName="rect4ParTx"/>
              <dgm:constr type="r" for="ch" forName="rect4ParTxNoCh" refType="l" refFor="ch" refForName="space"/>
              <dgm:constr type="w" for="ch" forName="rect4ParTxNoCh" refType="w" refFor="ch" refForName="rect4"/>
              <dgm:constr type="t" for="ch" forName="rect4ParTxNoCh" refType="t" refFor="ch" refForName="rect4"/>
              <dgm:constr type="b" for="ch" forName="rect4ParTxNoCh" refType="t" refFor="ch" refForName="rect5"/>
              <dgm:constr type="r" for="ch" forName="rect5ParTx" refType="l" refFor="ch" refForName="space"/>
              <dgm:constr type="w" for="ch" forName="rect5ParTx" refType="w" refFor="ch" refForName="rect5" fact="0.5"/>
              <dgm:constr type="t" for="ch" forName="rect5ParTx" refType="t" refFor="ch" refForName="rect5"/>
              <dgm:constr type="b" for="ch" forName="rect5ParTx" refType="t" refFor="ch" refForName="rect6"/>
              <dgm:constr type="r" for="ch" forName="rect5ChTx" refType="l" refFor="ch" refForName="rect5ParTx"/>
              <dgm:constr type="w" for="ch" forName="rect5ChTx" refType="w" refFor="ch" refForName="rect5ParTx"/>
              <dgm:constr type="t" for="ch" forName="rect5ChTx" refType="t" refFor="ch" refForName="rect5ParTx"/>
              <dgm:constr type="b" for="ch" forName="rect5ChTx" refType="b" refFor="ch" refForName="rect5ParTx"/>
              <dgm:constr type="r" for="ch" forName="rect5ParTxNoCh" refType="l" refFor="ch" refForName="space"/>
              <dgm:constr type="w" for="ch" forName="rect5ParTxNoCh" refType="w" refFor="ch" refForName="rect5"/>
              <dgm:constr type="t" for="ch" forName="rect5ParTxNoCh" refType="t" refFor="ch" refForName="rect5"/>
              <dgm:constr type="b" for="ch" forName="rect5ParTxNoCh" refType="t" refFor="ch" refForName="rect6"/>
              <dgm:constr type="r" for="ch" forName="rect6ParTx" refType="l" refFor="ch" refForName="space"/>
              <dgm:constr type="w" for="ch" forName="rect6ParTx" refType="w" refFor="ch" refForName="rect6" fact="0.5"/>
              <dgm:constr type="t" for="ch" forName="rect6ParTx" refType="t" refFor="ch" refForName="rect6"/>
              <dgm:constr type="b" for="ch" forName="rect6ParTx" refType="t" refFor="ch" refForName="rect7"/>
              <dgm:constr type="r" for="ch" forName="rect6ChTx" refType="l" refFor="ch" refForName="rect6ParTx"/>
              <dgm:constr type="w" for="ch" forName="rect6ChTx" refType="w" refFor="ch" refForName="rect6ParTx"/>
              <dgm:constr type="t" for="ch" forName="rect6ChTx" refType="t" refFor="ch" refForName="rect6ParTx"/>
              <dgm:constr type="b" for="ch" forName="rect6ChTx" refType="b" refFor="ch" refForName="rect6ParTx"/>
              <dgm:constr type="r" for="ch" forName="rect6ParTxNoCh" refType="l" refFor="ch" refForName="space"/>
              <dgm:constr type="w" for="ch" forName="rect6ParTxNoCh" refType="w" refFor="ch" refForName="rect6"/>
              <dgm:constr type="t" for="ch" forName="rect6ParTxNoCh" refType="t" refFor="ch" refForName="rect6"/>
              <dgm:constr type="b" for="ch" forName="rect6ParTxNoCh" refType="t" refFor="ch" refForName="rect7"/>
              <dgm:constr type="primFontSz" for="ch" op="equ" val="65"/>
              <dgm:constr type="secFontSz" for="ch" op="equ" val="65"/>
            </dgm:constrLst>
          </dgm:if>
          <dgm:else name="Name21">
            <dgm:constrLst/>
          </dgm:else>
        </dgm:choose>
      </dgm:else>
    </dgm:choose>
    <dgm:ruleLst/>
    <dgm:forEach name="Name22" axis="ch" ptType="node" cnt="1">
      <dgm:layoutNode name="circle1" styleLbl="node1">
        <dgm:alg type="sp"/>
        <dgm:choose name="Name23">
          <dgm:if name="Name24" func="var" arg="dir" op="equ" val="norm">
            <dgm:shape xmlns:r="http://schemas.openxmlformats.org/officeDocument/2006/relationships" type="pie" r:blip="">
              <dgm:adjLst>
                <dgm:adj idx="1" val="90"/>
                <dgm:adj idx="2" val="270"/>
              </dgm:adjLst>
            </dgm:shape>
          </dgm:if>
          <dgm:else name="Name25">
            <dgm:shape xmlns:r="http://schemas.openxmlformats.org/officeDocument/2006/relationships" type="pie" r:blip="">
              <dgm:adjLst>
                <dgm:adj idx="1" val="270"/>
                <dgm:adj idx="2" val="90"/>
              </dgm:adjLst>
            </dgm:shape>
          </dgm:else>
        </dgm:choose>
        <dgm:presOf/>
        <dgm:constrLst/>
        <dgm:ruleLst/>
      </dgm:layoutNode>
      <dgm:layoutNode name="space">
        <dgm:alg type="sp"/>
        <dgm:shape xmlns:r="http://schemas.openxmlformats.org/officeDocument/2006/relationships" r:blip="">
          <dgm:adjLst/>
        </dgm:shape>
        <dgm:presOf/>
        <dgm:constrLst/>
        <dgm:ruleLst/>
      </dgm:layoutNode>
      <dgm:layoutNode name="rect1" styleLbl="alignAcc1">
        <dgm:alg type="sp"/>
        <dgm:shape xmlns:r="http://schemas.openxmlformats.org/officeDocument/2006/relationships" type="rect" r:blip="">
          <dgm:adjLst/>
        </dgm:shape>
        <dgm:presOf axis="self"/>
        <dgm:constrLst/>
        <dgm:ruleLst/>
      </dgm:layoutNode>
    </dgm:forEach>
    <dgm:forEach name="Name26" axis="ch" ptType="node" st="2" cnt="1">
      <dgm:layoutNode name="vertSpace2">
        <dgm:alg type="sp"/>
        <dgm:shape xmlns:r="http://schemas.openxmlformats.org/officeDocument/2006/relationships" type="rect" r:blip="" hideGeom="1">
          <dgm:adjLst/>
        </dgm:shape>
        <dgm:presOf/>
        <dgm:constrLst/>
        <dgm:ruleLst/>
      </dgm:layoutNode>
      <dgm:layoutNode name="circle2" styleLbl="node1">
        <dgm:alg type="sp"/>
        <dgm:choose name="Name27">
          <dgm:if name="Name28" func="var" arg="dir" op="equ" val="norm">
            <dgm:shape xmlns:r="http://schemas.openxmlformats.org/officeDocument/2006/relationships" type="pie" r:blip="">
              <dgm:adjLst>
                <dgm:adj idx="1" val="90"/>
                <dgm:adj idx="2" val="270"/>
              </dgm:adjLst>
            </dgm:shape>
          </dgm:if>
          <dgm:else name="Name29">
            <dgm:shape xmlns:r="http://schemas.openxmlformats.org/officeDocument/2006/relationships" type="pie" r:blip="">
              <dgm:adjLst>
                <dgm:adj idx="1" val="270"/>
                <dgm:adj idx="2" val="90"/>
              </dgm:adjLst>
            </dgm:shape>
          </dgm:else>
        </dgm:choose>
        <dgm:presOf/>
        <dgm:constrLst/>
        <dgm:ruleLst/>
      </dgm:layoutNode>
      <dgm:layoutNode name="rect2" styleLbl="alignAcc1">
        <dgm:alg type="sp"/>
        <dgm:shape xmlns:r="http://schemas.openxmlformats.org/officeDocument/2006/relationships" type="rect" r:blip="">
          <dgm:adjLst/>
        </dgm:shape>
        <dgm:presOf axis="self"/>
        <dgm:constrLst/>
        <dgm:ruleLst/>
      </dgm:layoutNode>
    </dgm:forEach>
    <dgm:forEach name="Name30" axis="ch" ptType="node" st="3" cnt="1">
      <dgm:layoutNode name="vertSpace3">
        <dgm:alg type="sp"/>
        <dgm:shape xmlns:r="http://schemas.openxmlformats.org/officeDocument/2006/relationships" type="rect" r:blip="" hideGeom="1">
          <dgm:adjLst/>
        </dgm:shape>
        <dgm:presOf/>
        <dgm:constrLst/>
        <dgm:ruleLst/>
      </dgm:layoutNode>
      <dgm:layoutNode name="circle3" styleLbl="node1">
        <dgm:alg type="sp"/>
        <dgm:choose name="Name31">
          <dgm:if name="Name32" func="var" arg="dir" op="equ" val="norm">
            <dgm:shape xmlns:r="http://schemas.openxmlformats.org/officeDocument/2006/relationships" type="pie" r:blip="">
              <dgm:adjLst>
                <dgm:adj idx="1" val="90"/>
                <dgm:adj idx="2" val="270"/>
              </dgm:adjLst>
            </dgm:shape>
          </dgm:if>
          <dgm:else name="Name33">
            <dgm:shape xmlns:r="http://schemas.openxmlformats.org/officeDocument/2006/relationships" type="pie" r:blip="">
              <dgm:adjLst>
                <dgm:adj idx="1" val="270"/>
                <dgm:adj idx="2" val="90"/>
              </dgm:adjLst>
            </dgm:shape>
          </dgm:else>
        </dgm:choose>
        <dgm:presOf/>
        <dgm:constrLst/>
        <dgm:ruleLst/>
      </dgm:layoutNode>
      <dgm:layoutNode name="rect3" styleLbl="alignAcc1">
        <dgm:alg type="sp"/>
        <dgm:shape xmlns:r="http://schemas.openxmlformats.org/officeDocument/2006/relationships" type="rect" r:blip="">
          <dgm:adjLst/>
        </dgm:shape>
        <dgm:presOf axis="self"/>
        <dgm:constrLst/>
        <dgm:ruleLst/>
      </dgm:layoutNode>
    </dgm:forEach>
    <dgm:forEach name="Name34" axis="ch" ptType="node" st="4" cnt="1">
      <dgm:layoutNode name="vertSpace4">
        <dgm:alg type="sp"/>
        <dgm:shape xmlns:r="http://schemas.openxmlformats.org/officeDocument/2006/relationships" type="rect" r:blip="" hideGeom="1">
          <dgm:adjLst/>
        </dgm:shape>
        <dgm:presOf/>
        <dgm:constrLst/>
        <dgm:ruleLst/>
      </dgm:layoutNode>
      <dgm:layoutNode name="circle4" styleLbl="node1">
        <dgm:alg type="sp"/>
        <dgm:choose name="Name35">
          <dgm:if name="Name36" func="var" arg="dir" op="equ" val="norm">
            <dgm:shape xmlns:r="http://schemas.openxmlformats.org/officeDocument/2006/relationships" type="pie" r:blip="">
              <dgm:adjLst>
                <dgm:adj idx="1" val="90"/>
                <dgm:adj idx="2" val="270"/>
              </dgm:adjLst>
            </dgm:shape>
          </dgm:if>
          <dgm:else name="Name37">
            <dgm:shape xmlns:r="http://schemas.openxmlformats.org/officeDocument/2006/relationships" type="pie" r:blip="">
              <dgm:adjLst>
                <dgm:adj idx="1" val="270"/>
                <dgm:adj idx="2" val="90"/>
              </dgm:adjLst>
            </dgm:shape>
          </dgm:else>
        </dgm:choose>
        <dgm:presOf/>
        <dgm:constrLst/>
        <dgm:ruleLst/>
      </dgm:layoutNode>
      <dgm:layoutNode name="rect4" styleLbl="alignAcc1">
        <dgm:alg type="sp"/>
        <dgm:shape xmlns:r="http://schemas.openxmlformats.org/officeDocument/2006/relationships" type="rect" r:blip="">
          <dgm:adjLst/>
        </dgm:shape>
        <dgm:presOf axis="self"/>
        <dgm:constrLst/>
        <dgm:ruleLst/>
      </dgm:layoutNode>
    </dgm:forEach>
    <dgm:forEach name="Name38" axis="ch" ptType="node" st="5" cnt="1">
      <dgm:layoutNode name="vertSpace5">
        <dgm:alg type="sp"/>
        <dgm:shape xmlns:r="http://schemas.openxmlformats.org/officeDocument/2006/relationships" type="rect" r:blip="" hideGeom="1">
          <dgm:adjLst/>
        </dgm:shape>
        <dgm:presOf/>
        <dgm:constrLst/>
        <dgm:ruleLst/>
      </dgm:layoutNode>
      <dgm:layoutNode name="circle5" styleLbl="node1">
        <dgm:alg type="sp"/>
        <dgm:choose name="Name39">
          <dgm:if name="Name40" func="var" arg="dir" op="equ" val="norm">
            <dgm:shape xmlns:r="http://schemas.openxmlformats.org/officeDocument/2006/relationships" type="pie" r:blip="">
              <dgm:adjLst>
                <dgm:adj idx="1" val="90"/>
                <dgm:adj idx="2" val="270"/>
              </dgm:adjLst>
            </dgm:shape>
          </dgm:if>
          <dgm:else name="Name41">
            <dgm:shape xmlns:r="http://schemas.openxmlformats.org/officeDocument/2006/relationships" type="pie" r:blip="">
              <dgm:adjLst>
                <dgm:adj idx="1" val="270"/>
                <dgm:adj idx="2" val="90"/>
              </dgm:adjLst>
            </dgm:shape>
          </dgm:else>
        </dgm:choose>
        <dgm:presOf/>
        <dgm:constrLst/>
        <dgm:ruleLst/>
      </dgm:layoutNode>
      <dgm:layoutNode name="rect5" styleLbl="alignAcc1">
        <dgm:alg type="sp"/>
        <dgm:shape xmlns:r="http://schemas.openxmlformats.org/officeDocument/2006/relationships" type="rect" r:blip="">
          <dgm:adjLst/>
        </dgm:shape>
        <dgm:presOf axis="self"/>
        <dgm:constrLst/>
        <dgm:ruleLst/>
      </dgm:layoutNode>
    </dgm:forEach>
    <dgm:forEach name="Name42" axis="ch" ptType="node" st="6" cnt="1">
      <dgm:layoutNode name="vertSpace6">
        <dgm:alg type="sp"/>
        <dgm:shape xmlns:r="http://schemas.openxmlformats.org/officeDocument/2006/relationships" type="rect" r:blip="" hideGeom="1">
          <dgm:adjLst/>
        </dgm:shape>
        <dgm:presOf/>
        <dgm:constrLst/>
        <dgm:ruleLst/>
      </dgm:layoutNode>
      <dgm:layoutNode name="circle6" styleLbl="node1">
        <dgm:alg type="sp"/>
        <dgm:choose name="Name43">
          <dgm:if name="Name44" func="var" arg="dir" op="equ" val="norm">
            <dgm:shape xmlns:r="http://schemas.openxmlformats.org/officeDocument/2006/relationships" type="pie" r:blip="">
              <dgm:adjLst>
                <dgm:adj idx="1" val="90"/>
                <dgm:adj idx="2" val="270"/>
              </dgm:adjLst>
            </dgm:shape>
          </dgm:if>
          <dgm:else name="Name45">
            <dgm:shape xmlns:r="http://schemas.openxmlformats.org/officeDocument/2006/relationships" type="pie" r:blip="">
              <dgm:adjLst>
                <dgm:adj idx="1" val="270"/>
                <dgm:adj idx="2" val="90"/>
              </dgm:adjLst>
            </dgm:shape>
          </dgm:else>
        </dgm:choose>
        <dgm:presOf/>
        <dgm:constrLst/>
        <dgm:ruleLst/>
      </dgm:layoutNode>
      <dgm:layoutNode name="rect6" styleLbl="alignAcc1">
        <dgm:alg type="sp"/>
        <dgm:shape xmlns:r="http://schemas.openxmlformats.org/officeDocument/2006/relationships" type="rect" r:blip="">
          <dgm:adjLst/>
        </dgm:shape>
        <dgm:presOf axis="self"/>
        <dgm:constrLst/>
        <dgm:ruleLst/>
      </dgm:layoutNode>
    </dgm:forEach>
    <dgm:forEach name="Name46" axis="ch" ptType="node" st="7" cnt="1">
      <dgm:layoutNode name="vertSpace7">
        <dgm:alg type="sp"/>
        <dgm:shape xmlns:r="http://schemas.openxmlformats.org/officeDocument/2006/relationships" type="rect" r:blip="" hideGeom="1">
          <dgm:adjLst/>
        </dgm:shape>
        <dgm:presOf/>
        <dgm:constrLst/>
        <dgm:ruleLst/>
      </dgm:layoutNode>
      <dgm:layoutNode name="circle7" styleLbl="node1">
        <dgm:alg type="sp"/>
        <dgm:choose name="Name47">
          <dgm:if name="Name48" func="var" arg="dir" op="equ" val="norm">
            <dgm:shape xmlns:r="http://schemas.openxmlformats.org/officeDocument/2006/relationships" type="pie" r:blip="">
              <dgm:adjLst>
                <dgm:adj idx="1" val="90"/>
                <dgm:adj idx="2" val="270"/>
              </dgm:adjLst>
            </dgm:shape>
          </dgm:if>
          <dgm:else name="Name49">
            <dgm:shape xmlns:r="http://schemas.openxmlformats.org/officeDocument/2006/relationships" type="pie" r:blip="">
              <dgm:adjLst>
                <dgm:adj idx="1" val="270"/>
                <dgm:adj idx="2" val="90"/>
              </dgm:adjLst>
            </dgm:shape>
          </dgm:else>
        </dgm:choose>
        <dgm:presOf/>
        <dgm:constrLst/>
        <dgm:ruleLst/>
      </dgm:layoutNode>
      <dgm:layoutNode name="rect7" styleLbl="alignAcc1">
        <dgm:alg type="sp"/>
        <dgm:shape xmlns:r="http://schemas.openxmlformats.org/officeDocument/2006/relationships" type="rect" r:blip="">
          <dgm:adjLst/>
        </dgm:shape>
        <dgm:presOf axis="self"/>
        <dgm:constrLst/>
        <dgm:ruleLst/>
      </dgm:layoutNode>
    </dgm:forEach>
    <dgm:forEach name="Name50" axis="ch" ptType="node" cnt="1">
      <dgm:choose name="Name51">
        <dgm:if name="Name52" axis="root des" ptType="all node" func="maxDepth" op="gte" val="2">
          <dgm:layoutNode name="rect1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1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3">
          <dgm:layoutNode name="rect1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4" axis="ch" ptType="node" st="2" cnt="1">
      <dgm:choose name="Name55">
        <dgm:if name="Name56" axis="root des" ptType="all node" func="maxDepth" op="gte" val="2">
          <dgm:layoutNode name="rect2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2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57">
          <dgm:layoutNode name="rect2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58" axis="ch" ptType="node" st="3" cnt="1">
      <dgm:choose name="Name59">
        <dgm:if name="Name60" axis="root des" ptType="all node" func="maxDepth" op="gte" val="2">
          <dgm:layoutNode name="rect3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3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1">
          <dgm:layoutNode name="rect3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2" axis="ch" ptType="node" st="4" cnt="1">
      <dgm:choose name="Name63">
        <dgm:if name="Name64" axis="root des" ptType="all node" func="maxDepth" op="gte" val="2">
          <dgm:layoutNode name="rect4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4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5">
          <dgm:layoutNode name="rect4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66" axis="ch" ptType="node" st="5" cnt="1">
      <dgm:choose name="Name67">
        <dgm:if name="Name68" axis="root des" ptType="all node" func="maxDepth" op="gte" val="2">
          <dgm:layoutNode name="rect5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5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69">
          <dgm:layoutNode name="rect5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0" axis="ch" ptType="node" st="6" cnt="1">
      <dgm:choose name="Name71">
        <dgm:if name="Name72" axis="root des" ptType="all node" func="maxDepth" op="gte" val="2">
          <dgm:layoutNode name="rect6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6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3">
          <dgm:layoutNode name="rect6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forEach name="Name74" axis="ch" ptType="node" st="7" cnt="1">
      <dgm:choose name="Name75">
        <dgm:if name="Name76" axis="root des" ptType="all node" func="maxDepth" op="gte" val="2">
          <dgm:layoutNode name="rect7ParTx"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rect7ChTx" styleLbl="alignAcc1">
            <dgm:varLst>
              <dgm:bulletEnabled val="1"/>
            </dgm:varLst>
            <dgm:alg type="tx">
              <dgm:param type="stBulletLvl" val="1"/>
              <dgm:param type="txAnchorVertCh" val="mid"/>
            </dgm:alg>
            <dgm:shape xmlns:r="http://schemas.openxmlformats.org/officeDocument/2006/relationships" type="rect" r:blip="" hideGeom="1">
              <dgm:adjLst/>
            </dgm:shape>
            <dgm:presOf axis="des" ptType="node"/>
            <dgm:constrLst>
              <dgm:constr type="lMarg" refType="secFontSz" fact="0.3"/>
              <dgm:constr type="rMarg" refType="secFontSz" fact="0.3"/>
              <dgm:constr type="tMarg" refType="secFontSz" fact="0.3"/>
              <dgm:constr type="bMarg" refType="secFontSz" fact="0.3"/>
            </dgm:constrLst>
            <dgm:ruleLst>
              <dgm:rule type="secFontSz" val="5" fact="NaN" max="NaN"/>
            </dgm:ruleLst>
          </dgm:layoutNode>
        </dgm:if>
        <dgm:else name="Name77">
          <dgm:layoutNode name="rect7ParTxNoCh" styleLbl="alignAcc1">
            <dgm:varLst>
              <dgm:chMax val="1"/>
              <dgm:bulletEnabled val="1"/>
            </dgm:varLst>
            <dgm:alg type="tx"/>
            <dgm:shape xmlns:r="http://schemas.openxmlformats.org/officeDocument/2006/relationships" type="rect" r:blip="" hideGeom="1">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8BA88E-9C27-40B7-AC0F-7715B2C99EF3}" type="datetimeFigureOut">
              <a:rPr lang="en-IN" smtClean="0"/>
              <a:t>22-03-2025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826F963-BA71-4F3A-8CFC-D64A1611BA99}" type="slidenum">
              <a:rPr lang="en-IN" smtClean="0"/>
              <a:t>‹#›</a:t>
            </a:fld>
            <a:endParaRPr lang="en-IN"/>
          </a:p>
        </p:txBody>
      </p:sp>
    </p:spTree>
    <p:extLst>
      <p:ext uri="{BB962C8B-B14F-4D97-AF65-F5344CB8AC3E}">
        <p14:creationId xmlns:p14="http://schemas.microsoft.com/office/powerpoint/2010/main" val="3664343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3/22/2025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3/22/2025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linkedin.com/in/alekhya-chatterjee-45918b324/?lipi=urn%3Ali%3Apage%3Ad_flagship3_notifications%3BDI%2BcT2aQTg%2B%2Fl%2BUb1zutzg%3D%3D" TargetMode="External"/><Relationship Id="rId2" Type="http://schemas.openxmlformats.org/officeDocument/2006/relationships/hyperlink" Target="mailto:alekhyachatterjee2@g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D5CE4-7F8B-4134-5710-31502C5D499E}"/>
              </a:ext>
            </a:extLst>
          </p:cNvPr>
          <p:cNvSpPr>
            <a:spLocks noGrp="1"/>
          </p:cNvSpPr>
          <p:nvPr>
            <p:ph type="ctrTitle"/>
          </p:nvPr>
        </p:nvSpPr>
        <p:spPr/>
        <p:txBody>
          <a:bodyPr/>
          <a:lstStyle/>
          <a:p>
            <a:r>
              <a:rPr lang="en-US" dirty="0"/>
              <a:t>Stock Price Prediction using Time Series Forecasting</a:t>
            </a:r>
            <a:endParaRPr lang="en-IN" dirty="0"/>
          </a:p>
        </p:txBody>
      </p:sp>
      <p:sp>
        <p:nvSpPr>
          <p:cNvPr id="3" name="Subtitle 2">
            <a:extLst>
              <a:ext uri="{FF2B5EF4-FFF2-40B4-BE49-F238E27FC236}">
                <a16:creationId xmlns:a16="http://schemas.microsoft.com/office/drawing/2014/main" id="{F1A36C95-36C4-35DC-115A-53E056967666}"/>
              </a:ext>
            </a:extLst>
          </p:cNvPr>
          <p:cNvSpPr>
            <a:spLocks noGrp="1"/>
          </p:cNvSpPr>
          <p:nvPr>
            <p:ph type="subTitle" idx="1"/>
          </p:nvPr>
        </p:nvSpPr>
        <p:spPr>
          <a:xfrm>
            <a:off x="3803008" y="4729680"/>
            <a:ext cx="7197726" cy="1405467"/>
          </a:xfrm>
        </p:spPr>
        <p:txBody>
          <a:bodyPr>
            <a:normAutofit/>
          </a:bodyPr>
          <a:lstStyle/>
          <a:p>
            <a:pPr algn="l"/>
            <a:r>
              <a:rPr lang="en-IN" sz="4000" dirty="0"/>
              <a:t>ALEKHYA CHATTERJEE </a:t>
            </a:r>
            <a:endParaRPr lang="en-IN" sz="4000" u="sng" dirty="0"/>
          </a:p>
        </p:txBody>
      </p:sp>
    </p:spTree>
    <p:extLst>
      <p:ext uri="{BB962C8B-B14F-4D97-AF65-F5344CB8AC3E}">
        <p14:creationId xmlns:p14="http://schemas.microsoft.com/office/powerpoint/2010/main" val="14879427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7638F-66CD-367A-8292-30E18BD3A829}"/>
              </a:ext>
            </a:extLst>
          </p:cNvPr>
          <p:cNvSpPr>
            <a:spLocks noGrp="1"/>
          </p:cNvSpPr>
          <p:nvPr>
            <p:ph type="title"/>
          </p:nvPr>
        </p:nvSpPr>
        <p:spPr/>
        <p:txBody>
          <a:bodyPr/>
          <a:lstStyle/>
          <a:p>
            <a:endParaRPr lang="en-IN"/>
          </a:p>
        </p:txBody>
      </p:sp>
      <p:pic>
        <p:nvPicPr>
          <p:cNvPr id="4098" name="Picture 2">
            <a:extLst>
              <a:ext uri="{FF2B5EF4-FFF2-40B4-BE49-F238E27FC236}">
                <a16:creationId xmlns:a16="http://schemas.microsoft.com/office/drawing/2014/main" id="{A841B62C-AEF3-5375-77D5-CAEC1A97EF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3015" y="1028395"/>
            <a:ext cx="5580776" cy="4046725"/>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5FCA9F5C-3F12-32A0-23C1-2069A2F2C7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514737"/>
            <a:ext cx="5891386" cy="25874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12A67B-E21B-D887-10DD-1B27EF34FD33}"/>
              </a:ext>
            </a:extLst>
          </p:cNvPr>
          <p:cNvSpPr txBox="1"/>
          <p:nvPr/>
        </p:nvSpPr>
        <p:spPr>
          <a:xfrm>
            <a:off x="1426129" y="5309249"/>
            <a:ext cx="3116751" cy="369332"/>
          </a:xfrm>
          <a:prstGeom prst="rect">
            <a:avLst/>
          </a:prstGeom>
          <a:noFill/>
        </p:spPr>
        <p:txBody>
          <a:bodyPr wrap="none" rtlCol="0">
            <a:spAutoFit/>
          </a:bodyPr>
          <a:lstStyle/>
          <a:p>
            <a:r>
              <a:rPr lang="en-US" dirty="0"/>
              <a:t>AAPL Stock’s ACF and PACF Plot</a:t>
            </a:r>
            <a:endParaRPr lang="en-IN" dirty="0"/>
          </a:p>
        </p:txBody>
      </p:sp>
      <p:sp>
        <p:nvSpPr>
          <p:cNvPr id="6" name="TextBox 5">
            <a:extLst>
              <a:ext uri="{FF2B5EF4-FFF2-40B4-BE49-F238E27FC236}">
                <a16:creationId xmlns:a16="http://schemas.microsoft.com/office/drawing/2014/main" id="{821EA84C-0C0E-3842-1CDB-32CADA85BA41}"/>
              </a:ext>
            </a:extLst>
          </p:cNvPr>
          <p:cNvSpPr txBox="1"/>
          <p:nvPr/>
        </p:nvSpPr>
        <p:spPr>
          <a:xfrm>
            <a:off x="7250186" y="4395723"/>
            <a:ext cx="3487722" cy="369332"/>
          </a:xfrm>
          <a:prstGeom prst="rect">
            <a:avLst/>
          </a:prstGeom>
          <a:noFill/>
        </p:spPr>
        <p:txBody>
          <a:bodyPr wrap="square">
            <a:spAutoFit/>
          </a:bodyPr>
          <a:lstStyle/>
          <a:p>
            <a:r>
              <a:rPr lang="en-US" dirty="0"/>
              <a:t>ARIMA Predicted vs Actual</a:t>
            </a:r>
            <a:endParaRPr lang="en-IN" dirty="0"/>
          </a:p>
        </p:txBody>
      </p:sp>
    </p:spTree>
    <p:extLst>
      <p:ext uri="{BB962C8B-B14F-4D97-AF65-F5344CB8AC3E}">
        <p14:creationId xmlns:p14="http://schemas.microsoft.com/office/powerpoint/2010/main" val="3642795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E1BB9B-0D4E-34C1-0273-DDDEE2B823A2}"/>
              </a:ext>
            </a:extLst>
          </p:cNvPr>
          <p:cNvSpPr>
            <a:spLocks noGrp="1"/>
          </p:cNvSpPr>
          <p:nvPr>
            <p:ph type="title"/>
          </p:nvPr>
        </p:nvSpPr>
        <p:spPr>
          <a:xfrm>
            <a:off x="20595" y="-389467"/>
            <a:ext cx="10131425" cy="1456267"/>
          </a:xfrm>
        </p:spPr>
        <p:txBody>
          <a:bodyPr/>
          <a:lstStyle/>
          <a:p>
            <a:endParaRPr lang="en-IN" dirty="0"/>
          </a:p>
        </p:txBody>
      </p:sp>
      <p:sp>
        <p:nvSpPr>
          <p:cNvPr id="3" name="Content Placeholder 2">
            <a:extLst>
              <a:ext uri="{FF2B5EF4-FFF2-40B4-BE49-F238E27FC236}">
                <a16:creationId xmlns:a16="http://schemas.microsoft.com/office/drawing/2014/main" id="{154A3453-6594-D20C-604D-9A308FC4F8B7}"/>
              </a:ext>
            </a:extLst>
          </p:cNvPr>
          <p:cNvSpPr>
            <a:spLocks noGrp="1"/>
          </p:cNvSpPr>
          <p:nvPr>
            <p:ph idx="1"/>
          </p:nvPr>
        </p:nvSpPr>
        <p:spPr>
          <a:xfrm>
            <a:off x="140516" y="0"/>
            <a:ext cx="11948019" cy="6727971"/>
          </a:xfrm>
        </p:spPr>
        <p:txBody>
          <a:bodyPr>
            <a:normAutofit fontScale="85000" lnSpcReduction="20000"/>
          </a:bodyPr>
          <a:lstStyle/>
          <a:p>
            <a:pPr marL="0" indent="0">
              <a:buNone/>
            </a:pPr>
            <a:r>
              <a:rPr lang="en-US" sz="4300" dirty="0"/>
              <a:t>XGBoost Model</a:t>
            </a:r>
          </a:p>
          <a:p>
            <a:r>
              <a:rPr lang="en-US" dirty="0"/>
              <a:t> To enhance predictive accuracy, we implemented an XGBoost (Extreme Gradient Boosting) model, a powerful tree-based algorithm. The features included lagged returns, moving averages, and volume changes.</a:t>
            </a:r>
          </a:p>
          <a:p>
            <a:r>
              <a:rPr lang="en-US" sz="2800" dirty="0"/>
              <a:t> Steps:</a:t>
            </a:r>
          </a:p>
          <a:p>
            <a:r>
              <a:rPr lang="en-US" b="1" dirty="0"/>
              <a:t> </a:t>
            </a:r>
            <a:r>
              <a:rPr lang="en-US" sz="2100" b="1" dirty="0"/>
              <a:t>1. Feature Engineering</a:t>
            </a:r>
            <a:r>
              <a:rPr lang="en-US" dirty="0"/>
              <a:t>:</a:t>
            </a:r>
          </a:p>
          <a:p>
            <a:r>
              <a:rPr lang="en-US" dirty="0"/>
              <a:t>        ○ Lag features (previous day's closing price) ○ Moving averages (5-day rolling mean) ○ Volatility measures (standard deviation of closing prices) </a:t>
            </a:r>
          </a:p>
          <a:p>
            <a:r>
              <a:rPr lang="en-US" dirty="0"/>
              <a:t>       ○ Percentage change in closing prices</a:t>
            </a:r>
          </a:p>
          <a:p>
            <a:r>
              <a:rPr lang="en-US" sz="2100" dirty="0"/>
              <a:t> </a:t>
            </a:r>
            <a:r>
              <a:rPr lang="en-US" sz="2100" b="1" dirty="0"/>
              <a:t>2. Train-Test Split</a:t>
            </a:r>
            <a:r>
              <a:rPr lang="en-US" sz="2100" dirty="0"/>
              <a:t>: </a:t>
            </a:r>
            <a:r>
              <a:rPr lang="en-US" dirty="0"/>
              <a:t>80% of the data was used for training, and 20% for testing.</a:t>
            </a:r>
          </a:p>
          <a:p>
            <a:r>
              <a:rPr lang="en-US" b="1" dirty="0"/>
              <a:t> </a:t>
            </a:r>
            <a:r>
              <a:rPr lang="en-US" sz="2100" b="1" dirty="0"/>
              <a:t>3. Hyperparameter Optimization</a:t>
            </a:r>
            <a:r>
              <a:rPr lang="en-US" sz="2100" dirty="0"/>
              <a:t>: </a:t>
            </a:r>
            <a:r>
              <a:rPr lang="en-US" dirty="0"/>
              <a:t>Optuna was used for tuning parameters, and the best values found were:</a:t>
            </a:r>
          </a:p>
          <a:p>
            <a:r>
              <a:rPr lang="en-US" dirty="0"/>
              <a:t>       ○ </a:t>
            </a:r>
            <a:r>
              <a:rPr lang="en-US" dirty="0" err="1"/>
              <a:t>n_estimators</a:t>
            </a:r>
            <a:r>
              <a:rPr lang="en-US" dirty="0"/>
              <a:t>: 857 </a:t>
            </a:r>
          </a:p>
          <a:p>
            <a:r>
              <a:rPr lang="en-US" dirty="0"/>
              <a:t>       ○ </a:t>
            </a:r>
            <a:r>
              <a:rPr lang="en-US" dirty="0" err="1"/>
              <a:t>max_depth</a:t>
            </a:r>
            <a:r>
              <a:rPr lang="en-US" dirty="0"/>
              <a:t>: 8 </a:t>
            </a:r>
          </a:p>
          <a:p>
            <a:r>
              <a:rPr lang="en-US" dirty="0"/>
              <a:t>       ○ </a:t>
            </a:r>
            <a:r>
              <a:rPr lang="en-US" dirty="0" err="1"/>
              <a:t>learning_rate</a:t>
            </a:r>
            <a:r>
              <a:rPr lang="en-US" dirty="0"/>
              <a:t>: 0.4419 </a:t>
            </a:r>
          </a:p>
          <a:p>
            <a:r>
              <a:rPr lang="en-US" dirty="0"/>
              <a:t>       ○ subsample: 0.73199</a:t>
            </a:r>
          </a:p>
          <a:p>
            <a:r>
              <a:rPr lang="en-US" dirty="0"/>
              <a:t>      ○ </a:t>
            </a:r>
            <a:r>
              <a:rPr lang="en-US" dirty="0" err="1"/>
              <a:t>colsample_bytree</a:t>
            </a:r>
            <a:r>
              <a:rPr lang="en-US" dirty="0"/>
              <a:t>: 0.60415</a:t>
            </a:r>
          </a:p>
          <a:p>
            <a:r>
              <a:rPr lang="en-US" dirty="0"/>
              <a:t>      ○ gamma: 4.4484 </a:t>
            </a:r>
          </a:p>
          <a:p>
            <a:r>
              <a:rPr lang="en-US" dirty="0"/>
              <a:t>     ○ </a:t>
            </a:r>
            <a:r>
              <a:rPr lang="en-US" dirty="0" err="1"/>
              <a:t>reg_alpha</a:t>
            </a:r>
            <a:r>
              <a:rPr lang="en-US" dirty="0"/>
              <a:t>: 1.4281 </a:t>
            </a:r>
          </a:p>
          <a:p>
            <a:r>
              <a:rPr lang="en-US" dirty="0"/>
              <a:t>     ○ </a:t>
            </a:r>
            <a:r>
              <a:rPr lang="en-US" dirty="0" err="1"/>
              <a:t>reg_lambda</a:t>
            </a:r>
            <a:r>
              <a:rPr lang="en-US" dirty="0"/>
              <a:t>: 1.6677</a:t>
            </a:r>
          </a:p>
          <a:p>
            <a:r>
              <a:rPr lang="en-US" b="1" dirty="0"/>
              <a:t> </a:t>
            </a:r>
            <a:r>
              <a:rPr lang="en-US" sz="2100" b="1" dirty="0"/>
              <a:t>4. Model Training</a:t>
            </a:r>
            <a:r>
              <a:rPr lang="en-US" sz="2100" dirty="0"/>
              <a:t>: </a:t>
            </a:r>
            <a:r>
              <a:rPr lang="en-US" dirty="0"/>
              <a:t>XGBoost was trained with these optimized hyperparameters. </a:t>
            </a:r>
          </a:p>
          <a:p>
            <a:r>
              <a:rPr lang="en-US" sz="2100" b="1" dirty="0"/>
              <a:t>5. Prediction &amp; Evaluation: </a:t>
            </a:r>
            <a:r>
              <a:rPr lang="en-US" dirty="0"/>
              <a:t>The model predicted stock prices on the test set and was evaluated using MAE, RMSE, MAPE, and R² score.</a:t>
            </a:r>
            <a:endParaRPr lang="en-IN" dirty="0"/>
          </a:p>
        </p:txBody>
      </p:sp>
    </p:spTree>
    <p:extLst>
      <p:ext uri="{BB962C8B-B14F-4D97-AF65-F5344CB8AC3E}">
        <p14:creationId xmlns:p14="http://schemas.microsoft.com/office/powerpoint/2010/main" val="30220388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8B393-716A-FE09-5B70-200FFE8C7BDD}"/>
              </a:ext>
            </a:extLst>
          </p:cNvPr>
          <p:cNvSpPr>
            <a:spLocks noGrp="1"/>
          </p:cNvSpPr>
          <p:nvPr>
            <p:ph type="title"/>
          </p:nvPr>
        </p:nvSpPr>
        <p:spPr/>
        <p:txBody>
          <a:bodyPr/>
          <a:lstStyle/>
          <a:p>
            <a:endParaRPr lang="en-IN"/>
          </a:p>
        </p:txBody>
      </p:sp>
      <p:pic>
        <p:nvPicPr>
          <p:cNvPr id="5122" name="Picture 2">
            <a:extLst>
              <a:ext uri="{FF2B5EF4-FFF2-40B4-BE49-F238E27FC236}">
                <a16:creationId xmlns:a16="http://schemas.microsoft.com/office/drawing/2014/main" id="{BC56679D-E62C-5A93-6D85-93EECFE6C81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433" y="1836263"/>
            <a:ext cx="5894483" cy="31854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A6CF172A-2A3C-C1DD-88D6-F96A8E5B21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58169" y="1893453"/>
            <a:ext cx="5682829" cy="307109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FAAA73F-4EC2-7D35-F1C7-A9BD4F89D0A5}"/>
              </a:ext>
            </a:extLst>
          </p:cNvPr>
          <p:cNvSpPr txBox="1"/>
          <p:nvPr/>
        </p:nvSpPr>
        <p:spPr>
          <a:xfrm>
            <a:off x="1676142" y="5318620"/>
            <a:ext cx="3087064" cy="369332"/>
          </a:xfrm>
          <a:prstGeom prst="rect">
            <a:avLst/>
          </a:prstGeom>
          <a:noFill/>
        </p:spPr>
        <p:txBody>
          <a:bodyPr wrap="none" rtlCol="0">
            <a:spAutoFit/>
          </a:bodyPr>
          <a:lstStyle/>
          <a:p>
            <a:r>
              <a:rPr lang="en-IN" dirty="0"/>
              <a:t>Before Hyperparameter Tuning</a:t>
            </a:r>
          </a:p>
        </p:txBody>
      </p:sp>
      <p:sp>
        <p:nvSpPr>
          <p:cNvPr id="5" name="TextBox 4">
            <a:extLst>
              <a:ext uri="{FF2B5EF4-FFF2-40B4-BE49-F238E27FC236}">
                <a16:creationId xmlns:a16="http://schemas.microsoft.com/office/drawing/2014/main" id="{73BEC168-5709-F1D6-B3B2-9D9FF7F87CB2}"/>
              </a:ext>
            </a:extLst>
          </p:cNvPr>
          <p:cNvSpPr txBox="1"/>
          <p:nvPr/>
        </p:nvSpPr>
        <p:spPr>
          <a:xfrm>
            <a:off x="7656051" y="5202572"/>
            <a:ext cx="2942216" cy="369332"/>
          </a:xfrm>
          <a:prstGeom prst="rect">
            <a:avLst/>
          </a:prstGeom>
          <a:noFill/>
        </p:spPr>
        <p:txBody>
          <a:bodyPr wrap="none" rtlCol="0">
            <a:spAutoFit/>
          </a:bodyPr>
          <a:lstStyle/>
          <a:p>
            <a:r>
              <a:rPr lang="en-IN" dirty="0"/>
              <a:t>After Hyperparameter Tuning</a:t>
            </a:r>
          </a:p>
        </p:txBody>
      </p:sp>
    </p:spTree>
    <p:extLst>
      <p:ext uri="{BB962C8B-B14F-4D97-AF65-F5344CB8AC3E}">
        <p14:creationId xmlns:p14="http://schemas.microsoft.com/office/powerpoint/2010/main" val="1519495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3BAF7-A05B-FA70-BF0C-2E354339CBB0}"/>
              </a:ext>
            </a:extLst>
          </p:cNvPr>
          <p:cNvSpPr>
            <a:spLocks noGrp="1"/>
          </p:cNvSpPr>
          <p:nvPr>
            <p:ph type="title"/>
          </p:nvPr>
        </p:nvSpPr>
        <p:spPr>
          <a:xfrm>
            <a:off x="937471" y="-271244"/>
            <a:ext cx="10131425" cy="1456267"/>
          </a:xfrm>
        </p:spPr>
        <p:txBody>
          <a:bodyPr/>
          <a:lstStyle/>
          <a:p>
            <a:pPr algn="ctr"/>
            <a:r>
              <a:rPr lang="en-IN" dirty="0"/>
              <a:t>Model Evaluation &amp; Comparison</a:t>
            </a:r>
          </a:p>
        </p:txBody>
      </p:sp>
      <p:sp>
        <p:nvSpPr>
          <p:cNvPr id="3" name="Content Placeholder 2">
            <a:extLst>
              <a:ext uri="{FF2B5EF4-FFF2-40B4-BE49-F238E27FC236}">
                <a16:creationId xmlns:a16="http://schemas.microsoft.com/office/drawing/2014/main" id="{3A57291E-D8C1-6A04-CDE3-35866D9A1602}"/>
              </a:ext>
            </a:extLst>
          </p:cNvPr>
          <p:cNvSpPr>
            <a:spLocks noGrp="1"/>
          </p:cNvSpPr>
          <p:nvPr>
            <p:ph idx="1"/>
          </p:nvPr>
        </p:nvSpPr>
        <p:spPr>
          <a:xfrm>
            <a:off x="385894" y="774661"/>
            <a:ext cx="11669086" cy="5928143"/>
          </a:xfrm>
        </p:spPr>
        <p:txBody>
          <a:bodyPr>
            <a:normAutofit fontScale="70000" lnSpcReduction="20000"/>
          </a:bodyPr>
          <a:lstStyle/>
          <a:p>
            <a:r>
              <a:rPr lang="en-US" sz="3000" b="1" dirty="0"/>
              <a:t>Evaluation Metrics </a:t>
            </a:r>
          </a:p>
          <a:p>
            <a:r>
              <a:rPr lang="en-US" dirty="0"/>
              <a:t>● Mean Absolute Error (MAE): Measures the average absolute difference between predicted and actual values. </a:t>
            </a:r>
          </a:p>
          <a:p>
            <a:r>
              <a:rPr lang="en-US" dirty="0"/>
              <a:t>● Root Mean Squared Error (RMSE): Measures the standard deviation of prediction errors, giving more weight to large errors.</a:t>
            </a:r>
          </a:p>
          <a:p>
            <a:r>
              <a:rPr lang="en-US" dirty="0"/>
              <a:t> ● R-squared (R2 Score): Indicates how well the model explains variance in the actual values. A higher R2 score represents a better fit. </a:t>
            </a:r>
          </a:p>
          <a:p>
            <a:r>
              <a:rPr lang="en-US" sz="3300" dirty="0"/>
              <a:t>ARIMA Model Performance</a:t>
            </a:r>
          </a:p>
          <a:p>
            <a:r>
              <a:rPr lang="en-US" dirty="0"/>
              <a:t> For the ARIMA model, the evaluation metrics were as follows: </a:t>
            </a:r>
          </a:p>
          <a:p>
            <a:r>
              <a:rPr lang="en-US" dirty="0"/>
              <a:t>● MAE: 3.1521 </a:t>
            </a:r>
          </a:p>
          <a:p>
            <a:r>
              <a:rPr lang="en-US" dirty="0"/>
              <a:t>● RMSE: 4.1892 </a:t>
            </a:r>
          </a:p>
          <a:p>
            <a:r>
              <a:rPr lang="en-US" dirty="0"/>
              <a:t>● R2 Score: 0.0552 </a:t>
            </a:r>
          </a:p>
          <a:p>
            <a:r>
              <a:rPr lang="en-US" dirty="0"/>
              <a:t>The ARIMA model performed reasonably well in predicting stock prices, but the low R2 score suggests that it does not explain much of the variance in stock prices. </a:t>
            </a:r>
          </a:p>
          <a:p>
            <a:r>
              <a:rPr lang="en-US" sz="3600" dirty="0"/>
              <a:t>XGBoost Model Performance </a:t>
            </a:r>
          </a:p>
          <a:p>
            <a:r>
              <a:rPr lang="en-US" dirty="0"/>
              <a:t>For the XGBoost model, the evaluation metrics were:</a:t>
            </a:r>
          </a:p>
          <a:p>
            <a:r>
              <a:rPr lang="en-US" dirty="0"/>
              <a:t> ● MAE: 2.8341</a:t>
            </a:r>
          </a:p>
          <a:p>
            <a:r>
              <a:rPr lang="en-US" dirty="0"/>
              <a:t> ● RMSE: 3.5096</a:t>
            </a:r>
          </a:p>
          <a:p>
            <a:r>
              <a:rPr lang="en-US" dirty="0"/>
              <a:t> ● R2 Score: 0.3369 Compared to ARIMA, the XGBoost model achieved lower MAE and RMSE values, indicating better predictive accuracy. Additionally, the higher R2 score suggests that XGBoost explains a greater proportion of the variance in stock prices. </a:t>
            </a:r>
          </a:p>
          <a:p>
            <a:r>
              <a:rPr lang="en-US" sz="4000" dirty="0"/>
              <a:t>Model Comparison </a:t>
            </a:r>
          </a:p>
          <a:p>
            <a:r>
              <a:rPr lang="en-US" dirty="0"/>
              <a:t>Model ARIMA MAE RMSE R2 Score 3.1521 4.1892 0.0552 XGBoost 2.8341 3.5096 0.3369 From the above comparison, XGBoost outperforms ARIMA in all evaluation metrics, making it the preferred choice for stock price prediction in this study. Implications for Trading Strate</a:t>
            </a:r>
            <a:endParaRPr lang="en-IN" dirty="0"/>
          </a:p>
        </p:txBody>
      </p:sp>
    </p:spTree>
    <p:extLst>
      <p:ext uri="{BB962C8B-B14F-4D97-AF65-F5344CB8AC3E}">
        <p14:creationId xmlns:p14="http://schemas.microsoft.com/office/powerpoint/2010/main" val="3082925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C4C81-4093-80A6-49A0-C101985EF063}"/>
              </a:ext>
            </a:extLst>
          </p:cNvPr>
          <p:cNvSpPr>
            <a:spLocks noGrp="1"/>
          </p:cNvSpPr>
          <p:nvPr>
            <p:ph type="title"/>
          </p:nvPr>
        </p:nvSpPr>
        <p:spPr>
          <a:xfrm>
            <a:off x="1030287" y="-405468"/>
            <a:ext cx="10131425" cy="1456267"/>
          </a:xfrm>
        </p:spPr>
        <p:txBody>
          <a:bodyPr/>
          <a:lstStyle/>
          <a:p>
            <a:pPr algn="ctr"/>
            <a:r>
              <a:rPr lang="en-US" dirty="0"/>
              <a:t>Implications for Trading Strategies</a:t>
            </a:r>
            <a:endParaRPr lang="en-IN" dirty="0"/>
          </a:p>
        </p:txBody>
      </p:sp>
      <p:sp>
        <p:nvSpPr>
          <p:cNvPr id="3" name="Content Placeholder 2">
            <a:extLst>
              <a:ext uri="{FF2B5EF4-FFF2-40B4-BE49-F238E27FC236}">
                <a16:creationId xmlns:a16="http://schemas.microsoft.com/office/drawing/2014/main" id="{880D4661-BE84-DC21-1A25-2107A6B340A8}"/>
              </a:ext>
            </a:extLst>
          </p:cNvPr>
          <p:cNvSpPr>
            <a:spLocks noGrp="1"/>
          </p:cNvSpPr>
          <p:nvPr>
            <p:ph idx="1"/>
          </p:nvPr>
        </p:nvSpPr>
        <p:spPr>
          <a:xfrm>
            <a:off x="218114" y="897623"/>
            <a:ext cx="11778143" cy="5729680"/>
          </a:xfrm>
        </p:spPr>
        <p:txBody>
          <a:bodyPr>
            <a:normAutofit fontScale="92500" lnSpcReduction="10000"/>
          </a:bodyPr>
          <a:lstStyle/>
          <a:p>
            <a:r>
              <a:rPr lang="en-US" sz="3000" dirty="0"/>
              <a:t>1. Short-Term Trading &amp; Algorithmic Trading:</a:t>
            </a:r>
          </a:p>
          <a:p>
            <a:r>
              <a:rPr lang="en-US" dirty="0"/>
              <a:t> ○ Given XGBoost’s superior accuracy, traders can integrate it into algorithmic trading systems to predict short-term price movements with greater confidence.</a:t>
            </a:r>
          </a:p>
          <a:p>
            <a:r>
              <a:rPr lang="en-US" dirty="0"/>
              <a:t> ○ The model can be used to identify entry and exit points based on expected price trends, reducing the risk of false signals.</a:t>
            </a:r>
          </a:p>
          <a:p>
            <a:r>
              <a:rPr lang="en-US" sz="3000" dirty="0"/>
              <a:t> 2. Risk Management &amp; Stop-Loss Adjustments:</a:t>
            </a:r>
          </a:p>
          <a:p>
            <a:r>
              <a:rPr lang="en-US" dirty="0"/>
              <a:t> ○ With lower error margins in predictions, traders can set more effective stop-loss and take-profit levels based on the forecasted price range.</a:t>
            </a:r>
          </a:p>
          <a:p>
            <a:r>
              <a:rPr lang="en-US" dirty="0"/>
              <a:t> ○ XGBoost’s ability to capture trends helps in minimizing unexpected losses due to price fluctuations.</a:t>
            </a:r>
          </a:p>
          <a:p>
            <a:r>
              <a:rPr lang="en-US" dirty="0"/>
              <a:t> 3. Portfolio Allocation &amp; Position Sizing:</a:t>
            </a:r>
          </a:p>
          <a:p>
            <a:r>
              <a:rPr lang="en-US" dirty="0"/>
              <a:t> ○ Investors seeking to allocate capital efficiently can use XGBoost-based forecasts to adjust portfolio weightings dynamically.</a:t>
            </a:r>
          </a:p>
          <a:p>
            <a:r>
              <a:rPr lang="en-US" dirty="0"/>
              <a:t> ○ By analyzing price trends and volatility indicators, traders can make informed decisions on the size of positions taken in AAPL.</a:t>
            </a:r>
          </a:p>
          <a:p>
            <a:r>
              <a:rPr lang="en-US" dirty="0"/>
              <a:t> </a:t>
            </a:r>
            <a:r>
              <a:rPr lang="en-US" sz="3000" dirty="0"/>
              <a:t>Conclusion</a:t>
            </a:r>
          </a:p>
          <a:p>
            <a:r>
              <a:rPr lang="en-US" dirty="0"/>
              <a:t> The comparison between ARIMA and XGBoost models highlights the importance of machine learning techniques in financial markets. The superior performance of XGBoost suggests that data-driven trading strategies, particularly in short-term trading, can yield better results compared to traditional statistical models. Traders and investors can leverage these insights to optimize their decision-making processes and enhance overall profitability.</a:t>
            </a:r>
            <a:endParaRPr lang="en-IN" dirty="0"/>
          </a:p>
        </p:txBody>
      </p:sp>
    </p:spTree>
    <p:extLst>
      <p:ext uri="{BB962C8B-B14F-4D97-AF65-F5344CB8AC3E}">
        <p14:creationId xmlns:p14="http://schemas.microsoft.com/office/powerpoint/2010/main" val="92857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7557D4-990F-EF67-BB68-1153FDD6BC67}"/>
              </a:ext>
            </a:extLst>
          </p:cNvPr>
          <p:cNvSpPr>
            <a:spLocks noGrp="1"/>
          </p:cNvSpPr>
          <p:nvPr>
            <p:ph type="title"/>
          </p:nvPr>
        </p:nvSpPr>
        <p:spPr>
          <a:xfrm>
            <a:off x="685801" y="255638"/>
            <a:ext cx="10131425" cy="1456267"/>
          </a:xfrm>
        </p:spPr>
        <p:txBody>
          <a:bodyPr>
            <a:noAutofit/>
          </a:bodyPr>
          <a:lstStyle/>
          <a:p>
            <a:pPr algn="ctr"/>
            <a:r>
              <a:rPr lang="en-IN" sz="9600" u="sng" dirty="0"/>
              <a:t>Thank You!</a:t>
            </a:r>
          </a:p>
        </p:txBody>
      </p:sp>
      <p:sp>
        <p:nvSpPr>
          <p:cNvPr id="3" name="Content Placeholder 2">
            <a:extLst>
              <a:ext uri="{FF2B5EF4-FFF2-40B4-BE49-F238E27FC236}">
                <a16:creationId xmlns:a16="http://schemas.microsoft.com/office/drawing/2014/main" id="{189F177D-6CB9-CD0A-8FD5-3D0B0C75A2F1}"/>
              </a:ext>
            </a:extLst>
          </p:cNvPr>
          <p:cNvSpPr>
            <a:spLocks noGrp="1"/>
          </p:cNvSpPr>
          <p:nvPr>
            <p:ph idx="1"/>
          </p:nvPr>
        </p:nvSpPr>
        <p:spPr>
          <a:xfrm>
            <a:off x="931607" y="1927123"/>
            <a:ext cx="10131425" cy="4675239"/>
          </a:xfrm>
        </p:spPr>
        <p:txBody>
          <a:bodyPr>
            <a:normAutofit fontScale="92500" lnSpcReduction="10000"/>
          </a:bodyPr>
          <a:lstStyle/>
          <a:p>
            <a:pPr algn="ctr"/>
            <a:r>
              <a:rPr lang="en-IN" sz="6000" dirty="0"/>
              <a:t>Contact Info</a:t>
            </a:r>
          </a:p>
          <a:p>
            <a:r>
              <a:rPr lang="en-IN" sz="2400" dirty="0"/>
              <a:t>Alekhya Chatterjee:-</a:t>
            </a:r>
          </a:p>
          <a:p>
            <a:r>
              <a:rPr lang="en-IN" sz="2400" dirty="0"/>
              <a:t> </a:t>
            </a:r>
            <a:r>
              <a:rPr lang="en-IN" sz="2400" dirty="0">
                <a:hlinkClick r:id="rId2"/>
              </a:rPr>
              <a:t>alekhyachatterjee2@gmail.com</a:t>
            </a:r>
            <a:endParaRPr lang="en-IN" sz="2400" dirty="0"/>
          </a:p>
          <a:p>
            <a:r>
              <a:rPr lang="en-IN" sz="2400" dirty="0">
                <a:hlinkClick r:id="rId3"/>
              </a:rPr>
              <a:t>https://www.linkedin.com/in/alekhya-chatterjee-45918b324/?lipi=urn%3Ali%3Apage%3Ad_flagship3_notifications%3BDI%2BcT2aQTg%2B%2Fl%2BUb1zutzg%3D%3D</a:t>
            </a:r>
            <a:endParaRPr lang="en-IN" sz="2400" dirty="0"/>
          </a:p>
          <a:p>
            <a:endParaRPr lang="en-IN" sz="2400" dirty="0"/>
          </a:p>
          <a:p>
            <a:pPr marL="0" indent="0">
              <a:buNone/>
            </a:pPr>
            <a:endParaRPr lang="en-IN" dirty="0"/>
          </a:p>
          <a:p>
            <a:pPr algn="ctr"/>
            <a:r>
              <a:rPr lang="en-IN" sz="6000" dirty="0"/>
              <a:t>Questions?</a:t>
            </a:r>
          </a:p>
        </p:txBody>
      </p:sp>
    </p:spTree>
    <p:extLst>
      <p:ext uri="{BB962C8B-B14F-4D97-AF65-F5344CB8AC3E}">
        <p14:creationId xmlns:p14="http://schemas.microsoft.com/office/powerpoint/2010/main" val="40668301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05578-5123-5BC2-A90D-04277B6998EE}"/>
              </a:ext>
            </a:extLst>
          </p:cNvPr>
          <p:cNvSpPr>
            <a:spLocks noGrp="1"/>
          </p:cNvSpPr>
          <p:nvPr>
            <p:ph type="title"/>
          </p:nvPr>
        </p:nvSpPr>
        <p:spPr/>
        <p:txBody>
          <a:bodyPr/>
          <a:lstStyle/>
          <a:p>
            <a:r>
              <a:rPr lang="en-US" dirty="0"/>
              <a:t>Methodology</a:t>
            </a:r>
            <a:endParaRPr lang="en-IN" dirty="0"/>
          </a:p>
        </p:txBody>
      </p:sp>
      <p:graphicFrame>
        <p:nvGraphicFramePr>
          <p:cNvPr id="4" name="Content Placeholder 3">
            <a:extLst>
              <a:ext uri="{FF2B5EF4-FFF2-40B4-BE49-F238E27FC236}">
                <a16:creationId xmlns:a16="http://schemas.microsoft.com/office/drawing/2014/main" id="{6F421947-75F9-267A-4558-4696C4D85649}"/>
              </a:ext>
            </a:extLst>
          </p:cNvPr>
          <p:cNvGraphicFramePr>
            <a:graphicFrameLocks noGrp="1"/>
          </p:cNvGraphicFramePr>
          <p:nvPr>
            <p:ph idx="1"/>
            <p:extLst>
              <p:ext uri="{D42A27DB-BD31-4B8C-83A1-F6EECF244321}">
                <p14:modId xmlns:p14="http://schemas.microsoft.com/office/powerpoint/2010/main" val="1385229957"/>
              </p:ext>
            </p:extLst>
          </p:nvPr>
        </p:nvGraphicFramePr>
        <p:xfrm>
          <a:off x="685801" y="2142067"/>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1013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76EB8-2875-141D-7D8F-EBB152C24749}"/>
              </a:ext>
            </a:extLst>
          </p:cNvPr>
          <p:cNvSpPr>
            <a:spLocks noGrp="1"/>
          </p:cNvSpPr>
          <p:nvPr>
            <p:ph type="title"/>
          </p:nvPr>
        </p:nvSpPr>
        <p:spPr/>
        <p:txBody>
          <a:bodyPr/>
          <a:lstStyle/>
          <a:p>
            <a:r>
              <a:rPr lang="en-US" dirty="0"/>
              <a:t>Exploratory Data Analysis (EDA)</a:t>
            </a:r>
            <a:endParaRPr lang="en-IN" dirty="0"/>
          </a:p>
        </p:txBody>
      </p:sp>
      <p:sp>
        <p:nvSpPr>
          <p:cNvPr id="3" name="Content Placeholder 2">
            <a:extLst>
              <a:ext uri="{FF2B5EF4-FFF2-40B4-BE49-F238E27FC236}">
                <a16:creationId xmlns:a16="http://schemas.microsoft.com/office/drawing/2014/main" id="{C1D67DCA-82A7-AE4B-6A15-A870BDB6DBFB}"/>
              </a:ext>
            </a:extLst>
          </p:cNvPr>
          <p:cNvSpPr>
            <a:spLocks noGrp="1"/>
          </p:cNvSpPr>
          <p:nvPr>
            <p:ph idx="1"/>
          </p:nvPr>
        </p:nvSpPr>
        <p:spPr>
          <a:xfrm>
            <a:off x="476077" y="850162"/>
            <a:ext cx="7258574" cy="5834262"/>
          </a:xfrm>
        </p:spPr>
        <p:txBody>
          <a:bodyPr>
            <a:normAutofit/>
          </a:bodyPr>
          <a:lstStyle/>
          <a:p>
            <a:pPr marL="914400" lvl="2" indent="0">
              <a:buNone/>
            </a:pPr>
            <a:r>
              <a:rPr lang="en-US" sz="3200" b="1" dirty="0"/>
              <a:t>  Summary Statistic</a:t>
            </a:r>
            <a:r>
              <a:rPr lang="en-US" sz="3200" dirty="0"/>
              <a:t>s</a:t>
            </a:r>
          </a:p>
          <a:p>
            <a:r>
              <a:rPr lang="en-US" dirty="0"/>
              <a:t> To understand the fundamental characteristics of the dataset, we first computed summary statistics for each stock. These statistics include measures such as mean, median, standard deviation, minimum, and maximum values for key features like closing price and volume.</a:t>
            </a:r>
          </a:p>
        </p:txBody>
      </p:sp>
      <p:pic>
        <p:nvPicPr>
          <p:cNvPr id="5" name="Picture 4">
            <a:extLst>
              <a:ext uri="{FF2B5EF4-FFF2-40B4-BE49-F238E27FC236}">
                <a16:creationId xmlns:a16="http://schemas.microsoft.com/office/drawing/2014/main" id="{D9185539-E7D3-3E78-449D-50E845EB02BF}"/>
              </a:ext>
            </a:extLst>
          </p:cNvPr>
          <p:cNvPicPr>
            <a:picLocks noChangeAspect="1"/>
          </p:cNvPicPr>
          <p:nvPr/>
        </p:nvPicPr>
        <p:blipFill>
          <a:blip r:embed="rId2"/>
          <a:stretch>
            <a:fillRect/>
          </a:stretch>
        </p:blipFill>
        <p:spPr>
          <a:xfrm>
            <a:off x="8217714" y="562761"/>
            <a:ext cx="3288485" cy="5732477"/>
          </a:xfrm>
          <a:prstGeom prst="rect">
            <a:avLst/>
          </a:prstGeom>
        </p:spPr>
      </p:pic>
    </p:spTree>
    <p:extLst>
      <p:ext uri="{BB962C8B-B14F-4D97-AF65-F5344CB8AC3E}">
        <p14:creationId xmlns:p14="http://schemas.microsoft.com/office/powerpoint/2010/main" val="651260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59A2A-2394-087B-1800-FE71469ABD90}"/>
              </a:ext>
            </a:extLst>
          </p:cNvPr>
          <p:cNvSpPr>
            <a:spLocks noGrp="1"/>
          </p:cNvSpPr>
          <p:nvPr>
            <p:ph type="title"/>
          </p:nvPr>
        </p:nvSpPr>
        <p:spPr>
          <a:xfrm>
            <a:off x="341852" y="-464191"/>
            <a:ext cx="10131425" cy="1456267"/>
          </a:xfrm>
        </p:spPr>
        <p:txBody>
          <a:bodyPr>
            <a:normAutofit/>
          </a:bodyPr>
          <a:lstStyle/>
          <a:p>
            <a:pPr algn="ctr"/>
            <a:endParaRPr lang="en-IN" sz="4000" dirty="0"/>
          </a:p>
        </p:txBody>
      </p:sp>
      <p:sp>
        <p:nvSpPr>
          <p:cNvPr id="9" name="Content Placeholder 8">
            <a:extLst>
              <a:ext uri="{FF2B5EF4-FFF2-40B4-BE49-F238E27FC236}">
                <a16:creationId xmlns:a16="http://schemas.microsoft.com/office/drawing/2014/main" id="{4B0F285A-D074-4A67-C022-AB7C77DC725C}"/>
              </a:ext>
            </a:extLst>
          </p:cNvPr>
          <p:cNvSpPr>
            <a:spLocks noGrp="1"/>
          </p:cNvSpPr>
          <p:nvPr>
            <p:ph idx="1"/>
          </p:nvPr>
        </p:nvSpPr>
        <p:spPr>
          <a:xfrm>
            <a:off x="1533090" y="-701800"/>
            <a:ext cx="10131425" cy="3649133"/>
          </a:xfrm>
        </p:spPr>
        <p:txBody>
          <a:bodyPr>
            <a:normAutofit/>
          </a:bodyPr>
          <a:lstStyle/>
          <a:p>
            <a:pPr marL="0" indent="0">
              <a:buNone/>
            </a:pPr>
            <a:r>
              <a:rPr lang="en-US" sz="3200" dirty="0"/>
              <a:t> Stock Price Trends and </a:t>
            </a:r>
            <a:r>
              <a:rPr lang="en-IN" sz="3200" dirty="0"/>
              <a:t>Trading Volume</a:t>
            </a:r>
            <a:r>
              <a:rPr lang="en-US" sz="3200" dirty="0"/>
              <a:t> Over Time</a:t>
            </a:r>
            <a:endParaRPr lang="en-IN" sz="3200" dirty="0"/>
          </a:p>
        </p:txBody>
      </p:sp>
      <p:pic>
        <p:nvPicPr>
          <p:cNvPr id="1030" name="Picture 6">
            <a:extLst>
              <a:ext uri="{FF2B5EF4-FFF2-40B4-BE49-F238E27FC236}">
                <a16:creationId xmlns:a16="http://schemas.microsoft.com/office/drawing/2014/main" id="{F3610703-2518-760D-6F30-481C112C1A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4826" y="2091787"/>
            <a:ext cx="5811174" cy="315133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19015FDF-8E26-0E5A-E1FF-416CE75BB1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53695" y="2091787"/>
            <a:ext cx="5811175" cy="316392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E1D06238-B601-F35B-FCBD-596923371D29}"/>
              </a:ext>
            </a:extLst>
          </p:cNvPr>
          <p:cNvSpPr txBox="1"/>
          <p:nvPr/>
        </p:nvSpPr>
        <p:spPr>
          <a:xfrm>
            <a:off x="1677798" y="5556254"/>
            <a:ext cx="3246539" cy="369332"/>
          </a:xfrm>
          <a:prstGeom prst="rect">
            <a:avLst/>
          </a:prstGeom>
          <a:noFill/>
        </p:spPr>
        <p:txBody>
          <a:bodyPr wrap="square" rtlCol="0">
            <a:spAutoFit/>
          </a:bodyPr>
          <a:lstStyle/>
          <a:p>
            <a:r>
              <a:rPr lang="en-IN" dirty="0"/>
              <a:t>Stock Price Trends Over Time</a:t>
            </a:r>
          </a:p>
        </p:txBody>
      </p:sp>
      <p:sp>
        <p:nvSpPr>
          <p:cNvPr id="12" name="TextBox 11">
            <a:extLst>
              <a:ext uri="{FF2B5EF4-FFF2-40B4-BE49-F238E27FC236}">
                <a16:creationId xmlns:a16="http://schemas.microsoft.com/office/drawing/2014/main" id="{BF41F837-B306-4017-92B2-38558A72FB9C}"/>
              </a:ext>
            </a:extLst>
          </p:cNvPr>
          <p:cNvSpPr txBox="1"/>
          <p:nvPr/>
        </p:nvSpPr>
        <p:spPr>
          <a:xfrm>
            <a:off x="7608017" y="5480753"/>
            <a:ext cx="3102530" cy="369332"/>
          </a:xfrm>
          <a:prstGeom prst="rect">
            <a:avLst/>
          </a:prstGeom>
          <a:noFill/>
        </p:spPr>
        <p:txBody>
          <a:bodyPr wrap="square" rtlCol="0">
            <a:spAutoFit/>
          </a:bodyPr>
          <a:lstStyle/>
          <a:p>
            <a:r>
              <a:rPr lang="en-IN" dirty="0"/>
              <a:t>Trading Volume Over Time</a:t>
            </a:r>
          </a:p>
        </p:txBody>
      </p:sp>
    </p:spTree>
    <p:extLst>
      <p:ext uri="{BB962C8B-B14F-4D97-AF65-F5344CB8AC3E}">
        <p14:creationId xmlns:p14="http://schemas.microsoft.com/office/powerpoint/2010/main" val="1737470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9228-4006-8E8F-59F8-324B887FC3DB}"/>
              </a:ext>
            </a:extLst>
          </p:cNvPr>
          <p:cNvSpPr>
            <a:spLocks noGrp="1"/>
          </p:cNvSpPr>
          <p:nvPr>
            <p:ph type="title"/>
          </p:nvPr>
        </p:nvSpPr>
        <p:spPr>
          <a:xfrm>
            <a:off x="450909" y="-413236"/>
            <a:ext cx="10131425" cy="1456267"/>
          </a:xfrm>
        </p:spPr>
        <p:txBody>
          <a:bodyPr/>
          <a:lstStyle/>
          <a:p>
            <a:endParaRPr lang="en-IN" dirty="0"/>
          </a:p>
        </p:txBody>
      </p:sp>
      <p:sp>
        <p:nvSpPr>
          <p:cNvPr id="3" name="Content Placeholder 2">
            <a:extLst>
              <a:ext uri="{FF2B5EF4-FFF2-40B4-BE49-F238E27FC236}">
                <a16:creationId xmlns:a16="http://schemas.microsoft.com/office/drawing/2014/main" id="{2C583918-F0D4-B7C4-154C-A6154B64448B}"/>
              </a:ext>
            </a:extLst>
          </p:cNvPr>
          <p:cNvSpPr>
            <a:spLocks noGrp="1"/>
          </p:cNvSpPr>
          <p:nvPr>
            <p:ph idx="1"/>
          </p:nvPr>
        </p:nvSpPr>
        <p:spPr>
          <a:xfrm>
            <a:off x="782563" y="-1167428"/>
            <a:ext cx="10131425" cy="3649133"/>
          </a:xfrm>
        </p:spPr>
        <p:txBody>
          <a:bodyPr>
            <a:normAutofit/>
          </a:bodyPr>
          <a:lstStyle/>
          <a:p>
            <a:pPr marL="0" indent="0" algn="ctr">
              <a:buNone/>
            </a:pPr>
            <a:r>
              <a:rPr lang="en-IN" sz="3200" dirty="0"/>
              <a:t>Seasonality &amp; Trend Analysis</a:t>
            </a:r>
          </a:p>
        </p:txBody>
      </p:sp>
      <p:pic>
        <p:nvPicPr>
          <p:cNvPr id="2050" name="Picture 2">
            <a:extLst>
              <a:ext uri="{FF2B5EF4-FFF2-40B4-BE49-F238E27FC236}">
                <a16:creationId xmlns:a16="http://schemas.microsoft.com/office/drawing/2014/main" id="{26C7974D-321A-C6BE-3397-91A61472B5E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68" y="1342925"/>
            <a:ext cx="5270399" cy="4683661"/>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88D1668C-C945-EAB0-2A83-42EB03A637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3237" y="1456249"/>
            <a:ext cx="6115999" cy="457033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5FB906BA-9004-A068-558E-126DBF700B11}"/>
              </a:ext>
            </a:extLst>
          </p:cNvPr>
          <p:cNvSpPr txBox="1"/>
          <p:nvPr/>
        </p:nvSpPr>
        <p:spPr>
          <a:xfrm>
            <a:off x="2088858" y="6141814"/>
            <a:ext cx="1423659" cy="369332"/>
          </a:xfrm>
          <a:prstGeom prst="rect">
            <a:avLst/>
          </a:prstGeom>
          <a:noFill/>
        </p:spPr>
        <p:txBody>
          <a:bodyPr wrap="none" rtlCol="0">
            <a:spAutoFit/>
          </a:bodyPr>
          <a:lstStyle/>
          <a:p>
            <a:r>
              <a:rPr lang="en-IN" dirty="0"/>
              <a:t>APPLE STOCK</a:t>
            </a:r>
          </a:p>
        </p:txBody>
      </p:sp>
      <p:sp>
        <p:nvSpPr>
          <p:cNvPr id="5" name="TextBox 4">
            <a:extLst>
              <a:ext uri="{FF2B5EF4-FFF2-40B4-BE49-F238E27FC236}">
                <a16:creationId xmlns:a16="http://schemas.microsoft.com/office/drawing/2014/main" id="{1FD15B9B-3CAC-AAC1-C0A7-F024860DCDFF}"/>
              </a:ext>
            </a:extLst>
          </p:cNvPr>
          <p:cNvSpPr txBox="1"/>
          <p:nvPr/>
        </p:nvSpPr>
        <p:spPr>
          <a:xfrm>
            <a:off x="8247776" y="6141814"/>
            <a:ext cx="1972848" cy="369332"/>
          </a:xfrm>
          <a:prstGeom prst="rect">
            <a:avLst/>
          </a:prstGeom>
          <a:noFill/>
        </p:spPr>
        <p:txBody>
          <a:bodyPr wrap="none" rtlCol="0">
            <a:spAutoFit/>
          </a:bodyPr>
          <a:lstStyle/>
          <a:p>
            <a:r>
              <a:rPr lang="en-IN" dirty="0"/>
              <a:t>MICROSOFT STOCK</a:t>
            </a:r>
          </a:p>
        </p:txBody>
      </p:sp>
    </p:spTree>
    <p:extLst>
      <p:ext uri="{BB962C8B-B14F-4D97-AF65-F5344CB8AC3E}">
        <p14:creationId xmlns:p14="http://schemas.microsoft.com/office/powerpoint/2010/main" val="3521719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BA923-C696-1985-1C1C-3C9B9F833C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603A801-0906-123C-4067-156B8615B07D}"/>
              </a:ext>
            </a:extLst>
          </p:cNvPr>
          <p:cNvSpPr>
            <a:spLocks noGrp="1"/>
          </p:cNvSpPr>
          <p:nvPr>
            <p:ph type="title"/>
          </p:nvPr>
        </p:nvSpPr>
        <p:spPr>
          <a:xfrm>
            <a:off x="450909" y="-413236"/>
            <a:ext cx="10131425" cy="1456267"/>
          </a:xfrm>
        </p:spPr>
        <p:txBody>
          <a:bodyPr/>
          <a:lstStyle/>
          <a:p>
            <a:endParaRPr lang="en-IN" dirty="0"/>
          </a:p>
        </p:txBody>
      </p:sp>
      <p:sp>
        <p:nvSpPr>
          <p:cNvPr id="3" name="Content Placeholder 2">
            <a:extLst>
              <a:ext uri="{FF2B5EF4-FFF2-40B4-BE49-F238E27FC236}">
                <a16:creationId xmlns:a16="http://schemas.microsoft.com/office/drawing/2014/main" id="{2C846C28-492C-42CD-521D-368757A92FF3}"/>
              </a:ext>
            </a:extLst>
          </p:cNvPr>
          <p:cNvSpPr>
            <a:spLocks noGrp="1"/>
          </p:cNvSpPr>
          <p:nvPr>
            <p:ph idx="1"/>
          </p:nvPr>
        </p:nvSpPr>
        <p:spPr>
          <a:xfrm>
            <a:off x="782563" y="-1167428"/>
            <a:ext cx="10131425" cy="3649133"/>
          </a:xfrm>
        </p:spPr>
        <p:txBody>
          <a:bodyPr>
            <a:normAutofit/>
          </a:bodyPr>
          <a:lstStyle/>
          <a:p>
            <a:pPr marL="0" indent="0" algn="ctr">
              <a:buNone/>
            </a:pPr>
            <a:r>
              <a:rPr lang="en-IN" sz="3200" dirty="0"/>
              <a:t>Seasonality &amp; Trend Analysis</a:t>
            </a:r>
          </a:p>
        </p:txBody>
      </p:sp>
      <p:sp>
        <p:nvSpPr>
          <p:cNvPr id="4" name="TextBox 3">
            <a:extLst>
              <a:ext uri="{FF2B5EF4-FFF2-40B4-BE49-F238E27FC236}">
                <a16:creationId xmlns:a16="http://schemas.microsoft.com/office/drawing/2014/main" id="{7D3CB3E0-27A3-A9B2-4F73-330CC7FAE941}"/>
              </a:ext>
            </a:extLst>
          </p:cNvPr>
          <p:cNvSpPr txBox="1"/>
          <p:nvPr/>
        </p:nvSpPr>
        <p:spPr>
          <a:xfrm>
            <a:off x="1377028" y="5353249"/>
            <a:ext cx="1649682" cy="369332"/>
          </a:xfrm>
          <a:prstGeom prst="rect">
            <a:avLst/>
          </a:prstGeom>
          <a:noFill/>
        </p:spPr>
        <p:txBody>
          <a:bodyPr wrap="none" rtlCol="0">
            <a:spAutoFit/>
          </a:bodyPr>
          <a:lstStyle/>
          <a:p>
            <a:r>
              <a:rPr lang="en-IN" dirty="0"/>
              <a:t>GOOGLE STOCK</a:t>
            </a:r>
          </a:p>
        </p:txBody>
      </p:sp>
      <p:sp>
        <p:nvSpPr>
          <p:cNvPr id="5" name="TextBox 4">
            <a:extLst>
              <a:ext uri="{FF2B5EF4-FFF2-40B4-BE49-F238E27FC236}">
                <a16:creationId xmlns:a16="http://schemas.microsoft.com/office/drawing/2014/main" id="{B69AE687-2434-626F-DBA9-249E41062CCC}"/>
              </a:ext>
            </a:extLst>
          </p:cNvPr>
          <p:cNvSpPr txBox="1"/>
          <p:nvPr/>
        </p:nvSpPr>
        <p:spPr>
          <a:xfrm>
            <a:off x="9402052" y="5294526"/>
            <a:ext cx="1402179" cy="369332"/>
          </a:xfrm>
          <a:prstGeom prst="rect">
            <a:avLst/>
          </a:prstGeom>
          <a:noFill/>
        </p:spPr>
        <p:txBody>
          <a:bodyPr wrap="none" rtlCol="0">
            <a:spAutoFit/>
          </a:bodyPr>
          <a:lstStyle/>
          <a:p>
            <a:r>
              <a:rPr lang="en-IN" dirty="0"/>
              <a:t>TESLA STOCK</a:t>
            </a:r>
          </a:p>
        </p:txBody>
      </p:sp>
      <p:pic>
        <p:nvPicPr>
          <p:cNvPr id="3074" name="Picture 2">
            <a:extLst>
              <a:ext uri="{FF2B5EF4-FFF2-40B4-BE49-F238E27FC236}">
                <a16:creationId xmlns:a16="http://schemas.microsoft.com/office/drawing/2014/main" id="{A4FE28E9-B418-4076-C023-F9B6194909E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1564" y="2074207"/>
            <a:ext cx="3894588" cy="29103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67AF639-48D8-994B-5F2E-1601B03E20A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42533" y="2155584"/>
            <a:ext cx="3894585" cy="291032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06B08A1E-E1FD-45A5-A72E-192A955372E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55849" y="2176470"/>
            <a:ext cx="3894587" cy="291032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517B8A-5FF7-D0D7-ED72-6DC30C5AE080}"/>
              </a:ext>
            </a:extLst>
          </p:cNvPr>
          <p:cNvSpPr txBox="1"/>
          <p:nvPr/>
        </p:nvSpPr>
        <p:spPr>
          <a:xfrm>
            <a:off x="5388735" y="5294526"/>
            <a:ext cx="1712713" cy="369332"/>
          </a:xfrm>
          <a:prstGeom prst="rect">
            <a:avLst/>
          </a:prstGeom>
          <a:noFill/>
        </p:spPr>
        <p:txBody>
          <a:bodyPr wrap="none" rtlCol="0">
            <a:spAutoFit/>
          </a:bodyPr>
          <a:lstStyle/>
          <a:p>
            <a:r>
              <a:rPr lang="en-IN" dirty="0"/>
              <a:t>AMAZON STOCK</a:t>
            </a:r>
          </a:p>
        </p:txBody>
      </p:sp>
    </p:spTree>
    <p:extLst>
      <p:ext uri="{BB962C8B-B14F-4D97-AF65-F5344CB8AC3E}">
        <p14:creationId xmlns:p14="http://schemas.microsoft.com/office/powerpoint/2010/main" val="339523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25C33A-06E7-B3E3-8FAB-A3E538D95D7B}"/>
              </a:ext>
            </a:extLst>
          </p:cNvPr>
          <p:cNvSpPr>
            <a:spLocks noGrp="1"/>
          </p:cNvSpPr>
          <p:nvPr>
            <p:ph type="title"/>
          </p:nvPr>
        </p:nvSpPr>
        <p:spPr>
          <a:xfrm>
            <a:off x="-21350" y="-506136"/>
            <a:ext cx="10131425" cy="1456267"/>
          </a:xfrm>
        </p:spPr>
        <p:txBody>
          <a:bodyPr/>
          <a:lstStyle/>
          <a:p>
            <a:endParaRPr lang="en-IN" dirty="0"/>
          </a:p>
        </p:txBody>
      </p:sp>
      <p:sp>
        <p:nvSpPr>
          <p:cNvPr id="3" name="Content Placeholder 2">
            <a:extLst>
              <a:ext uri="{FF2B5EF4-FFF2-40B4-BE49-F238E27FC236}">
                <a16:creationId xmlns:a16="http://schemas.microsoft.com/office/drawing/2014/main" id="{97F0E243-29B6-1CA0-92D6-ED93C2BF28F7}"/>
              </a:ext>
            </a:extLst>
          </p:cNvPr>
          <p:cNvSpPr>
            <a:spLocks noGrp="1"/>
          </p:cNvSpPr>
          <p:nvPr>
            <p:ph idx="1"/>
          </p:nvPr>
        </p:nvSpPr>
        <p:spPr>
          <a:xfrm>
            <a:off x="-21351" y="0"/>
            <a:ext cx="12213351" cy="3649211"/>
          </a:xfrm>
        </p:spPr>
        <p:txBody>
          <a:bodyPr/>
          <a:lstStyle/>
          <a:p>
            <a:pPr marL="0" indent="0" algn="ctr">
              <a:buNone/>
            </a:pPr>
            <a:r>
              <a:rPr lang="en-US" sz="3200" dirty="0"/>
              <a:t>Stationarity Tests (ADF &amp; KPSS Tests)</a:t>
            </a:r>
          </a:p>
          <a:p>
            <a:pPr marL="0" indent="0" algn="ctr">
              <a:buNone/>
            </a:pPr>
            <a:endParaRPr lang="en-US" sz="3200" dirty="0"/>
          </a:p>
          <a:p>
            <a:r>
              <a:rPr lang="en-US" dirty="0"/>
              <a:t> To assess stationarity (a key assumption for time-series models like ARIMA), we applied two tests:</a:t>
            </a:r>
          </a:p>
          <a:p>
            <a:r>
              <a:rPr lang="en-US" dirty="0"/>
              <a:t> ● </a:t>
            </a:r>
            <a:r>
              <a:rPr lang="en-US" b="1" dirty="0"/>
              <a:t>Augmented Dickey-Fuller (ADF) Test</a:t>
            </a:r>
            <a:r>
              <a:rPr lang="en-US" dirty="0"/>
              <a:t>: Checks for unit roots (if present, data is non-stationary).</a:t>
            </a:r>
          </a:p>
          <a:p>
            <a:r>
              <a:rPr lang="en-US" dirty="0"/>
              <a:t> ● </a:t>
            </a:r>
            <a:r>
              <a:rPr lang="en-US" b="1" dirty="0"/>
              <a:t>KPSS Test</a:t>
            </a:r>
            <a:r>
              <a:rPr lang="en-US" dirty="0"/>
              <a:t>: Tests whether a time series is stationary around a deterministic trend.</a:t>
            </a:r>
          </a:p>
          <a:p>
            <a:r>
              <a:rPr lang="en-US" dirty="0"/>
              <a:t> ● </a:t>
            </a:r>
            <a:r>
              <a:rPr lang="en-US" b="1" dirty="0"/>
              <a:t>Findings:  </a:t>
            </a:r>
            <a:r>
              <a:rPr lang="en-US" dirty="0"/>
              <a:t>Most stock prices were non-stationary, indicating trends over time. </a:t>
            </a:r>
          </a:p>
          <a:p>
            <a:r>
              <a:rPr lang="en-US" dirty="0"/>
              <a:t>● After first-order differencing, stationarity was achieved, making the data suitable for ARIMA modeling.</a:t>
            </a:r>
            <a:endParaRPr lang="en-IN" dirty="0"/>
          </a:p>
        </p:txBody>
      </p:sp>
      <p:pic>
        <p:nvPicPr>
          <p:cNvPr id="7" name="Picture 6">
            <a:extLst>
              <a:ext uri="{FF2B5EF4-FFF2-40B4-BE49-F238E27FC236}">
                <a16:creationId xmlns:a16="http://schemas.microsoft.com/office/drawing/2014/main" id="{CC440ABB-6584-854D-C429-FB579B27C4B4}"/>
              </a:ext>
            </a:extLst>
          </p:cNvPr>
          <p:cNvPicPr>
            <a:picLocks noChangeAspect="1"/>
          </p:cNvPicPr>
          <p:nvPr/>
        </p:nvPicPr>
        <p:blipFill>
          <a:blip r:embed="rId2"/>
          <a:stretch>
            <a:fillRect/>
          </a:stretch>
        </p:blipFill>
        <p:spPr>
          <a:xfrm>
            <a:off x="6258187" y="3429000"/>
            <a:ext cx="4060271" cy="3357863"/>
          </a:xfrm>
          <a:prstGeom prst="rect">
            <a:avLst/>
          </a:prstGeom>
        </p:spPr>
      </p:pic>
      <p:pic>
        <p:nvPicPr>
          <p:cNvPr id="9" name="Picture 8">
            <a:extLst>
              <a:ext uri="{FF2B5EF4-FFF2-40B4-BE49-F238E27FC236}">
                <a16:creationId xmlns:a16="http://schemas.microsoft.com/office/drawing/2014/main" id="{A9664575-8CCA-2E66-6000-2436AFDEBC14}"/>
              </a:ext>
            </a:extLst>
          </p:cNvPr>
          <p:cNvPicPr>
            <a:picLocks noChangeAspect="1"/>
          </p:cNvPicPr>
          <p:nvPr/>
        </p:nvPicPr>
        <p:blipFill>
          <a:blip r:embed="rId3"/>
          <a:stretch>
            <a:fillRect/>
          </a:stretch>
        </p:blipFill>
        <p:spPr>
          <a:xfrm>
            <a:off x="1235979" y="3429000"/>
            <a:ext cx="4149753" cy="3357863"/>
          </a:xfrm>
          <a:prstGeom prst="rect">
            <a:avLst/>
          </a:prstGeom>
        </p:spPr>
      </p:pic>
    </p:spTree>
    <p:extLst>
      <p:ext uri="{BB962C8B-B14F-4D97-AF65-F5344CB8AC3E}">
        <p14:creationId xmlns:p14="http://schemas.microsoft.com/office/powerpoint/2010/main" val="19415924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AC502-6E8B-35AA-CE8D-A3B8C4A01125}"/>
              </a:ext>
            </a:extLst>
          </p:cNvPr>
          <p:cNvSpPr>
            <a:spLocks noGrp="1"/>
          </p:cNvSpPr>
          <p:nvPr>
            <p:ph type="title"/>
          </p:nvPr>
        </p:nvSpPr>
        <p:spPr/>
        <p:txBody>
          <a:bodyPr/>
          <a:lstStyle/>
          <a:p>
            <a:pPr algn="ctr"/>
            <a:r>
              <a:rPr lang="en-US" b="1" dirty="0"/>
              <a:t>Feature Engineering</a:t>
            </a:r>
            <a:endParaRPr lang="en-IN" dirty="0"/>
          </a:p>
        </p:txBody>
      </p:sp>
      <p:graphicFrame>
        <p:nvGraphicFramePr>
          <p:cNvPr id="5" name="Content Placeholder 4">
            <a:extLst>
              <a:ext uri="{FF2B5EF4-FFF2-40B4-BE49-F238E27FC236}">
                <a16:creationId xmlns:a16="http://schemas.microsoft.com/office/drawing/2014/main" id="{A22F740F-AD00-6528-71C4-87389C5C2118}"/>
              </a:ext>
            </a:extLst>
          </p:cNvPr>
          <p:cNvGraphicFramePr>
            <a:graphicFrameLocks noGrp="1"/>
          </p:cNvGraphicFramePr>
          <p:nvPr>
            <p:ph idx="1"/>
            <p:extLst>
              <p:ext uri="{D42A27DB-BD31-4B8C-83A1-F6EECF244321}">
                <p14:modId xmlns:p14="http://schemas.microsoft.com/office/powerpoint/2010/main" val="1921367263"/>
              </p:ext>
            </p:extLst>
          </p:nvPr>
        </p:nvGraphicFramePr>
        <p:xfrm>
          <a:off x="685800" y="2511182"/>
          <a:ext cx="10131425" cy="36491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211190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27D20-7BBD-4F86-0738-B58323B9ADEE}"/>
              </a:ext>
            </a:extLst>
          </p:cNvPr>
          <p:cNvSpPr>
            <a:spLocks noGrp="1"/>
          </p:cNvSpPr>
          <p:nvPr>
            <p:ph type="title"/>
          </p:nvPr>
        </p:nvSpPr>
        <p:spPr>
          <a:xfrm>
            <a:off x="685801" y="-220910"/>
            <a:ext cx="10131425" cy="1456267"/>
          </a:xfrm>
        </p:spPr>
        <p:txBody>
          <a:bodyPr/>
          <a:lstStyle/>
          <a:p>
            <a:pPr algn="ctr"/>
            <a:r>
              <a:rPr lang="en-US" b="1" dirty="0"/>
              <a:t>Model Development</a:t>
            </a:r>
            <a:endParaRPr lang="en-IN" b="1" dirty="0"/>
          </a:p>
        </p:txBody>
      </p:sp>
      <p:sp>
        <p:nvSpPr>
          <p:cNvPr id="3" name="Content Placeholder 2">
            <a:extLst>
              <a:ext uri="{FF2B5EF4-FFF2-40B4-BE49-F238E27FC236}">
                <a16:creationId xmlns:a16="http://schemas.microsoft.com/office/drawing/2014/main" id="{3AD24411-F3EC-1C2D-E9ED-0A332B2AF75A}"/>
              </a:ext>
            </a:extLst>
          </p:cNvPr>
          <p:cNvSpPr>
            <a:spLocks noGrp="1"/>
          </p:cNvSpPr>
          <p:nvPr>
            <p:ph idx="1"/>
          </p:nvPr>
        </p:nvSpPr>
        <p:spPr>
          <a:xfrm>
            <a:off x="322786" y="-903137"/>
            <a:ext cx="10723227" cy="5399636"/>
          </a:xfrm>
        </p:spPr>
        <p:txBody>
          <a:bodyPr>
            <a:normAutofit/>
          </a:bodyPr>
          <a:lstStyle/>
          <a:p>
            <a:pPr algn="ctr"/>
            <a:r>
              <a:rPr lang="en-US" sz="4100" b="1" dirty="0"/>
              <a:t>ARIMA Model </a:t>
            </a:r>
          </a:p>
          <a:p>
            <a:pPr marL="0" indent="0">
              <a:buNone/>
            </a:pPr>
            <a:endParaRPr lang="en-US" sz="4100" b="1" u="sng" dirty="0"/>
          </a:p>
        </p:txBody>
      </p:sp>
      <p:graphicFrame>
        <p:nvGraphicFramePr>
          <p:cNvPr id="9" name="Content Placeholder 8">
            <a:extLst>
              <a:ext uri="{FF2B5EF4-FFF2-40B4-BE49-F238E27FC236}">
                <a16:creationId xmlns:a16="http://schemas.microsoft.com/office/drawing/2014/main" id="{E132302E-A424-FC4F-7E7C-1DCE2818E1F9}"/>
              </a:ext>
            </a:extLst>
          </p:cNvPr>
          <p:cNvGraphicFramePr>
            <a:graphicFrameLocks/>
          </p:cNvGraphicFramePr>
          <p:nvPr>
            <p:extLst>
              <p:ext uri="{D42A27DB-BD31-4B8C-83A1-F6EECF244321}">
                <p14:modId xmlns:p14="http://schemas.microsoft.com/office/powerpoint/2010/main" val="409243238"/>
              </p:ext>
            </p:extLst>
          </p:nvPr>
        </p:nvGraphicFramePr>
        <p:xfrm>
          <a:off x="237688" y="1235357"/>
          <a:ext cx="11631526" cy="53996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172387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61DDDE80-2DFA-4F2A-B66F-72059846BD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639</TotalTime>
  <Words>1600</Words>
  <Application>Microsoft Office PowerPoint</Application>
  <PresentationFormat>Widescreen</PresentationFormat>
  <Paragraphs>106</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Celestial</vt:lpstr>
      <vt:lpstr>Stock Price Prediction using Time Series Forecasting</vt:lpstr>
      <vt:lpstr>Methodology</vt:lpstr>
      <vt:lpstr>Exploratory Data Analysis (EDA)</vt:lpstr>
      <vt:lpstr>PowerPoint Presentation</vt:lpstr>
      <vt:lpstr>PowerPoint Presentation</vt:lpstr>
      <vt:lpstr>PowerPoint Presentation</vt:lpstr>
      <vt:lpstr>PowerPoint Presentation</vt:lpstr>
      <vt:lpstr>Feature Engineering</vt:lpstr>
      <vt:lpstr>Model Development</vt:lpstr>
      <vt:lpstr>PowerPoint Presentation</vt:lpstr>
      <vt:lpstr>PowerPoint Presentation</vt:lpstr>
      <vt:lpstr>PowerPoint Presentation</vt:lpstr>
      <vt:lpstr>Model Evaluation &amp; Comparison</vt:lpstr>
      <vt:lpstr>Implications for Trading Strategies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Alekhya Chatterjee</dc:creator>
  <cp:lastModifiedBy>Alekhya Chatterjee</cp:lastModifiedBy>
  <cp:revision>5</cp:revision>
  <dcterms:created xsi:type="dcterms:W3CDTF">2025-02-04T14:44:17Z</dcterms:created>
  <dcterms:modified xsi:type="dcterms:W3CDTF">2025-03-22T17:22:59Z</dcterms:modified>
</cp:coreProperties>
</file>