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CD6579-AB50-4374-A301-D33EF945F32A}">
  <a:tblStyle styleId="{C8CD6579-AB50-4374-A301-D33EF945F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a4e468927_0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9a4e468927_0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a4e468927_0_30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9a4e468927_0_3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4a0b34e7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14a0b34e7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a4e468927_0_4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9a4e468927_0_4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4a0b34e7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14a0b34e7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d3fe2e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ddd3fe2e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a4e468927_0_30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9a4e468927_0_30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a4e468927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9a4e468927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a4e468927_0_3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9a4e468927_0_3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9a4e468927_0_1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9a4e468927_0_1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a4e468927_0_3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9a4e468927_0_3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4e468927_0_3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9a4e468927_0_36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4a0b34e7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14a0b34e7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9a4e468927_0_4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9a4e468927_0_4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a4e468927_0_30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9a4e468927_0_30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617220" y="608158"/>
            <a:ext cx="68580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17220" y="3163737"/>
            <a:ext cx="6858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545455" y="1371600"/>
            <a:ext cx="4958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/>
            </a:lvl2pPr>
            <a:lvl3pPr indent="-355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b="0" sz="2000"/>
            </a:lvl3pPr>
            <a:lvl4pPr indent="-355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b="0" sz="2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5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urquoise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title"/>
          </p:nvPr>
        </p:nvSpPr>
        <p:spPr>
          <a:xfrm>
            <a:off x="623888" y="1073987"/>
            <a:ext cx="78867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Arial"/>
              <a:buNone/>
              <a:defRPr sz="8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3888" y="2872598"/>
            <a:ext cx="78867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188A1"/>
              </a:buClr>
              <a:buSzPts val="1500"/>
              <a:buNone/>
              <a:defRPr sz="1500">
                <a:solidFill>
                  <a:srgbClr val="A188A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188A1"/>
              </a:buClr>
              <a:buSzPts val="1400"/>
              <a:buNone/>
              <a:defRPr sz="1400">
                <a:solidFill>
                  <a:srgbClr val="A188A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188A1"/>
              </a:buClr>
              <a:buSzPts val="1200"/>
              <a:buNone/>
              <a:defRPr sz="1200">
                <a:solidFill>
                  <a:srgbClr val="A188A1"/>
                </a:solidFill>
              </a:defRPr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617220" y="2532933"/>
            <a:ext cx="1173600" cy="0"/>
          </a:xfrm>
          <a:prstGeom prst="straightConnector1">
            <a:avLst/>
          </a:prstGeom>
          <a:noFill/>
          <a:ln cap="flat" cmpd="sng" w="177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17220" y="1213759"/>
            <a:ext cx="78867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7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7"/>
          <p:cNvCxnSpPr/>
          <p:nvPr/>
        </p:nvCxnSpPr>
        <p:spPr>
          <a:xfrm>
            <a:off x="599228" y="2557538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17220" y="1369219"/>
            <a:ext cx="3086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sz="23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265527" y="1989079"/>
            <a:ext cx="20337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18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8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6470374" y="1989079"/>
            <a:ext cx="20337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265527" y="3527420"/>
            <a:ext cx="20337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body"/>
          </p:nvPr>
        </p:nvSpPr>
        <p:spPr>
          <a:xfrm>
            <a:off x="6470374" y="3527420"/>
            <a:ext cx="20337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mage gauche">
  <p:cSld name="Section image gauch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750044" y="-61938"/>
            <a:ext cx="3931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/>
            </a:lvl3pPr>
            <a:lvl4pPr indent="-355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b="0" sz="2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>
            <a:off x="4725490" y="3301430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onnes">
  <p:cSld name="2 colonne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1722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9" name="Google Shape;99;p20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onne image droite">
  <p:cSld name="1 colonne image droi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14994" r="0" t="0"/>
          <a:stretch/>
        </p:blipFill>
        <p:spPr>
          <a:xfrm>
            <a:off x="4771950" y="0"/>
            <a:ext cx="43720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10626" t="0"/>
          <a:stretch/>
        </p:blipFill>
        <p:spPr>
          <a:xfrm>
            <a:off x="0" y="0"/>
            <a:ext cx="81721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1722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1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s">
  <p:cSld name="3 colonne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17221" y="1369219"/>
            <a:ext cx="242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357403" y="1369219"/>
            <a:ext cx="242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6077094" y="1369219"/>
            <a:ext cx="242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9" name="Google Shape;119;p22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onnes + images">
  <p:cSld name="4 colonnes + image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17221" y="3226241"/>
            <a:ext cx="1783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2651761" y="3226241"/>
            <a:ext cx="1783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4686301" y="3226241"/>
            <a:ext cx="1783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9" name="Google Shape;129;p23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3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6720840" y="3226241"/>
            <a:ext cx="1783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3"/>
          <p:cNvSpPr/>
          <p:nvPr>
            <p:ph idx="5" type="pic"/>
          </p:nvPr>
        </p:nvSpPr>
        <p:spPr>
          <a:xfrm>
            <a:off x="628650" y="1341835"/>
            <a:ext cx="1783200" cy="178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3"/>
          <p:cNvSpPr/>
          <p:nvPr>
            <p:ph idx="6" type="pic"/>
          </p:nvPr>
        </p:nvSpPr>
        <p:spPr>
          <a:xfrm>
            <a:off x="2651761" y="1341835"/>
            <a:ext cx="1783200" cy="178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7" type="pic"/>
          </p:nvPr>
        </p:nvSpPr>
        <p:spPr>
          <a:xfrm>
            <a:off x="4686301" y="1341835"/>
            <a:ext cx="1783200" cy="178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/>
          <p:nvPr>
            <p:ph idx="8" type="pic"/>
          </p:nvPr>
        </p:nvSpPr>
        <p:spPr>
          <a:xfrm>
            <a:off x="6720840" y="1341835"/>
            <a:ext cx="1783200" cy="178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ités 12x">
  <p:cSld name="Comités 12x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539061" y="1486690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4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4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4"/>
          <p:cNvSpPr/>
          <p:nvPr>
            <p:ph idx="2" type="pic"/>
          </p:nvPr>
        </p:nvSpPr>
        <p:spPr>
          <a:xfrm>
            <a:off x="617220" y="141427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3580512" y="1486690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4"/>
          <p:cNvSpPr/>
          <p:nvPr>
            <p:ph idx="4" type="pic"/>
          </p:nvPr>
        </p:nvSpPr>
        <p:spPr>
          <a:xfrm>
            <a:off x="2658671" y="141427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5" type="body"/>
          </p:nvPr>
        </p:nvSpPr>
        <p:spPr>
          <a:xfrm>
            <a:off x="5621963" y="1486690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4"/>
          <p:cNvSpPr/>
          <p:nvPr>
            <p:ph idx="6" type="pic"/>
          </p:nvPr>
        </p:nvSpPr>
        <p:spPr>
          <a:xfrm>
            <a:off x="4700122" y="141427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7" type="body"/>
          </p:nvPr>
        </p:nvSpPr>
        <p:spPr>
          <a:xfrm>
            <a:off x="7663414" y="1486690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4"/>
          <p:cNvSpPr/>
          <p:nvPr>
            <p:ph idx="8" type="pic"/>
          </p:nvPr>
        </p:nvSpPr>
        <p:spPr>
          <a:xfrm>
            <a:off x="6741573" y="141427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9" type="body"/>
          </p:nvPr>
        </p:nvSpPr>
        <p:spPr>
          <a:xfrm>
            <a:off x="1539061" y="2491469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4"/>
          <p:cNvSpPr/>
          <p:nvPr>
            <p:ph idx="13" type="pic"/>
          </p:nvPr>
        </p:nvSpPr>
        <p:spPr>
          <a:xfrm>
            <a:off x="617220" y="241905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4" type="body"/>
          </p:nvPr>
        </p:nvSpPr>
        <p:spPr>
          <a:xfrm>
            <a:off x="3580512" y="2491469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4"/>
          <p:cNvSpPr/>
          <p:nvPr>
            <p:ph idx="15" type="pic"/>
          </p:nvPr>
        </p:nvSpPr>
        <p:spPr>
          <a:xfrm>
            <a:off x="2658671" y="241905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6" type="body"/>
          </p:nvPr>
        </p:nvSpPr>
        <p:spPr>
          <a:xfrm>
            <a:off x="5621963" y="2491469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4"/>
          <p:cNvSpPr/>
          <p:nvPr>
            <p:ph idx="17" type="pic"/>
          </p:nvPr>
        </p:nvSpPr>
        <p:spPr>
          <a:xfrm>
            <a:off x="4700122" y="241905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8" type="body"/>
          </p:nvPr>
        </p:nvSpPr>
        <p:spPr>
          <a:xfrm>
            <a:off x="7663414" y="2491469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4"/>
          <p:cNvSpPr/>
          <p:nvPr>
            <p:ph idx="19" type="pic"/>
          </p:nvPr>
        </p:nvSpPr>
        <p:spPr>
          <a:xfrm>
            <a:off x="6741573" y="2419057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20" type="body"/>
          </p:nvPr>
        </p:nvSpPr>
        <p:spPr>
          <a:xfrm>
            <a:off x="1539061" y="3488274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4"/>
          <p:cNvSpPr/>
          <p:nvPr>
            <p:ph idx="21" type="pic"/>
          </p:nvPr>
        </p:nvSpPr>
        <p:spPr>
          <a:xfrm>
            <a:off x="617220" y="3415862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2" type="body"/>
          </p:nvPr>
        </p:nvSpPr>
        <p:spPr>
          <a:xfrm>
            <a:off x="3580512" y="3488274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4"/>
          <p:cNvSpPr/>
          <p:nvPr>
            <p:ph idx="23" type="pic"/>
          </p:nvPr>
        </p:nvSpPr>
        <p:spPr>
          <a:xfrm>
            <a:off x="2658671" y="3415862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24" type="body"/>
          </p:nvPr>
        </p:nvSpPr>
        <p:spPr>
          <a:xfrm>
            <a:off x="5621963" y="3488274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25" type="pic"/>
          </p:nvPr>
        </p:nvSpPr>
        <p:spPr>
          <a:xfrm>
            <a:off x="4700122" y="3415862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26" type="body"/>
          </p:nvPr>
        </p:nvSpPr>
        <p:spPr>
          <a:xfrm>
            <a:off x="7663414" y="3488274"/>
            <a:ext cx="1081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4"/>
          <p:cNvSpPr/>
          <p:nvPr>
            <p:ph idx="27" type="pic"/>
          </p:nvPr>
        </p:nvSpPr>
        <p:spPr>
          <a:xfrm>
            <a:off x="6741573" y="3415862"/>
            <a:ext cx="835800" cy="835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 comite 3x">
  <p:cSld name="# comite 3x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476278" y="1754376"/>
            <a:ext cx="2175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3" name="Google Shape;173;p25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5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1539061" y="2870794"/>
            <a:ext cx="20505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3pPr>
            <a:lvl4pPr indent="-32385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b="0" sz="15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5"/>
          <p:cNvSpPr/>
          <p:nvPr/>
        </p:nvSpPr>
        <p:spPr>
          <a:xfrm>
            <a:off x="1405278" y="1643451"/>
            <a:ext cx="2318100" cy="2319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3" type="body"/>
          </p:nvPr>
        </p:nvSpPr>
        <p:spPr>
          <a:xfrm>
            <a:off x="3445962" y="1754376"/>
            <a:ext cx="2175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4" type="body"/>
          </p:nvPr>
        </p:nvSpPr>
        <p:spPr>
          <a:xfrm>
            <a:off x="5558174" y="2870794"/>
            <a:ext cx="20505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3pPr>
            <a:lvl4pPr indent="-32385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b="0" sz="15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0" name="Google Shape;180;p25"/>
          <p:cNvCxnSpPr/>
          <p:nvPr/>
        </p:nvCxnSpPr>
        <p:spPr>
          <a:xfrm>
            <a:off x="6199642" y="2759939"/>
            <a:ext cx="767400" cy="0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5"/>
          <p:cNvSpPr/>
          <p:nvPr/>
        </p:nvSpPr>
        <p:spPr>
          <a:xfrm>
            <a:off x="5423383" y="1643451"/>
            <a:ext cx="2318100" cy="2319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idx="5" type="body"/>
          </p:nvPr>
        </p:nvSpPr>
        <p:spPr>
          <a:xfrm>
            <a:off x="3508745" y="2870794"/>
            <a:ext cx="20505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</a:defRPr>
            </a:lvl3pPr>
            <a:lvl4pPr indent="-32385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b="0" sz="15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6" type="body"/>
          </p:nvPr>
        </p:nvSpPr>
        <p:spPr>
          <a:xfrm>
            <a:off x="5495392" y="1754376"/>
            <a:ext cx="21741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5"/>
          <p:cNvSpPr/>
          <p:nvPr/>
        </p:nvSpPr>
        <p:spPr>
          <a:xfrm>
            <a:off x="3445963" y="1643451"/>
            <a:ext cx="2318100" cy="2318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>
            <a:off x="4150212" y="2759939"/>
            <a:ext cx="767400" cy="0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2180528" y="2759939"/>
            <a:ext cx="767400" cy="0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 Comite 10x">
  <p:cSld name="# Comite 10x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26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2" name="Google Shape;1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6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82955" y="1277052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648304" y="2165431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2322018" y="1277052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2187367" y="2165431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5" type="body"/>
          </p:nvPr>
        </p:nvSpPr>
        <p:spPr>
          <a:xfrm>
            <a:off x="3885004" y="1277052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6" type="body"/>
          </p:nvPr>
        </p:nvSpPr>
        <p:spPr>
          <a:xfrm>
            <a:off x="3750353" y="2165431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7" type="body"/>
          </p:nvPr>
        </p:nvSpPr>
        <p:spPr>
          <a:xfrm>
            <a:off x="5432041" y="1277052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8" type="body"/>
          </p:nvPr>
        </p:nvSpPr>
        <p:spPr>
          <a:xfrm>
            <a:off x="5297390" y="2165431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9" type="body"/>
          </p:nvPr>
        </p:nvSpPr>
        <p:spPr>
          <a:xfrm>
            <a:off x="6987053" y="1277052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3" type="body"/>
          </p:nvPr>
        </p:nvSpPr>
        <p:spPr>
          <a:xfrm>
            <a:off x="6852402" y="2165431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4" type="body"/>
          </p:nvPr>
        </p:nvSpPr>
        <p:spPr>
          <a:xfrm>
            <a:off x="782955" y="2855987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5" type="body"/>
          </p:nvPr>
        </p:nvSpPr>
        <p:spPr>
          <a:xfrm>
            <a:off x="648304" y="3744366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6" type="body"/>
          </p:nvPr>
        </p:nvSpPr>
        <p:spPr>
          <a:xfrm>
            <a:off x="2322018" y="2855987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7" type="body"/>
          </p:nvPr>
        </p:nvSpPr>
        <p:spPr>
          <a:xfrm>
            <a:off x="2187367" y="3744366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8" type="body"/>
          </p:nvPr>
        </p:nvSpPr>
        <p:spPr>
          <a:xfrm>
            <a:off x="3885004" y="2855987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9" type="body"/>
          </p:nvPr>
        </p:nvSpPr>
        <p:spPr>
          <a:xfrm>
            <a:off x="3750353" y="3744366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20" type="body"/>
          </p:nvPr>
        </p:nvSpPr>
        <p:spPr>
          <a:xfrm>
            <a:off x="5432041" y="2855987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1" type="body"/>
          </p:nvPr>
        </p:nvSpPr>
        <p:spPr>
          <a:xfrm>
            <a:off x="5297390" y="3744366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22" type="body"/>
          </p:nvPr>
        </p:nvSpPr>
        <p:spPr>
          <a:xfrm>
            <a:off x="6987053" y="2855987"/>
            <a:ext cx="137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b="1" sz="4500">
                <a:solidFill>
                  <a:schemeClr val="accent2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23" type="body"/>
          </p:nvPr>
        </p:nvSpPr>
        <p:spPr>
          <a:xfrm>
            <a:off x="6852402" y="3744366"/>
            <a:ext cx="1645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1pPr>
            <a:lvl2pPr indent="-228600" lvl="1" marL="9144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0"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b="0" sz="1200">
                <a:solidFill>
                  <a:schemeClr val="accent4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387">
          <p15:clr>
            <a:srgbClr val="FBAE40"/>
          </p15:clr>
        </p15:guide>
        <p15:guide id="4" pos="53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re comite blanc" showMasterSp="0">
  <p:cSld name="Carre comite blanc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51" y="1339702"/>
            <a:ext cx="8520854" cy="36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81013" y="2115719"/>
            <a:ext cx="1719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7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2762340" y="1390047"/>
            <a:ext cx="14481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body"/>
          </p:nvPr>
        </p:nvSpPr>
        <p:spPr>
          <a:xfrm>
            <a:off x="4548611" y="1390047"/>
            <a:ext cx="1503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4" type="body"/>
          </p:nvPr>
        </p:nvSpPr>
        <p:spPr>
          <a:xfrm>
            <a:off x="2762340" y="2889237"/>
            <a:ext cx="14481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body"/>
          </p:nvPr>
        </p:nvSpPr>
        <p:spPr>
          <a:xfrm>
            <a:off x="4548611" y="2889237"/>
            <a:ext cx="1503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6" type="body"/>
          </p:nvPr>
        </p:nvSpPr>
        <p:spPr>
          <a:xfrm>
            <a:off x="6358805" y="1780793"/>
            <a:ext cx="20064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87">
          <p15:clr>
            <a:srgbClr val="FBAE40"/>
          </p15:clr>
        </p15:guide>
        <p15:guide id="3" pos="53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re comite mauve" showMasterSp="0">
  <p:cSld name="Carre comite mauv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46" y="1339702"/>
            <a:ext cx="8493261" cy="360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681013" y="2115719"/>
            <a:ext cx="1719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8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762340" y="1390047"/>
            <a:ext cx="14481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3" type="body"/>
          </p:nvPr>
        </p:nvSpPr>
        <p:spPr>
          <a:xfrm>
            <a:off x="4548611" y="1390047"/>
            <a:ext cx="1503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4" type="body"/>
          </p:nvPr>
        </p:nvSpPr>
        <p:spPr>
          <a:xfrm>
            <a:off x="2762340" y="2889237"/>
            <a:ext cx="14481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5" type="body"/>
          </p:nvPr>
        </p:nvSpPr>
        <p:spPr>
          <a:xfrm>
            <a:off x="4548611" y="2889237"/>
            <a:ext cx="1503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6" type="body"/>
          </p:nvPr>
        </p:nvSpPr>
        <p:spPr>
          <a:xfrm>
            <a:off x="6358805" y="1780793"/>
            <a:ext cx="20064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87">
          <p15:clr>
            <a:srgbClr val="FBAE40"/>
          </p15:clr>
        </p15:guide>
        <p15:guide id="3" pos="53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onnes + icon">
  <p:cSld name="5 colonnes + ic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640079" y="2006867"/>
            <a:ext cx="1450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2243356" y="2006867"/>
            <a:ext cx="1450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>
            <p:ph idx="3" type="body"/>
          </p:nvPr>
        </p:nvSpPr>
        <p:spPr>
          <a:xfrm>
            <a:off x="3846634" y="2006867"/>
            <a:ext cx="1450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50" name="Google Shape;250;p29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9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29"/>
          <p:cNvSpPr txBox="1"/>
          <p:nvPr>
            <p:ph idx="4" type="body"/>
          </p:nvPr>
        </p:nvSpPr>
        <p:spPr>
          <a:xfrm>
            <a:off x="5449911" y="2006867"/>
            <a:ext cx="1450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5" type="body"/>
          </p:nvPr>
        </p:nvSpPr>
        <p:spPr>
          <a:xfrm>
            <a:off x="7053190" y="2006867"/>
            <a:ext cx="1450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boration 2 colonnes">
  <p:cSld name="Collaboration 2 colonne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617220" y="1369219"/>
            <a:ext cx="3086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2" type="body"/>
          </p:nvPr>
        </p:nvSpPr>
        <p:spPr>
          <a:xfrm>
            <a:off x="4572000" y="1989079"/>
            <a:ext cx="39549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1" name="Google Shape;261;p30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0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0"/>
          <p:cNvSpPr txBox="1"/>
          <p:nvPr>
            <p:ph idx="3" type="body"/>
          </p:nvPr>
        </p:nvSpPr>
        <p:spPr>
          <a:xfrm>
            <a:off x="4569514" y="1369219"/>
            <a:ext cx="3922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4" type="body"/>
          </p:nvPr>
        </p:nvSpPr>
        <p:spPr>
          <a:xfrm>
            <a:off x="617220" y="1989079"/>
            <a:ext cx="30861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onne">
  <p:cSld name="1 colonn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617220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1" name="Google Shape;271;p31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1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vestissement">
  <p:cSld name="Investissem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617220" y="1371599"/>
            <a:ext cx="7886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9" name="Google Shape;279;p32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0" name="Google Shape;28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2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32"/>
          <p:cNvSpPr/>
          <p:nvPr>
            <p:ph idx="2" type="pic"/>
          </p:nvPr>
        </p:nvSpPr>
        <p:spPr>
          <a:xfrm>
            <a:off x="598886" y="2360852"/>
            <a:ext cx="47631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3" type="body"/>
          </p:nvPr>
        </p:nvSpPr>
        <p:spPr>
          <a:xfrm>
            <a:off x="5569744" y="2330530"/>
            <a:ext cx="1440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4" type="body"/>
          </p:nvPr>
        </p:nvSpPr>
        <p:spPr>
          <a:xfrm>
            <a:off x="7071122" y="2330530"/>
            <a:ext cx="1440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2pPr>
            <a:lvl3pPr indent="-2921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gagement">
  <p:cSld name="Engageme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599228" y="1200313"/>
            <a:ext cx="2332200" cy="33399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705803" y="1277443"/>
            <a:ext cx="2004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1" name="Google Shape;291;p33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2" name="Google Shape;29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3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3"/>
          <p:cNvSpPr txBox="1"/>
          <p:nvPr>
            <p:ph idx="2" type="body"/>
          </p:nvPr>
        </p:nvSpPr>
        <p:spPr>
          <a:xfrm>
            <a:off x="3030240" y="1277443"/>
            <a:ext cx="5594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5" name="Google Shape;295;p33"/>
          <p:cNvSpPr txBox="1"/>
          <p:nvPr>
            <p:ph idx="3" type="body"/>
          </p:nvPr>
        </p:nvSpPr>
        <p:spPr>
          <a:xfrm>
            <a:off x="705803" y="1659791"/>
            <a:ext cx="963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body"/>
          </p:nvPr>
        </p:nvSpPr>
        <p:spPr>
          <a:xfrm>
            <a:off x="1810365" y="1659791"/>
            <a:ext cx="963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33"/>
          <p:cNvSpPr txBox="1"/>
          <p:nvPr>
            <p:ph idx="5" type="body"/>
          </p:nvPr>
        </p:nvSpPr>
        <p:spPr>
          <a:xfrm>
            <a:off x="3037586" y="1659791"/>
            <a:ext cx="6441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8" name="Google Shape;298;p33"/>
          <p:cNvSpPr txBox="1"/>
          <p:nvPr>
            <p:ph idx="6" type="body"/>
          </p:nvPr>
        </p:nvSpPr>
        <p:spPr>
          <a:xfrm>
            <a:off x="3745043" y="1659791"/>
            <a:ext cx="15771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33"/>
          <p:cNvSpPr txBox="1"/>
          <p:nvPr>
            <p:ph idx="7" type="body"/>
          </p:nvPr>
        </p:nvSpPr>
        <p:spPr>
          <a:xfrm>
            <a:off x="5376527" y="1659791"/>
            <a:ext cx="15771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33"/>
          <p:cNvSpPr txBox="1"/>
          <p:nvPr>
            <p:ph idx="8" type="body"/>
          </p:nvPr>
        </p:nvSpPr>
        <p:spPr>
          <a:xfrm>
            <a:off x="7010302" y="1659791"/>
            <a:ext cx="15771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indent="-292100" lvl="2" marL="1371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3pPr>
            <a:lvl4pPr indent="-292100" lvl="3" marL="18288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01" name="Google Shape;301;p33"/>
          <p:cNvCxnSpPr/>
          <p:nvPr/>
        </p:nvCxnSpPr>
        <p:spPr>
          <a:xfrm>
            <a:off x="3030240" y="1501504"/>
            <a:ext cx="5594100" cy="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enaires logos" showMasterSp="0">
  <p:cSld name="Partenaires logos">
    <p:bg>
      <p:bgPr>
        <a:solidFill>
          <a:schemeClr val="accent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04" name="Google Shape;304;p34"/>
          <p:cNvCxnSpPr/>
          <p:nvPr/>
        </p:nvCxnSpPr>
        <p:spPr>
          <a:xfrm>
            <a:off x="599228" y="973666"/>
            <a:ext cx="7674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34"/>
          <p:cNvSpPr/>
          <p:nvPr>
            <p:ph idx="2" type="pic"/>
          </p:nvPr>
        </p:nvSpPr>
        <p:spPr>
          <a:xfrm>
            <a:off x="616744" y="1414919"/>
            <a:ext cx="79953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9" name="Google Shape;309;p35"/>
          <p:cNvCxnSpPr/>
          <p:nvPr/>
        </p:nvCxnSpPr>
        <p:spPr>
          <a:xfrm flipH="1">
            <a:off x="628755" y="4649050"/>
            <a:ext cx="154200" cy="312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0" name="Google Shape;31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943" y="4663386"/>
            <a:ext cx="695475" cy="2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5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17220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008126" y="470530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51031" y="4705301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ctrTitle"/>
          </p:nvPr>
        </p:nvSpPr>
        <p:spPr>
          <a:xfrm>
            <a:off x="631500" y="1705500"/>
            <a:ext cx="78810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0" lang="en" sz="3500">
                <a:latin typeface="Times New Roman"/>
                <a:ea typeface="Times New Roman"/>
                <a:cs typeface="Times New Roman"/>
                <a:sym typeface="Times New Roman"/>
              </a:rPr>
              <a:t>Recognizing grammatically correct sentences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Alekhya Dronavalli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Experimental setup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0" name="Google Shape;370;p45"/>
          <p:cNvGraphicFramePr/>
          <p:nvPr/>
        </p:nvGraphicFramePr>
        <p:xfrm>
          <a:off x="956863" y="1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{C8CD6579-AB50-4374-A301-D33EF945F32A}</a:tableStyleId>
              </a:tblPr>
              <a:tblGrid>
                <a:gridCol w="1239075"/>
                <a:gridCol w="1253325"/>
                <a:gridCol w="1253325"/>
              </a:tblGrid>
              <a:tr h="7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#Labels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of Examples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0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6769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Experimental setup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2059450" y="4015950"/>
            <a:ext cx="54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462925" y="1166475"/>
            <a:ext cx="8172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Performance Metrics</a:t>
            </a:r>
            <a:endParaRPr b="1" sz="16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edium"/>
              <a:buAutoNum type="arabicPeriod"/>
            </a:pPr>
            <a:r>
              <a:rPr b="1" lang="en">
                <a:solidFill>
                  <a:schemeClr val="dk2"/>
                </a:solidFill>
              </a:rPr>
              <a:t>Accuracy</a:t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Matthew's correlation coefficient (MCC)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MCC is a metric that takes into account both true and false positives and negatives in a binary classification problem. It ranges from -1 to 1, where a score of -1 indicates perfect disagreement between the predicted and true labels, 0 indicates random guessing, and 1 indicates perfect agreement.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462915" y="910319"/>
            <a:ext cx="5915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8" name="Google Shape;388;p48"/>
          <p:cNvGraphicFramePr/>
          <p:nvPr/>
        </p:nvGraphicFramePr>
        <p:xfrm>
          <a:off x="1478513" y="1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{C8CD6579-AB50-4374-A301-D33EF945F32A}</a:tableStyleId>
              </a:tblPr>
              <a:tblGrid>
                <a:gridCol w="742325"/>
                <a:gridCol w="750850"/>
                <a:gridCol w="750850"/>
                <a:gridCol w="750850"/>
                <a:gridCol w="750850"/>
              </a:tblGrid>
              <a:tr h="7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#Labels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of Examples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Mcc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0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6769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0.95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0.95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75" y="1212450"/>
            <a:ext cx="6810624" cy="405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/>
        </p:nvSpPr>
        <p:spPr>
          <a:xfrm>
            <a:off x="2595275" y="1994575"/>
            <a:ext cx="58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Thank you. Questions?</a:t>
            </a:r>
            <a:endParaRPr b="1"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617220" y="224365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7"/>
          <p:cNvSpPr txBox="1"/>
          <p:nvPr>
            <p:ph idx="2" type="body"/>
          </p:nvPr>
        </p:nvSpPr>
        <p:spPr>
          <a:xfrm>
            <a:off x="929525" y="1411100"/>
            <a:ext cx="78081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Goals: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To train a model that predicts if a sentence is grammatically correct or not.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960" y="2696090"/>
            <a:ext cx="286886" cy="4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4424775" y="2438207"/>
            <a:ext cx="1342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462915" y="910319"/>
            <a:ext cx="5915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Background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Sentence Grammar Classification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9"/>
          <p:cNvSpPr txBox="1"/>
          <p:nvPr>
            <p:ph idx="4" type="body"/>
          </p:nvPr>
        </p:nvSpPr>
        <p:spPr>
          <a:xfrm>
            <a:off x="462925" y="1307750"/>
            <a:ext cx="78984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The task of recognizing grammatically correct sentences involves automatically Determining whether a given sentence conforms to the rules and conventions of a particular language’s grammar.</a:t>
            </a:r>
            <a:endParaRPr sz="2000">
              <a:solidFill>
                <a:schemeClr val="dk2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9826481" y="1147271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462915" y="910319"/>
            <a:ext cx="5915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462925" y="1372750"/>
            <a:ext cx="8242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BERT is a pre-trained language model that has achieved state-of-the-art performance on various NLP tasks, including sentence classification.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462925" y="1372750"/>
            <a:ext cx="82428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BERT is a pre-trained language model that has achieved state-of-the-art performance on various NLP tasks, including sentence classification.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BERT model is fine-tuned on a  corpus of annotated sentences to learn the specific features that are indicative of grammatical correctness. During inference, the fine-tuned BERT model takes in a sentence as input and outputs whether the sentence is grammatically correct.</a:t>
            </a:r>
            <a:endParaRPr sz="18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462915" y="910319"/>
            <a:ext cx="5915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462915" y="168274"/>
            <a:ext cx="591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Experimental setup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2059450" y="4015950"/>
            <a:ext cx="54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462925" y="1166475"/>
            <a:ext cx="8172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Sentence Grammar Classification</a:t>
            </a:r>
            <a:endParaRPr b="1" sz="16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 json formatted file with sentence and a tag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Eg:</a:t>
            </a:r>
            <a:br>
              <a:rPr b="1"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 {</a:t>
            </a:r>
            <a:endParaRPr>
              <a:solidFill>
                <a:schemeClr val="dk2"/>
              </a:solidFill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    "sentence": "A major change of direction is needed in Britain if it is to prosper, the shadow chancellor said as the Tory Party spring conference began.",</a:t>
            </a:r>
            <a:endParaRPr>
              <a:solidFill>
                <a:schemeClr val="dk2"/>
              </a:solidFill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    "tag": false</a:t>
            </a:r>
            <a:endParaRPr>
              <a:solidFill>
                <a:schemeClr val="dk2"/>
              </a:solidFill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  }</a:t>
            </a:r>
            <a:endParaRPr>
              <a:solidFill>
                <a:schemeClr val="dk2"/>
              </a:solidFill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la_dec2020">
  <a:themeElements>
    <a:clrScheme name="Mila2020">
      <a:dk1>
        <a:srgbClr val="6D006D"/>
      </a:dk1>
      <a:lt1>
        <a:srgbClr val="FFFFFF"/>
      </a:lt1>
      <a:dk2>
        <a:srgbClr val="000000"/>
      </a:dk2>
      <a:lt2>
        <a:srgbClr val="F7F2EB"/>
      </a:lt2>
      <a:accent1>
        <a:srgbClr val="6D006D"/>
      </a:accent1>
      <a:accent2>
        <a:srgbClr val="82CFBE"/>
      </a:accent2>
      <a:accent3>
        <a:srgbClr val="F7F1EB"/>
      </a:accent3>
      <a:accent4>
        <a:srgbClr val="250E2B"/>
      </a:accent4>
      <a:accent5>
        <a:srgbClr val="667CA3"/>
      </a:accent5>
      <a:accent6>
        <a:srgbClr val="6FC7B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