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39925B9C-4D00-4541-9EF4-EC5BFC15D382}" type="datetimeFigureOut">
              <a:rPr lang="en-US" smtClean="0"/>
              <a:t>6/14/2018</a:t>
            </a:fld>
            <a:endParaRPr lang="en-IN"/>
          </a:p>
        </p:txBody>
      </p:sp>
      <p:sp>
        <p:nvSpPr>
          <p:cNvPr id="20" name="Footer Placeholder 19"/>
          <p:cNvSpPr>
            <a:spLocks noGrp="1"/>
          </p:cNvSpPr>
          <p:nvPr>
            <p:ph type="ftr" sz="quarter" idx="11"/>
          </p:nvPr>
        </p:nvSpPr>
        <p:spPr/>
        <p:txBody>
          <a:bodyPr/>
          <a:lstStyle>
            <a:extLst/>
          </a:lstStyle>
          <a:p>
            <a:endParaRPr lang="en-IN"/>
          </a:p>
        </p:txBody>
      </p:sp>
      <p:sp>
        <p:nvSpPr>
          <p:cNvPr id="10" name="Slide Number Placeholder 9"/>
          <p:cNvSpPr>
            <a:spLocks noGrp="1"/>
          </p:cNvSpPr>
          <p:nvPr>
            <p:ph type="sldNum" sz="quarter" idx="12"/>
          </p:nvPr>
        </p:nvSpPr>
        <p:spPr/>
        <p:txBody>
          <a:bodyPr/>
          <a:lstStyle>
            <a:extLst/>
          </a:lstStyle>
          <a:p>
            <a:fld id="{9B8108CA-6CCD-4577-801D-CEEA1FCDE9C0}" type="slidenum">
              <a:rPr lang="en-IN" smtClean="0"/>
              <a:t>‹#›</a:t>
            </a:fld>
            <a:endParaRPr lang="en-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9925B9C-4D00-4541-9EF4-EC5BFC15D382}" type="datetimeFigureOut">
              <a:rPr lang="en-US" smtClean="0"/>
              <a:t>6/14/2018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B8108CA-6CCD-4577-801D-CEEA1FCDE9C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9925B9C-4D00-4541-9EF4-EC5BFC15D382}" type="datetimeFigureOut">
              <a:rPr lang="en-US" smtClean="0"/>
              <a:t>6/14/2018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B8108CA-6CCD-4577-801D-CEEA1FCDE9C0}"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9925B9C-4D00-4541-9EF4-EC5BFC15D382}" type="datetimeFigureOut">
              <a:rPr lang="en-US" smtClean="0"/>
              <a:t>6/14/2018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B8108CA-6CCD-4577-801D-CEEA1FCDE9C0}"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9925B9C-4D00-4541-9EF4-EC5BFC15D382}" type="datetimeFigureOut">
              <a:rPr lang="en-US" smtClean="0"/>
              <a:t>6/14/2018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B8108CA-6CCD-4577-801D-CEEA1FCDE9C0}" type="slidenum">
              <a:rPr lang="en-IN" smtClean="0"/>
              <a:t>‹#›</a:t>
            </a:fld>
            <a:endParaRPr lang="en-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9925B9C-4D00-4541-9EF4-EC5BFC15D382}" type="datetimeFigureOut">
              <a:rPr lang="en-US" smtClean="0"/>
              <a:t>6/14/2018</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9B8108CA-6CCD-4577-801D-CEEA1FCDE9C0}"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9925B9C-4D00-4541-9EF4-EC5BFC15D382}" type="datetimeFigureOut">
              <a:rPr lang="en-US" smtClean="0"/>
              <a:t>6/14/2018</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9B8108CA-6CCD-4577-801D-CEEA1FCDE9C0}"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39925B9C-4D00-4541-9EF4-EC5BFC15D382}" type="datetimeFigureOut">
              <a:rPr lang="en-US" smtClean="0"/>
              <a:t>6/14/2018</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9B8108CA-6CCD-4577-801D-CEEA1FCDE9C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39925B9C-4D00-4541-9EF4-EC5BFC15D382}" type="datetimeFigureOut">
              <a:rPr lang="en-US" smtClean="0"/>
              <a:t>6/14/2018</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9B8108CA-6CCD-4577-801D-CEEA1FCDE9C0}" type="slidenum">
              <a:rPr lang="en-IN" smtClean="0"/>
              <a:t>‹#›</a:t>
            </a:fld>
            <a:endParaRPr lang="en-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9925B9C-4D00-4541-9EF4-EC5BFC15D382}" type="datetimeFigureOut">
              <a:rPr lang="en-US" smtClean="0"/>
              <a:t>6/14/2018</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9B8108CA-6CCD-4577-801D-CEEA1FCDE9C0}"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39925B9C-4D00-4541-9EF4-EC5BFC15D382}" type="datetimeFigureOut">
              <a:rPr lang="en-US" smtClean="0"/>
              <a:t>6/14/2018</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9B8108CA-6CCD-4577-801D-CEEA1FCDE9C0}" type="slidenum">
              <a:rPr lang="en-IN" smtClean="0"/>
              <a:t>‹#›</a:t>
            </a:fld>
            <a:endParaRPr lang="en-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39925B9C-4D00-4541-9EF4-EC5BFC15D382}" type="datetimeFigureOut">
              <a:rPr lang="en-US" smtClean="0"/>
              <a:t>6/14/2018</a:t>
            </a:fld>
            <a:endParaRPr lang="en-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9B8108CA-6CCD-4577-801D-CEEA1FCDE9C0}" type="slidenum">
              <a:rPr lang="en-IN" smtClean="0"/>
              <a:t>‹#›</a:t>
            </a:fld>
            <a:endParaRPr lang="en-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7290" y="642918"/>
            <a:ext cx="7406640" cy="1472184"/>
          </a:xfrm>
        </p:spPr>
        <p:txBody>
          <a:bodyPr>
            <a:normAutofit/>
          </a:bodyPr>
          <a:lstStyle/>
          <a:p>
            <a:r>
              <a:rPr lang="en-IN" sz="6600" dirty="0" smtClean="0"/>
              <a:t>GIT</a:t>
            </a:r>
            <a:endParaRPr lang="en-IN" sz="6600" dirty="0"/>
          </a:p>
        </p:txBody>
      </p:sp>
      <p:sp>
        <p:nvSpPr>
          <p:cNvPr id="4" name="TextBox 3"/>
          <p:cNvSpPr txBox="1"/>
          <p:nvPr/>
        </p:nvSpPr>
        <p:spPr>
          <a:xfrm>
            <a:off x="6000760" y="4929198"/>
            <a:ext cx="2822632" cy="584775"/>
          </a:xfrm>
          <a:prstGeom prst="rect">
            <a:avLst/>
          </a:prstGeom>
          <a:noFill/>
        </p:spPr>
        <p:txBody>
          <a:bodyPr wrap="none" rtlCol="0">
            <a:spAutoFit/>
          </a:bodyPr>
          <a:lstStyle/>
          <a:p>
            <a:r>
              <a:rPr lang="en-IN" sz="3200" dirty="0" smtClean="0">
                <a:solidFill>
                  <a:srgbClr val="002060"/>
                </a:solidFill>
                <a:latin typeface="Brush Script MT" pitchFamily="66" charset="0"/>
              </a:rPr>
              <a:t>-</a:t>
            </a:r>
            <a:r>
              <a:rPr lang="en-IN" sz="3200" dirty="0" err="1" smtClean="0">
                <a:solidFill>
                  <a:srgbClr val="002060"/>
                </a:solidFill>
                <a:latin typeface="Brush Script MT" pitchFamily="66" charset="0"/>
              </a:rPr>
              <a:t>Alekhya</a:t>
            </a:r>
            <a:r>
              <a:rPr lang="en-IN" sz="3200" dirty="0" smtClean="0">
                <a:solidFill>
                  <a:srgbClr val="002060"/>
                </a:solidFill>
                <a:latin typeface="Brush Script MT" pitchFamily="66" charset="0"/>
              </a:rPr>
              <a:t> </a:t>
            </a:r>
            <a:r>
              <a:rPr lang="en-IN" sz="3200" dirty="0" err="1" smtClean="0">
                <a:solidFill>
                  <a:srgbClr val="002060"/>
                </a:solidFill>
                <a:latin typeface="Brush Script MT" pitchFamily="66" charset="0"/>
              </a:rPr>
              <a:t>Devisetty</a:t>
            </a:r>
            <a:endParaRPr lang="en-IN" sz="3200" dirty="0">
              <a:solidFill>
                <a:srgbClr val="002060"/>
              </a:solidFill>
              <a:latin typeface="Brush Script MT" pitchFamily="66"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4414" y="1214422"/>
            <a:ext cx="2957926" cy="707886"/>
          </a:xfrm>
          <a:prstGeom prst="rect">
            <a:avLst/>
          </a:prstGeom>
          <a:noFill/>
        </p:spPr>
        <p:txBody>
          <a:bodyPr wrap="none" rtlCol="0">
            <a:spAutoFit/>
          </a:bodyPr>
          <a:lstStyle/>
          <a:p>
            <a:r>
              <a:rPr lang="en-IN" sz="4000" dirty="0" smtClean="0"/>
              <a:t>Introduction:</a:t>
            </a:r>
            <a:r>
              <a:rPr lang="en-IN" dirty="0" smtClean="0"/>
              <a:t> </a:t>
            </a:r>
            <a:endParaRPr lang="en-IN" dirty="0"/>
          </a:p>
        </p:txBody>
      </p:sp>
      <p:sp>
        <p:nvSpPr>
          <p:cNvPr id="4" name="TextBox 3"/>
          <p:cNvSpPr txBox="1"/>
          <p:nvPr/>
        </p:nvSpPr>
        <p:spPr>
          <a:xfrm>
            <a:off x="1226255" y="2285992"/>
            <a:ext cx="7795083" cy="3139321"/>
          </a:xfrm>
          <a:prstGeom prst="rect">
            <a:avLst/>
          </a:prstGeom>
          <a:noFill/>
        </p:spPr>
        <p:txBody>
          <a:bodyPr wrap="none" rtlCol="0">
            <a:spAutoFit/>
          </a:bodyPr>
          <a:lstStyle/>
          <a:p>
            <a:pPr>
              <a:lnSpc>
                <a:spcPct val="150000"/>
              </a:lnSpc>
              <a:buFont typeface="Arial" pitchFamily="34" charset="0"/>
              <a:buChar char="•"/>
            </a:pPr>
            <a:r>
              <a:rPr lang="en-IN" sz="2000" dirty="0" smtClean="0"/>
              <a:t>Git is a Distributed Version Control System.</a:t>
            </a:r>
          </a:p>
          <a:p>
            <a:pPr>
              <a:lnSpc>
                <a:spcPct val="150000"/>
              </a:lnSpc>
              <a:buFont typeface="Arial" pitchFamily="34" charset="0"/>
              <a:buChar char="•"/>
            </a:pPr>
            <a:r>
              <a:rPr lang="en-IN" sz="2000" dirty="0" smtClean="0"/>
              <a:t>Git is used for Open Source and commercial software and development.</a:t>
            </a:r>
          </a:p>
          <a:p>
            <a:pPr>
              <a:lnSpc>
                <a:spcPct val="150000"/>
              </a:lnSpc>
              <a:buFont typeface="Arial" pitchFamily="34" charset="0"/>
              <a:buChar char="•"/>
            </a:pPr>
            <a:r>
              <a:rPr lang="en-IN" sz="2000" dirty="0" smtClean="0"/>
              <a:t>It allows full access to every file, branch and iteration of the project.</a:t>
            </a:r>
          </a:p>
          <a:p>
            <a:pPr>
              <a:lnSpc>
                <a:spcPct val="150000"/>
              </a:lnSpc>
              <a:buFont typeface="Arial" pitchFamily="34" charset="0"/>
              <a:buChar char="•"/>
            </a:pPr>
            <a:r>
              <a:rPr lang="en-IN" sz="2000" dirty="0" smtClean="0"/>
              <a:t>We can observe the history of changes and the development cycle </a:t>
            </a:r>
          </a:p>
          <a:p>
            <a:pPr>
              <a:lnSpc>
                <a:spcPct val="150000"/>
              </a:lnSpc>
            </a:pPr>
            <a:r>
              <a:rPr lang="en-IN" sz="2000" dirty="0"/>
              <a:t> </a:t>
            </a:r>
            <a:r>
              <a:rPr lang="en-IN" sz="2000" dirty="0" smtClean="0"/>
              <a:t> of project here.</a:t>
            </a:r>
          </a:p>
          <a:p>
            <a:pPr>
              <a:lnSpc>
                <a:spcPct val="150000"/>
              </a:lnSpc>
              <a:buFont typeface="Arial" pitchFamily="34" charset="0"/>
              <a:buChar char="•"/>
            </a:pPr>
            <a:r>
              <a:rPr lang="en-IN" sz="2000" dirty="0" smtClean="0"/>
              <a:t>This doesn't require constant connection with central repository.</a:t>
            </a:r>
          </a:p>
          <a:p>
            <a:pPr>
              <a:buFont typeface="Arial" pitchFamily="34" charset="0"/>
              <a:buChar char="•"/>
            </a:pP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728" y="642918"/>
            <a:ext cx="3018390" cy="707886"/>
          </a:xfrm>
          <a:prstGeom prst="rect">
            <a:avLst/>
          </a:prstGeom>
          <a:noFill/>
        </p:spPr>
        <p:txBody>
          <a:bodyPr wrap="none" rtlCol="0">
            <a:spAutoFit/>
          </a:bodyPr>
          <a:lstStyle/>
          <a:p>
            <a:r>
              <a:rPr lang="en-IN" sz="4000" dirty="0" smtClean="0"/>
              <a:t>GIT Features:</a:t>
            </a:r>
            <a:endParaRPr lang="en-IN" sz="4000" dirty="0"/>
          </a:p>
        </p:txBody>
      </p:sp>
      <p:sp>
        <p:nvSpPr>
          <p:cNvPr id="3" name="TextBox 2"/>
          <p:cNvSpPr txBox="1"/>
          <p:nvPr/>
        </p:nvSpPr>
        <p:spPr>
          <a:xfrm>
            <a:off x="1571604" y="1714488"/>
            <a:ext cx="2472152" cy="3323987"/>
          </a:xfrm>
          <a:prstGeom prst="rect">
            <a:avLst/>
          </a:prstGeom>
          <a:noFill/>
        </p:spPr>
        <p:txBody>
          <a:bodyPr wrap="none" rtlCol="0">
            <a:spAutoFit/>
          </a:bodyPr>
          <a:lstStyle/>
          <a:p>
            <a:pPr>
              <a:lnSpc>
                <a:spcPct val="150000"/>
              </a:lnSpc>
              <a:buFont typeface="Arial" pitchFamily="34" charset="0"/>
              <a:buChar char="•"/>
            </a:pPr>
            <a:r>
              <a:rPr lang="en-IN" sz="2000" dirty="0" smtClean="0"/>
              <a:t> Code review</a:t>
            </a:r>
          </a:p>
          <a:p>
            <a:pPr>
              <a:lnSpc>
                <a:spcPct val="150000"/>
              </a:lnSpc>
              <a:buFont typeface="Arial" pitchFamily="34" charset="0"/>
              <a:buChar char="•"/>
            </a:pPr>
            <a:r>
              <a:rPr lang="en-IN" sz="2000" dirty="0" smtClean="0"/>
              <a:t> Project Management</a:t>
            </a:r>
          </a:p>
          <a:p>
            <a:pPr>
              <a:lnSpc>
                <a:spcPct val="150000"/>
              </a:lnSpc>
              <a:buFont typeface="Arial" pitchFamily="34" charset="0"/>
              <a:buChar char="•"/>
            </a:pPr>
            <a:r>
              <a:rPr lang="en-IN" sz="2000" dirty="0" smtClean="0"/>
              <a:t> Integration</a:t>
            </a:r>
          </a:p>
          <a:p>
            <a:pPr>
              <a:lnSpc>
                <a:spcPct val="150000"/>
              </a:lnSpc>
              <a:buFont typeface="Arial" pitchFamily="34" charset="0"/>
              <a:buChar char="•"/>
            </a:pPr>
            <a:r>
              <a:rPr lang="en-IN" sz="2000" dirty="0" smtClean="0"/>
              <a:t> Team Management</a:t>
            </a:r>
          </a:p>
          <a:p>
            <a:pPr>
              <a:lnSpc>
                <a:spcPct val="150000"/>
              </a:lnSpc>
              <a:buFont typeface="Arial" pitchFamily="34" charset="0"/>
              <a:buChar char="•"/>
            </a:pPr>
            <a:r>
              <a:rPr lang="en-IN" sz="2000" dirty="0" smtClean="0"/>
              <a:t> Social Coding</a:t>
            </a:r>
          </a:p>
          <a:p>
            <a:pPr>
              <a:lnSpc>
                <a:spcPct val="150000"/>
              </a:lnSpc>
              <a:buFont typeface="Arial" pitchFamily="34" charset="0"/>
              <a:buChar char="•"/>
            </a:pPr>
            <a:r>
              <a:rPr lang="en-IN" sz="2000" dirty="0" smtClean="0"/>
              <a:t> Code Hosting</a:t>
            </a:r>
          </a:p>
          <a:p>
            <a:pPr>
              <a:lnSpc>
                <a:spcPct val="150000"/>
              </a:lnSpc>
              <a:buFont typeface="Arial" pitchFamily="34" charset="0"/>
              <a:buChar char="•"/>
            </a:pPr>
            <a:r>
              <a:rPr lang="en-IN" sz="2000" dirty="0" smtClean="0"/>
              <a:t> Documentation</a:t>
            </a:r>
            <a:endParaRPr lang="en-IN"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14480" y="500042"/>
            <a:ext cx="2794804" cy="1477328"/>
          </a:xfrm>
          <a:prstGeom prst="rect">
            <a:avLst/>
          </a:prstGeom>
          <a:noFill/>
        </p:spPr>
        <p:txBody>
          <a:bodyPr wrap="none" rtlCol="0">
            <a:spAutoFit/>
          </a:bodyPr>
          <a:lstStyle/>
          <a:p>
            <a:r>
              <a:rPr lang="en-IN" sz="3600" dirty="0" smtClean="0"/>
              <a:t>Code Review:</a:t>
            </a:r>
          </a:p>
          <a:p>
            <a:endParaRPr lang="en-IN" sz="3600" dirty="0" smtClean="0"/>
          </a:p>
          <a:p>
            <a:endParaRPr lang="en-IN" dirty="0"/>
          </a:p>
        </p:txBody>
      </p:sp>
      <p:sp>
        <p:nvSpPr>
          <p:cNvPr id="4" name="TextBox 3"/>
          <p:cNvSpPr txBox="1"/>
          <p:nvPr/>
        </p:nvSpPr>
        <p:spPr>
          <a:xfrm>
            <a:off x="1785918" y="4286256"/>
            <a:ext cx="4018792" cy="923330"/>
          </a:xfrm>
          <a:prstGeom prst="rect">
            <a:avLst/>
          </a:prstGeom>
          <a:noFill/>
        </p:spPr>
        <p:txBody>
          <a:bodyPr wrap="none" rtlCol="0">
            <a:spAutoFit/>
          </a:bodyPr>
          <a:lstStyle/>
          <a:p>
            <a:r>
              <a:rPr lang="en-IN" sz="3600" dirty="0" smtClean="0"/>
              <a:t>Project Management</a:t>
            </a:r>
          </a:p>
          <a:p>
            <a:endParaRPr lang="en-IN" dirty="0"/>
          </a:p>
        </p:txBody>
      </p:sp>
      <p:sp>
        <p:nvSpPr>
          <p:cNvPr id="5" name="TextBox 4"/>
          <p:cNvSpPr txBox="1"/>
          <p:nvPr/>
        </p:nvSpPr>
        <p:spPr>
          <a:xfrm>
            <a:off x="2000232" y="1214423"/>
            <a:ext cx="6929486" cy="2862322"/>
          </a:xfrm>
          <a:prstGeom prst="rect">
            <a:avLst/>
          </a:prstGeom>
          <a:noFill/>
        </p:spPr>
        <p:txBody>
          <a:bodyPr wrap="square" rtlCol="0">
            <a:spAutoFit/>
          </a:bodyPr>
          <a:lstStyle/>
          <a:p>
            <a:pPr algn="just">
              <a:lnSpc>
                <a:spcPct val="150000"/>
              </a:lnSpc>
            </a:pPr>
            <a:r>
              <a:rPr lang="en-IN" sz="2000" dirty="0" smtClean="0"/>
              <a:t>Code gets updated every now and then. Git helps in reviewing codes faster.  We can identify the changes happened between the previous commit and the latest commit. We would get to know about the added, edited and deleted line in our code. Additional to these commenting and feedback on the code can also be given. This makes reviewing the code easier.</a:t>
            </a:r>
            <a:endParaRPr lang="en-IN" sz="2000" dirty="0"/>
          </a:p>
        </p:txBody>
      </p:sp>
      <p:sp>
        <p:nvSpPr>
          <p:cNvPr id="6" name="TextBox 5"/>
          <p:cNvSpPr txBox="1"/>
          <p:nvPr/>
        </p:nvSpPr>
        <p:spPr>
          <a:xfrm>
            <a:off x="2000232" y="5072074"/>
            <a:ext cx="6858048" cy="1015663"/>
          </a:xfrm>
          <a:prstGeom prst="rect">
            <a:avLst/>
          </a:prstGeom>
          <a:noFill/>
        </p:spPr>
        <p:txBody>
          <a:bodyPr wrap="square" rtlCol="0">
            <a:spAutoFit/>
          </a:bodyPr>
          <a:lstStyle/>
          <a:p>
            <a:pPr algn="just">
              <a:lnSpc>
                <a:spcPct val="150000"/>
              </a:lnSpc>
            </a:pPr>
            <a:r>
              <a:rPr lang="en-IN" sz="2000" dirty="0" smtClean="0"/>
              <a:t>Every person in the project can view the entire code. We can </a:t>
            </a:r>
            <a:r>
              <a:rPr lang="en-IN" sz="2000" dirty="0"/>
              <a:t>identify, assign, and keep track of tasks within </a:t>
            </a:r>
            <a:r>
              <a:rPr lang="en-IN" sz="2000" dirty="0" smtClean="0"/>
              <a:t>a team.</a:t>
            </a:r>
            <a:endParaRPr lang="en-IN"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00166" y="428604"/>
            <a:ext cx="3286148" cy="923330"/>
          </a:xfrm>
          <a:prstGeom prst="rect">
            <a:avLst/>
          </a:prstGeom>
          <a:noFill/>
        </p:spPr>
        <p:txBody>
          <a:bodyPr wrap="square" rtlCol="0">
            <a:spAutoFit/>
          </a:bodyPr>
          <a:lstStyle/>
          <a:p>
            <a:r>
              <a:rPr lang="en-IN" sz="3600" dirty="0" smtClean="0"/>
              <a:t>Integration:</a:t>
            </a:r>
          </a:p>
          <a:p>
            <a:endParaRPr lang="en-IN" dirty="0"/>
          </a:p>
        </p:txBody>
      </p:sp>
      <p:sp>
        <p:nvSpPr>
          <p:cNvPr id="3" name="TextBox 2"/>
          <p:cNvSpPr txBox="1"/>
          <p:nvPr/>
        </p:nvSpPr>
        <p:spPr>
          <a:xfrm>
            <a:off x="1357290" y="2714620"/>
            <a:ext cx="3763916" cy="923330"/>
          </a:xfrm>
          <a:prstGeom prst="rect">
            <a:avLst/>
          </a:prstGeom>
          <a:noFill/>
        </p:spPr>
        <p:txBody>
          <a:bodyPr wrap="none" rtlCol="0">
            <a:spAutoFit/>
          </a:bodyPr>
          <a:lstStyle/>
          <a:p>
            <a:r>
              <a:rPr lang="en-IN" sz="3600" dirty="0" smtClean="0"/>
              <a:t>Team Management:</a:t>
            </a:r>
          </a:p>
          <a:p>
            <a:endParaRPr lang="en-IN" dirty="0"/>
          </a:p>
        </p:txBody>
      </p:sp>
      <p:sp>
        <p:nvSpPr>
          <p:cNvPr id="4" name="TextBox 3"/>
          <p:cNvSpPr txBox="1"/>
          <p:nvPr/>
        </p:nvSpPr>
        <p:spPr>
          <a:xfrm>
            <a:off x="1785918" y="1214422"/>
            <a:ext cx="6786610" cy="1423082"/>
          </a:xfrm>
          <a:prstGeom prst="rect">
            <a:avLst/>
          </a:prstGeom>
          <a:noFill/>
        </p:spPr>
        <p:txBody>
          <a:bodyPr wrap="square" rtlCol="0">
            <a:spAutoFit/>
          </a:bodyPr>
          <a:lstStyle/>
          <a:p>
            <a:pPr>
              <a:lnSpc>
                <a:spcPct val="150000"/>
              </a:lnSpc>
            </a:pPr>
            <a:r>
              <a:rPr lang="en-IN" sz="2000" dirty="0" smtClean="0"/>
              <a:t>Many tools are been building with </a:t>
            </a:r>
            <a:r>
              <a:rPr lang="en-IN" sz="2000" dirty="0" err="1" smtClean="0"/>
              <a:t>github</a:t>
            </a:r>
            <a:r>
              <a:rPr lang="en-IN" sz="2000" dirty="0" smtClean="0"/>
              <a:t> which had increased a scope to communicate among members of team ,automate work etc.</a:t>
            </a:r>
            <a:endParaRPr lang="en-IN" sz="2000" dirty="0"/>
          </a:p>
        </p:txBody>
      </p:sp>
      <p:sp>
        <p:nvSpPr>
          <p:cNvPr id="5" name="TextBox 4"/>
          <p:cNvSpPr txBox="1"/>
          <p:nvPr/>
        </p:nvSpPr>
        <p:spPr>
          <a:xfrm>
            <a:off x="1928794" y="3214686"/>
            <a:ext cx="6786610" cy="961417"/>
          </a:xfrm>
          <a:prstGeom prst="rect">
            <a:avLst/>
          </a:prstGeom>
          <a:noFill/>
        </p:spPr>
        <p:txBody>
          <a:bodyPr wrap="square" rtlCol="0">
            <a:spAutoFit/>
          </a:bodyPr>
          <a:lstStyle/>
          <a:p>
            <a:pPr>
              <a:lnSpc>
                <a:spcPct val="150000"/>
              </a:lnSpc>
            </a:pPr>
            <a:r>
              <a:rPr lang="en-IN" sz="2000" dirty="0"/>
              <a:t>Moderation tools, like issue and pull request locking, help </a:t>
            </a:r>
            <a:r>
              <a:rPr lang="en-IN" sz="2000" dirty="0" smtClean="0"/>
              <a:t>the </a:t>
            </a:r>
            <a:r>
              <a:rPr lang="en-IN" sz="2000" dirty="0"/>
              <a:t>team stay focused on </a:t>
            </a:r>
            <a:r>
              <a:rPr lang="en-IN" sz="2000" dirty="0" smtClean="0"/>
              <a:t>code </a:t>
            </a:r>
            <a:endParaRPr lang="en-IN" sz="2000" dirty="0"/>
          </a:p>
        </p:txBody>
      </p:sp>
      <p:sp>
        <p:nvSpPr>
          <p:cNvPr id="6" name="TextBox 5"/>
          <p:cNvSpPr txBox="1"/>
          <p:nvPr/>
        </p:nvSpPr>
        <p:spPr>
          <a:xfrm>
            <a:off x="1571604" y="4429132"/>
            <a:ext cx="6786610" cy="2031325"/>
          </a:xfrm>
          <a:prstGeom prst="rect">
            <a:avLst/>
          </a:prstGeom>
          <a:noFill/>
        </p:spPr>
        <p:txBody>
          <a:bodyPr wrap="square" rtlCol="0">
            <a:spAutoFit/>
          </a:bodyPr>
          <a:lstStyle/>
          <a:p>
            <a:r>
              <a:rPr lang="en-IN" sz="3600" dirty="0" smtClean="0"/>
              <a:t>Social Coding:</a:t>
            </a:r>
          </a:p>
          <a:p>
            <a:pPr algn="just">
              <a:lnSpc>
                <a:spcPct val="150000"/>
              </a:lnSpc>
            </a:pPr>
            <a:r>
              <a:rPr lang="en-IN" sz="2000" dirty="0" smtClean="0"/>
              <a:t>     We can follow projects, see their work, explore our interests</a:t>
            </a:r>
          </a:p>
          <a:p>
            <a:pPr algn="just">
              <a:lnSpc>
                <a:spcPct val="150000"/>
              </a:lnSpc>
            </a:pPr>
            <a:r>
              <a:rPr lang="en-IN" sz="2000" dirty="0" smtClean="0"/>
              <a:t>    and also showcase our achievements for improving social</a:t>
            </a:r>
          </a:p>
          <a:p>
            <a:pPr algn="just">
              <a:lnSpc>
                <a:spcPct val="150000"/>
              </a:lnSpc>
            </a:pPr>
            <a:r>
              <a:rPr lang="en-IN" sz="2000" dirty="0"/>
              <a:t> </a:t>
            </a:r>
            <a:r>
              <a:rPr lang="en-IN" sz="2000" dirty="0" smtClean="0"/>
              <a:t>   coding.</a:t>
            </a:r>
            <a:endParaRPr lang="en-IN"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14480" y="857232"/>
            <a:ext cx="6858048" cy="2492990"/>
          </a:xfrm>
          <a:prstGeom prst="rect">
            <a:avLst/>
          </a:prstGeom>
          <a:noFill/>
        </p:spPr>
        <p:txBody>
          <a:bodyPr wrap="square" rtlCol="0">
            <a:spAutoFit/>
          </a:bodyPr>
          <a:lstStyle/>
          <a:p>
            <a:r>
              <a:rPr lang="en-IN" sz="3600" dirty="0" smtClean="0"/>
              <a:t>Documentation:</a:t>
            </a:r>
          </a:p>
          <a:p>
            <a:pPr>
              <a:lnSpc>
                <a:spcPct val="150000"/>
              </a:lnSpc>
            </a:pPr>
            <a:r>
              <a:rPr lang="en-IN" sz="2000" dirty="0" smtClean="0"/>
              <a:t>	One can understand a project only when we provide some kind of documentation of  the project. Notes or explaining of the project can be written in the document pages or the wiki page provided by git.</a:t>
            </a:r>
            <a:endParaRPr lang="en-IN" sz="2000" dirty="0"/>
          </a:p>
        </p:txBody>
      </p:sp>
      <p:sp>
        <p:nvSpPr>
          <p:cNvPr id="3" name="TextBox 2"/>
          <p:cNvSpPr txBox="1"/>
          <p:nvPr/>
        </p:nvSpPr>
        <p:spPr>
          <a:xfrm>
            <a:off x="1785918" y="3929066"/>
            <a:ext cx="6715172" cy="2308324"/>
          </a:xfrm>
          <a:prstGeom prst="rect">
            <a:avLst/>
          </a:prstGeom>
          <a:noFill/>
        </p:spPr>
        <p:txBody>
          <a:bodyPr wrap="square" rtlCol="0">
            <a:spAutoFit/>
          </a:bodyPr>
          <a:lstStyle/>
          <a:p>
            <a:r>
              <a:rPr lang="en-IN" sz="3600" dirty="0" smtClean="0"/>
              <a:t>Code Hosting:</a:t>
            </a:r>
          </a:p>
          <a:p>
            <a:pPr algn="just">
              <a:lnSpc>
                <a:spcPct val="150000"/>
              </a:lnSpc>
            </a:pPr>
            <a:r>
              <a:rPr lang="en-IN" sz="2000" dirty="0"/>
              <a:t>	</a:t>
            </a:r>
            <a:r>
              <a:rPr lang="en-IN" sz="2000" dirty="0" smtClean="0"/>
              <a:t> </a:t>
            </a:r>
            <a:r>
              <a:rPr lang="en-IN" sz="2000" dirty="0"/>
              <a:t>Repositories help you keep code in one place, w</a:t>
            </a:r>
            <a:r>
              <a:rPr lang="en-IN" sz="2000" dirty="0" smtClean="0"/>
              <a:t>ith </a:t>
            </a:r>
            <a:r>
              <a:rPr lang="en-IN" sz="2000" dirty="0"/>
              <a:t>unlimited private repositories included in </a:t>
            </a:r>
            <a:r>
              <a:rPr lang="en-IN" sz="2000" dirty="0" smtClean="0"/>
              <a:t>all </a:t>
            </a:r>
            <a:r>
              <a:rPr lang="en-IN" sz="2000" dirty="0" err="1" smtClean="0"/>
              <a:t>Github</a:t>
            </a:r>
            <a:r>
              <a:rPr lang="en-IN" sz="2000" dirty="0" smtClean="0"/>
              <a:t> plans. We </a:t>
            </a:r>
            <a:r>
              <a:rPr lang="en-IN" sz="2000" dirty="0"/>
              <a:t>can create or </a:t>
            </a:r>
            <a:r>
              <a:rPr lang="en-IN" sz="2000" dirty="0" smtClean="0"/>
              <a:t>import</a:t>
            </a:r>
            <a:r>
              <a:rPr lang="en-IN" sz="2000" dirty="0"/>
              <a:t> as many projects as </a:t>
            </a:r>
            <a:r>
              <a:rPr lang="en-IN" sz="2000" dirty="0" smtClean="0"/>
              <a:t>we </a:t>
            </a:r>
            <a:r>
              <a:rPr lang="en-IN" sz="2000" dirty="0"/>
              <a:t>like.</a:t>
            </a:r>
          </a:p>
          <a:p>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7919" y="1643050"/>
            <a:ext cx="7696081" cy="5013232"/>
          </a:xfrm>
          <a:prstGeom prst="rect">
            <a:avLst/>
          </a:prstGeom>
          <a:noFill/>
        </p:spPr>
        <p:txBody>
          <a:bodyPr wrap="none" rtlCol="0">
            <a:spAutoFit/>
          </a:bodyPr>
          <a:lstStyle/>
          <a:p>
            <a:pPr>
              <a:lnSpc>
                <a:spcPct val="150000"/>
              </a:lnSpc>
              <a:buFont typeface="Arial" pitchFamily="34" charset="0"/>
              <a:buChar char="•"/>
            </a:pPr>
            <a:r>
              <a:rPr lang="en-IN" sz="2400" dirty="0" smtClean="0"/>
              <a:t>Decentralised control system</a:t>
            </a:r>
          </a:p>
          <a:p>
            <a:pPr>
              <a:lnSpc>
                <a:spcPct val="150000"/>
              </a:lnSpc>
              <a:buFont typeface="Arial" pitchFamily="34" charset="0"/>
              <a:buChar char="•"/>
            </a:pPr>
            <a:r>
              <a:rPr lang="en-IN" sz="2400" dirty="0" smtClean="0"/>
              <a:t>It </a:t>
            </a:r>
            <a:r>
              <a:rPr lang="en-IN" sz="2400" dirty="0"/>
              <a:t>makes it easy to contribute to your open source </a:t>
            </a:r>
            <a:r>
              <a:rPr lang="en-IN" sz="2400" dirty="0" smtClean="0"/>
              <a:t>projects</a:t>
            </a:r>
          </a:p>
          <a:p>
            <a:pPr>
              <a:lnSpc>
                <a:spcPct val="150000"/>
              </a:lnSpc>
              <a:buFont typeface="Arial" pitchFamily="34" charset="0"/>
              <a:buChar char="•"/>
            </a:pPr>
            <a:r>
              <a:rPr lang="en-IN" sz="2400" dirty="0" smtClean="0"/>
              <a:t>Reduces redundant work</a:t>
            </a:r>
          </a:p>
          <a:p>
            <a:pPr>
              <a:lnSpc>
                <a:spcPct val="150000"/>
              </a:lnSpc>
              <a:buFont typeface="Arial" pitchFamily="34" charset="0"/>
              <a:buChar char="•"/>
            </a:pPr>
            <a:r>
              <a:rPr lang="en-IN" sz="2400" dirty="0" smtClean="0"/>
              <a:t>Transparent History of work</a:t>
            </a:r>
          </a:p>
          <a:p>
            <a:pPr>
              <a:lnSpc>
                <a:spcPct val="150000"/>
              </a:lnSpc>
              <a:buFont typeface="Arial" pitchFamily="34" charset="0"/>
              <a:buChar char="•"/>
            </a:pPr>
            <a:r>
              <a:rPr lang="en-IN" sz="2400" dirty="0"/>
              <a:t> </a:t>
            </a:r>
            <a:r>
              <a:rPr lang="en-IN" sz="2400" dirty="0" smtClean="0"/>
              <a:t>Documentation</a:t>
            </a:r>
          </a:p>
          <a:p>
            <a:pPr>
              <a:lnSpc>
                <a:spcPct val="150000"/>
              </a:lnSpc>
              <a:buFont typeface="Arial" pitchFamily="34" charset="0"/>
              <a:buChar char="•"/>
            </a:pPr>
            <a:r>
              <a:rPr lang="en-IN" sz="2400" dirty="0"/>
              <a:t>Showcase your </a:t>
            </a:r>
            <a:r>
              <a:rPr lang="en-IN" sz="2400" dirty="0" smtClean="0"/>
              <a:t>work</a:t>
            </a:r>
          </a:p>
          <a:p>
            <a:pPr>
              <a:lnSpc>
                <a:spcPct val="150000"/>
              </a:lnSpc>
              <a:buFont typeface="Arial" pitchFamily="34" charset="0"/>
              <a:buChar char="•"/>
            </a:pPr>
            <a:r>
              <a:rPr lang="en-IN" sz="2400" dirty="0" smtClean="0"/>
              <a:t>Markdown</a:t>
            </a:r>
          </a:p>
          <a:p>
            <a:pPr>
              <a:lnSpc>
                <a:spcPct val="150000"/>
              </a:lnSpc>
              <a:buFont typeface="Arial" pitchFamily="34" charset="0"/>
              <a:buChar char="•"/>
            </a:pPr>
            <a:r>
              <a:rPr lang="en-IN" sz="2400" dirty="0"/>
              <a:t>Track changes in your code across </a:t>
            </a:r>
            <a:r>
              <a:rPr lang="en-IN" sz="2400" dirty="0" smtClean="0"/>
              <a:t>versions1</a:t>
            </a:r>
          </a:p>
          <a:p>
            <a:pPr>
              <a:lnSpc>
                <a:spcPct val="150000"/>
              </a:lnSpc>
              <a:buFont typeface="Arial" pitchFamily="34" charset="0"/>
              <a:buChar char="•"/>
            </a:pPr>
            <a:r>
              <a:rPr lang="en-IN" sz="2400" dirty="0" smtClean="0"/>
              <a:t>Integration Options</a:t>
            </a:r>
            <a:endParaRPr lang="en-IN" sz="2400" dirty="0"/>
          </a:p>
        </p:txBody>
      </p:sp>
      <p:sp>
        <p:nvSpPr>
          <p:cNvPr id="3" name="TextBox 2"/>
          <p:cNvSpPr txBox="1"/>
          <p:nvPr/>
        </p:nvSpPr>
        <p:spPr>
          <a:xfrm>
            <a:off x="1214414" y="857232"/>
            <a:ext cx="3719288" cy="646331"/>
          </a:xfrm>
          <a:prstGeom prst="rect">
            <a:avLst/>
          </a:prstGeom>
          <a:noFill/>
        </p:spPr>
        <p:txBody>
          <a:bodyPr wrap="none" rtlCol="0">
            <a:spAutoFit/>
          </a:bodyPr>
          <a:lstStyle/>
          <a:p>
            <a:r>
              <a:rPr lang="en-IN" sz="3600" dirty="0" smtClean="0"/>
              <a:t>Advantages of GIT:</a:t>
            </a:r>
            <a:endParaRPr lang="en-IN" sz="36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00166" y="857232"/>
            <a:ext cx="4725140" cy="707886"/>
          </a:xfrm>
          <a:prstGeom prst="rect">
            <a:avLst/>
          </a:prstGeom>
          <a:noFill/>
        </p:spPr>
        <p:txBody>
          <a:bodyPr wrap="none" rtlCol="0">
            <a:spAutoFit/>
          </a:bodyPr>
          <a:lstStyle/>
          <a:p>
            <a:r>
              <a:rPr lang="en-IN" sz="4000" dirty="0" smtClean="0"/>
              <a:t>Disadvantages of GIT:</a:t>
            </a:r>
            <a:endParaRPr lang="en-IN" sz="4000" dirty="0"/>
          </a:p>
        </p:txBody>
      </p:sp>
      <p:sp>
        <p:nvSpPr>
          <p:cNvPr id="3" name="TextBox 2"/>
          <p:cNvSpPr txBox="1"/>
          <p:nvPr/>
        </p:nvSpPr>
        <p:spPr>
          <a:xfrm>
            <a:off x="1714480" y="1928802"/>
            <a:ext cx="4919680" cy="1015663"/>
          </a:xfrm>
          <a:prstGeom prst="rect">
            <a:avLst/>
          </a:prstGeom>
          <a:noFill/>
        </p:spPr>
        <p:txBody>
          <a:bodyPr wrap="none" rtlCol="0">
            <a:spAutoFit/>
          </a:bodyPr>
          <a:lstStyle/>
          <a:p>
            <a:pPr>
              <a:lnSpc>
                <a:spcPct val="150000"/>
              </a:lnSpc>
              <a:buFont typeface="Arial" pitchFamily="34" charset="0"/>
              <a:buChar char="•"/>
            </a:pPr>
            <a:r>
              <a:rPr lang="en-IN" sz="2000" dirty="0" smtClean="0"/>
              <a:t> Steep </a:t>
            </a:r>
            <a:r>
              <a:rPr lang="en-IN" sz="2000" dirty="0"/>
              <a:t>learning </a:t>
            </a:r>
            <a:r>
              <a:rPr lang="en-IN" sz="2000" dirty="0" smtClean="0"/>
              <a:t>curve</a:t>
            </a:r>
          </a:p>
          <a:p>
            <a:pPr>
              <a:lnSpc>
                <a:spcPct val="150000"/>
              </a:lnSpc>
              <a:buFont typeface="Arial" pitchFamily="34" charset="0"/>
              <a:buChar char="•"/>
            </a:pPr>
            <a:r>
              <a:rPr lang="en-IN" sz="2000" dirty="0" smtClean="0"/>
              <a:t> Uploading non text files becomes a bit slow.</a:t>
            </a:r>
            <a:endParaRPr lang="en-IN"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43174" y="2928934"/>
            <a:ext cx="5286412" cy="923330"/>
          </a:xfrm>
          <a:prstGeom prst="rect">
            <a:avLst/>
          </a:prstGeom>
          <a:noFill/>
        </p:spPr>
        <p:txBody>
          <a:bodyPr wrap="square" lIns="91440" tIns="45720" rIns="91440" bIns="45720">
            <a:spAutoFit/>
            <a:scene3d>
              <a:camera prst="isometricOffAxis1Right"/>
              <a:lightRig rig="threePt" dir="t"/>
            </a:scene3d>
          </a:bodyPr>
          <a:lstStyle/>
          <a:p>
            <a:pPr algn="ctr"/>
            <a:r>
              <a:rPr lang="en-US" sz="5400" b="1" cap="none" spc="200" dirty="0" smtClean="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rPr>
              <a:t>Thank You..!</a:t>
            </a:r>
            <a:endParaRPr lang="en-US" sz="5400" b="1" cap="none" spc="200" dirty="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339</TotalTime>
  <Words>311</Words>
  <Application>Microsoft Office PowerPoint</Application>
  <PresentationFormat>On-screen Show (4:3)</PresentationFormat>
  <Paragraphs>47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Solstice</vt:lpstr>
      <vt:lpstr>GIT</vt:lpstr>
      <vt:lpstr>Slide 2</vt:lpstr>
      <vt:lpstr>Slide 3</vt:lpstr>
      <vt:lpstr>Slide 4</vt:lpstr>
      <vt:lpstr>Slide 5</vt:lpstr>
      <vt:lpstr>Slide 6</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My</dc:creator>
  <cp:lastModifiedBy>My</cp:lastModifiedBy>
  <cp:revision>2</cp:revision>
  <dcterms:created xsi:type="dcterms:W3CDTF">2018-06-14T13:22:23Z</dcterms:created>
  <dcterms:modified xsi:type="dcterms:W3CDTF">2018-06-14T19:01:40Z</dcterms:modified>
</cp:coreProperties>
</file>