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6" r:id="rId1"/>
  </p:sldMasterIdLst>
  <p:sldIdLst>
    <p:sldId id="256" r:id="rId2"/>
    <p:sldId id="262" r:id="rId3"/>
    <p:sldId id="344" r:id="rId4"/>
    <p:sldId id="266" r:id="rId5"/>
    <p:sldId id="265" r:id="rId6"/>
    <p:sldId id="308" r:id="rId7"/>
    <p:sldId id="309" r:id="rId8"/>
    <p:sldId id="334" r:id="rId9"/>
    <p:sldId id="331" r:id="rId10"/>
    <p:sldId id="345" r:id="rId11"/>
    <p:sldId id="310" r:id="rId12"/>
    <p:sldId id="339" r:id="rId13"/>
    <p:sldId id="311" r:id="rId14"/>
    <p:sldId id="348" r:id="rId15"/>
    <p:sldId id="347" r:id="rId16"/>
    <p:sldId id="341" r:id="rId17"/>
    <p:sldId id="346" r:id="rId18"/>
    <p:sldId id="305" r:id="rId19"/>
    <p:sldId id="274" r:id="rId20"/>
    <p:sldId id="275" r:id="rId21"/>
    <p:sldId id="30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>
        <p:scale>
          <a:sx n="76" d="100"/>
          <a:sy n="76" d="100"/>
        </p:scale>
        <p:origin x="-4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1189096" y="5617774"/>
            <a:ext cx="9843913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19937" y="1016990"/>
            <a:ext cx="9572977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0801" y="1009651"/>
            <a:ext cx="9572977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1026029" y="702069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10568399" y="655232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2934" y="1794935"/>
            <a:ext cx="7631291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2934" y="3736622"/>
            <a:ext cx="761623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7569" y="5357593"/>
            <a:ext cx="1618428" cy="365125"/>
          </a:xfrm>
        </p:spPr>
        <p:txBody>
          <a:bodyPr/>
          <a:lstStyle/>
          <a:p>
            <a:fld id="{81ED23DC-84D1-4B63-BE40-A76F2C7449A1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5393" y="5357593"/>
            <a:ext cx="671312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5241" y="5357593"/>
            <a:ext cx="738697" cy="365125"/>
          </a:xfrm>
        </p:spPr>
        <p:txBody>
          <a:bodyPr/>
          <a:lstStyle>
            <a:lvl1pPr algn="ctr">
              <a:defRPr/>
            </a:lvl1pPr>
          </a:lstStyle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925691"/>
            <a:ext cx="1907823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0962" y="1106313"/>
            <a:ext cx="6905039" cy="4402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39" y="2239431"/>
            <a:ext cx="8338725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690" y="3725335"/>
            <a:ext cx="8308623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31264" y="2121407"/>
            <a:ext cx="4267200" cy="3602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17920" y="2119313"/>
            <a:ext cx="4267200" cy="360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7160" y="2122312"/>
            <a:ext cx="391936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7559" y="2122311"/>
            <a:ext cx="3925824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731264" y="2944368"/>
            <a:ext cx="4303776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3535" y="2944813"/>
            <a:ext cx="4303776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5961889" y="603504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999745" y="576072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8635" y="2020043"/>
            <a:ext cx="4086436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6472388" y="1150993"/>
            <a:ext cx="4027723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0834" y="3623748"/>
            <a:ext cx="4065188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55598" y="5885673"/>
            <a:ext cx="1618428" cy="365125"/>
          </a:xfrm>
        </p:spPr>
        <p:txBody>
          <a:bodyPr/>
          <a:lstStyle/>
          <a:p>
            <a:fld id="{81ED23DC-84D1-4B63-BE40-A76F2C7449A1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06" y="5829262"/>
            <a:ext cx="46968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76418" y="5896962"/>
            <a:ext cx="738697" cy="365125"/>
          </a:xfrm>
        </p:spPr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3412" y="575769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5953025" y="603920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5232" y="2020824"/>
            <a:ext cx="408432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6531487" y="1207272"/>
            <a:ext cx="3885151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6192" y="3621024"/>
            <a:ext cx="4059936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61249" y="5888738"/>
            <a:ext cx="1618428" cy="365125"/>
          </a:xfrm>
        </p:spPr>
        <p:txBody>
          <a:bodyPr/>
          <a:lstStyle/>
          <a:p>
            <a:fld id="{81ED23DC-84D1-4B63-BE40-A76F2C7449A1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26" y="5831038"/>
            <a:ext cx="442539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82786" y="5900027"/>
            <a:ext cx="738697" cy="365125"/>
          </a:xfrm>
        </p:spPr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1ED23DC-84D1-4B63-BE40-A76F2C7449A1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7" r:id="rId1"/>
    <p:sldLayoutId id="2147484668" r:id="rId2"/>
    <p:sldLayoutId id="2147484669" r:id="rId3"/>
    <p:sldLayoutId id="2147484670" r:id="rId4"/>
    <p:sldLayoutId id="2147484671" r:id="rId5"/>
    <p:sldLayoutId id="2147484672" r:id="rId6"/>
    <p:sldLayoutId id="2147484673" r:id="rId7"/>
    <p:sldLayoutId id="2147484674" r:id="rId8"/>
    <p:sldLayoutId id="2147484675" r:id="rId9"/>
    <p:sldLayoutId id="2147484676" r:id="rId10"/>
    <p:sldLayoutId id="2147484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/9zduux2so6z2xk461euzklmupck7vix2" TargetMode="External"/><Relationship Id="rId2" Type="http://schemas.openxmlformats.org/officeDocument/2006/relationships/hyperlink" Target="https://app.box.com/s/9zduux2so6z2xk461euzklmupck7vix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box.com/s/5nuez5z9b9zetufmngmllf0kpff4j2yx" TargetMode="External"/><Relationship Id="rId5" Type="http://schemas.openxmlformats.org/officeDocument/2006/relationships/hyperlink" Target="https://app.box.com/s/pf30acr2bpgz1mmbfor7gwqoqrq4j05r" TargetMode="External"/><Relationship Id="rId4" Type="http://schemas.openxmlformats.org/officeDocument/2006/relationships/hyperlink" Target="https://app.box.com/s/rz05haaqyh6hhczqwe0q64ti38nw9ye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tomslee.net/airbnb-data-collection-get-the-data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8900" y="1799785"/>
            <a:ext cx="7652825" cy="180066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j-ea"/>
                <a:cs typeface="+mj-ea"/>
              </a:rPr>
              <a:t/>
            </a:r>
            <a:br>
              <a:rPr lang="en-US" sz="4000" dirty="0">
                <a:latin typeface="+mj-ea"/>
                <a:cs typeface="+mj-ea"/>
              </a:rPr>
            </a:br>
            <a:r>
              <a:rPr lang="en-US" sz="4000" b="1" u="sng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on Airbnb Data</a:t>
            </a:r>
            <a:br>
              <a:rPr lang="en-US" sz="4000" b="1" u="sng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r>
              <a:rPr lang="en-US" sz="36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Dr. </a:t>
            </a:r>
            <a:r>
              <a:rPr lang="en-US" sz="360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Jongwook</a:t>
            </a:r>
            <a:r>
              <a:rPr lang="en-US" sz="36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Woo</a:t>
            </a:r>
            <a:br>
              <a:rPr lang="en-US" sz="36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CIS-5200 –System Analysis &amp;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0275" y="3600450"/>
            <a:ext cx="8464404" cy="310509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Alekhya Raidu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Ashima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Ashima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Upma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California State University, Los Angeles</a:t>
            </a:r>
          </a:p>
        </p:txBody>
      </p:sp>
    </p:spTree>
    <p:extLst>
      <p:ext uri="{BB962C8B-B14F-4D97-AF65-F5344CB8AC3E}">
        <p14:creationId xmlns:p14="http://schemas.microsoft.com/office/powerpoint/2010/main" val="37869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9948" y="2782669"/>
            <a:ext cx="8652113" cy="92333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Hive Queries &amp; Visualizations</a:t>
            </a:r>
            <a:endParaRPr lang="en-US" sz="5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7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90650" y="742950"/>
            <a:ext cx="9486900" cy="1074737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Creating Table to Map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7529" y="2107251"/>
            <a:ext cx="91300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hive&gt;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external table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airbnb_master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double,host_id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double,room_type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string,borough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string,neighborhood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string,reviews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string,overall_satisfaction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accommodates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string,bedrooms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double,price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double,minstay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string,latitude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double,longitude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double,last_modified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Survey_Date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string,FolderName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string) row format delimited fields terminated by '\t' LOCATION '/user/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abojjav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/';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48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85900" y="600075"/>
            <a:ext cx="9466263" cy="89376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Analysis-Overall Satisfaction </a:t>
            </a:r>
            <a:r>
              <a:rPr lang="en-US" sz="3200" dirty="0">
                <a:latin typeface="+mn-ea"/>
                <a:cs typeface="+mn-ea"/>
              </a:rPr>
              <a:t/>
            </a:r>
            <a:br>
              <a:rPr lang="en-US" sz="3200" dirty="0">
                <a:latin typeface="+mn-ea"/>
                <a:cs typeface="+mn-ea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(Geo-Spatial Representation)</a:t>
            </a:r>
          </a:p>
        </p:txBody>
      </p:sp>
      <p:pic>
        <p:nvPicPr>
          <p:cNvPr id="4" name="Picture 4" descr="Capture1.PNG">
            <a:extLst>
              <a:ext uri="{FF2B5EF4-FFF2-40B4-BE49-F238E27FC236}">
                <a16:creationId xmlns:a16="http://schemas.microsoft.com/office/drawing/2014/main" xmlns="" id="{1F97753E-CF1E-4C41-952C-B1D875037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03" y="1708150"/>
            <a:ext cx="8987197" cy="444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66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9725" y="704850"/>
            <a:ext cx="9466262" cy="89376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Top Cities with High Satisfaction</a:t>
            </a:r>
            <a:r>
              <a:rPr lang="en-US" sz="3200" dirty="0">
                <a:latin typeface="+mn-ea"/>
                <a:cs typeface="+mn-ea"/>
              </a:rPr>
              <a:t/>
            </a:r>
            <a:br>
              <a:rPr lang="en-US" sz="3200" dirty="0">
                <a:latin typeface="+mn-ea"/>
                <a:cs typeface="+mn-ea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Output-1</a:t>
            </a:r>
          </a:p>
        </p:txBody>
      </p:sp>
      <p:pic>
        <p:nvPicPr>
          <p:cNvPr id="3" name="Picture 3" descr="top 13 satisfaction.PNG">
            <a:extLst>
              <a:ext uri="{FF2B5EF4-FFF2-40B4-BE49-F238E27FC236}">
                <a16:creationId xmlns:a16="http://schemas.microsoft.com/office/drawing/2014/main" xmlns="" id="{194B4786-84C9-4B89-8A56-4344FBA52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99224"/>
            <a:ext cx="8986838" cy="391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35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5CF4CEF8-EC58-4BEB-877D-3C0820E7373A}"/>
              </a:ext>
            </a:extLst>
          </p:cNvPr>
          <p:cNvSpPr txBox="1">
            <a:spLocks/>
          </p:cNvSpPr>
          <p:nvPr/>
        </p:nvSpPr>
        <p:spPr>
          <a:xfrm>
            <a:off x="1610264" y="704490"/>
            <a:ext cx="9466262" cy="8937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Top Cities with High Satisfaction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(Output-2)</a:t>
            </a:r>
          </a:p>
        </p:txBody>
      </p:sp>
      <p:pic>
        <p:nvPicPr>
          <p:cNvPr id="6" name="Picture 6" descr="Capture.PNG">
            <a:extLst>
              <a:ext uri="{FF2B5EF4-FFF2-40B4-BE49-F238E27FC236}">
                <a16:creationId xmlns:a16="http://schemas.microsoft.com/office/drawing/2014/main" xmlns="" id="{47BE73F6-EE2A-4CDF-AC69-931B397FC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755" y="1762125"/>
            <a:ext cx="9070108" cy="416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53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9725" y="771525"/>
            <a:ext cx="9466262" cy="89376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Preference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7BF0C6A-3733-4893-B8B2-88E56F13AA4E}"/>
              </a:ext>
            </a:extLst>
          </p:cNvPr>
          <p:cNvSpPr txBox="1"/>
          <p:nvPr/>
        </p:nvSpPr>
        <p:spPr>
          <a:xfrm>
            <a:off x="1838325" y="1990725"/>
            <a:ext cx="8609013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algn="ctr"/>
            <a:endParaRPr lang="en-US" dirty="0"/>
          </a:p>
          <a:p>
            <a:pPr marL="457200" algn="ctr"/>
            <a:endParaRPr lang="en-US" dirty="0"/>
          </a:p>
          <a:p>
            <a:pPr marL="457200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0042" y="2268187"/>
            <a:ext cx="3241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Preference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home/Apartment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Room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82" y="2149434"/>
            <a:ext cx="3881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6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14475" y="819150"/>
            <a:ext cx="9466262" cy="89376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Airbnb Business Trend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6" y="2090057"/>
            <a:ext cx="5747658" cy="40813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14476" y="2434442"/>
            <a:ext cx="30456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– Price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– No. of people surveyed</a:t>
            </a:r>
          </a:p>
        </p:txBody>
      </p:sp>
    </p:spTree>
    <p:extLst>
      <p:ext uri="{BB962C8B-B14F-4D97-AF65-F5344CB8AC3E}">
        <p14:creationId xmlns:p14="http://schemas.microsoft.com/office/powerpoint/2010/main" val="1803377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07218" y="2782669"/>
            <a:ext cx="2377574" cy="92333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sz="5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277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76450" y="819150"/>
            <a:ext cx="8343900" cy="1131887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79575" y="2179796"/>
            <a:ext cx="10512425" cy="462438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9575" y="2171404"/>
            <a:ext cx="843148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Satisfaction Around the Globe (Least Satisfied – To be focus for the Better business)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cities satisfaction – Find Factors for positivity and apply to least Satisfied cities.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Preference- Which rooms are preferred more is area for more investment and more Profit.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Trend -  Price Paid each year.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50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700" y="975330"/>
            <a:ext cx="9381287" cy="107855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123" y="2116899"/>
            <a:ext cx="9219155" cy="3808051"/>
          </a:xfrm>
        </p:spPr>
        <p:txBody>
          <a:bodyPr>
            <a:normAutofit fontScale="92500"/>
          </a:bodyPr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  <a:hlinkClick r:id="rId2"/>
              </a:rPr>
              <a:t>Guide for Hive:  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hlinkClick r:id="rId3"/>
              </a:rPr>
              <a:t>https://box/9zduux2so6z2xk461euzklmupck7vix2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  <a:hlinkClick r:id="rId4"/>
              </a:rPr>
              <a:t>Tableau Guide: https://app.box.com/s/rz05haaqyh6hhczqwe0q64ti38nw9yeb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  <a:hlinkClick r:id="rId5"/>
              </a:rPr>
              <a:t>Data URL: https://app.box.com/s/pf30acr2bpgz1mmbfor7gwqoqrq4j05r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  <a:hlinkClick r:id="rId6"/>
              </a:rPr>
              <a:t>https://app.box.com/s/5nuez5z9b9zetufmngmllf0kpff4j2yx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71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98948" y="765523"/>
            <a:ext cx="8959850" cy="104775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35100" y="2208213"/>
            <a:ext cx="9477375" cy="31242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About Project</a:t>
            </a:r>
          </a:p>
          <a:p>
            <a:r>
              <a:rPr lang="en-US" sz="2800" dirty="0">
                <a:latin typeface="Times New Roman"/>
                <a:cs typeface="Times New Roman"/>
              </a:rPr>
              <a:t>Technical Specification</a:t>
            </a:r>
          </a:p>
          <a:p>
            <a:r>
              <a:rPr lang="en-US" sz="2800" dirty="0">
                <a:latin typeface="Times New Roman"/>
                <a:cs typeface="Times New Roman"/>
              </a:rPr>
              <a:t>Hive Queries</a:t>
            </a:r>
          </a:p>
          <a:p>
            <a:r>
              <a:rPr lang="en-US" sz="2800" dirty="0">
                <a:latin typeface="Times New Roman"/>
                <a:cs typeface="Times New Roman"/>
              </a:rPr>
              <a:t>Visualizations</a:t>
            </a:r>
          </a:p>
          <a:p>
            <a:r>
              <a:rPr lang="en-US" sz="2800" dirty="0">
                <a:latin typeface="Times New Roman"/>
                <a:cs typeface="Times New Roman"/>
              </a:rPr>
              <a:t>Insights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804084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28900" y="819150"/>
            <a:ext cx="6427788" cy="604837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08300" y="1878734"/>
            <a:ext cx="8668988" cy="3940175"/>
          </a:xfrm>
        </p:spPr>
        <p:txBody>
          <a:bodyPr>
            <a:no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Link: </a:t>
            </a:r>
            <a:r>
              <a:rPr lang="en-IN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https://github.com/AlekhyaRaidu/CIS-5200</a:t>
            </a:r>
          </a:p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Slideshare Link: </a:t>
            </a:r>
            <a:r>
              <a:rPr lang="en-IN" sz="28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https://www.slideshare.net/AlekhyaRaidu/5200-analysisairbnb-data</a:t>
            </a:r>
          </a:p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Link: </a:t>
            </a:r>
          </a:p>
          <a:p>
            <a:pPr marL="0" indent="0">
              <a:buNone/>
            </a:pPr>
            <a:r>
              <a:rPr lang="en-IN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http://tomslee.net/airbnb-data-collection-get-the-data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411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65070" y="877888"/>
            <a:ext cx="7345693" cy="360997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marL="0" indent="0" algn="ctr">
              <a:buNone/>
            </a:pP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51163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86365" y="676275"/>
            <a:ext cx="3079689" cy="584775"/>
          </a:xfrm>
          <a:prstGeom prst="rect">
            <a:avLst/>
          </a:prstGeom>
          <a:solidFill>
            <a:schemeClr val="accent2"/>
          </a:solidFill>
        </p:spPr>
        <p:txBody>
          <a:bodyPr wrap="none" anchor="t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the Project</a:t>
            </a:r>
            <a:endParaRPr lang="en-US" sz="32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8D7AD91-735D-4C43-BE04-DE523E1607C4}"/>
              </a:ext>
            </a:extLst>
          </p:cNvPr>
          <p:cNvSpPr txBox="1"/>
          <p:nvPr/>
        </p:nvSpPr>
        <p:spPr>
          <a:xfrm>
            <a:off x="1266825" y="1924050"/>
            <a:ext cx="9945823" cy="683264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Why Airbnb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Increase in demand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Homely Feeling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Available in all prices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Can be shared or private   </a:t>
            </a:r>
          </a:p>
          <a:p>
            <a:pPr algn="ctr"/>
            <a:endParaRPr lang="en-US" sz="2800" b="1" dirty="0">
              <a:latin typeface="Times New Roman"/>
              <a:cs typeface="Times New Roman"/>
            </a:endParaRPr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marL="457200" indent="-457200" algn="ctr">
              <a:buFont typeface="Arial"/>
              <a:buChar char="•"/>
            </a:pPr>
            <a:endParaRPr lang="en-US" sz="2800" b="1" dirty="0"/>
          </a:p>
          <a:p>
            <a:pPr marL="457200" indent="-457200" algn="ctr">
              <a:buFont typeface="Arial"/>
              <a:buChar char="•"/>
            </a:pPr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AAAE79F-F962-4CC1-8013-FCE4CA555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532" y="1857375"/>
            <a:ext cx="4102556" cy="35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7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39900" y="844100"/>
            <a:ext cx="9444038" cy="514191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facts about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airbnb</a:t>
            </a:r>
            <a:endParaRPr lang="en-US" sz="32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914400" lvl="1" indent="-457200">
              <a:buSzPct val="122000"/>
              <a:buFont typeface="Wingdings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71250" y="30546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1337" y="34150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xmlns="" id="{CA830D10-7506-41F9-AE52-E460A3B7E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4378984"/>
            <a:ext cx="6532563" cy="1887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F2522D6-EC66-41B4-98AB-04DB64B288A9}"/>
              </a:ext>
            </a:extLst>
          </p:cNvPr>
          <p:cNvSpPr txBox="1"/>
          <p:nvPr/>
        </p:nvSpPr>
        <p:spPr>
          <a:xfrm>
            <a:off x="1342327" y="2331399"/>
            <a:ext cx="9507346" cy="181588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awareness — represented here by Google search trends — Airbnb is already approaching the same frequency as mainstream hotel and travel-booking brands, such as Expedia and Marriott.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0437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97099" y="633046"/>
            <a:ext cx="8600661" cy="7870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Life Cycle-Flow Chart</a:t>
            </a:r>
            <a:endParaRPr lang="en-US" sz="32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52778" y="2628425"/>
            <a:ext cx="2333390" cy="12520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Process Data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(Combined Data using Macro)</a:t>
            </a:r>
          </a:p>
        </p:txBody>
      </p:sp>
      <p:sp>
        <p:nvSpPr>
          <p:cNvPr id="6" name="Rectangle 5"/>
          <p:cNvSpPr/>
          <p:nvPr/>
        </p:nvSpPr>
        <p:spPr>
          <a:xfrm>
            <a:off x="2217107" y="2650198"/>
            <a:ext cx="2294715" cy="12520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Visualize Data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(Visualization Using Tableau)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17107" y="4515282"/>
            <a:ext cx="2331000" cy="12520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Analyze Data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(Run HIVE  commands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725285" y="4478998"/>
            <a:ext cx="2011680" cy="12520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Store Data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(Put data in HDFS)</a:t>
            </a:r>
          </a:p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18370" y="1481797"/>
            <a:ext cx="2122658" cy="125202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Capture Data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(Raw data in CSV)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4644571" y="4644571"/>
            <a:ext cx="2960915" cy="885371"/>
          </a:xfrm>
          <a:prstGeom prst="leftArrow">
            <a:avLst>
              <a:gd name="adj1" fmla="val 27049"/>
              <a:gd name="adj2" fmla="val 53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8244114" y="3947886"/>
            <a:ext cx="856343" cy="478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3048000" y="3991428"/>
            <a:ext cx="812800" cy="4209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Bent Arrow 29"/>
          <p:cNvSpPr/>
          <p:nvPr/>
        </p:nvSpPr>
        <p:spPr>
          <a:xfrm>
            <a:off x="3265714" y="1872343"/>
            <a:ext cx="1669143" cy="68217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5400000">
            <a:off x="7641771" y="1371601"/>
            <a:ext cx="754743" cy="17562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67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31913" y="1997075"/>
            <a:ext cx="10860087" cy="51450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BigInsight                                                                 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Size: 3GB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0352" y="747933"/>
            <a:ext cx="8736036" cy="9377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  <a:endParaRPr lang="en-US" sz="32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183" y="3884831"/>
            <a:ext cx="1502348" cy="14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50" y="3456305"/>
            <a:ext cx="2531362" cy="974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7" name="Picture 3" descr="C:\Users\abc\Desktop\bluemi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5603" y="2077914"/>
            <a:ext cx="2948426" cy="1295400"/>
          </a:xfrm>
          <a:prstGeom prst="rect">
            <a:avLst/>
          </a:prstGeom>
          <a:noFill/>
        </p:spPr>
      </p:pic>
      <p:pic>
        <p:nvPicPr>
          <p:cNvPr id="2" name="Picture 3" descr="Apache_Hive_logo.svg.png">
            <a:extLst>
              <a:ext uri="{FF2B5EF4-FFF2-40B4-BE49-F238E27FC236}">
                <a16:creationId xmlns:a16="http://schemas.microsoft.com/office/drawing/2014/main" xmlns="" id="{9C9176C0-C9AF-4BD9-9265-D7FE76251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0056" y="1952625"/>
            <a:ext cx="1976332" cy="177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0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16413" y="2237739"/>
            <a:ext cx="4718304" cy="40796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is Done On..</a:t>
            </a:r>
          </a:p>
          <a:p>
            <a:pPr marL="182880" indent="-18288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Overall-satisfaction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Records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Room Type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Cities-Location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</a:t>
            </a:r>
          </a:p>
          <a:p>
            <a:pPr marL="182880" indent="-182880">
              <a:buNone/>
            </a:pPr>
            <a:endParaRPr lang="en-US" dirty="0"/>
          </a:p>
          <a:p>
            <a:pPr marL="182880" indent="-182880">
              <a:buFont typeface="+mj-lt"/>
              <a:buAutoNum type="arabicPeriod"/>
            </a:pPr>
            <a:endParaRPr lang="en-US" dirty="0"/>
          </a:p>
          <a:p>
            <a:pPr marL="182880" indent="-18288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8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7212" y="676421"/>
            <a:ext cx="9531362" cy="7315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Specifications</a:t>
            </a:r>
            <a:endParaRPr kumimoji="0" lang="en-US" sz="3200" b="1" i="0" u="none" strike="noStrike" kern="1200" cap="none" spc="0" normalizeH="0" baseline="0" noProof="0" dirty="0">
              <a:ln w="3175" cmpd="sng"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9800" y="1841500"/>
            <a:ext cx="1016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800" dirty="0"/>
              <a:t>  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Cluster Type – Hadoop IBM Big Insights 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Number of Data Nodes -1 Node | vCPU = 4 (24GB RAM)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Number of Management Nodes - 1 | vCPU = 12 (48 GB RAM)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Version – IOP 4.2 (IBM Open Version Platform)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Operating System – CentOS 6.6 [Linux]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nn-NO" sz="2800" dirty="0">
                <a:latin typeface="Times New Roman" pitchFamily="18" charset="0"/>
                <a:cs typeface="Times New Roman" pitchFamily="18" charset="0"/>
              </a:rPr>
              <a:t>  Data Disk- 1 TB SATA | Data Storage- 24.4 GB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nn-NO" sz="2800" dirty="0">
                <a:latin typeface="Times New Roman" pitchFamily="18" charset="0"/>
                <a:cs typeface="Times New Roman" pitchFamily="18" charset="0"/>
              </a:rPr>
              <a:t>  CPU Speed 2.25 GHz</a:t>
            </a:r>
          </a:p>
          <a:p>
            <a:pPr>
              <a:buClr>
                <a:schemeClr val="accent1"/>
              </a:buClr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57325" y="447675"/>
            <a:ext cx="9531362" cy="7315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Cluster-Details</a:t>
            </a:r>
            <a:endParaRPr lang="en-US" sz="3200" b="1" i="0" u="none" strike="noStrike" cap="none" baseline="0" noProof="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1231900"/>
            <a:ext cx="9855482" cy="444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3512</TotalTime>
  <Words>433</Words>
  <Application>Microsoft Office PowerPoint</Application>
  <PresentationFormat>Custom</PresentationFormat>
  <Paragraphs>111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Pushpin</vt:lpstr>
      <vt:lpstr> Analysis on Airbnb Data  Submitted to Dr. Jongwook Woo CIS-5200 –System Analysis &amp; Design</vt:lpstr>
      <vt:lpstr>Table of Content</vt:lpstr>
      <vt:lpstr>PowerPoint Presentation</vt:lpstr>
      <vt:lpstr>PowerPoint Presentation</vt:lpstr>
      <vt:lpstr>PowerPoint Presentation</vt:lpstr>
      <vt:lpstr>PowerPoint Presentation</vt:lpstr>
      <vt:lpstr>Data Analysis</vt:lpstr>
      <vt:lpstr>PowerPoint Presentation</vt:lpstr>
      <vt:lpstr>PowerPoint Presentation</vt:lpstr>
      <vt:lpstr>PowerPoint Presentation</vt:lpstr>
      <vt:lpstr> Creating Table to Map Data</vt:lpstr>
      <vt:lpstr>Sentiment Analysis-Overall Satisfaction  (Geo-Spatial Representation)</vt:lpstr>
      <vt:lpstr>Displaying Top Cities with High Satisfaction Output-1</vt:lpstr>
      <vt:lpstr>PowerPoint Presentation</vt:lpstr>
      <vt:lpstr>Room Preference</vt:lpstr>
      <vt:lpstr>Airbnb Business Trend</vt:lpstr>
      <vt:lpstr>PowerPoint Presentation</vt:lpstr>
      <vt:lpstr>Insights</vt:lpstr>
      <vt:lpstr>References</vt:lpstr>
      <vt:lpstr>LINKS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520: Software Engineering Submitted to Dr. Jongwook Woo</dc:title>
  <dc:creator>Watermarke</dc:creator>
  <cp:lastModifiedBy>dell</cp:lastModifiedBy>
  <cp:revision>254</cp:revision>
  <dcterms:created xsi:type="dcterms:W3CDTF">2016-03-12T03:19:07Z</dcterms:created>
  <dcterms:modified xsi:type="dcterms:W3CDTF">2017-11-29T18:37:10Z</dcterms:modified>
</cp:coreProperties>
</file>