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4" r:id="rId4"/>
    <p:sldId id="257" r:id="rId5"/>
    <p:sldId id="258" r:id="rId6"/>
    <p:sldId id="263" r:id="rId7"/>
    <p:sldId id="259" r:id="rId8"/>
    <p:sldId id="270" r:id="rId9"/>
    <p:sldId id="260" r:id="rId10"/>
    <p:sldId id="271" r:id="rId11"/>
    <p:sldId id="272" r:id="rId12"/>
    <p:sldId id="261" r:id="rId13"/>
    <p:sldId id="262" r:id="rId14"/>
    <p:sldId id="265" r:id="rId15"/>
    <p:sldId id="266" r:id="rId16"/>
    <p:sldId id="276" r:id="rId17"/>
    <p:sldId id="267" r:id="rId18"/>
    <p:sldId id="269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3705-2FF6-48AA-B2E5-2962E17172EC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05FE-6B3D-4BF4-8206-2DF7805B8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3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3705-2FF6-48AA-B2E5-2962E17172EC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05FE-6B3D-4BF4-8206-2DF7805B8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0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3705-2FF6-48AA-B2E5-2962E17172EC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05FE-6B3D-4BF4-8206-2DF7805B8C1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2439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3705-2FF6-48AA-B2E5-2962E17172EC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05FE-6B3D-4BF4-8206-2DF7805B8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96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3705-2FF6-48AA-B2E5-2962E17172EC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05FE-6B3D-4BF4-8206-2DF7805B8C1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3291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3705-2FF6-48AA-B2E5-2962E17172EC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05FE-6B3D-4BF4-8206-2DF7805B8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6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3705-2FF6-48AA-B2E5-2962E17172EC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05FE-6B3D-4BF4-8206-2DF7805B8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59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3705-2FF6-48AA-B2E5-2962E17172EC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05FE-6B3D-4BF4-8206-2DF7805B8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7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3705-2FF6-48AA-B2E5-2962E17172EC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05FE-6B3D-4BF4-8206-2DF7805B8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7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3705-2FF6-48AA-B2E5-2962E17172EC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05FE-6B3D-4BF4-8206-2DF7805B8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2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3705-2FF6-48AA-B2E5-2962E17172EC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05FE-6B3D-4BF4-8206-2DF7805B8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8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3705-2FF6-48AA-B2E5-2962E17172EC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05FE-6B3D-4BF4-8206-2DF7805B8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9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3705-2FF6-48AA-B2E5-2962E17172EC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05FE-6B3D-4BF4-8206-2DF7805B8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3705-2FF6-48AA-B2E5-2962E17172EC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05FE-6B3D-4BF4-8206-2DF7805B8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5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3705-2FF6-48AA-B2E5-2962E17172EC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05FE-6B3D-4BF4-8206-2DF7805B8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3705-2FF6-48AA-B2E5-2962E17172EC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05FE-6B3D-4BF4-8206-2DF7805B8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3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B3705-2FF6-48AA-B2E5-2962E17172EC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D505FE-6B3D-4BF4-8206-2DF7805B8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9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5CFC-2162-4558-9C09-3C0D44C80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 Merge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63130-1434-4361-A5EC-2A4FCBB85E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9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44D7-457A-4BB0-A445-7016409C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(cont’d..)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830AC49C-B23C-437C-84BA-BAFFA19A7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063" y="1554501"/>
            <a:ext cx="7829897" cy="456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8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44D7-457A-4BB0-A445-7016409C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(cont’d..)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851F6F-906D-4CCD-B3BF-CA3FE6FC4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295" y="1634248"/>
            <a:ext cx="8252058" cy="440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9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4DCE-F572-4C48-A26D-5C009745E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622F8C-2C6D-40E0-AD0F-B285770B5CC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29" y="1206230"/>
            <a:ext cx="9000922" cy="46887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0838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17EB-4CAF-4809-9773-904679DA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(cont’d…)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224A6-72C0-4D09-86F0-214F994DF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5881"/>
            <a:ext cx="8875228" cy="446548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Coordinating Process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Splits the input list into 4 equal parts and sends to 4 processes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Concatenates the final sorted sub lists from processes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Remote Method Invocations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 Only the methods defined in remote Interface can be accessed by the objects in other process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A remote object is an instance of a class that implements the Remote interface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Objects in the same process (local objects) can access the methods in the remote interface as well as the other methods implemented by the remote object.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64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8BF2-352D-4B64-8E8C-5498EF46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Method Invocation (Java)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81F17-6E27-4B37-B146-E363E4A2A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379" y="1459149"/>
            <a:ext cx="9474740" cy="45822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Each server creates an instance of the class which implements the methods of the remote interface.</a:t>
            </a:r>
          </a:p>
          <a:p>
            <a:pPr>
              <a:lnSpc>
                <a:spcPct val="150000"/>
              </a:lnSpc>
            </a:pPr>
            <a:r>
              <a:rPr lang="en-US" dirty="0"/>
              <a:t>    </a:t>
            </a:r>
            <a:r>
              <a:rPr lang="en-US" sz="2000" b="1" i="1" dirty="0"/>
              <a:t>          MergeSort</a:t>
            </a:r>
            <a:r>
              <a:rPr lang="en-US" sz="2000" i="1" dirty="0"/>
              <a:t>   obj1   =     new </a:t>
            </a:r>
            <a:r>
              <a:rPr lang="en-US" sz="2000" b="1" i="1" dirty="0"/>
              <a:t>MergeSortServer</a:t>
            </a:r>
            <a:r>
              <a:rPr lang="en-US" sz="2000" i="1" dirty="0"/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/>
              <a:t>Remote Interface    remote object      class that implements remote interface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i="1" dirty="0"/>
              <a:t>(MergeSort) UnicastRemoteObject.exportObject(obj1, 0)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2000" i="1" dirty="0"/>
              <a:t>UnicastRemoteObject.exportObject is used to make the remote object(obj1) available to receive RMI invocations by an anonymous TCP port</a:t>
            </a:r>
            <a:endParaRPr lang="en-US" sz="2000" b="1" i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C8B492-576A-4F55-90A1-65237CA35A5F}"/>
              </a:ext>
            </a:extLst>
          </p:cNvPr>
          <p:cNvCxnSpPr>
            <a:cxnSpLocks/>
          </p:cNvCxnSpPr>
          <p:nvPr/>
        </p:nvCxnSpPr>
        <p:spPr>
          <a:xfrm flipH="1">
            <a:off x="1605064" y="2808261"/>
            <a:ext cx="475007" cy="62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88D8B5-00E4-4B2B-9E6C-F5F3348381E6}"/>
              </a:ext>
            </a:extLst>
          </p:cNvPr>
          <p:cNvCxnSpPr>
            <a:cxnSpLocks/>
          </p:cNvCxnSpPr>
          <p:nvPr/>
        </p:nvCxnSpPr>
        <p:spPr>
          <a:xfrm>
            <a:off x="5637738" y="2878601"/>
            <a:ext cx="711616" cy="80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241F80-7C1F-48A5-9082-41C0EE63C3C4}"/>
              </a:ext>
            </a:extLst>
          </p:cNvPr>
          <p:cNvCxnSpPr>
            <a:cxnSpLocks/>
          </p:cNvCxnSpPr>
          <p:nvPr/>
        </p:nvCxnSpPr>
        <p:spPr>
          <a:xfrm flipH="1">
            <a:off x="3288920" y="2747733"/>
            <a:ext cx="267286" cy="80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20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2DDA0-C19A-42C1-861A-B5400DC70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RMI (cont’d…)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5CF30-5ADE-446E-B4E7-99362456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89" y="1488333"/>
            <a:ext cx="9377464" cy="455303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000" b="1" i="1" dirty="0"/>
              <a:t>LocateRegistry.createRegistry</a:t>
            </a:r>
            <a:r>
              <a:rPr lang="en-US" sz="2000" i="1" dirty="0"/>
              <a:t>(1901)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000" i="1" dirty="0"/>
              <a:t>       exports a Registry instance on the local host that accepts requests on the specified port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000" b="1" i="1" dirty="0"/>
              <a:t>Naming.rebind</a:t>
            </a:r>
            <a:r>
              <a:rPr lang="en-US" sz="2000" i="1" dirty="0"/>
              <a:t>("rmi://localhost:1901/mergeSort", obj1)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000" i="1" dirty="0"/>
              <a:t>                                          name                                    remote object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000" i="1" dirty="0"/>
              <a:t>       used by a server to register the identifier of a remote object by name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2000" i="1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000" b="1" i="1" dirty="0"/>
              <a:t>MergeSort</a:t>
            </a:r>
            <a:r>
              <a:rPr lang="en-US" sz="2000" i="1" dirty="0"/>
              <a:t> stub1=(MergeSort) </a:t>
            </a:r>
            <a:r>
              <a:rPr lang="en-US" sz="2000" b="1" i="1" dirty="0"/>
              <a:t>Naming.lookup</a:t>
            </a:r>
            <a:r>
              <a:rPr lang="en-US" sz="2000" i="1" dirty="0"/>
              <a:t>("rmi://localhost:1901/mergeSort")</a:t>
            </a:r>
          </a:p>
          <a:p>
            <a:pPr marL="400050" lvl="1" indent="0">
              <a:lnSpc>
                <a:spcPct val="160000"/>
              </a:lnSpc>
              <a:buNone/>
            </a:pPr>
            <a:r>
              <a:rPr lang="en-US" sz="2100" i="1" dirty="0"/>
              <a:t>used by a client or other servers to look up the remote object reference of a remote object of a server mentioned by server URL</a:t>
            </a:r>
          </a:p>
          <a:p>
            <a:pPr marL="400050" lvl="1" indent="0">
              <a:lnSpc>
                <a:spcPct val="160000"/>
              </a:lnSpc>
              <a:buNone/>
            </a:pPr>
            <a:r>
              <a:rPr lang="en-US" sz="2100" i="1" dirty="0"/>
              <a:t>Stub1 is used to send RMI to  server with URL "rmi://localhost:1901/mergeSort")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25932E-2C97-4307-A943-95882DBAD872}"/>
              </a:ext>
            </a:extLst>
          </p:cNvPr>
          <p:cNvCxnSpPr>
            <a:cxnSpLocks/>
          </p:cNvCxnSpPr>
          <p:nvPr/>
        </p:nvCxnSpPr>
        <p:spPr>
          <a:xfrm>
            <a:off x="5659902" y="2793204"/>
            <a:ext cx="436098" cy="25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83C5EC-988F-4042-8420-F63748E638D2}"/>
              </a:ext>
            </a:extLst>
          </p:cNvPr>
          <p:cNvCxnSpPr>
            <a:cxnSpLocks/>
          </p:cNvCxnSpPr>
          <p:nvPr/>
        </p:nvCxnSpPr>
        <p:spPr>
          <a:xfrm flipH="1">
            <a:off x="3360308" y="2809133"/>
            <a:ext cx="168812" cy="23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142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BAF4B-E41C-40CD-BA8D-AE8BB178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parallel 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4EBCA-C921-4937-99D4-93F749E68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efficient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Suitable for large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Less time for sorting in distributed environment</a:t>
            </a:r>
          </a:p>
        </p:txBody>
      </p:sp>
    </p:spTree>
    <p:extLst>
      <p:ext uri="{BB962C8B-B14F-4D97-AF65-F5344CB8AC3E}">
        <p14:creationId xmlns:p14="http://schemas.microsoft.com/office/powerpoint/2010/main" val="493919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0183-03D5-44B5-823E-072C866E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15BBB4-C7DE-47E4-AB60-421832995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468" y="1400783"/>
            <a:ext cx="8933534" cy="4847617"/>
          </a:xfrm>
        </p:spPr>
        <p:txBody>
          <a:bodyPr/>
          <a:lstStyle/>
          <a:p>
            <a:r>
              <a:rPr lang="en-US" dirty="0"/>
              <a:t>Time increases with number of processes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RMI calls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Exchange of data for merging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Context switching between processes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284F90-D012-4F68-9AA8-8E069D5082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24225" y="2943913"/>
            <a:ext cx="55435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75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B11E-9C02-4C6B-BD82-9655EF3D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E8612-E3D6-4961-A4C9-740FC3379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Servers to exchange the data among themselves dynamically for parallel merge</a:t>
            </a:r>
          </a:p>
          <a:p>
            <a:endParaRPr lang="en-US" dirty="0"/>
          </a:p>
          <a:p>
            <a:r>
              <a:rPr lang="en-US" dirty="0"/>
              <a:t>To scale dynamically for any number of processes.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59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6C4D-A9A0-4219-B67B-6D0B269F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E8DC-F6E5-4C30-93BC-2271600E9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4" y="1634247"/>
            <a:ext cx="9205908" cy="4407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/>
              <a:t>          </a:t>
            </a:r>
          </a:p>
          <a:p>
            <a:pPr marL="0" indent="0">
              <a:buNone/>
            </a:pPr>
            <a:r>
              <a:rPr lang="en-US" sz="8000" dirty="0"/>
              <a:t>           </a:t>
            </a:r>
            <a:r>
              <a:rPr lang="en-US" sz="8000" i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0358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570B-283B-4A64-9FD9-9BA0A946F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07038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6A965-F063-468E-9D30-23651EADD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943"/>
            <a:ext cx="8596668" cy="501442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b="1" dirty="0"/>
              <a:t>Implementation</a:t>
            </a:r>
            <a:r>
              <a:rPr lang="en-US" dirty="0"/>
              <a:t> : Parallel Merge Sort</a:t>
            </a:r>
          </a:p>
          <a:p>
            <a:pPr>
              <a:lnSpc>
                <a:spcPct val="250000"/>
              </a:lnSpc>
            </a:pPr>
            <a:r>
              <a:rPr lang="en-US" b="1" dirty="0"/>
              <a:t>Inter Process Communication </a:t>
            </a:r>
            <a:r>
              <a:rPr lang="en-US" dirty="0"/>
              <a:t>: RMI</a:t>
            </a:r>
          </a:p>
          <a:p>
            <a:pPr>
              <a:lnSpc>
                <a:spcPct val="250000"/>
              </a:lnSpc>
            </a:pPr>
            <a:r>
              <a:rPr lang="en-US" b="1" dirty="0"/>
              <a:t>Programming Language </a:t>
            </a:r>
            <a:r>
              <a:rPr lang="en-US" dirty="0"/>
              <a:t>: Java</a:t>
            </a:r>
          </a:p>
          <a:p>
            <a:pPr>
              <a:lnSpc>
                <a:spcPct val="250000"/>
              </a:lnSpc>
            </a:pPr>
            <a:r>
              <a:rPr lang="en-US" b="1" dirty="0"/>
              <a:t>Operating System </a:t>
            </a:r>
            <a:r>
              <a:rPr lang="en-US" dirty="0"/>
              <a:t>: Windows</a:t>
            </a:r>
          </a:p>
        </p:txBody>
      </p:sp>
    </p:spTree>
    <p:extLst>
      <p:ext uri="{BB962C8B-B14F-4D97-AF65-F5344CB8AC3E}">
        <p14:creationId xmlns:p14="http://schemas.microsoft.com/office/powerpoint/2010/main" val="126413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87564-6BBD-46DD-BB71-9EDFBF1C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79AD4-7089-4B2B-A626-ECBA9BC69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 Merge Sort</a:t>
            </a:r>
          </a:p>
          <a:p>
            <a:r>
              <a:rPr lang="en-US" dirty="0"/>
              <a:t>Parallel Merge Sort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RMI</a:t>
            </a:r>
          </a:p>
          <a:p>
            <a:r>
              <a:rPr lang="en-US" dirty="0"/>
              <a:t>Performance analysis</a:t>
            </a:r>
          </a:p>
          <a:p>
            <a:r>
              <a:rPr lang="en-US" dirty="0"/>
              <a:t>Advantages</a:t>
            </a:r>
          </a:p>
          <a:p>
            <a:r>
              <a:rPr lang="en-US" dirty="0"/>
              <a:t>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8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7D62-9470-4E8C-81E3-F68254A7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AD06B-29E6-4A66-BB57-E258D69C2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>
                <a:ea typeface="SimSun" panose="02010600030101010101" pitchFamily="2" charset="-122"/>
              </a:rPr>
              <a:t>Start with the unsorted list A of n numbers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ea typeface="SimSun" panose="02010600030101010101" pitchFamily="2" charset="-122"/>
              </a:rPr>
              <a:t>Identify the mid point and divide A to two halves-A1 and A2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ea typeface="SimSun" panose="02010600030101010101" pitchFamily="2" charset="-122"/>
              </a:rPr>
              <a:t>Split A1 and A2 recursively in two halves, till a single element is reached</a:t>
            </a:r>
          </a:p>
          <a:p>
            <a:pPr>
              <a:lnSpc>
                <a:spcPct val="200000"/>
              </a:lnSpc>
            </a:pPr>
            <a:r>
              <a:rPr lang="en-US" dirty="0">
                <a:ea typeface="SimSun" panose="02010600030101010101" pitchFamily="2" charset="-122"/>
              </a:rPr>
              <a:t>Merge A1  and A2 recursively into a sorted list.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7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E1A9-DD84-4355-A52A-F32FBCC1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2CA6BF-C007-4B7D-B969-F1C7167DF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411" y="1505862"/>
            <a:ext cx="9434513" cy="417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9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6071-528E-43C2-A339-E0CCAE17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(cont’d..)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718E96-DDD4-402D-B4AC-8A0E9F655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793" y="1459148"/>
            <a:ext cx="9291749" cy="444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63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F2B7-3B1C-497A-B677-56B23A07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merge sort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EBABB-1CC1-4C3C-8C22-048327998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SimSun" panose="02010600030101010101" pitchFamily="2" charset="-122"/>
              </a:rPr>
              <a:t>Start with the unsorted list A of n  numbers</a:t>
            </a:r>
          </a:p>
          <a:p>
            <a:pPr>
              <a:lnSpc>
                <a:spcPct val="150000"/>
              </a:lnSpc>
            </a:pPr>
            <a:r>
              <a:rPr lang="en-US" dirty="0"/>
              <a:t>Split A into 4 equal sub lists each of n/4 numbers and send  to 4   processes  (P1,P2,P3,P4)</a:t>
            </a:r>
          </a:p>
          <a:p>
            <a:pPr>
              <a:lnSpc>
                <a:spcPct val="150000"/>
              </a:lnSpc>
            </a:pPr>
            <a:r>
              <a:rPr lang="en-US" dirty="0"/>
              <a:t>Each process performs merge sort on the sub list in parallel</a:t>
            </a:r>
          </a:p>
          <a:p>
            <a:pPr>
              <a:lnSpc>
                <a:spcPct val="150000"/>
              </a:lnSpc>
            </a:pPr>
            <a:r>
              <a:rPr lang="en-US" dirty="0"/>
              <a:t>Processes exchange their sorted sub lists to perform parallel merge</a:t>
            </a:r>
          </a:p>
          <a:p>
            <a:pPr>
              <a:lnSpc>
                <a:spcPct val="150000"/>
              </a:lnSpc>
            </a:pPr>
            <a:r>
              <a:rPr lang="en-US" dirty="0"/>
              <a:t>Merge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Lower numbered process will store n/4 minimum numbers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Higher numbered process will store n/4 maximum numbers</a:t>
            </a:r>
          </a:p>
        </p:txBody>
      </p:sp>
    </p:spTree>
    <p:extLst>
      <p:ext uri="{BB962C8B-B14F-4D97-AF65-F5344CB8AC3E}">
        <p14:creationId xmlns:p14="http://schemas.microsoft.com/office/powerpoint/2010/main" val="124404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23BA6-BD7A-4C8C-A7BF-FEDC7D61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merge sort algorithm (cont’d..)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CEEE-088D-416D-8BC6-097478AD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Exchanges</a:t>
            </a:r>
          </a:p>
          <a:p>
            <a:pPr marL="1314450" lvl="2" indent="-514350">
              <a:lnSpc>
                <a:spcPct val="200000"/>
              </a:lnSpc>
              <a:buAutoNum type="arabicParenR"/>
            </a:pPr>
            <a:r>
              <a:rPr lang="en-US" sz="1800" dirty="0"/>
              <a:t>(P1 and P2) and (P3 and P4) in parallel</a:t>
            </a:r>
          </a:p>
          <a:p>
            <a:pPr marL="1314450" lvl="2" indent="-514350">
              <a:lnSpc>
                <a:spcPct val="200000"/>
              </a:lnSpc>
              <a:buFont typeface="Arial" panose="020B0604020202020204" pitchFamily="34" charset="0"/>
              <a:buAutoNum type="arabicParenR"/>
            </a:pPr>
            <a:r>
              <a:rPr lang="en-US" sz="1800" dirty="0"/>
              <a:t>(P1 and P3) and (P2 and P4) in parallel</a:t>
            </a:r>
          </a:p>
          <a:p>
            <a:pPr marL="1314450" lvl="2" indent="-514350">
              <a:lnSpc>
                <a:spcPct val="200000"/>
              </a:lnSpc>
              <a:buFont typeface="Arial" panose="020B0604020202020204" pitchFamily="34" charset="0"/>
              <a:buAutoNum type="arabicParenR"/>
            </a:pPr>
            <a:r>
              <a:rPr lang="en-US" sz="1800" dirty="0"/>
              <a:t>P2 and P3</a:t>
            </a:r>
          </a:p>
          <a:p>
            <a:pPr>
              <a:lnSpc>
                <a:spcPct val="200000"/>
              </a:lnSpc>
            </a:pPr>
            <a:r>
              <a:rPr lang="en-US" dirty="0"/>
              <a:t>Concatenate final sorted sub list to a single sorted list</a:t>
            </a:r>
          </a:p>
        </p:txBody>
      </p:sp>
    </p:spTree>
    <p:extLst>
      <p:ext uri="{BB962C8B-B14F-4D97-AF65-F5344CB8AC3E}">
        <p14:creationId xmlns:p14="http://schemas.microsoft.com/office/powerpoint/2010/main" val="148268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96A6-A4E2-417B-A56E-FE2CBF49B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6796BA-D986-4F8C-A460-7E0C5AADE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579" y="1448088"/>
            <a:ext cx="7879404" cy="459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713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318</TotalTime>
  <Words>577</Words>
  <Application>Microsoft Office PowerPoint</Application>
  <PresentationFormat>Widescreen</PresentationFormat>
  <Paragraphs>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Trebuchet MS</vt:lpstr>
      <vt:lpstr>Wingdings</vt:lpstr>
      <vt:lpstr>Wingdings 3</vt:lpstr>
      <vt:lpstr>Facet</vt:lpstr>
      <vt:lpstr>Parallel Merge Sort</vt:lpstr>
      <vt:lpstr> </vt:lpstr>
      <vt:lpstr>Outline</vt:lpstr>
      <vt:lpstr>Merge sort Algorithm</vt:lpstr>
      <vt:lpstr>Example</vt:lpstr>
      <vt:lpstr>Example (cont’d..)</vt:lpstr>
      <vt:lpstr>Parallel merge sort algorithm</vt:lpstr>
      <vt:lpstr>Parallel merge sort algorithm (cont’d..)</vt:lpstr>
      <vt:lpstr>Example</vt:lpstr>
      <vt:lpstr>Example (cont’d..)</vt:lpstr>
      <vt:lpstr>Example (cont’d..)</vt:lpstr>
      <vt:lpstr>Design</vt:lpstr>
      <vt:lpstr>Design (cont’d…)</vt:lpstr>
      <vt:lpstr>Remote Method Invocation (Java)</vt:lpstr>
      <vt:lpstr>RMI (cont’d…)</vt:lpstr>
      <vt:lpstr>Advantages of parallel merge sort</vt:lpstr>
      <vt:lpstr>Performance Analysis</vt:lpstr>
      <vt:lpstr>Future Work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Merge Sort</dc:title>
  <dc:creator>Alekhya Ranabothu</dc:creator>
  <cp:lastModifiedBy>Alekhya Ranabothu</cp:lastModifiedBy>
  <cp:revision>82</cp:revision>
  <dcterms:created xsi:type="dcterms:W3CDTF">2019-07-21T19:11:18Z</dcterms:created>
  <dcterms:modified xsi:type="dcterms:W3CDTF">2019-09-22T00:58:35Z</dcterms:modified>
</cp:coreProperties>
</file>