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0337B-A58C-45C1-B0EB-AB7EB455F3B3}">
          <p14:sldIdLst>
            <p14:sldId id="256"/>
            <p14:sldId id="269"/>
            <p14:sldId id="258"/>
            <p14:sldId id="259"/>
            <p14:sldId id="260"/>
            <p14:sldId id="261"/>
            <p14:sldId id="262"/>
            <p14:sldId id="263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509F-04CA-4885-AF13-2E243752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9181D-EA6F-4589-AB81-9C56A212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1FBD-8A48-4B93-AD9B-56AF678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8FC5-A8BF-40C2-916E-D80FE9E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2124-C600-44C4-B36E-FE32B7AF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B0C8-E1D2-437B-91D0-9EAF160D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8A4E-B8AE-4072-99EF-9F82E87F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AEAF-67C1-4BD0-B1EF-AD9A9618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E9BE-3373-4720-8FD5-94743C0E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91A6-7155-435E-8EE4-49E97E3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F3F19-7D21-4793-B2B9-FC84A874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80008-4BC5-449F-93B2-DB769E5E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8127-912A-4590-AEEF-DD741174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3BA6-5B66-45AE-8E7A-52095EC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1B28-5B20-4375-86E9-65B1E291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20DC-2862-42F7-A57C-D5EAA562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3E04-D1D6-4475-8454-85CCDD6A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0BA7-C425-42E4-984D-A293C2BE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8048-B2E0-4424-B36D-C5C2137F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CB2F-CFEC-476E-88B6-DBD138F0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D14E-441E-467A-90BF-1691BFE7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0235-20B1-4A1D-BB79-A1BF8054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DBBC-0711-490A-84AB-4FE5C4F9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98FA-6D0C-401B-999F-96A3B584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C8E2-C49A-4F52-AC5A-BEAEC1F0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6BCA-388D-49DC-997D-62D77A8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D811-BCCC-4FC4-A16C-64098FEB6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ABBC-09A0-4A97-919A-14975D21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DD3C-292D-4E4A-8950-8AB64707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C3F3-518E-4E90-B529-C3D8651D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3A9C-4253-4290-BAA6-3B993EC1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401F-FFD2-41AF-8B66-BE10069C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3953-A22D-4BE8-A116-B3F8D14E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A3A4C-F96D-49DC-AF15-8D15F216F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6A147-5060-4BFF-821A-6A06533DD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9E1C-B90C-4FA4-8F2B-2EAA982C9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F4756-7CEA-4213-BC38-049D2F26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CDDC7-D6C6-4F08-90C8-5AC739A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950F-9C47-4C27-803B-02EBD4C0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A1A8-6D6F-4510-9F1A-05EE550B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959A9-BE97-437B-90CC-C238815E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1C1B-B00C-47BD-B652-BD36DD0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A759-0024-42D3-9C89-F1B16A28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F1714-FCFE-45EC-B4B3-90EB3AC8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07B2-6F58-4654-85C5-C7F1CD7F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3F894-7670-4D64-9039-93B46493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FA9-56F8-4718-BCF6-90EAF91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3DB6-352E-4184-9CEC-7EB83D2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345C-D795-4DFC-91EC-3E026706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92ED-487F-425A-A97B-26BBC2F9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530D-E22C-49E8-95BA-7285FCA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61CE-2F57-46E0-B240-76212F4D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9FFA-0DD5-4E25-AF2D-B69618EA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1DF6F-7EE6-41DA-96E3-DDE49DCA4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98966-5A1B-4EE2-9BF8-D9B98E87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6D91-7DDA-4269-A023-F297D1F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6499-56A3-4BB7-86D1-4C2DAD3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B339-7F2F-4565-BE49-20C6D99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997D3-F734-4615-BE97-9611635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51899-F864-44C8-9F55-339B8904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A813-6983-435D-83EC-266D0F0AB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FC0-E780-41C8-8887-FDA7970F5F72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9F1C-C465-47F0-A1DE-F4D70071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BAE5-6DEC-4387-9088-60515C38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DF32-45F7-4BD8-A324-2CF22517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0B09-EDE4-4FC7-8791-3FAC375BE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 Prediction next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43455-628D-4B39-BD7B-08825F657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Alekhya Devi Ranabothu</a:t>
            </a:r>
          </a:p>
        </p:txBody>
      </p:sp>
    </p:spTree>
    <p:extLst>
      <p:ext uri="{BB962C8B-B14F-4D97-AF65-F5344CB8AC3E}">
        <p14:creationId xmlns:p14="http://schemas.microsoft.com/office/powerpoint/2010/main" val="351467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FC5-D56A-4BEF-994F-5E0EFD11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FA47-DE0E-4F3E-A55D-3A129D1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984"/>
            <a:ext cx="10515600" cy="52449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Feature Selection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Recursive Feature Elimination with CV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Parameter Tuning</a:t>
            </a:r>
            <a:endParaRPr lang="en-US" dirty="0"/>
          </a:p>
          <a:p>
            <a:r>
              <a:rPr lang="en-US" sz="2400" b="1" dirty="0"/>
              <a:t>Logistic Regression </a:t>
            </a:r>
            <a:r>
              <a:rPr lang="en-US" b="1" dirty="0"/>
              <a:t>– </a:t>
            </a:r>
            <a:r>
              <a:rPr lang="en-US" sz="2400" dirty="0"/>
              <a:t>regularization  parameter, solver, </a:t>
            </a:r>
            <a:r>
              <a:rPr lang="en-US" sz="2400" dirty="0" err="1"/>
              <a:t>max_iter</a:t>
            </a:r>
            <a:endParaRPr lang="en-US" sz="2400" dirty="0"/>
          </a:p>
          <a:p>
            <a:r>
              <a:rPr lang="en-US" sz="2400" b="1" dirty="0"/>
              <a:t>Random Forest– </a:t>
            </a:r>
            <a:r>
              <a:rPr lang="en-US" sz="2400" dirty="0" err="1"/>
              <a:t>n_estimators</a:t>
            </a:r>
            <a:r>
              <a:rPr lang="en-US" sz="2400" dirty="0"/>
              <a:t>, </a:t>
            </a:r>
            <a:r>
              <a:rPr lang="en-US" sz="2400" dirty="0" err="1"/>
              <a:t>max_features</a:t>
            </a:r>
            <a:r>
              <a:rPr lang="en-US" sz="2400" dirty="0"/>
              <a:t>, </a:t>
            </a:r>
            <a:r>
              <a:rPr lang="en-US" sz="2400" dirty="0" err="1"/>
              <a:t>min_samples_leaf</a:t>
            </a:r>
            <a:r>
              <a:rPr lang="en-US" sz="2400" dirty="0"/>
              <a:t>, </a:t>
            </a:r>
            <a:r>
              <a:rPr lang="en-US" sz="2400" dirty="0" err="1"/>
              <a:t>max_depth</a:t>
            </a:r>
            <a:endParaRPr lang="en-US" sz="2400" dirty="0"/>
          </a:p>
          <a:p>
            <a:r>
              <a:rPr lang="en-US" sz="2400" b="1" dirty="0"/>
              <a:t>SVC – </a:t>
            </a:r>
            <a:r>
              <a:rPr lang="en-US" sz="2400" dirty="0" err="1"/>
              <a:t>C,gamma,kernel</a:t>
            </a:r>
            <a:endParaRPr lang="en-US" sz="2400" dirty="0"/>
          </a:p>
          <a:p>
            <a:r>
              <a:rPr lang="en-US" sz="2400" b="1" dirty="0" err="1"/>
              <a:t>NeuralNetworks</a:t>
            </a:r>
            <a:r>
              <a:rPr lang="en-US" sz="2400" b="1" dirty="0"/>
              <a:t>-</a:t>
            </a:r>
            <a:r>
              <a:rPr lang="en-US" sz="2400" dirty="0"/>
              <a:t> hidden </a:t>
            </a:r>
            <a:r>
              <a:rPr lang="en-US" sz="2400" dirty="0" err="1"/>
              <a:t>nodes,hidden</a:t>
            </a:r>
            <a:r>
              <a:rPr lang="en-US" sz="2400" dirty="0"/>
              <a:t> </a:t>
            </a:r>
            <a:r>
              <a:rPr lang="en-US" sz="2400" dirty="0" err="1"/>
              <a:t>layers,activation,learning</a:t>
            </a:r>
            <a:r>
              <a:rPr lang="en-US" sz="2400" dirty="0"/>
              <a:t> rate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DEB-2987-46B1-AF47-983B890D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Results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C6EA3A-0A2E-4FE0-BD3D-05D8B68E9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01106"/>
              </p:ext>
            </p:extLst>
          </p:nvPr>
        </p:nvGraphicFramePr>
        <p:xfrm>
          <a:off x="838200" y="1825625"/>
          <a:ext cx="78867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0086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943889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5102516"/>
                    </a:ext>
                  </a:extLst>
                </a:gridCol>
                <a:gridCol w="1206891">
                  <a:extLst>
                    <a:ext uri="{9D8B030D-6E8A-4147-A177-3AD203B41FA5}">
                      <a16:colId xmlns:a16="http://schemas.microsoft.com/office/drawing/2014/main" val="1449934457"/>
                    </a:ext>
                  </a:extLst>
                </a:gridCol>
                <a:gridCol w="1422009">
                  <a:extLst>
                    <a:ext uri="{9D8B030D-6E8A-4147-A177-3AD203B41FA5}">
                      <a16:colId xmlns:a16="http://schemas.microsoft.com/office/drawing/2014/main" val="49296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 feature selection and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 and parameter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3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8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3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014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8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78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5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B638-2245-42C2-B2A0-1CC08359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b="1" dirty="0">
                <a:latin typeface="+mn-lt"/>
                <a:ea typeface="+mn-ea"/>
                <a:cs typeface="+mn-cs"/>
              </a:rPr>
            </a:br>
            <a:r>
              <a:rPr lang="en-US" sz="2800" b="1" dirty="0">
                <a:latin typeface="+mn-lt"/>
                <a:ea typeface="+mn-ea"/>
                <a:cs typeface="+mn-cs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2737-F019-4A3D-9140-0E313AA7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Better performance with Non-linear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Predicting heavy rains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Forecasting temperature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Forecasting strength of wind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B6EB-B82D-4B9E-A365-06BB3733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87DE-7494-4BB9-8DC8-BF5C87C9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daily activities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Scheduling outdoor sports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To avoid or minimize the destruction of weather hazards</a:t>
            </a:r>
          </a:p>
        </p:txBody>
      </p:sp>
    </p:spTree>
    <p:extLst>
      <p:ext uri="{BB962C8B-B14F-4D97-AF65-F5344CB8AC3E}">
        <p14:creationId xmlns:p14="http://schemas.microsoft.com/office/powerpoint/2010/main" val="35425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551E-2D8B-4693-92B0-B405C84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F7BD-9D71-428A-8617-218E02B1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Weather data of Australia from Kaggle</a:t>
            </a:r>
          </a:p>
          <a:p>
            <a:r>
              <a:rPr lang="en-US" dirty="0"/>
              <a:t>Independent variables (numerical , ordinal,</a:t>
            </a:r>
          </a:p>
          <a:p>
            <a:pPr marL="0" indent="0">
              <a:buNone/>
            </a:pPr>
            <a:r>
              <a:rPr lang="en-US" dirty="0"/>
              <a:t>    categorical) - 23</a:t>
            </a:r>
          </a:p>
          <a:p>
            <a:r>
              <a:rPr lang="en-US" dirty="0"/>
              <a:t>Target variable(RainTomorrow) –binary</a:t>
            </a:r>
          </a:p>
          <a:p>
            <a:r>
              <a:rPr lang="en-US" dirty="0"/>
              <a:t>Few important  independent variables</a:t>
            </a:r>
          </a:p>
          <a:p>
            <a:pPr marL="0" indent="0">
              <a:buNone/>
            </a:pPr>
            <a:r>
              <a:rPr lang="en-US" dirty="0"/>
              <a:t>	RISK_MM , Rainfall , RainToday</a:t>
            </a:r>
          </a:p>
          <a:p>
            <a:r>
              <a:rPr lang="en-US" dirty="0"/>
              <a:t>Imbalanced data</a:t>
            </a:r>
          </a:p>
          <a:p>
            <a:r>
              <a:rPr lang="en-US" dirty="0"/>
              <a:t>41k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C9FC4-46FE-498C-AF0F-61EEEFE2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96" y="2055202"/>
            <a:ext cx="3381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551E-2D8B-4693-92B0-B405C842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F7BD-9D71-428A-8617-218E02B110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DB36BA-31AC-464B-B0E4-1521FA9B4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0637F-5011-41A4-8B2F-185BC7F5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9" y="2823722"/>
            <a:ext cx="5181600" cy="309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17699-CCBF-47D1-A367-1437E097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2" y="2467768"/>
            <a:ext cx="5181600" cy="3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FDC-9046-481B-B252-BD0BE230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288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F36D-3739-4473-9FE3-4A4782C50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1038"/>
            <a:ext cx="5181600" cy="5495926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C3CE2-D8E6-4028-93DA-BA6CA5F8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7"/>
            <a:ext cx="5181600" cy="5495926"/>
          </a:xfrm>
        </p:spPr>
        <p:txBody>
          <a:bodyPr/>
          <a:lstStyle/>
          <a:p>
            <a:r>
              <a:rPr lang="en-US" dirty="0"/>
              <a:t>Correlation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64A57-52DE-420B-B9FE-0D95A8F4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350500"/>
            <a:ext cx="5457825" cy="466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8C495-B674-4991-8184-F57B6A8C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181686"/>
            <a:ext cx="5524500" cy="48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0CE-E3A3-447E-86CC-E611613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FAC-83BB-483E-B6FF-8C28C008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Removing RISK_MM, Rainfall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Handling outliers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Imputing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84540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0BF2-F26E-4A18-9DE6-CD3993D0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003B-9117-43C0-A32D-A877BA739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Logistic Regression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Random Forest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SVC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Neural Networks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ACFA-D617-4517-87EF-785ABA43A4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F1-score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K-fold cv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Learning curves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7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0838-3804-4D08-9A94-908BD8C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7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4F9-E09B-4542-8403-B25DFEA93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54870"/>
            <a:ext cx="5181600" cy="5322094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SVC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F79E-691D-490B-B6BE-FE918D20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54870"/>
            <a:ext cx="5181600" cy="5322094"/>
          </a:xfrm>
        </p:spPr>
        <p:txBody>
          <a:bodyPr>
            <a:normAutofit/>
          </a:bodyPr>
          <a:lstStyle/>
          <a:p>
            <a:r>
              <a:rPr lang="en-US" sz="1800" dirty="0"/>
              <a:t>Random Forest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Neural Networks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C4319-D4E2-4027-8E3A-250F4DC7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1" y="1339423"/>
            <a:ext cx="4511537" cy="219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2C965-3D69-4BD6-80DC-88CDCDE4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3" y="1314450"/>
            <a:ext cx="4187687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1E8A8-4D48-4C92-B81F-33A74184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" y="4196522"/>
            <a:ext cx="4076700" cy="2311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DEA83-03BC-41DC-A600-6A65D989C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990" y="3879849"/>
            <a:ext cx="3962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0838-3804-4D08-9A94-908BD8C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7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4F9-E09B-4542-8403-B25DFEA93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54870"/>
            <a:ext cx="5181600" cy="5322094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SVC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F79E-691D-490B-B6BE-FE918D20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54870"/>
            <a:ext cx="5181600" cy="5322094"/>
          </a:xfrm>
        </p:spPr>
        <p:txBody>
          <a:bodyPr>
            <a:normAutofit/>
          </a:bodyPr>
          <a:lstStyle/>
          <a:p>
            <a:r>
              <a:rPr lang="en-US" sz="1800" dirty="0"/>
              <a:t>Random Forest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Neural Networks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EDD9-FF2F-448D-BC94-C44389A8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67" y="4102768"/>
            <a:ext cx="4076700" cy="270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CC5E2-F070-44D3-BE66-F7047D47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6" y="4102768"/>
            <a:ext cx="3781425" cy="255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E553-C643-409C-B367-B3F4652B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6624"/>
            <a:ext cx="4638675" cy="2361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224263-7FB2-4289-BEAC-5D49EE6B6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03919"/>
            <a:ext cx="3990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254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Rain Prediction next day</vt:lpstr>
      <vt:lpstr>Motivation</vt:lpstr>
      <vt:lpstr>Exploratory Data Analysis</vt:lpstr>
      <vt:lpstr>Data Analysis (contd..)</vt:lpstr>
      <vt:lpstr> </vt:lpstr>
      <vt:lpstr>Data Preprocessing</vt:lpstr>
      <vt:lpstr>Predictive models and metrics</vt:lpstr>
      <vt:lpstr>Experiments and Results</vt:lpstr>
      <vt:lpstr>Experiments and Results</vt:lpstr>
      <vt:lpstr> </vt:lpstr>
      <vt:lpstr>Test Results Comparison</vt:lpstr>
      <vt:lpstr>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Prediction next day</dc:title>
  <dc:creator>Alekhya Ranabothu</dc:creator>
  <cp:lastModifiedBy>Alekhya Ranabothu</cp:lastModifiedBy>
  <cp:revision>89</cp:revision>
  <dcterms:created xsi:type="dcterms:W3CDTF">2019-12-01T20:09:10Z</dcterms:created>
  <dcterms:modified xsi:type="dcterms:W3CDTF">2020-02-02T18:39:46Z</dcterms:modified>
</cp:coreProperties>
</file>