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9E2DE03-C232-44A3-A6E8-23F4435A5907}"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EB56A-FA40-4147-AD28-B8B12F909B7A}" type="slidenum">
              <a:rPr lang="en-IN" smtClean="0"/>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E2DE03-C232-44A3-A6E8-23F4435A5907}"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EB56A-FA40-4147-AD28-B8B12F909B7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E2DE03-C232-44A3-A6E8-23F4435A5907}" type="datetimeFigureOut">
              <a:rPr lang="en-IN" smtClean="0"/>
              <a:t>24-12-2021</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C2EEB56A-FA40-4147-AD28-B8B12F909B7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E2DE03-C232-44A3-A6E8-23F4435A5907}"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EB56A-FA40-4147-AD28-B8B12F909B7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E2DE03-C232-44A3-A6E8-23F4435A5907}"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EB56A-FA40-4147-AD28-B8B12F909B7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E2DE03-C232-44A3-A6E8-23F4435A5907}"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EB56A-FA40-4147-AD28-B8B12F909B7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E2DE03-C232-44A3-A6E8-23F4435A5907}" type="datetimeFigureOut">
              <a:rPr lang="en-IN" smtClean="0"/>
              <a:t>24-12-2021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EEB56A-FA40-4147-AD28-B8B12F909B7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E2DE03-C232-44A3-A6E8-23F4435A5907}" type="datetimeFigureOut">
              <a:rPr lang="en-IN" smtClean="0"/>
              <a:t>24-12-2021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EEB56A-FA40-4147-AD28-B8B12F909B7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2DE03-C232-44A3-A6E8-23F4435A5907}" type="datetimeFigureOut">
              <a:rPr lang="en-IN" smtClean="0"/>
              <a:t>24-12-2021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EEB56A-FA40-4147-AD28-B8B12F909B7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E2DE03-C232-44A3-A6E8-23F4435A5907}"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EB56A-FA40-4147-AD28-B8B12F909B7A}" type="slidenum">
              <a:rPr lang="en-IN" smtClean="0"/>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9E2DE03-C232-44A3-A6E8-23F4435A5907}" type="datetimeFigureOut">
              <a:rPr lang="en-IN" smtClean="0"/>
              <a:t>24-12-2021</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C2EEB56A-FA40-4147-AD28-B8B12F909B7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9E2DE03-C232-44A3-A6E8-23F4435A5907}" type="datetimeFigureOut">
              <a:rPr lang="en-IN" smtClean="0"/>
              <a:t>23-12-2021</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2EEB56A-FA40-4147-AD28-B8B12F909B7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077200" cy="1673352"/>
          </a:xfrm>
        </p:spPr>
        <p:txBody>
          <a:bodyPr/>
          <a:lstStyle/>
          <a:p>
            <a:pPr algn="ctr"/>
            <a:r>
              <a:rPr lang="en-IN" dirty="0" err="1" smtClean="0"/>
              <a:t>CapStone</a:t>
            </a:r>
            <a:r>
              <a:rPr lang="en-IN" dirty="0" smtClean="0"/>
              <a:t> Project II</a:t>
            </a:r>
            <a:endParaRPr lang="en-IN" dirty="0"/>
          </a:p>
        </p:txBody>
      </p:sp>
      <p:sp>
        <p:nvSpPr>
          <p:cNvPr id="3" name="Subtitle 2"/>
          <p:cNvSpPr>
            <a:spLocks noGrp="1"/>
          </p:cNvSpPr>
          <p:nvPr>
            <p:ph type="subTitle" idx="1"/>
          </p:nvPr>
        </p:nvSpPr>
        <p:spPr>
          <a:xfrm>
            <a:off x="1331640" y="1916832"/>
            <a:ext cx="7200800" cy="3888432"/>
          </a:xfrm>
        </p:spPr>
        <p:txBody>
          <a:bodyPr>
            <a:normAutofit/>
          </a:bodyPr>
          <a:lstStyle/>
          <a:p>
            <a:pPr algn="ctr"/>
            <a:r>
              <a:rPr lang="en-IN" sz="2800" dirty="0" smtClean="0">
                <a:solidFill>
                  <a:schemeClr val="tx1"/>
                </a:solidFill>
              </a:rPr>
              <a:t>Time Series Analysis</a:t>
            </a:r>
          </a:p>
          <a:p>
            <a:pPr algn="ctr"/>
            <a:r>
              <a:rPr lang="en-IN" sz="2800" dirty="0" smtClean="0">
                <a:solidFill>
                  <a:schemeClr val="tx1"/>
                </a:solidFill>
              </a:rPr>
              <a:t>on</a:t>
            </a:r>
          </a:p>
          <a:p>
            <a:pPr algn="ctr"/>
            <a:r>
              <a:rPr lang="en-IN" sz="2800" i="1" dirty="0" smtClean="0">
                <a:solidFill>
                  <a:schemeClr val="tx1"/>
                </a:solidFill>
              </a:rPr>
              <a:t> Shampoo Sales Dataset</a:t>
            </a:r>
            <a:endParaRPr lang="en-IN" sz="2800" dirty="0" smtClean="0">
              <a:solidFill>
                <a:schemeClr val="tx1"/>
              </a:solidFill>
            </a:endParaRPr>
          </a:p>
          <a:p>
            <a:pPr algn="ctr"/>
            <a:r>
              <a:rPr lang="en-IN" sz="2800" dirty="0" smtClean="0"/>
              <a:t> </a:t>
            </a:r>
          </a:p>
          <a:p>
            <a:pPr algn="r"/>
            <a:endParaRPr lang="en-IN" sz="2000" dirty="0" smtClean="0">
              <a:solidFill>
                <a:schemeClr val="tx1"/>
              </a:solidFill>
            </a:endParaRPr>
          </a:p>
          <a:p>
            <a:pPr algn="r"/>
            <a:r>
              <a:rPr lang="en-IN" sz="2000" b="1" dirty="0" smtClean="0">
                <a:solidFill>
                  <a:schemeClr val="tx1"/>
                </a:solidFill>
                <a:effectLst>
                  <a:outerShdw blurRad="38100" dist="38100" dir="2700000" algn="tl">
                    <a:srgbClr val="000000">
                      <a:alpha val="43137"/>
                    </a:srgbClr>
                  </a:outerShdw>
                </a:effectLst>
              </a:rPr>
              <a:t>By : </a:t>
            </a:r>
            <a:r>
              <a:rPr lang="en-IN" sz="2000" b="1" dirty="0" err="1" smtClean="0">
                <a:solidFill>
                  <a:schemeClr val="tx1"/>
                </a:solidFill>
                <a:effectLst>
                  <a:outerShdw blurRad="38100" dist="38100" dir="2700000" algn="tl">
                    <a:srgbClr val="000000">
                      <a:alpha val="43137"/>
                    </a:srgbClr>
                  </a:outerShdw>
                </a:effectLst>
              </a:rPr>
              <a:t>Alekhya</a:t>
            </a:r>
            <a:r>
              <a:rPr lang="en-IN" sz="2000" b="1" dirty="0" smtClean="0">
                <a:solidFill>
                  <a:schemeClr val="tx1"/>
                </a:solidFill>
                <a:effectLst>
                  <a:outerShdw blurRad="38100" dist="38100" dir="2700000" algn="tl">
                    <a:srgbClr val="000000">
                      <a:alpha val="43137"/>
                    </a:srgbClr>
                  </a:outerShdw>
                </a:effectLst>
              </a:rPr>
              <a:t> </a:t>
            </a:r>
            <a:r>
              <a:rPr lang="en-IN" sz="2000" b="1" dirty="0" err="1" smtClean="0">
                <a:solidFill>
                  <a:schemeClr val="tx1"/>
                </a:solidFill>
                <a:effectLst>
                  <a:outerShdw blurRad="38100" dist="38100" dir="2700000" algn="tl">
                    <a:srgbClr val="000000">
                      <a:alpha val="43137"/>
                    </a:srgbClr>
                  </a:outerShdw>
                </a:effectLst>
              </a:rPr>
              <a:t>Sapuri</a:t>
            </a:r>
            <a:endParaRPr lang="en-IN" sz="2000" b="1"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Shampoo Sales Data Set</a:t>
            </a:r>
            <a:endParaRPr lang="en-IN" dirty="0"/>
          </a:p>
        </p:txBody>
      </p:sp>
      <p:sp>
        <p:nvSpPr>
          <p:cNvPr id="3" name="Content Placeholder 2"/>
          <p:cNvSpPr>
            <a:spLocks noGrp="1"/>
          </p:cNvSpPr>
          <p:nvPr>
            <p:ph idx="1"/>
          </p:nvPr>
        </p:nvSpPr>
        <p:spPr>
          <a:xfrm>
            <a:off x="251520" y="1775191"/>
            <a:ext cx="8640960" cy="4625609"/>
          </a:xfrm>
        </p:spPr>
        <p:txBody>
          <a:bodyPr>
            <a:normAutofit/>
          </a:bodyPr>
          <a:lstStyle/>
          <a:p>
            <a:pPr>
              <a:buNone/>
            </a:pPr>
            <a:endParaRPr lang="en-US" sz="1600" dirty="0"/>
          </a:p>
          <a:p>
            <a:pPr fontAlgn="base">
              <a:buNone/>
            </a:pPr>
            <a:r>
              <a:rPr lang="en-US" sz="1800" b="1" u="sng" dirty="0" smtClean="0"/>
              <a:t>Background : </a:t>
            </a:r>
          </a:p>
          <a:p>
            <a:pPr fontAlgn="base">
              <a:buNone/>
            </a:pPr>
            <a:r>
              <a:rPr lang="en-US" sz="1600" dirty="0"/>
              <a:t> </a:t>
            </a:r>
            <a:r>
              <a:rPr lang="en-US" sz="1600" dirty="0" smtClean="0"/>
              <a:t>     </a:t>
            </a:r>
          </a:p>
          <a:p>
            <a:pPr fontAlgn="base">
              <a:buNone/>
            </a:pPr>
            <a:r>
              <a:rPr lang="en-US" sz="1600" dirty="0" smtClean="0"/>
              <a:t>        This </a:t>
            </a:r>
            <a:r>
              <a:rPr lang="en-US" sz="1600" dirty="0"/>
              <a:t>dataset describes the monthly number of sales of shampoo over a 3 year period. The units are </a:t>
            </a:r>
            <a:r>
              <a:rPr lang="en-US" sz="1600" dirty="0" smtClean="0"/>
              <a:t>a sales </a:t>
            </a:r>
            <a:r>
              <a:rPr lang="en-US" sz="1600" dirty="0"/>
              <a:t>count and there are </a:t>
            </a:r>
            <a:r>
              <a:rPr lang="en-US" sz="1600" dirty="0" smtClean="0"/>
              <a:t>36 </a:t>
            </a:r>
            <a:r>
              <a:rPr lang="en-US" sz="1600" dirty="0"/>
              <a:t>observations.</a:t>
            </a:r>
          </a:p>
          <a:p>
            <a:pPr>
              <a:buNone/>
            </a:pPr>
            <a:endParaRPr lang="en-US" sz="1600" dirty="0" smtClean="0"/>
          </a:p>
          <a:p>
            <a:pPr>
              <a:buNone/>
            </a:pPr>
            <a:endParaRPr lang="en-US" sz="1600" dirty="0" smtClean="0"/>
          </a:p>
          <a:p>
            <a:pPr>
              <a:buNone/>
            </a:pPr>
            <a:r>
              <a:rPr lang="en-US" sz="1800" b="1" u="sng" dirty="0" smtClean="0"/>
              <a:t>Objective : </a:t>
            </a:r>
          </a:p>
          <a:p>
            <a:pPr>
              <a:buNone/>
            </a:pPr>
            <a:r>
              <a:rPr lang="en-US" sz="1600" dirty="0"/>
              <a:t> </a:t>
            </a:r>
            <a:r>
              <a:rPr lang="en-US" sz="1600" dirty="0" smtClean="0"/>
              <a:t>      </a:t>
            </a:r>
          </a:p>
          <a:p>
            <a:pPr>
              <a:buNone/>
            </a:pPr>
            <a:r>
              <a:rPr lang="en-US" sz="1600" dirty="0" smtClean="0"/>
              <a:t> </a:t>
            </a:r>
            <a:r>
              <a:rPr lang="en-US" sz="1600" dirty="0" smtClean="0"/>
              <a:t>       The task is to analyze the sales count of shampoo over a 3-year period by using Time Series analysis method. To Split the data into Train /Test and report MAPE and AIC. The final goal is to choose the best model from different set of models and give relevant forecasts of sales count of shampoo for the next 12 months. </a:t>
            </a:r>
          </a:p>
          <a:p>
            <a:pPr>
              <a:buNone/>
            </a:pPr>
            <a:r>
              <a:rPr lang="en-US" sz="1600" dirty="0" smtClean="0"/>
              <a:t/>
            </a:r>
            <a:br>
              <a:rPr lang="en-US" sz="1600" dirty="0" smtClean="0"/>
            </a:br>
            <a:endParaRPr lang="en-IN"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IN" dirty="0" smtClean="0"/>
              <a:t>DATA HANDLING</a:t>
            </a:r>
            <a:endParaRPr lang="en-IN" dirty="0"/>
          </a:p>
        </p:txBody>
      </p:sp>
      <p:sp>
        <p:nvSpPr>
          <p:cNvPr id="4" name="Content Placeholder 3"/>
          <p:cNvSpPr>
            <a:spLocks noGrp="1"/>
          </p:cNvSpPr>
          <p:nvPr>
            <p:ph sz="half" idx="1"/>
          </p:nvPr>
        </p:nvSpPr>
        <p:spPr>
          <a:xfrm>
            <a:off x="251520" y="1484784"/>
            <a:ext cx="5256584" cy="3312367"/>
          </a:xfrm>
        </p:spPr>
        <p:txBody>
          <a:bodyPr>
            <a:normAutofit lnSpcReduction="10000"/>
          </a:bodyPr>
          <a:lstStyle/>
          <a:p>
            <a:endParaRPr lang="en-IN" sz="1800" dirty="0" smtClean="0"/>
          </a:p>
          <a:p>
            <a:r>
              <a:rPr lang="en-IN" sz="1800" dirty="0" smtClean="0"/>
              <a:t>Read the given dataset into </a:t>
            </a:r>
            <a:r>
              <a:rPr lang="en-IN" sz="1800" dirty="0" err="1" smtClean="0"/>
              <a:t>csv</a:t>
            </a:r>
            <a:endParaRPr lang="en-IN" sz="1800" dirty="0" smtClean="0"/>
          </a:p>
          <a:p>
            <a:endParaRPr lang="en-IN" sz="1800" dirty="0" smtClean="0"/>
          </a:p>
          <a:p>
            <a:r>
              <a:rPr lang="en-IN" sz="1800" dirty="0" smtClean="0"/>
              <a:t>No missing values in the dataset.</a:t>
            </a:r>
          </a:p>
          <a:p>
            <a:endParaRPr lang="en-IN" sz="1800" dirty="0"/>
          </a:p>
          <a:p>
            <a:r>
              <a:rPr lang="en-US" sz="1800" dirty="0"/>
              <a:t>The data contains two columns month and sales count of shampoo</a:t>
            </a:r>
            <a:r>
              <a:rPr lang="en-US" sz="1800" dirty="0" smtClean="0"/>
              <a:t>.</a:t>
            </a:r>
          </a:p>
          <a:p>
            <a:endParaRPr lang="en-IN" sz="1800" dirty="0" smtClean="0"/>
          </a:p>
          <a:p>
            <a:r>
              <a:rPr lang="en-IN" sz="1800" dirty="0" smtClean="0"/>
              <a:t>Head and Tail </a:t>
            </a:r>
          </a:p>
          <a:p>
            <a:endParaRPr lang="en-IN" sz="1800" dirty="0" smtClean="0"/>
          </a:p>
          <a:p>
            <a:r>
              <a:rPr lang="en-IN" sz="1800" dirty="0" smtClean="0"/>
              <a:t>Converted the </a:t>
            </a:r>
            <a:r>
              <a:rPr lang="en-IN" sz="1800" dirty="0" err="1" smtClean="0"/>
              <a:t>csv</a:t>
            </a:r>
            <a:r>
              <a:rPr lang="en-IN" sz="1800" dirty="0" smtClean="0"/>
              <a:t> dataset into time series dataset</a:t>
            </a:r>
          </a:p>
        </p:txBody>
      </p:sp>
      <p:pic>
        <p:nvPicPr>
          <p:cNvPr id="6" name="Content Placeholder 5" descr="p1.JPG"/>
          <p:cNvPicPr>
            <a:picLocks noGrp="1" noChangeAspect="1"/>
          </p:cNvPicPr>
          <p:nvPr>
            <p:ph sz="half" idx="2"/>
          </p:nvPr>
        </p:nvPicPr>
        <p:blipFill>
          <a:blip r:embed="rId2" cstate="print"/>
          <a:stretch>
            <a:fillRect/>
          </a:stretch>
        </p:blipFill>
        <p:spPr>
          <a:xfrm>
            <a:off x="5724128" y="1556792"/>
            <a:ext cx="3024336" cy="3312368"/>
          </a:xfrm>
        </p:spPr>
      </p:pic>
      <p:pic>
        <p:nvPicPr>
          <p:cNvPr id="7" name="Picture 6" descr="p2.JPG"/>
          <p:cNvPicPr>
            <a:picLocks noChangeAspect="1"/>
          </p:cNvPicPr>
          <p:nvPr/>
        </p:nvPicPr>
        <p:blipFill>
          <a:blip r:embed="rId3" cstate="print"/>
          <a:stretch>
            <a:fillRect/>
          </a:stretch>
        </p:blipFill>
        <p:spPr>
          <a:xfrm>
            <a:off x="683568" y="5229200"/>
            <a:ext cx="7076306" cy="115212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pic>
        <p:nvPicPr>
          <p:cNvPr id="10" name="Content Placeholder 9" descr="p4.JPG"/>
          <p:cNvPicPr>
            <a:picLocks noGrp="1" noChangeAspect="1"/>
          </p:cNvPicPr>
          <p:nvPr>
            <p:ph sz="half" idx="1"/>
          </p:nvPr>
        </p:nvPicPr>
        <p:blipFill>
          <a:blip r:embed="rId2" cstate="print"/>
          <a:stretch>
            <a:fillRect/>
          </a:stretch>
        </p:blipFill>
        <p:spPr>
          <a:xfrm>
            <a:off x="179512" y="1556792"/>
            <a:ext cx="4153263" cy="2376264"/>
          </a:xfrm>
        </p:spPr>
      </p:pic>
      <p:pic>
        <p:nvPicPr>
          <p:cNvPr id="11" name="Content Placeholder 10" descr="p5.JPG"/>
          <p:cNvPicPr>
            <a:picLocks noGrp="1" noChangeAspect="1"/>
          </p:cNvPicPr>
          <p:nvPr>
            <p:ph sz="half" idx="2"/>
          </p:nvPr>
        </p:nvPicPr>
        <p:blipFill>
          <a:blip r:embed="rId3" cstate="print"/>
          <a:stretch>
            <a:fillRect/>
          </a:stretch>
        </p:blipFill>
        <p:spPr>
          <a:xfrm>
            <a:off x="4607496" y="1556792"/>
            <a:ext cx="4536504" cy="2423762"/>
          </a:xfrm>
        </p:spPr>
      </p:pic>
      <p:pic>
        <p:nvPicPr>
          <p:cNvPr id="12" name="Picture 11" descr="p6.JPG"/>
          <p:cNvPicPr>
            <a:picLocks noChangeAspect="1"/>
          </p:cNvPicPr>
          <p:nvPr/>
        </p:nvPicPr>
        <p:blipFill>
          <a:blip r:embed="rId4" cstate="print"/>
          <a:stretch>
            <a:fillRect/>
          </a:stretch>
        </p:blipFill>
        <p:spPr>
          <a:xfrm>
            <a:off x="2051720" y="4077072"/>
            <a:ext cx="4680520" cy="278092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IN" sz="4000" dirty="0" smtClean="0"/>
              <a:t>Differencing Using Log</a:t>
            </a:r>
            <a:r>
              <a:rPr lang="en-IN" sz="4000" dirty="0" smtClean="0"/>
              <a:t> </a:t>
            </a:r>
            <a:endParaRPr lang="en-IN" sz="4000" dirty="0"/>
          </a:p>
        </p:txBody>
      </p:sp>
      <p:sp>
        <p:nvSpPr>
          <p:cNvPr id="3" name="Content Placeholder 2"/>
          <p:cNvSpPr>
            <a:spLocks noGrp="1"/>
          </p:cNvSpPr>
          <p:nvPr>
            <p:ph sz="half" idx="1"/>
          </p:nvPr>
        </p:nvSpPr>
        <p:spPr>
          <a:xfrm>
            <a:off x="395536" y="1484784"/>
            <a:ext cx="4110608" cy="4381947"/>
          </a:xfrm>
        </p:spPr>
        <p:txBody>
          <a:bodyPr/>
          <a:lstStyle/>
          <a:p>
            <a:r>
              <a:rPr lang="en-IN" dirty="0" smtClean="0"/>
              <a:t>1</a:t>
            </a:r>
            <a:r>
              <a:rPr lang="en-IN" baseline="30000" dirty="0" smtClean="0"/>
              <a:t>st</a:t>
            </a:r>
            <a:r>
              <a:rPr lang="en-IN" dirty="0" smtClean="0"/>
              <a:t> degree </a:t>
            </a:r>
            <a:endParaRPr lang="en-IN" dirty="0"/>
          </a:p>
        </p:txBody>
      </p:sp>
      <p:sp>
        <p:nvSpPr>
          <p:cNvPr id="4" name="Content Placeholder 3"/>
          <p:cNvSpPr>
            <a:spLocks noGrp="1"/>
          </p:cNvSpPr>
          <p:nvPr>
            <p:ph sz="half" idx="2"/>
          </p:nvPr>
        </p:nvSpPr>
        <p:spPr>
          <a:xfrm>
            <a:off x="4716016" y="1484784"/>
            <a:ext cx="3966592" cy="4453955"/>
          </a:xfrm>
        </p:spPr>
        <p:txBody>
          <a:bodyPr/>
          <a:lstStyle/>
          <a:p>
            <a:r>
              <a:rPr lang="en-IN" dirty="0" smtClean="0"/>
              <a:t>2</a:t>
            </a:r>
            <a:r>
              <a:rPr lang="en-IN" baseline="30000" dirty="0" smtClean="0"/>
              <a:t>nd</a:t>
            </a:r>
            <a:r>
              <a:rPr lang="en-IN" dirty="0" smtClean="0"/>
              <a:t> degree</a:t>
            </a:r>
            <a:endParaRPr lang="en-IN" dirty="0"/>
          </a:p>
        </p:txBody>
      </p:sp>
      <p:pic>
        <p:nvPicPr>
          <p:cNvPr id="5" name="Picture 4" descr="p7.JPG"/>
          <p:cNvPicPr>
            <a:picLocks noChangeAspect="1"/>
          </p:cNvPicPr>
          <p:nvPr/>
        </p:nvPicPr>
        <p:blipFill>
          <a:blip r:embed="rId2" cstate="print"/>
          <a:stretch>
            <a:fillRect/>
          </a:stretch>
        </p:blipFill>
        <p:spPr>
          <a:xfrm>
            <a:off x="251520" y="1988840"/>
            <a:ext cx="4355976" cy="3008759"/>
          </a:xfrm>
          <a:prstGeom prst="rect">
            <a:avLst/>
          </a:prstGeom>
        </p:spPr>
      </p:pic>
      <p:pic>
        <p:nvPicPr>
          <p:cNvPr id="6" name="Picture 5" descr="p8.JPG"/>
          <p:cNvPicPr>
            <a:picLocks noChangeAspect="1"/>
          </p:cNvPicPr>
          <p:nvPr/>
        </p:nvPicPr>
        <p:blipFill>
          <a:blip r:embed="rId3" cstate="print"/>
          <a:stretch>
            <a:fillRect/>
          </a:stretch>
        </p:blipFill>
        <p:spPr>
          <a:xfrm>
            <a:off x="4572000" y="1988840"/>
            <a:ext cx="4572000" cy="3023617"/>
          </a:xfrm>
          <a:prstGeom prst="rect">
            <a:avLst/>
          </a:prstGeom>
        </p:spPr>
      </p:pic>
      <p:pic>
        <p:nvPicPr>
          <p:cNvPr id="7" name="Content Placeholder 6" descr="p9.JPG"/>
          <p:cNvPicPr>
            <a:picLocks noChangeAspect="1"/>
          </p:cNvPicPr>
          <p:nvPr/>
        </p:nvPicPr>
        <p:blipFill>
          <a:blip r:embed="rId4" cstate="print"/>
          <a:stretch>
            <a:fillRect/>
          </a:stretch>
        </p:blipFill>
        <p:spPr>
          <a:xfrm>
            <a:off x="1259632" y="5085184"/>
            <a:ext cx="6768752" cy="151216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Dickey Fuller Test</a:t>
            </a:r>
            <a:endParaRPr lang="en-IN" dirty="0"/>
          </a:p>
        </p:txBody>
      </p:sp>
      <p:sp>
        <p:nvSpPr>
          <p:cNvPr id="8" name="Content Placeholder 7"/>
          <p:cNvSpPr>
            <a:spLocks noGrp="1"/>
          </p:cNvSpPr>
          <p:nvPr>
            <p:ph idx="1"/>
          </p:nvPr>
        </p:nvSpPr>
        <p:spPr>
          <a:xfrm>
            <a:off x="467544" y="1412776"/>
            <a:ext cx="8229600" cy="4525963"/>
          </a:xfrm>
        </p:spPr>
        <p:txBody>
          <a:bodyPr>
            <a:normAutofit lnSpcReduction="10000"/>
          </a:bodyPr>
          <a:lstStyle/>
          <a:p>
            <a:pPr>
              <a:buFont typeface="Wingdings" pitchFamily="2" charset="2"/>
              <a:buChar char="ü"/>
            </a:pPr>
            <a:endParaRPr lang="en-IN" sz="2400" dirty="0" smtClean="0"/>
          </a:p>
          <a:p>
            <a:pPr>
              <a:buFont typeface="Wingdings" pitchFamily="2" charset="2"/>
              <a:buChar char="ü"/>
            </a:pPr>
            <a:r>
              <a:rPr lang="en-IN" sz="2400" u="sng" dirty="0" err="1" smtClean="0"/>
              <a:t>Adf</a:t>
            </a:r>
            <a:r>
              <a:rPr lang="en-IN" sz="2400" u="sng" dirty="0" smtClean="0"/>
              <a:t> test : </a:t>
            </a:r>
          </a:p>
          <a:p>
            <a:pPr>
              <a:buFont typeface="Wingdings" pitchFamily="2" charset="2"/>
              <a:buChar char="ü"/>
            </a:pPr>
            <a:endParaRPr lang="en-IN" sz="2400" dirty="0" smtClean="0"/>
          </a:p>
          <a:p>
            <a:r>
              <a:rPr lang="en-IN" sz="2400" dirty="0" smtClean="0"/>
              <a:t>On Original variable with lag order= 3, gives p-value= 0.9332 implies </a:t>
            </a:r>
            <a:r>
              <a:rPr lang="en-US" sz="2400" dirty="0"/>
              <a:t> </a:t>
            </a:r>
            <a:r>
              <a:rPr lang="en-US" sz="2400" dirty="0" smtClean="0"/>
              <a:t>p-value is high, so we accept the null and reject the alternate. So, data is non-stationary.</a:t>
            </a:r>
          </a:p>
          <a:p>
            <a:endParaRPr lang="en-US" sz="2400" dirty="0" smtClean="0"/>
          </a:p>
          <a:p>
            <a:r>
              <a:rPr lang="en-US" sz="2400" dirty="0" smtClean="0"/>
              <a:t>On differenced variable with lag order=3 gives the same p-value = 0.01 which is less than 0.1, hence we can reject the null hypothesis and the data is stationary now. </a:t>
            </a:r>
          </a:p>
          <a:p>
            <a:endParaRPr lang="en-US" sz="2400" dirty="0" smtClean="0"/>
          </a:p>
          <a:p>
            <a:r>
              <a:rPr lang="en-US" sz="2400" dirty="0" smtClean="0"/>
              <a:t>On Second differenced variable </a:t>
            </a:r>
            <a:r>
              <a:rPr lang="en-US" sz="2400" dirty="0" smtClean="0"/>
              <a:t>with lag order=3</a:t>
            </a:r>
            <a:r>
              <a:rPr lang="en-US" sz="2400" dirty="0" smtClean="0"/>
              <a:t> also gives the p-value = 0.01 which implies the data is stationary.</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323528" y="260648"/>
            <a:ext cx="4040188" cy="639762"/>
          </a:xfrm>
        </p:spPr>
        <p:txBody>
          <a:bodyPr/>
          <a:lstStyle/>
          <a:p>
            <a:pPr algn="ctr"/>
            <a:r>
              <a:rPr lang="en-IN" b="0" u="sng" dirty="0" smtClean="0">
                <a:solidFill>
                  <a:srgbClr val="FFFF00"/>
                </a:solidFill>
              </a:rPr>
              <a:t>ACF</a:t>
            </a:r>
            <a:endParaRPr lang="en-IN" b="0" u="sng" dirty="0">
              <a:solidFill>
                <a:srgbClr val="FFFF00"/>
              </a:solidFill>
            </a:endParaRPr>
          </a:p>
        </p:txBody>
      </p:sp>
      <p:sp>
        <p:nvSpPr>
          <p:cNvPr id="9" name="Content Placeholder 8"/>
          <p:cNvSpPr>
            <a:spLocks noGrp="1"/>
          </p:cNvSpPr>
          <p:nvPr>
            <p:ph sz="half" idx="2"/>
          </p:nvPr>
        </p:nvSpPr>
        <p:spPr>
          <a:xfrm>
            <a:off x="323528" y="1052736"/>
            <a:ext cx="4040188" cy="5544616"/>
          </a:xfrm>
        </p:spPr>
        <p:txBody>
          <a:bodyPr/>
          <a:lstStyle/>
          <a:p>
            <a:pPr>
              <a:buNone/>
            </a:pPr>
            <a:endParaRPr lang="en-IN" dirty="0" smtClean="0"/>
          </a:p>
          <a:p>
            <a:endParaRPr lang="en-IN" dirty="0"/>
          </a:p>
          <a:p>
            <a:endParaRPr lang="en-IN" dirty="0" smtClean="0"/>
          </a:p>
          <a:p>
            <a:endParaRPr lang="en-IN" dirty="0"/>
          </a:p>
          <a:p>
            <a:endParaRPr lang="en-IN" dirty="0" smtClean="0"/>
          </a:p>
          <a:p>
            <a:endParaRPr lang="en-IN" dirty="0" smtClean="0"/>
          </a:p>
          <a:p>
            <a:pPr>
              <a:buNone/>
            </a:pPr>
            <a:endParaRPr lang="en-IN" dirty="0" smtClean="0"/>
          </a:p>
          <a:p>
            <a:endParaRPr lang="en-IN" dirty="0"/>
          </a:p>
          <a:p>
            <a:endParaRPr lang="en-IN" dirty="0" smtClean="0"/>
          </a:p>
          <a:p>
            <a:endParaRPr lang="en-IN" dirty="0"/>
          </a:p>
          <a:p>
            <a:endParaRPr lang="en-IN" dirty="0" smtClean="0"/>
          </a:p>
          <a:p>
            <a:pPr>
              <a:buNone/>
            </a:pPr>
            <a:r>
              <a:rPr lang="en-IN" dirty="0" smtClean="0"/>
              <a:t> </a:t>
            </a:r>
          </a:p>
        </p:txBody>
      </p:sp>
      <p:sp>
        <p:nvSpPr>
          <p:cNvPr id="10" name="Text Placeholder 9"/>
          <p:cNvSpPr>
            <a:spLocks noGrp="1"/>
          </p:cNvSpPr>
          <p:nvPr>
            <p:ph type="body" sz="quarter" idx="3"/>
          </p:nvPr>
        </p:nvSpPr>
        <p:spPr>
          <a:xfrm>
            <a:off x="4932040" y="260648"/>
            <a:ext cx="4041775" cy="639762"/>
          </a:xfrm>
        </p:spPr>
        <p:txBody>
          <a:bodyPr/>
          <a:lstStyle/>
          <a:p>
            <a:pPr algn="ctr"/>
            <a:r>
              <a:rPr lang="en-IN" b="0" dirty="0" smtClean="0">
                <a:solidFill>
                  <a:srgbClr val="FFFF00"/>
                </a:solidFill>
              </a:rPr>
              <a:t> </a:t>
            </a:r>
            <a:r>
              <a:rPr lang="en-IN" b="0" dirty="0" smtClean="0">
                <a:solidFill>
                  <a:srgbClr val="FFFF00"/>
                </a:solidFill>
              </a:rPr>
              <a:t>        </a:t>
            </a:r>
            <a:r>
              <a:rPr lang="en-IN" b="0" u="sng" dirty="0" smtClean="0">
                <a:solidFill>
                  <a:srgbClr val="FFFF00"/>
                </a:solidFill>
              </a:rPr>
              <a:t>PACF</a:t>
            </a:r>
            <a:r>
              <a:rPr lang="en-IN" b="0" u="sng" dirty="0" smtClean="0"/>
              <a:t>ACF</a:t>
            </a:r>
            <a:endParaRPr lang="en-IN" b="0" u="sng" dirty="0"/>
          </a:p>
        </p:txBody>
      </p:sp>
      <p:sp>
        <p:nvSpPr>
          <p:cNvPr id="11" name="Content Placeholder 10"/>
          <p:cNvSpPr>
            <a:spLocks noGrp="1"/>
          </p:cNvSpPr>
          <p:nvPr>
            <p:ph sz="quarter" idx="4"/>
          </p:nvPr>
        </p:nvSpPr>
        <p:spPr>
          <a:xfrm>
            <a:off x="4860032" y="1196752"/>
            <a:ext cx="4041775" cy="5400600"/>
          </a:xfrm>
        </p:spPr>
        <p:txBody>
          <a:bodyPr>
            <a:normAutofit/>
          </a:bodyPr>
          <a:lstStyle/>
          <a:p>
            <a:pPr>
              <a:buNone/>
            </a:pP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a:buNone/>
            </a:pPr>
            <a:r>
              <a:rPr lang="en-IN" dirty="0" smtClean="0"/>
              <a:t> </a:t>
            </a:r>
          </a:p>
          <a:p>
            <a:pPr>
              <a:buNone/>
            </a:pPr>
            <a:endParaRPr lang="en-IN" dirty="0" smtClean="0"/>
          </a:p>
          <a:p>
            <a:endParaRPr lang="en-IN" dirty="0" smtClean="0"/>
          </a:p>
          <a:p>
            <a:endParaRPr lang="en-IN" dirty="0"/>
          </a:p>
          <a:p>
            <a:endParaRPr lang="en-IN" dirty="0" smtClean="0"/>
          </a:p>
          <a:p>
            <a:pPr>
              <a:buNone/>
            </a:pPr>
            <a:endParaRPr lang="en-IN" dirty="0" smtClean="0"/>
          </a:p>
          <a:p>
            <a:endParaRPr lang="en-IN" dirty="0"/>
          </a:p>
        </p:txBody>
      </p:sp>
      <p:pic>
        <p:nvPicPr>
          <p:cNvPr id="12" name="Picture 11" descr="o1.JPG"/>
          <p:cNvPicPr>
            <a:picLocks noChangeAspect="1"/>
          </p:cNvPicPr>
          <p:nvPr/>
        </p:nvPicPr>
        <p:blipFill>
          <a:blip r:embed="rId2" cstate="print"/>
          <a:stretch>
            <a:fillRect/>
          </a:stretch>
        </p:blipFill>
        <p:spPr>
          <a:xfrm>
            <a:off x="251520" y="908720"/>
            <a:ext cx="4104456" cy="1944216"/>
          </a:xfrm>
          <a:prstGeom prst="rect">
            <a:avLst/>
          </a:prstGeom>
        </p:spPr>
      </p:pic>
      <p:pic>
        <p:nvPicPr>
          <p:cNvPr id="13" name="Picture 12" descr="o2.JPG"/>
          <p:cNvPicPr>
            <a:picLocks noChangeAspect="1"/>
          </p:cNvPicPr>
          <p:nvPr/>
        </p:nvPicPr>
        <p:blipFill>
          <a:blip r:embed="rId3" cstate="print"/>
          <a:stretch>
            <a:fillRect/>
          </a:stretch>
        </p:blipFill>
        <p:spPr>
          <a:xfrm>
            <a:off x="4788024" y="908720"/>
            <a:ext cx="4104456" cy="1944216"/>
          </a:xfrm>
          <a:prstGeom prst="rect">
            <a:avLst/>
          </a:prstGeom>
        </p:spPr>
      </p:pic>
      <p:pic>
        <p:nvPicPr>
          <p:cNvPr id="14" name="Picture 13" descr="d1.JPG"/>
          <p:cNvPicPr>
            <a:picLocks noChangeAspect="1"/>
          </p:cNvPicPr>
          <p:nvPr/>
        </p:nvPicPr>
        <p:blipFill>
          <a:blip r:embed="rId4" cstate="print"/>
          <a:stretch>
            <a:fillRect/>
          </a:stretch>
        </p:blipFill>
        <p:spPr>
          <a:xfrm>
            <a:off x="251520" y="2996952"/>
            <a:ext cx="4176464" cy="1872208"/>
          </a:xfrm>
          <a:prstGeom prst="rect">
            <a:avLst/>
          </a:prstGeom>
        </p:spPr>
      </p:pic>
      <p:pic>
        <p:nvPicPr>
          <p:cNvPr id="15" name="Picture 14" descr="d12.JPG"/>
          <p:cNvPicPr>
            <a:picLocks noChangeAspect="1"/>
          </p:cNvPicPr>
          <p:nvPr/>
        </p:nvPicPr>
        <p:blipFill>
          <a:blip r:embed="rId5" cstate="print"/>
          <a:stretch>
            <a:fillRect/>
          </a:stretch>
        </p:blipFill>
        <p:spPr>
          <a:xfrm>
            <a:off x="4860032" y="2924944"/>
            <a:ext cx="4032448" cy="2015872"/>
          </a:xfrm>
          <a:prstGeom prst="rect">
            <a:avLst/>
          </a:prstGeom>
        </p:spPr>
      </p:pic>
      <p:pic>
        <p:nvPicPr>
          <p:cNvPr id="16" name="Picture 15" descr="d2.JPG"/>
          <p:cNvPicPr>
            <a:picLocks noChangeAspect="1"/>
          </p:cNvPicPr>
          <p:nvPr/>
        </p:nvPicPr>
        <p:blipFill>
          <a:blip r:embed="rId6" cstate="print"/>
          <a:stretch>
            <a:fillRect/>
          </a:stretch>
        </p:blipFill>
        <p:spPr>
          <a:xfrm>
            <a:off x="251520" y="4941168"/>
            <a:ext cx="4104456" cy="1916832"/>
          </a:xfrm>
          <a:prstGeom prst="rect">
            <a:avLst/>
          </a:prstGeom>
        </p:spPr>
      </p:pic>
      <p:pic>
        <p:nvPicPr>
          <p:cNvPr id="17" name="Picture 16" descr="d22.JPG"/>
          <p:cNvPicPr>
            <a:picLocks noChangeAspect="1"/>
          </p:cNvPicPr>
          <p:nvPr/>
        </p:nvPicPr>
        <p:blipFill>
          <a:blip r:embed="rId7" cstate="print"/>
          <a:stretch>
            <a:fillRect/>
          </a:stretch>
        </p:blipFill>
        <p:spPr>
          <a:xfrm>
            <a:off x="4932040" y="5013176"/>
            <a:ext cx="4032448" cy="184482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Split into Train and Test </a:t>
            </a:r>
            <a:endParaRPr lang="en-IN" dirty="0"/>
          </a:p>
        </p:txBody>
      </p:sp>
      <p:sp>
        <p:nvSpPr>
          <p:cNvPr id="8" name="Content Placeholder 7"/>
          <p:cNvSpPr>
            <a:spLocks noGrp="1"/>
          </p:cNvSpPr>
          <p:nvPr>
            <p:ph idx="1"/>
          </p:nvPr>
        </p:nvSpPr>
        <p:spPr>
          <a:xfrm>
            <a:off x="179512" y="1268760"/>
            <a:ext cx="5040560" cy="5256584"/>
          </a:xfrm>
        </p:spPr>
        <p:txBody>
          <a:bodyPr>
            <a:normAutofit/>
          </a:bodyPr>
          <a:lstStyle/>
          <a:p>
            <a:endParaRPr lang="en-IN" sz="1800" dirty="0" smtClean="0"/>
          </a:p>
          <a:p>
            <a:r>
              <a:rPr lang="en-IN" sz="1800" dirty="0" smtClean="0"/>
              <a:t>Train dataset contains observations form 1-24.</a:t>
            </a:r>
          </a:p>
          <a:p>
            <a:endParaRPr lang="en-IN" sz="1800" dirty="0" smtClean="0"/>
          </a:p>
          <a:p>
            <a:r>
              <a:rPr lang="en-IN" sz="1800" dirty="0" smtClean="0"/>
              <a:t>Test dataset contains observations from 25-36. </a:t>
            </a:r>
          </a:p>
          <a:p>
            <a:endParaRPr lang="en-IN" sz="1800" dirty="0" smtClean="0"/>
          </a:p>
          <a:p>
            <a:r>
              <a:rPr lang="en-IN" sz="1800" dirty="0" err="1" smtClean="0"/>
              <a:t>Arima</a:t>
            </a:r>
            <a:r>
              <a:rPr lang="en-IN" sz="1800" dirty="0" smtClean="0"/>
              <a:t> model of order (1,2,2)</a:t>
            </a:r>
          </a:p>
          <a:p>
            <a:pPr>
              <a:buNone/>
            </a:pPr>
            <a:r>
              <a:rPr lang="en-IN" sz="1800" dirty="0" smtClean="0"/>
              <a:t>       AIC = 392.15</a:t>
            </a:r>
          </a:p>
          <a:p>
            <a:pPr>
              <a:buNone/>
            </a:pPr>
            <a:r>
              <a:rPr lang="en-IN" sz="1800" dirty="0" smtClean="0"/>
              <a:t>       MAPE = 0.1296529</a:t>
            </a:r>
          </a:p>
          <a:p>
            <a:pPr>
              <a:buNone/>
            </a:pPr>
            <a:endParaRPr lang="en-IN" sz="1800" dirty="0" smtClean="0"/>
          </a:p>
          <a:p>
            <a:r>
              <a:rPr lang="en-IN" sz="1800" dirty="0" smtClean="0"/>
              <a:t>Auto </a:t>
            </a:r>
            <a:r>
              <a:rPr lang="en-IN" sz="1800" dirty="0" err="1" smtClean="0"/>
              <a:t>Arima</a:t>
            </a:r>
            <a:r>
              <a:rPr lang="en-IN" sz="1800" dirty="0" smtClean="0"/>
              <a:t> gives order (1,1,1) and (0,0,1) who’s  AIC values are 406.83 and 457.17 </a:t>
            </a:r>
            <a:r>
              <a:rPr lang="en-IN" sz="1800" dirty="0" err="1" smtClean="0"/>
              <a:t>resp</a:t>
            </a:r>
            <a:r>
              <a:rPr lang="en-IN" sz="1800" dirty="0"/>
              <a:t> </a:t>
            </a:r>
            <a:r>
              <a:rPr lang="en-IN" sz="1800" dirty="0" smtClean="0"/>
              <a:t>and </a:t>
            </a:r>
            <a:r>
              <a:rPr lang="en-IN" sz="1800" dirty="0"/>
              <a:t>g</a:t>
            </a:r>
            <a:r>
              <a:rPr lang="en-IN" sz="1800" dirty="0" smtClean="0"/>
              <a:t>ives </a:t>
            </a:r>
            <a:r>
              <a:rPr lang="en-IN" sz="1800" dirty="0" err="1" smtClean="0"/>
              <a:t>mape</a:t>
            </a:r>
            <a:r>
              <a:rPr lang="en-IN" sz="1800" dirty="0" smtClean="0"/>
              <a:t> value of 17%.</a:t>
            </a:r>
          </a:p>
          <a:p>
            <a:endParaRPr lang="en-IN" sz="1800" dirty="0" smtClean="0"/>
          </a:p>
          <a:p>
            <a:r>
              <a:rPr lang="en-IN" sz="1800" dirty="0" smtClean="0"/>
              <a:t>Hence </a:t>
            </a:r>
            <a:r>
              <a:rPr lang="en-IN" sz="1800" dirty="0" err="1" smtClean="0"/>
              <a:t>arima</a:t>
            </a:r>
            <a:r>
              <a:rPr lang="en-IN" sz="1800" dirty="0" smtClean="0"/>
              <a:t> model of order (1,2,2) is a good.</a:t>
            </a:r>
          </a:p>
          <a:p>
            <a:pPr>
              <a:buNone/>
            </a:pPr>
            <a:endParaRPr lang="en-IN" dirty="0"/>
          </a:p>
        </p:txBody>
      </p:sp>
      <p:pic>
        <p:nvPicPr>
          <p:cNvPr id="9" name="Picture 8" descr="WhatsApp Image 2021-12-23 at 15.44.53.jpeg"/>
          <p:cNvPicPr>
            <a:picLocks noChangeAspect="1"/>
          </p:cNvPicPr>
          <p:nvPr/>
        </p:nvPicPr>
        <p:blipFill>
          <a:blip r:embed="rId2" cstate="print"/>
          <a:stretch>
            <a:fillRect/>
          </a:stretch>
        </p:blipFill>
        <p:spPr>
          <a:xfrm>
            <a:off x="5292080" y="2276872"/>
            <a:ext cx="3564904" cy="3096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a:t>
            </a:r>
            <a:endParaRPr lang="en-IN" dirty="0"/>
          </a:p>
        </p:txBody>
      </p:sp>
      <p:sp>
        <p:nvSpPr>
          <p:cNvPr id="3" name="Content Placeholder 2"/>
          <p:cNvSpPr>
            <a:spLocks noGrp="1"/>
          </p:cNvSpPr>
          <p:nvPr>
            <p:ph idx="1"/>
          </p:nvPr>
        </p:nvSpPr>
        <p:spPr/>
        <p:txBody>
          <a:bodyPr/>
          <a:lstStyle/>
          <a:p>
            <a:r>
              <a:rPr lang="en-US" dirty="0"/>
              <a:t>F</a:t>
            </a:r>
            <a:r>
              <a:rPr lang="en-US" dirty="0" smtClean="0"/>
              <a:t>orecasts of sales count of shampoo for the next 12 months.</a:t>
            </a:r>
          </a:p>
          <a:p>
            <a:endParaRPr lang="en-IN" dirty="0"/>
          </a:p>
        </p:txBody>
      </p:sp>
      <p:pic>
        <p:nvPicPr>
          <p:cNvPr id="4" name="Picture 3" descr="p10.JPG"/>
          <p:cNvPicPr>
            <a:picLocks noChangeAspect="1"/>
          </p:cNvPicPr>
          <p:nvPr/>
        </p:nvPicPr>
        <p:blipFill>
          <a:blip r:embed="rId2" cstate="print"/>
          <a:stretch>
            <a:fillRect/>
          </a:stretch>
        </p:blipFill>
        <p:spPr>
          <a:xfrm>
            <a:off x="1115616" y="3068960"/>
            <a:ext cx="6840760" cy="335699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1392</TotalTime>
  <Words>350</Words>
  <Application>Microsoft Office PowerPoint</Application>
  <PresentationFormat>On-screen Show (4:3)</PresentationFormat>
  <Paragraphs>84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CapStone Project II</vt:lpstr>
      <vt:lpstr>Shampoo Sales Data Set</vt:lpstr>
      <vt:lpstr>DATA HANDLING</vt:lpstr>
      <vt:lpstr>EDA</vt:lpstr>
      <vt:lpstr>Differencing Using Log </vt:lpstr>
      <vt:lpstr>Dickey Fuller Test</vt:lpstr>
      <vt:lpstr>Slide 7</vt:lpstr>
      <vt:lpstr>Split into Train and Test </vt:lpstr>
      <vt:lpstr>Forecasting</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II</dc:title>
  <dc:creator>Vani Narayana</dc:creator>
  <cp:lastModifiedBy>Vani Narayana</cp:lastModifiedBy>
  <cp:revision>1</cp:revision>
  <dcterms:created xsi:type="dcterms:W3CDTF">2021-12-23T17:58:38Z</dcterms:created>
  <dcterms:modified xsi:type="dcterms:W3CDTF">2021-12-24T17:10:58Z</dcterms:modified>
</cp:coreProperties>
</file>