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8"/>
  </p:notesMasterIdLst>
  <p:sldIdLst>
    <p:sldId id="256" r:id="rId2"/>
    <p:sldId id="257" r:id="rId3"/>
    <p:sldId id="270" r:id="rId4"/>
    <p:sldId id="258" r:id="rId5"/>
    <p:sldId id="259" r:id="rId6"/>
    <p:sldId id="260" r:id="rId7"/>
    <p:sldId id="261" r:id="rId8"/>
    <p:sldId id="262" r:id="rId9"/>
    <p:sldId id="272" r:id="rId10"/>
    <p:sldId id="271" r:id="rId11"/>
    <p:sldId id="266" r:id="rId12"/>
    <p:sldId id="268" r:id="rId13"/>
    <p:sldId id="269" r:id="rId14"/>
    <p:sldId id="267" r:id="rId15"/>
    <p:sldId id="264" r:id="rId16"/>
    <p:sldId id="265"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E84033-C7F5-EE73-99E7-8EC559483143}" v="40" dt="2024-10-01T20:48:28.3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898"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0759cd46f7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0759cd46f7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0759cd46f7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0759cd46f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0759cd46f7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0759cd46f7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0759cd46f7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0759cd46f7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0759cd46f7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0759cd46f7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0759cd46f7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0759cd46f7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0759cd46f7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0759cd46f7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0759cd46f7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0759cd46f7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457200" y="1610179"/>
            <a:ext cx="8229600" cy="2984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3305176"/>
            <a:ext cx="7772400" cy="10215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457200" y="1451426"/>
            <a:ext cx="4038600" cy="31734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5"/>
          <p:cNvSpPr txBox="1">
            <a:spLocks noGrp="1"/>
          </p:cNvSpPr>
          <p:nvPr>
            <p:ph type="body" idx="2"/>
          </p:nvPr>
        </p:nvSpPr>
        <p:spPr>
          <a:xfrm>
            <a:off x="4648200" y="1451426"/>
            <a:ext cx="4038600" cy="31734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457199" y="1397255"/>
            <a:ext cx="4040100" cy="436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6"/>
          <p:cNvSpPr txBox="1">
            <a:spLocks noGrp="1"/>
          </p:cNvSpPr>
          <p:nvPr>
            <p:ph type="body" idx="2"/>
          </p:nvPr>
        </p:nvSpPr>
        <p:spPr>
          <a:xfrm>
            <a:off x="457199" y="1989969"/>
            <a:ext cx="4040100" cy="26940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8" name="Google Shape;38;p6"/>
          <p:cNvSpPr txBox="1">
            <a:spLocks noGrp="1"/>
          </p:cNvSpPr>
          <p:nvPr>
            <p:ph type="body" idx="3"/>
          </p:nvPr>
        </p:nvSpPr>
        <p:spPr>
          <a:xfrm>
            <a:off x="4645025" y="1397255"/>
            <a:ext cx="4041900" cy="436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4"/>
          </p:nvPr>
        </p:nvSpPr>
        <p:spPr>
          <a:xfrm>
            <a:off x="4645025" y="1989969"/>
            <a:ext cx="4041900" cy="26940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57200" y="679122"/>
            <a:ext cx="3008400" cy="7773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body" idx="1"/>
          </p:nvPr>
        </p:nvSpPr>
        <p:spPr>
          <a:xfrm>
            <a:off x="3575050" y="679122"/>
            <a:ext cx="5111700" cy="39156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2" name="Google Shape;52;p9"/>
          <p:cNvSpPr txBox="1">
            <a:spLocks noGrp="1"/>
          </p:cNvSpPr>
          <p:nvPr>
            <p:ph type="body" idx="2"/>
          </p:nvPr>
        </p:nvSpPr>
        <p:spPr>
          <a:xfrm>
            <a:off x="457201" y="1609519"/>
            <a:ext cx="3008400" cy="29850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3" name="Google Shape;53;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1792288" y="3858517"/>
            <a:ext cx="5486400" cy="4251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0"/>
          <p:cNvSpPr>
            <a:spLocks noGrp="1"/>
          </p:cNvSpPr>
          <p:nvPr>
            <p:ph type="pic" idx="2"/>
          </p:nvPr>
        </p:nvSpPr>
        <p:spPr>
          <a:xfrm>
            <a:off x="1792288" y="717648"/>
            <a:ext cx="5486400" cy="3086100"/>
          </a:xfrm>
          <a:prstGeom prst="rect">
            <a:avLst/>
          </a:prstGeom>
          <a:noFill/>
          <a:ln>
            <a:noFill/>
          </a:ln>
        </p:spPr>
      </p:sp>
      <p:sp>
        <p:nvSpPr>
          <p:cNvPr id="58" name="Google Shape;58;p10"/>
          <p:cNvSpPr txBox="1">
            <a:spLocks noGrp="1"/>
          </p:cNvSpPr>
          <p:nvPr>
            <p:ph type="body" idx="1"/>
          </p:nvPr>
        </p:nvSpPr>
        <p:spPr>
          <a:xfrm>
            <a:off x="1792288" y="4283570"/>
            <a:ext cx="5486400" cy="6036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10179"/>
            <a:ext cx="8229600" cy="29844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0" name="Google Shape;10;p1" descr="MD-flag-background-ppt.png"/>
          <p:cNvPicPr preferRelativeResize="0"/>
          <p:nvPr/>
        </p:nvPicPr>
        <p:blipFill rotWithShape="1">
          <a:blip r:embed="rId11">
            <a:alphaModFix/>
          </a:blip>
          <a:srcRect/>
          <a:stretch/>
        </p:blipFill>
        <p:spPr>
          <a:xfrm>
            <a:off x="0" y="0"/>
            <a:ext cx="9144000" cy="571500"/>
          </a:xfrm>
          <a:prstGeom prst="rect">
            <a:avLst/>
          </a:prstGeom>
          <a:noFill/>
          <a:ln>
            <a:noFill/>
          </a:ln>
        </p:spPr>
      </p:pic>
      <p:pic>
        <p:nvPicPr>
          <p:cNvPr id="11" name="Google Shape;11;p1" descr="UMBC-primary-logo-CMYK-on-black.png"/>
          <p:cNvPicPr preferRelativeResize="0"/>
          <p:nvPr/>
        </p:nvPicPr>
        <p:blipFill rotWithShape="1">
          <a:blip r:embed="rId12">
            <a:alphaModFix/>
          </a:blip>
          <a:srcRect/>
          <a:stretch/>
        </p:blipFill>
        <p:spPr>
          <a:xfrm>
            <a:off x="294287" y="86177"/>
            <a:ext cx="1749254" cy="402989"/>
          </a:xfrm>
          <a:prstGeom prst="rect">
            <a:avLst/>
          </a:prstGeom>
          <a:noFill/>
          <a:ln>
            <a:noFill/>
          </a:ln>
        </p:spPr>
      </p:pic>
      <p:pic>
        <p:nvPicPr>
          <p:cNvPr id="12" name="Google Shape;12;p1" descr="corner-element.png"/>
          <p:cNvPicPr preferRelativeResize="0"/>
          <p:nvPr/>
        </p:nvPicPr>
        <p:blipFill rotWithShape="1">
          <a:blip r:embed="rId13">
            <a:alphaModFix/>
          </a:blip>
          <a:srcRect/>
          <a:stretch/>
        </p:blipFill>
        <p:spPr>
          <a:xfrm>
            <a:off x="7919918" y="3901058"/>
            <a:ext cx="1224081" cy="124244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1"/>
          <p:cNvSpPr txBox="1">
            <a:spLocks noGrp="1"/>
          </p:cNvSpPr>
          <p:nvPr>
            <p:ph type="ctrTitle"/>
          </p:nvPr>
        </p:nvSpPr>
        <p:spPr>
          <a:xfrm>
            <a:off x="703375" y="910275"/>
            <a:ext cx="7623300" cy="2503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endParaRPr sz="1100" i="1">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sz="1100" i="1">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sz="1900" i="1">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GB" sz="1900" b="1" i="1">
                <a:solidFill>
                  <a:srgbClr val="000000"/>
                </a:solidFill>
                <a:latin typeface="Times New Roman"/>
                <a:ea typeface="Times New Roman"/>
                <a:cs typeface="Times New Roman"/>
                <a:sym typeface="Times New Roman"/>
              </a:rPr>
              <a:t>Exploring the Impact of Lifestyle and Health Factors on Diabetes Risk</a:t>
            </a:r>
            <a:endParaRPr sz="1900" b="1" i="1">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GB" sz="1488">
                <a:latin typeface="Times New Roman"/>
                <a:ea typeface="Times New Roman"/>
                <a:cs typeface="Times New Roman"/>
                <a:sym typeface="Times New Roman"/>
              </a:rPr>
              <a:t>A Statistical Analysis Using BRFSS Data</a:t>
            </a:r>
            <a:endParaRPr sz="1488">
              <a:latin typeface="Times New Roman"/>
              <a:ea typeface="Times New Roman"/>
              <a:cs typeface="Times New Roman"/>
              <a:sym typeface="Times New Roman"/>
            </a:endParaRPr>
          </a:p>
          <a:p>
            <a:pPr marL="0" lvl="0" indent="0" algn="ctr" rtl="0">
              <a:spcBef>
                <a:spcPts val="0"/>
              </a:spcBef>
              <a:spcAft>
                <a:spcPts val="0"/>
              </a:spcAft>
              <a:buNone/>
            </a:pPr>
            <a:endParaRPr sz="1100" i="1">
              <a:solidFill>
                <a:srgbClr val="000000"/>
              </a:solidFill>
              <a:latin typeface="Times New Roman"/>
              <a:ea typeface="Times New Roman"/>
              <a:cs typeface="Times New Roman"/>
              <a:sym typeface="Times New Roman"/>
            </a:endParaRPr>
          </a:p>
        </p:txBody>
      </p:sp>
      <p:sp>
        <p:nvSpPr>
          <p:cNvPr id="64" name="Google Shape;64;p11"/>
          <p:cNvSpPr txBox="1">
            <a:spLocks noGrp="1"/>
          </p:cNvSpPr>
          <p:nvPr>
            <p:ph type="subTitle" idx="1"/>
          </p:nvPr>
        </p:nvSpPr>
        <p:spPr>
          <a:xfrm>
            <a:off x="6316900" y="2955525"/>
            <a:ext cx="1852800" cy="1729200"/>
          </a:xfrm>
          <a:prstGeom prst="rect">
            <a:avLst/>
          </a:prstGeom>
        </p:spPr>
        <p:txBody>
          <a:bodyPr spcFirstLastPara="1" wrap="square" lIns="91425" tIns="45700" rIns="91425" bIns="45700" anchor="t" anchorCtr="0">
            <a:normAutofit fontScale="25000" lnSpcReduction="20000"/>
          </a:bodyPr>
          <a:lstStyle/>
          <a:p>
            <a:pPr marL="0" lvl="0" indent="0" algn="ctr" rtl="0">
              <a:spcBef>
                <a:spcPts val="640"/>
              </a:spcBef>
              <a:spcAft>
                <a:spcPts val="0"/>
              </a:spcAft>
              <a:buNone/>
            </a:pPr>
            <a:endParaRPr>
              <a:latin typeface="Times New Roman"/>
              <a:ea typeface="Times New Roman"/>
              <a:cs typeface="Times New Roman"/>
              <a:sym typeface="Times New Roman"/>
            </a:endParaRPr>
          </a:p>
          <a:p>
            <a:pPr marL="0" lvl="0" indent="0" algn="ctr" rtl="0">
              <a:spcBef>
                <a:spcPts val="640"/>
              </a:spcBef>
              <a:spcAft>
                <a:spcPts val="0"/>
              </a:spcAft>
              <a:buNone/>
            </a:pPr>
            <a:r>
              <a:rPr lang="en-GB" sz="6800" b="1">
                <a:solidFill>
                  <a:schemeClr val="dk1"/>
                </a:solidFill>
                <a:latin typeface="Times New Roman"/>
                <a:ea typeface="Times New Roman"/>
                <a:cs typeface="Times New Roman"/>
                <a:sym typeface="Times New Roman"/>
              </a:rPr>
              <a:t>Presented by </a:t>
            </a:r>
            <a:endParaRPr sz="3850" b="1">
              <a:solidFill>
                <a:srgbClr val="262626"/>
              </a:solidFill>
              <a:latin typeface="Times New Roman"/>
              <a:ea typeface="Times New Roman"/>
              <a:cs typeface="Times New Roman"/>
              <a:sym typeface="Times New Roman"/>
            </a:endParaRPr>
          </a:p>
          <a:p>
            <a:pPr marL="0" lvl="0" indent="0" algn="ctr" rtl="0">
              <a:spcBef>
                <a:spcPts val="640"/>
              </a:spcBef>
              <a:spcAft>
                <a:spcPts val="0"/>
              </a:spcAft>
              <a:buNone/>
            </a:pPr>
            <a:r>
              <a:rPr lang="en-GB" sz="5050" b="1">
                <a:solidFill>
                  <a:srgbClr val="262626"/>
                </a:solidFill>
                <a:latin typeface="Times New Roman"/>
                <a:ea typeface="Times New Roman"/>
                <a:cs typeface="Times New Roman"/>
                <a:sym typeface="Times New Roman"/>
              </a:rPr>
              <a:t>Team 5</a:t>
            </a:r>
            <a:endParaRPr sz="8000" b="1">
              <a:solidFill>
                <a:schemeClr val="dk1"/>
              </a:solidFill>
              <a:latin typeface="Times New Roman"/>
              <a:ea typeface="Times New Roman"/>
              <a:cs typeface="Times New Roman"/>
              <a:sym typeface="Times New Roman"/>
            </a:endParaRPr>
          </a:p>
          <a:p>
            <a:pPr marL="0" lvl="0" indent="0" algn="ctr" rtl="0">
              <a:spcBef>
                <a:spcPts val="640"/>
              </a:spcBef>
              <a:spcAft>
                <a:spcPts val="0"/>
              </a:spcAft>
              <a:buNone/>
            </a:pPr>
            <a:r>
              <a:rPr lang="en-GB" sz="4000">
                <a:solidFill>
                  <a:schemeClr val="dk1"/>
                </a:solidFill>
                <a:latin typeface="Times New Roman"/>
                <a:ea typeface="Times New Roman"/>
                <a:cs typeface="Times New Roman"/>
                <a:sym typeface="Times New Roman"/>
              </a:rPr>
              <a:t>Alekhya Tentu</a:t>
            </a:r>
            <a:endParaRPr sz="4000">
              <a:solidFill>
                <a:schemeClr val="dk1"/>
              </a:solidFill>
              <a:latin typeface="Times New Roman"/>
              <a:ea typeface="Times New Roman"/>
              <a:cs typeface="Times New Roman"/>
              <a:sym typeface="Times New Roman"/>
            </a:endParaRPr>
          </a:p>
          <a:p>
            <a:pPr marL="0" lvl="0" indent="0" algn="ctr" rtl="0">
              <a:spcBef>
                <a:spcPts val="640"/>
              </a:spcBef>
              <a:spcAft>
                <a:spcPts val="0"/>
              </a:spcAft>
              <a:buNone/>
            </a:pPr>
            <a:r>
              <a:rPr lang="en-GB" sz="4000">
                <a:solidFill>
                  <a:schemeClr val="dk1"/>
                </a:solidFill>
                <a:highlight>
                  <a:srgbClr val="FFFFFF"/>
                </a:highlight>
                <a:latin typeface="Times New Roman"/>
                <a:ea typeface="Times New Roman"/>
                <a:cs typeface="Times New Roman"/>
                <a:sym typeface="Times New Roman"/>
              </a:rPr>
              <a:t>Rohit Eerabattini</a:t>
            </a:r>
            <a:endParaRPr sz="4000">
              <a:solidFill>
                <a:schemeClr val="dk1"/>
              </a:solidFill>
              <a:highlight>
                <a:srgbClr val="FFFFFF"/>
              </a:highlight>
              <a:latin typeface="Times New Roman"/>
              <a:ea typeface="Times New Roman"/>
              <a:cs typeface="Times New Roman"/>
              <a:sym typeface="Times New Roman"/>
            </a:endParaRPr>
          </a:p>
          <a:p>
            <a:pPr marL="0" lvl="0" indent="0" algn="ctr" rtl="0">
              <a:spcBef>
                <a:spcPts val="640"/>
              </a:spcBef>
              <a:spcAft>
                <a:spcPts val="0"/>
              </a:spcAft>
              <a:buNone/>
            </a:pPr>
            <a:r>
              <a:rPr lang="en-GB" sz="4000">
                <a:solidFill>
                  <a:schemeClr val="dk1"/>
                </a:solidFill>
                <a:highlight>
                  <a:srgbClr val="FFFFFF"/>
                </a:highlight>
                <a:latin typeface="Times New Roman"/>
                <a:ea typeface="Times New Roman"/>
                <a:cs typeface="Times New Roman"/>
                <a:sym typeface="Times New Roman"/>
              </a:rPr>
              <a:t> Kavya Sree Katepalli</a:t>
            </a:r>
            <a:endParaRPr sz="4000">
              <a:solidFill>
                <a:schemeClr val="dk1"/>
              </a:solidFill>
              <a:highlight>
                <a:srgbClr val="FFFFFF"/>
              </a:highlight>
              <a:latin typeface="Times New Roman"/>
              <a:ea typeface="Times New Roman"/>
              <a:cs typeface="Times New Roman"/>
              <a:sym typeface="Times New Roman"/>
            </a:endParaRPr>
          </a:p>
          <a:p>
            <a:pPr marL="0" lvl="0" indent="0" algn="ctr" rtl="0">
              <a:spcBef>
                <a:spcPts val="640"/>
              </a:spcBef>
              <a:spcAft>
                <a:spcPts val="0"/>
              </a:spcAft>
              <a:buNone/>
            </a:pPr>
            <a:r>
              <a:rPr lang="en-GB" sz="4000">
                <a:solidFill>
                  <a:schemeClr val="dk1"/>
                </a:solidFill>
                <a:highlight>
                  <a:srgbClr val="FFFFFF"/>
                </a:highlight>
                <a:latin typeface="Times New Roman"/>
                <a:ea typeface="Times New Roman"/>
                <a:cs typeface="Times New Roman"/>
                <a:sym typeface="Times New Roman"/>
              </a:rPr>
              <a:t>Dheeraj Pillalamarri</a:t>
            </a:r>
            <a:endParaRPr sz="4000">
              <a:solidFill>
                <a:schemeClr val="dk1"/>
              </a:solidFill>
              <a:highlight>
                <a:srgbClr val="FFFFFF"/>
              </a:highlight>
              <a:latin typeface="Times New Roman"/>
              <a:ea typeface="Times New Roman"/>
              <a:cs typeface="Times New Roman"/>
              <a:sym typeface="Times New Roman"/>
            </a:endParaRPr>
          </a:p>
          <a:p>
            <a:pPr marL="0" lvl="0" indent="0" algn="ctr" rtl="0">
              <a:spcBef>
                <a:spcPts val="640"/>
              </a:spcBef>
              <a:spcAft>
                <a:spcPts val="0"/>
              </a:spcAft>
              <a:buNone/>
            </a:pPr>
            <a:r>
              <a:rPr lang="en-GB" sz="4000">
                <a:solidFill>
                  <a:schemeClr val="dk1"/>
                </a:solidFill>
                <a:highlight>
                  <a:srgbClr val="FFFFFF"/>
                </a:highlight>
                <a:latin typeface="Times New Roman"/>
                <a:ea typeface="Times New Roman"/>
                <a:cs typeface="Times New Roman"/>
                <a:sym typeface="Times New Roman"/>
              </a:rPr>
              <a:t> Sai Meghana Kotini</a:t>
            </a:r>
            <a:endParaRPr sz="4000">
              <a:solidFill>
                <a:schemeClr val="dk1"/>
              </a:solidFill>
              <a:latin typeface="Times New Roman"/>
              <a:ea typeface="Times New Roman"/>
              <a:cs typeface="Times New Roman"/>
              <a:sym typeface="Times New Roman"/>
            </a:endParaRPr>
          </a:p>
          <a:p>
            <a:pPr marL="0" lvl="0" indent="0" algn="ctr" rtl="0">
              <a:spcBef>
                <a:spcPts val="64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47F-5555-B5E5-6273-6A65C6C6E285}"/>
              </a:ext>
            </a:extLst>
          </p:cNvPr>
          <p:cNvSpPr>
            <a:spLocks noGrp="1"/>
          </p:cNvSpPr>
          <p:nvPr>
            <p:ph type="ctrTitle"/>
          </p:nvPr>
        </p:nvSpPr>
        <p:spPr>
          <a:xfrm>
            <a:off x="0" y="578488"/>
            <a:ext cx="9144000" cy="343407"/>
          </a:xfrm>
        </p:spPr>
        <p:txBody>
          <a:bodyPr>
            <a:normAutofit fontScale="90000"/>
          </a:bodyPr>
          <a:lstStyle/>
          <a:p>
            <a:r>
              <a:rPr lang="en-US" dirty="0"/>
              <a:t>T-Test</a:t>
            </a:r>
          </a:p>
        </p:txBody>
      </p:sp>
      <p:sp>
        <p:nvSpPr>
          <p:cNvPr id="3" name="Subtitle 2">
            <a:extLst>
              <a:ext uri="{FF2B5EF4-FFF2-40B4-BE49-F238E27FC236}">
                <a16:creationId xmlns:a16="http://schemas.microsoft.com/office/drawing/2014/main" id="{30C09076-79EF-6400-F15B-C0D963D544EF}"/>
              </a:ext>
            </a:extLst>
          </p:cNvPr>
          <p:cNvSpPr>
            <a:spLocks noGrp="1"/>
          </p:cNvSpPr>
          <p:nvPr>
            <p:ph type="subTitle" idx="1"/>
          </p:nvPr>
        </p:nvSpPr>
        <p:spPr>
          <a:xfrm>
            <a:off x="0" y="921895"/>
            <a:ext cx="9144000" cy="4221605"/>
          </a:xfrm>
        </p:spPr>
        <p:txBody>
          <a:bodyPr>
            <a:normAutofit fontScale="70000" lnSpcReduction="20000"/>
          </a:bodyPr>
          <a:lstStyle/>
          <a:p>
            <a:pPr algn="l"/>
            <a:r>
              <a:rPr lang="en-US" sz="1600" b="1" dirty="0">
                <a:solidFill>
                  <a:schemeClr val="tx1"/>
                </a:solidFill>
                <a:latin typeface="Times New Roman" panose="02020603050405020304" pitchFamily="18" charset="0"/>
                <a:cs typeface="Times New Roman" panose="02020603050405020304" pitchFamily="18" charset="0"/>
              </a:rPr>
              <a:t>1.T-Statistic:</a:t>
            </a:r>
          </a:p>
          <a:p>
            <a:pPr algn="l"/>
            <a:r>
              <a:rPr lang="en-US" sz="1600" dirty="0">
                <a:solidFill>
                  <a:schemeClr val="tx1"/>
                </a:solidFill>
                <a:latin typeface="Times New Roman" panose="02020603050405020304" pitchFamily="18" charset="0"/>
                <a:cs typeface="Times New Roman" panose="02020603050405020304" pitchFamily="18" charset="0"/>
              </a:rPr>
              <a:t>Value: -99.92</a:t>
            </a:r>
          </a:p>
          <a:p>
            <a:pPr algn="l"/>
            <a:r>
              <a:rPr lang="en-US" sz="1600" dirty="0">
                <a:solidFill>
                  <a:schemeClr val="tx1"/>
                </a:solidFill>
                <a:latin typeface="Times New Roman" panose="02020603050405020304" pitchFamily="18" charset="0"/>
                <a:cs typeface="Times New Roman" panose="02020603050405020304" pitchFamily="18" charset="0"/>
              </a:rPr>
              <a:t>A highly negative t-statistic indicates a substantial difference in BMI between the two groups, with the "Diabetes or Pre-diabetes" group having significantly higher BMI values compared to the "No Diabetes" group.</a:t>
            </a:r>
          </a:p>
          <a:p>
            <a:pPr algn="l"/>
            <a:r>
              <a:rPr lang="en-US" sz="1600" b="1" dirty="0">
                <a:solidFill>
                  <a:schemeClr val="tx1"/>
                </a:solidFill>
                <a:latin typeface="Times New Roman" panose="02020603050405020304" pitchFamily="18" charset="0"/>
                <a:cs typeface="Times New Roman" panose="02020603050405020304" pitchFamily="18" charset="0"/>
              </a:rPr>
              <a:t>2.Degrees of Freedom (</a:t>
            </a:r>
            <a:r>
              <a:rPr lang="en-US" sz="1600" b="1" dirty="0" err="1">
                <a:solidFill>
                  <a:schemeClr val="tx1"/>
                </a:solidFill>
                <a:latin typeface="Times New Roman" panose="02020603050405020304" pitchFamily="18" charset="0"/>
                <a:cs typeface="Times New Roman" panose="02020603050405020304" pitchFamily="18" charset="0"/>
              </a:rPr>
              <a:t>df</a:t>
            </a:r>
            <a:r>
              <a:rPr lang="en-US" sz="1600" b="1" dirty="0">
                <a:solidFill>
                  <a:schemeClr val="tx1"/>
                </a:solidFill>
                <a:latin typeface="Times New Roman" panose="02020603050405020304" pitchFamily="18" charset="0"/>
                <a:cs typeface="Times New Roman" panose="02020603050405020304" pitchFamily="18" charset="0"/>
              </a:rPr>
              <a:t>):</a:t>
            </a:r>
          </a:p>
          <a:p>
            <a:pPr algn="l"/>
            <a:r>
              <a:rPr lang="en-US" sz="1600" dirty="0">
                <a:solidFill>
                  <a:schemeClr val="tx1"/>
                </a:solidFill>
                <a:latin typeface="Times New Roman" panose="02020603050405020304" pitchFamily="18" charset="0"/>
                <a:cs typeface="Times New Roman" panose="02020603050405020304" pitchFamily="18" charset="0"/>
              </a:rPr>
              <a:t>Value: 44,093.403</a:t>
            </a:r>
          </a:p>
          <a:p>
            <a:pPr algn="l"/>
            <a:r>
              <a:rPr lang="en-US" sz="1600" dirty="0">
                <a:solidFill>
                  <a:schemeClr val="tx1"/>
                </a:solidFill>
                <a:latin typeface="Times New Roman" panose="02020603050405020304" pitchFamily="18" charset="0"/>
                <a:cs typeface="Times New Roman" panose="02020603050405020304" pitchFamily="18" charset="0"/>
              </a:rPr>
              <a:t>Indicates that the test has a very large sample size, contributing to the precision of the results.</a:t>
            </a:r>
          </a:p>
          <a:p>
            <a:pPr algn="l"/>
            <a:r>
              <a:rPr lang="en-US" sz="1600" b="1" dirty="0">
                <a:solidFill>
                  <a:schemeClr val="tx1"/>
                </a:solidFill>
                <a:latin typeface="Times New Roman" panose="02020603050405020304" pitchFamily="18" charset="0"/>
                <a:cs typeface="Times New Roman" panose="02020603050405020304" pitchFamily="18" charset="0"/>
              </a:rPr>
              <a:t>3.p-Value:</a:t>
            </a:r>
          </a:p>
          <a:p>
            <a:pPr algn="l"/>
            <a:r>
              <a:rPr lang="en-US" sz="1600" dirty="0">
                <a:solidFill>
                  <a:schemeClr val="tx1"/>
                </a:solidFill>
                <a:latin typeface="Times New Roman" panose="02020603050405020304" pitchFamily="18" charset="0"/>
                <a:cs typeface="Times New Roman" panose="02020603050405020304" pitchFamily="18" charset="0"/>
              </a:rPr>
              <a:t>Value: &lt; 2.22×10−162.22×10 −16</a:t>
            </a:r>
          </a:p>
          <a:p>
            <a:pPr algn="l"/>
            <a:r>
              <a:rPr lang="en-US" sz="1600" dirty="0">
                <a:solidFill>
                  <a:schemeClr val="tx1"/>
                </a:solidFill>
                <a:latin typeface="Times New Roman" panose="02020603050405020304" pitchFamily="18" charset="0"/>
                <a:cs typeface="Times New Roman" panose="02020603050405020304" pitchFamily="18" charset="0"/>
              </a:rPr>
              <a:t> The p-value is far smaller than the conventional significance threshold of 0.05, strongly rejecting the null hypothesis of no difference in means. This confirms that the BMI of individuals with diabetes or pre-diabetes is significantly different from those without diabetes.</a:t>
            </a:r>
          </a:p>
          <a:p>
            <a:pPr algn="l"/>
            <a:r>
              <a:rPr lang="en-US" sz="1600" b="1" dirty="0">
                <a:solidFill>
                  <a:schemeClr val="tx1"/>
                </a:solidFill>
                <a:latin typeface="Times New Roman" panose="02020603050405020304" pitchFamily="18" charset="0"/>
                <a:cs typeface="Times New Roman" panose="02020603050405020304" pitchFamily="18" charset="0"/>
              </a:rPr>
              <a:t>4.Confidence Interval (95%):</a:t>
            </a:r>
          </a:p>
          <a:p>
            <a:pPr algn="l"/>
            <a:r>
              <a:rPr lang="en-US" sz="1600" dirty="0">
                <a:solidFill>
                  <a:schemeClr val="tx1"/>
                </a:solidFill>
                <a:latin typeface="Times New Roman" panose="02020603050405020304" pitchFamily="18" charset="0"/>
                <a:cs typeface="Times New Roman" panose="02020603050405020304" pitchFamily="18" charset="0"/>
              </a:rPr>
              <a:t>Lower Bound: -4.219</a:t>
            </a:r>
          </a:p>
          <a:p>
            <a:pPr algn="l"/>
            <a:r>
              <a:rPr lang="en-US" sz="1600" dirty="0">
                <a:solidFill>
                  <a:schemeClr val="tx1"/>
                </a:solidFill>
                <a:latin typeface="Times New Roman" panose="02020603050405020304" pitchFamily="18" charset="0"/>
                <a:cs typeface="Times New Roman" panose="02020603050405020304" pitchFamily="18" charset="0"/>
              </a:rPr>
              <a:t>Upper Bound: -4.057</a:t>
            </a:r>
          </a:p>
          <a:p>
            <a:pPr algn="l"/>
            <a:r>
              <a:rPr lang="en-US" sz="1600" dirty="0">
                <a:solidFill>
                  <a:schemeClr val="tx1"/>
                </a:solidFill>
                <a:latin typeface="Times New Roman" panose="02020603050405020304" pitchFamily="18" charset="0"/>
                <a:cs typeface="Times New Roman" panose="02020603050405020304" pitchFamily="18" charset="0"/>
              </a:rPr>
              <a:t>The confidence interval does not include zero, further supporting the conclusion of a significant difference. The negative bounds reflect that the mean BMI for the "Diabetes or Pre-diabetes" group is higher than that of the "No Diabetes" group.</a:t>
            </a:r>
          </a:p>
          <a:p>
            <a:pPr algn="l"/>
            <a:r>
              <a:rPr lang="en-US" sz="1600" b="1" dirty="0">
                <a:solidFill>
                  <a:schemeClr val="tx1"/>
                </a:solidFill>
                <a:latin typeface="Times New Roman" panose="02020603050405020304" pitchFamily="18" charset="0"/>
                <a:cs typeface="Times New Roman" panose="02020603050405020304" pitchFamily="18" charset="0"/>
              </a:rPr>
              <a:t>5.Sample Estimates (Group Means):</a:t>
            </a:r>
          </a:p>
          <a:p>
            <a:pPr algn="l"/>
            <a:r>
              <a:rPr lang="en-US" sz="1600" dirty="0">
                <a:solidFill>
                  <a:schemeClr val="tx1"/>
                </a:solidFill>
                <a:latin typeface="Times New Roman" panose="02020603050405020304" pitchFamily="18" charset="0"/>
                <a:cs typeface="Times New Roman" panose="02020603050405020304" pitchFamily="18" charset="0"/>
              </a:rPr>
              <a:t>Mean BMI for "No Diabetes" group: 27.80577</a:t>
            </a:r>
          </a:p>
          <a:p>
            <a:pPr algn="l"/>
            <a:r>
              <a:rPr lang="en-US" sz="1600" dirty="0">
                <a:solidFill>
                  <a:schemeClr val="tx1"/>
                </a:solidFill>
                <a:latin typeface="Times New Roman" panose="02020603050405020304" pitchFamily="18" charset="0"/>
                <a:cs typeface="Times New Roman" panose="02020603050405020304" pitchFamily="18" charset="0"/>
              </a:rPr>
              <a:t>Mean BMI for "Diabetes or Pre-diabetes" group: 31.94401</a:t>
            </a:r>
          </a:p>
          <a:p>
            <a:pPr algn="l"/>
            <a:r>
              <a:rPr lang="en-US" sz="1600" dirty="0">
                <a:solidFill>
                  <a:schemeClr val="tx1"/>
                </a:solidFill>
                <a:latin typeface="Times New Roman" panose="02020603050405020304" pitchFamily="18" charset="0"/>
                <a:cs typeface="Times New Roman" panose="02020603050405020304" pitchFamily="18" charset="0"/>
              </a:rPr>
              <a:t>The difference in means (31.94−27.80≈4.1431.94−27.80≈4.14) aligns with the confidence interval, indicating a clinically meaningful increase in BMI among individuals with diabetes or pre-diabetes.</a:t>
            </a:r>
          </a:p>
        </p:txBody>
      </p:sp>
    </p:spTree>
    <p:extLst>
      <p:ext uri="{BB962C8B-B14F-4D97-AF65-F5344CB8AC3E}">
        <p14:creationId xmlns:p14="http://schemas.microsoft.com/office/powerpoint/2010/main" val="2792166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6E71-9DE2-5A3E-D6F0-AF7350862B0E}"/>
              </a:ext>
            </a:extLst>
          </p:cNvPr>
          <p:cNvSpPr>
            <a:spLocks noGrp="1"/>
          </p:cNvSpPr>
          <p:nvPr>
            <p:ph type="title"/>
          </p:nvPr>
        </p:nvSpPr>
        <p:spPr>
          <a:xfrm>
            <a:off x="457200" y="702644"/>
            <a:ext cx="8229600" cy="296567"/>
          </a:xfrm>
        </p:spPr>
        <p:txBody>
          <a:bodyPr>
            <a:normAutofit fontScale="90000"/>
          </a:bodyPr>
          <a:lstStyle/>
          <a:p>
            <a:r>
              <a:rPr lang="en-US" dirty="0"/>
              <a:t>EXPLORATORY DATA ANALYSIS</a:t>
            </a:r>
          </a:p>
        </p:txBody>
      </p:sp>
      <p:sp>
        <p:nvSpPr>
          <p:cNvPr id="3" name="Text Placeholder 2">
            <a:extLst>
              <a:ext uri="{FF2B5EF4-FFF2-40B4-BE49-F238E27FC236}">
                <a16:creationId xmlns:a16="http://schemas.microsoft.com/office/drawing/2014/main" id="{BFB13788-C68F-CDC1-98BD-6ECAB5131FD3}"/>
              </a:ext>
            </a:extLst>
          </p:cNvPr>
          <p:cNvSpPr>
            <a:spLocks noGrp="1"/>
          </p:cNvSpPr>
          <p:nvPr>
            <p:ph type="body" idx="1"/>
          </p:nvPr>
        </p:nvSpPr>
        <p:spPr>
          <a:xfrm>
            <a:off x="0" y="1214204"/>
            <a:ext cx="9160327" cy="3927382"/>
          </a:xfrm>
        </p:spPr>
        <p:txBody>
          <a:bodyPr/>
          <a:lstStyle/>
          <a:p>
            <a:pPr marL="114300" indent="0">
              <a:buNone/>
            </a:pP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114300" indent="0">
              <a:buNone/>
            </a:pPr>
            <a:r>
              <a:rPr lang="en-US" sz="1400" b="1" dirty="0">
                <a:latin typeface="Times New Roman" panose="02020603050405020304" pitchFamily="18" charset="0"/>
                <a:cs typeface="Times New Roman" panose="02020603050405020304" pitchFamily="18" charset="0"/>
              </a:rPr>
              <a:t>1. Distribution of BMI </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BMI distribution is right-skewed, with most individuals having </a:t>
            </a:r>
          </a:p>
          <a:p>
            <a:pPr marL="114300" indent="0">
              <a:buNone/>
            </a:pPr>
            <a:r>
              <a:rPr lang="en-US" sz="1400" dirty="0">
                <a:latin typeface="Times New Roman" panose="02020603050405020304" pitchFamily="18" charset="0"/>
                <a:cs typeface="Times New Roman" panose="02020603050405020304" pitchFamily="18" charset="0"/>
              </a:rPr>
              <a:t>a BMI in the range of approximately 25 to 35.</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Very few individuals have BMI values exceeding 50, indicating </a:t>
            </a:r>
          </a:p>
          <a:p>
            <a:pPr marL="114300" indent="0">
              <a:buNone/>
            </a:pPr>
            <a:r>
              <a:rPr lang="en-US" sz="1400" dirty="0">
                <a:latin typeface="Times New Roman" panose="02020603050405020304" pitchFamily="18" charset="0"/>
                <a:cs typeface="Times New Roman" panose="02020603050405020304" pitchFamily="18" charset="0"/>
              </a:rPr>
              <a:t>that extremely high BMI values are rare in this dataset.</a:t>
            </a:r>
          </a:p>
          <a:p>
            <a:pPr marL="114300" indent="0">
              <a:buNone/>
            </a:pPr>
            <a:endParaRPr lang="en-US" sz="1200" dirty="0">
              <a:latin typeface="Times New Roman" panose="02020603050405020304" pitchFamily="18" charset="0"/>
              <a:cs typeface="Times New Roman" panose="02020603050405020304" pitchFamily="18" charset="0"/>
            </a:endParaRPr>
          </a:p>
        </p:txBody>
      </p:sp>
      <p:pic>
        <p:nvPicPr>
          <p:cNvPr id="4" name="Picture 3" descr="A graph of a distribution of bmi&#10;&#10;Description automatically generated">
            <a:extLst>
              <a:ext uri="{FF2B5EF4-FFF2-40B4-BE49-F238E27FC236}">
                <a16:creationId xmlns:a16="http://schemas.microsoft.com/office/drawing/2014/main" id="{F180259C-DEBE-86F6-0760-2759B049B358}"/>
              </a:ext>
            </a:extLst>
          </p:cNvPr>
          <p:cNvPicPr>
            <a:picLocks noChangeAspect="1"/>
          </p:cNvPicPr>
          <p:nvPr/>
        </p:nvPicPr>
        <p:blipFill>
          <a:blip r:embed="rId2"/>
          <a:stretch>
            <a:fillRect/>
          </a:stretch>
        </p:blipFill>
        <p:spPr>
          <a:xfrm>
            <a:off x="5493382" y="1837381"/>
            <a:ext cx="3193418" cy="2589422"/>
          </a:xfrm>
          <a:prstGeom prst="rect">
            <a:avLst/>
          </a:prstGeom>
        </p:spPr>
      </p:pic>
    </p:spTree>
    <p:extLst>
      <p:ext uri="{BB962C8B-B14F-4D97-AF65-F5344CB8AC3E}">
        <p14:creationId xmlns:p14="http://schemas.microsoft.com/office/powerpoint/2010/main" val="1289564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AC3A-ECAE-0C56-7A8C-0B2CA8F3591C}"/>
              </a:ext>
            </a:extLst>
          </p:cNvPr>
          <p:cNvSpPr>
            <a:spLocks noGrp="1"/>
          </p:cNvSpPr>
          <p:nvPr>
            <p:ph type="title"/>
          </p:nvPr>
        </p:nvSpPr>
        <p:spPr/>
        <p:txBody>
          <a:bodyPr>
            <a:normAutofit fontScale="90000"/>
          </a:bodyPr>
          <a:lstStyle/>
          <a:p>
            <a:r>
              <a:rPr lang="en-US" dirty="0"/>
              <a:t>EXPLORATORY DATA ANALYSIS</a:t>
            </a:r>
          </a:p>
        </p:txBody>
      </p:sp>
      <p:sp>
        <p:nvSpPr>
          <p:cNvPr id="3" name="Text Placeholder 2">
            <a:extLst>
              <a:ext uri="{FF2B5EF4-FFF2-40B4-BE49-F238E27FC236}">
                <a16:creationId xmlns:a16="http://schemas.microsoft.com/office/drawing/2014/main" id="{61E55142-3AAA-3E62-89A5-032523F49E5B}"/>
              </a:ext>
            </a:extLst>
          </p:cNvPr>
          <p:cNvSpPr>
            <a:spLocks noGrp="1"/>
          </p:cNvSpPr>
          <p:nvPr>
            <p:ph type="body" idx="1"/>
          </p:nvPr>
        </p:nvSpPr>
        <p:spPr>
          <a:xfrm>
            <a:off x="0" y="1610178"/>
            <a:ext cx="9144000" cy="3471487"/>
          </a:xfrm>
        </p:spPr>
        <p:txBody>
          <a:bodyPr>
            <a:normAutofit/>
          </a:bodyPr>
          <a:lstStyle/>
          <a:p>
            <a:pPr marL="114300" indent="0">
              <a:buNone/>
            </a:pPr>
            <a:r>
              <a:rPr lang="en-US" sz="1600" b="1" dirty="0">
                <a:latin typeface="Times New Roman" panose="02020603050405020304" pitchFamily="18" charset="0"/>
                <a:cs typeface="Times New Roman" panose="02020603050405020304" pitchFamily="18" charset="0"/>
              </a:rPr>
              <a:t>2. Count of Individuals with and without High Cholesterol (Middle Chart):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are more individuals without high cholesterol </a:t>
            </a:r>
          </a:p>
          <a:p>
            <a:pPr marL="114300" indent="0">
              <a:buNone/>
            </a:pPr>
            <a:r>
              <a:rPr lang="en-US" sz="1600" dirty="0">
                <a:latin typeface="Times New Roman" panose="02020603050405020304" pitchFamily="18" charset="0"/>
                <a:cs typeface="Times New Roman" panose="02020603050405020304" pitchFamily="18" charset="0"/>
              </a:rPr>
              <a:t>compared to those with high cholesterol.</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imbalance in the count suggests that high </a:t>
            </a:r>
          </a:p>
          <a:p>
            <a:pPr marL="114300" indent="0">
              <a:buNone/>
            </a:pPr>
            <a:r>
              <a:rPr lang="en-US" sz="1600" dirty="0">
                <a:latin typeface="Times New Roman" panose="02020603050405020304" pitchFamily="18" charset="0"/>
                <a:cs typeface="Times New Roman" panose="02020603050405020304" pitchFamily="18" charset="0"/>
              </a:rPr>
              <a:t>cholesterol is less common in this dataset.</a:t>
            </a:r>
          </a:p>
          <a:p>
            <a:pPr marL="114300" indent="0">
              <a:buNone/>
            </a:pPr>
            <a:endParaRPr lang="en-US" sz="1400" dirty="0"/>
          </a:p>
        </p:txBody>
      </p:sp>
      <p:pic>
        <p:nvPicPr>
          <p:cNvPr id="5" name="Picture 4" descr="A graph with red squares&#10;&#10;Description automatically generated">
            <a:extLst>
              <a:ext uri="{FF2B5EF4-FFF2-40B4-BE49-F238E27FC236}">
                <a16:creationId xmlns:a16="http://schemas.microsoft.com/office/drawing/2014/main" id="{0A988756-76D3-2AEF-2260-D3477206B671}"/>
              </a:ext>
            </a:extLst>
          </p:cNvPr>
          <p:cNvPicPr>
            <a:picLocks noChangeAspect="1"/>
          </p:cNvPicPr>
          <p:nvPr/>
        </p:nvPicPr>
        <p:blipFill>
          <a:blip r:embed="rId2"/>
          <a:stretch>
            <a:fillRect/>
          </a:stretch>
        </p:blipFill>
        <p:spPr>
          <a:xfrm>
            <a:off x="5446691" y="2075935"/>
            <a:ext cx="3195479" cy="2615986"/>
          </a:xfrm>
          <a:prstGeom prst="rect">
            <a:avLst/>
          </a:prstGeom>
        </p:spPr>
      </p:pic>
    </p:spTree>
    <p:extLst>
      <p:ext uri="{BB962C8B-B14F-4D97-AF65-F5344CB8AC3E}">
        <p14:creationId xmlns:p14="http://schemas.microsoft.com/office/powerpoint/2010/main" val="96824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57105-17A7-0E6E-382A-004C067D3538}"/>
              </a:ext>
            </a:extLst>
          </p:cNvPr>
          <p:cNvSpPr>
            <a:spLocks noGrp="1"/>
          </p:cNvSpPr>
          <p:nvPr>
            <p:ph type="title"/>
          </p:nvPr>
        </p:nvSpPr>
        <p:spPr/>
        <p:txBody>
          <a:bodyPr>
            <a:normAutofit fontScale="90000"/>
          </a:bodyPr>
          <a:lstStyle/>
          <a:p>
            <a:r>
              <a:rPr lang="en-US" dirty="0"/>
              <a:t>EXPLORATORY DATA ANALYSIS</a:t>
            </a:r>
          </a:p>
        </p:txBody>
      </p:sp>
      <p:sp>
        <p:nvSpPr>
          <p:cNvPr id="3" name="Text Placeholder 2">
            <a:extLst>
              <a:ext uri="{FF2B5EF4-FFF2-40B4-BE49-F238E27FC236}">
                <a16:creationId xmlns:a16="http://schemas.microsoft.com/office/drawing/2014/main" id="{BF33B4EF-AC15-DE35-0758-1BD409E50311}"/>
              </a:ext>
            </a:extLst>
          </p:cNvPr>
          <p:cNvSpPr>
            <a:spLocks noGrp="1"/>
          </p:cNvSpPr>
          <p:nvPr>
            <p:ph type="body" idx="1"/>
          </p:nvPr>
        </p:nvSpPr>
        <p:spPr>
          <a:xfrm>
            <a:off x="0" y="1610178"/>
            <a:ext cx="9144000" cy="3533321"/>
          </a:xfrm>
        </p:spPr>
        <p:txBody>
          <a:bodyPr>
            <a:normAutofit/>
          </a:bodyPr>
          <a:lstStyle/>
          <a:p>
            <a:pPr marL="114300" indent="0">
              <a:buNone/>
            </a:pPr>
            <a:r>
              <a:rPr lang="en-US" sz="1600" b="1" dirty="0">
                <a:latin typeface="Times New Roman" panose="02020603050405020304" pitchFamily="18" charset="0"/>
                <a:cs typeface="Times New Roman" panose="02020603050405020304" pitchFamily="18" charset="0"/>
              </a:rPr>
              <a:t>3. Correlation Matrix (Right Chart):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correlation matrix visually represents the relationships </a:t>
            </a:r>
          </a:p>
          <a:p>
            <a:pPr marL="114300" indent="0">
              <a:buNone/>
            </a:pPr>
            <a:r>
              <a:rPr lang="en-US" sz="1600" dirty="0">
                <a:latin typeface="Times New Roman" panose="02020603050405020304" pitchFamily="18" charset="0"/>
                <a:cs typeface="Times New Roman" panose="02020603050405020304" pitchFamily="18" charset="0"/>
              </a:rPr>
              <a:t>between multiple variables.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Darker blue dots indicate a strong positive correlation, </a:t>
            </a:r>
          </a:p>
          <a:p>
            <a:pPr marL="114300" indent="0">
              <a:buNone/>
            </a:pPr>
            <a:r>
              <a:rPr lang="en-US" sz="1600" dirty="0">
                <a:latin typeface="Times New Roman" panose="02020603050405020304" pitchFamily="18" charset="0"/>
                <a:cs typeface="Times New Roman" panose="02020603050405020304" pitchFamily="18" charset="0"/>
              </a:rPr>
              <a:t>while darker red dots indicate a strong negative correlation.</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Observations: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Some variables have moderate to strong correlations,</a:t>
            </a:r>
          </a:p>
          <a:p>
            <a:pPr marL="457200" lvl="1" indent="0">
              <a:buNone/>
            </a:pPr>
            <a:r>
              <a:rPr lang="en-US" sz="1600" dirty="0">
                <a:latin typeface="Times New Roman" panose="02020603050405020304" pitchFamily="18" charset="0"/>
                <a:cs typeface="Times New Roman" panose="02020603050405020304" pitchFamily="18" charset="0"/>
              </a:rPr>
              <a:t> potentially indicating interdependence (e.g., income and education).</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Variables like "</a:t>
            </a:r>
            <a:r>
              <a:rPr lang="en-US" sz="1600" dirty="0" err="1">
                <a:latin typeface="Times New Roman" panose="02020603050405020304" pitchFamily="18" charset="0"/>
                <a:cs typeface="Times New Roman" panose="02020603050405020304" pitchFamily="18" charset="0"/>
              </a:rPr>
              <a:t>Diabetes_binary</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HighChol</a:t>
            </a:r>
            <a:r>
              <a:rPr lang="en-US" sz="1600" dirty="0">
                <a:latin typeface="Times New Roman" panose="02020603050405020304" pitchFamily="18" charset="0"/>
                <a:cs typeface="Times New Roman" panose="02020603050405020304" pitchFamily="18" charset="0"/>
              </a:rPr>
              <a:t>" may have </a:t>
            </a:r>
          </a:p>
          <a:p>
            <a:pPr marL="457200" lvl="1" indent="0">
              <a:buNone/>
            </a:pPr>
            <a:r>
              <a:rPr lang="en-US" sz="1600" dirty="0">
                <a:latin typeface="Times New Roman" panose="02020603050405020304" pitchFamily="18" charset="0"/>
                <a:cs typeface="Times New Roman" panose="02020603050405020304" pitchFamily="18" charset="0"/>
              </a:rPr>
              <a:t>correlations worth exploring further in relation to chronic disease outcomes.</a:t>
            </a:r>
          </a:p>
          <a:p>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4F17588-3485-DCCE-82BB-FC3865C29082}"/>
              </a:ext>
            </a:extLst>
          </p:cNvPr>
          <p:cNvPicPr>
            <a:picLocks noChangeAspect="1"/>
          </p:cNvPicPr>
          <p:nvPr/>
        </p:nvPicPr>
        <p:blipFill>
          <a:blip r:embed="rId2"/>
          <a:stretch>
            <a:fillRect/>
          </a:stretch>
        </p:blipFill>
        <p:spPr>
          <a:xfrm>
            <a:off x="6183442" y="1610178"/>
            <a:ext cx="2731731" cy="2307771"/>
          </a:xfrm>
          <a:prstGeom prst="rect">
            <a:avLst/>
          </a:prstGeom>
        </p:spPr>
      </p:pic>
    </p:spTree>
    <p:extLst>
      <p:ext uri="{BB962C8B-B14F-4D97-AF65-F5344CB8AC3E}">
        <p14:creationId xmlns:p14="http://schemas.microsoft.com/office/powerpoint/2010/main" val="1678482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1C0167-A617-DAEB-B2C2-BAE74CE3EF34}"/>
              </a:ext>
            </a:extLst>
          </p:cNvPr>
          <p:cNvSpPr>
            <a:spLocks noGrp="1"/>
          </p:cNvSpPr>
          <p:nvPr>
            <p:ph type="body" idx="1"/>
          </p:nvPr>
        </p:nvSpPr>
        <p:spPr>
          <a:xfrm>
            <a:off x="0" y="594732"/>
            <a:ext cx="9144000" cy="4548767"/>
          </a:xfrm>
        </p:spPr>
        <p:txBody>
          <a:bodyPr>
            <a:normAutofit/>
          </a:bodyPr>
          <a:lstStyle/>
          <a:p>
            <a:pPr marL="114300" indent="0" algn="ctr">
              <a:buNone/>
            </a:pPr>
            <a:r>
              <a:rPr lang="en-US" sz="2400" dirty="0">
                <a:latin typeface="Times New Roman" panose="02020603050405020304" pitchFamily="18" charset="0"/>
                <a:cs typeface="Times New Roman" panose="02020603050405020304" pitchFamily="18" charset="0"/>
              </a:rPr>
              <a:t>VARIABLE DISCRIPTION TABLE</a:t>
            </a:r>
          </a:p>
        </p:txBody>
      </p:sp>
      <p:graphicFrame>
        <p:nvGraphicFramePr>
          <p:cNvPr id="6" name="Table 5">
            <a:extLst>
              <a:ext uri="{FF2B5EF4-FFF2-40B4-BE49-F238E27FC236}">
                <a16:creationId xmlns:a16="http://schemas.microsoft.com/office/drawing/2014/main" id="{3C8FCFD1-7140-E025-785C-3B034A347CEA}"/>
              </a:ext>
            </a:extLst>
          </p:cNvPr>
          <p:cNvGraphicFramePr>
            <a:graphicFrameLocks noGrp="1"/>
          </p:cNvGraphicFramePr>
          <p:nvPr>
            <p:extLst>
              <p:ext uri="{D42A27DB-BD31-4B8C-83A1-F6EECF244321}">
                <p14:modId xmlns:p14="http://schemas.microsoft.com/office/powerpoint/2010/main" val="4002623110"/>
              </p:ext>
            </p:extLst>
          </p:nvPr>
        </p:nvGraphicFramePr>
        <p:xfrm>
          <a:off x="0" y="1299037"/>
          <a:ext cx="9129132" cy="5249189"/>
        </p:xfrm>
        <a:graphic>
          <a:graphicData uri="http://schemas.openxmlformats.org/drawingml/2006/table">
            <a:tbl>
              <a:tblPr firstRow="1" bandRow="1">
                <a:tableStyleId>{5C22544A-7EE6-4342-B048-85BDC9FD1C3A}</a:tableStyleId>
              </a:tblPr>
              <a:tblGrid>
                <a:gridCol w="988741">
                  <a:extLst>
                    <a:ext uri="{9D8B030D-6E8A-4147-A177-3AD203B41FA5}">
                      <a16:colId xmlns:a16="http://schemas.microsoft.com/office/drawing/2014/main" val="1653054618"/>
                    </a:ext>
                  </a:extLst>
                </a:gridCol>
                <a:gridCol w="1096650">
                  <a:extLst>
                    <a:ext uri="{9D8B030D-6E8A-4147-A177-3AD203B41FA5}">
                      <a16:colId xmlns:a16="http://schemas.microsoft.com/office/drawing/2014/main" val="2902144903"/>
                    </a:ext>
                  </a:extLst>
                </a:gridCol>
                <a:gridCol w="880832">
                  <a:extLst>
                    <a:ext uri="{9D8B030D-6E8A-4147-A177-3AD203B41FA5}">
                      <a16:colId xmlns:a16="http://schemas.microsoft.com/office/drawing/2014/main" val="3261060341"/>
                    </a:ext>
                  </a:extLst>
                </a:gridCol>
                <a:gridCol w="1091631">
                  <a:extLst>
                    <a:ext uri="{9D8B030D-6E8A-4147-A177-3AD203B41FA5}">
                      <a16:colId xmlns:a16="http://schemas.microsoft.com/office/drawing/2014/main" val="2399940336"/>
                    </a:ext>
                  </a:extLst>
                </a:gridCol>
                <a:gridCol w="1121745">
                  <a:extLst>
                    <a:ext uri="{9D8B030D-6E8A-4147-A177-3AD203B41FA5}">
                      <a16:colId xmlns:a16="http://schemas.microsoft.com/office/drawing/2014/main" val="3096779881"/>
                    </a:ext>
                  </a:extLst>
                </a:gridCol>
                <a:gridCol w="752849">
                  <a:extLst>
                    <a:ext uri="{9D8B030D-6E8A-4147-A177-3AD203B41FA5}">
                      <a16:colId xmlns:a16="http://schemas.microsoft.com/office/drawing/2014/main" val="2937499359"/>
                    </a:ext>
                  </a:extLst>
                </a:gridCol>
                <a:gridCol w="988741">
                  <a:extLst>
                    <a:ext uri="{9D8B030D-6E8A-4147-A177-3AD203B41FA5}">
                      <a16:colId xmlns:a16="http://schemas.microsoft.com/office/drawing/2014/main" val="2923167818"/>
                    </a:ext>
                  </a:extLst>
                </a:gridCol>
                <a:gridCol w="1021367">
                  <a:extLst>
                    <a:ext uri="{9D8B030D-6E8A-4147-A177-3AD203B41FA5}">
                      <a16:colId xmlns:a16="http://schemas.microsoft.com/office/drawing/2014/main" val="1452057192"/>
                    </a:ext>
                  </a:extLst>
                </a:gridCol>
                <a:gridCol w="1186576">
                  <a:extLst>
                    <a:ext uri="{9D8B030D-6E8A-4147-A177-3AD203B41FA5}">
                      <a16:colId xmlns:a16="http://schemas.microsoft.com/office/drawing/2014/main" val="3832760413"/>
                    </a:ext>
                  </a:extLst>
                </a:gridCol>
              </a:tblGrid>
              <a:tr h="1027709">
                <a:tc>
                  <a:txBody>
                    <a:bodyPr/>
                    <a:lstStyle/>
                    <a:p>
                      <a:r>
                        <a:rPr lang="en-US" sz="1100" dirty="0">
                          <a:latin typeface="Times New Roman" panose="02020603050405020304" pitchFamily="18" charset="0"/>
                          <a:cs typeface="Times New Roman" panose="02020603050405020304" pitchFamily="18" charset="0"/>
                        </a:rPr>
                        <a:t>Model</a:t>
                      </a:r>
                    </a:p>
                  </a:txBody>
                  <a:tcPr/>
                </a:tc>
                <a:tc>
                  <a:txBody>
                    <a:bodyPr/>
                    <a:lstStyle/>
                    <a:p>
                      <a:r>
                        <a:rPr lang="en-US" sz="1100" dirty="0">
                          <a:latin typeface="Times New Roman" panose="02020603050405020304" pitchFamily="18" charset="0"/>
                          <a:cs typeface="Times New Roman" panose="02020603050405020304" pitchFamily="18" charset="0"/>
                        </a:rPr>
                        <a:t>Accuracy</a:t>
                      </a:r>
                    </a:p>
                  </a:txBody>
                  <a:tcPr/>
                </a:tc>
                <a:tc>
                  <a:txBody>
                    <a:bodyPr/>
                    <a:lstStyle/>
                    <a:p>
                      <a:r>
                        <a:rPr lang="en-US" sz="1100" dirty="0">
                          <a:latin typeface="Times New Roman" panose="02020603050405020304" pitchFamily="18" charset="0"/>
                          <a:cs typeface="Times New Roman" panose="02020603050405020304" pitchFamily="18" charset="0"/>
                        </a:rPr>
                        <a:t>Kappa</a:t>
                      </a:r>
                    </a:p>
                  </a:txBody>
                  <a:tcPr/>
                </a:tc>
                <a:tc>
                  <a:txBody>
                    <a:bodyPr/>
                    <a:lstStyle/>
                    <a:p>
                      <a:r>
                        <a:rPr lang="en-US" sz="1100" dirty="0">
                          <a:latin typeface="Times New Roman" panose="02020603050405020304" pitchFamily="18" charset="0"/>
                          <a:cs typeface="Times New Roman" panose="02020603050405020304" pitchFamily="18" charset="0"/>
                        </a:rPr>
                        <a:t>Sensitivity</a:t>
                      </a:r>
                    </a:p>
                  </a:txBody>
                  <a:tcPr/>
                </a:tc>
                <a:tc>
                  <a:txBody>
                    <a:bodyPr/>
                    <a:lstStyle/>
                    <a:p>
                      <a:r>
                        <a:rPr lang="en-US" sz="1100" dirty="0">
                          <a:latin typeface="Times New Roman" panose="02020603050405020304" pitchFamily="18" charset="0"/>
                          <a:cs typeface="Times New Roman" panose="02020603050405020304" pitchFamily="18" charset="0"/>
                        </a:rPr>
                        <a:t>Specificity</a:t>
                      </a:r>
                    </a:p>
                  </a:txBody>
                  <a:tcPr/>
                </a:tc>
                <a:tc>
                  <a:txBody>
                    <a:bodyPr/>
                    <a:lstStyle/>
                    <a:p>
                      <a:r>
                        <a:rPr lang="en-US" sz="1100" dirty="0">
                          <a:latin typeface="Times New Roman" panose="02020603050405020304" pitchFamily="18" charset="0"/>
                          <a:cs typeface="Times New Roman" panose="02020603050405020304" pitchFamily="18" charset="0"/>
                        </a:rPr>
                        <a:t>Pos Pred Value</a:t>
                      </a:r>
                    </a:p>
                  </a:txBody>
                  <a:tcPr/>
                </a:tc>
                <a:tc>
                  <a:txBody>
                    <a:bodyPr/>
                    <a:lstStyle/>
                    <a:p>
                      <a:r>
                        <a:rPr lang="en-US" sz="1100" dirty="0">
                          <a:latin typeface="Times New Roman" panose="02020603050405020304" pitchFamily="18" charset="0"/>
                          <a:cs typeface="Times New Roman" panose="02020603050405020304" pitchFamily="18" charset="0"/>
                        </a:rPr>
                        <a:t>Neg Pred Value</a:t>
                      </a:r>
                    </a:p>
                  </a:txBody>
                  <a:tcPr/>
                </a:tc>
                <a:tc>
                  <a:txBody>
                    <a:bodyPr/>
                    <a:lstStyle/>
                    <a:p>
                      <a:r>
                        <a:rPr lang="en-US" sz="1100" dirty="0">
                          <a:latin typeface="Times New Roman" panose="02020603050405020304" pitchFamily="18" charset="0"/>
                          <a:cs typeface="Times New Roman" panose="02020603050405020304" pitchFamily="18" charset="0"/>
                        </a:rPr>
                        <a:t>Balanced Accuracy</a:t>
                      </a:r>
                    </a:p>
                  </a:txBody>
                  <a:tcPr/>
                </a:tc>
                <a:tc>
                  <a:txBody>
                    <a:bodyPr/>
                    <a:lstStyle/>
                    <a:p>
                      <a:r>
                        <a:rPr lang="en-US" sz="1100" dirty="0">
                          <a:latin typeface="Times New Roman" panose="02020603050405020304" pitchFamily="18" charset="0"/>
                          <a:cs typeface="Times New Roman" panose="02020603050405020304" pitchFamily="18" charset="0"/>
                        </a:rPr>
                        <a:t>Comments</a:t>
                      </a:r>
                    </a:p>
                  </a:txBody>
                  <a:tcPr/>
                </a:tc>
                <a:extLst>
                  <a:ext uri="{0D108BD9-81ED-4DB2-BD59-A6C34878D82A}">
                    <a16:rowId xmlns:a16="http://schemas.microsoft.com/office/drawing/2014/main" val="2159710499"/>
                  </a:ext>
                </a:extLst>
              </a:tr>
              <a:tr h="704188">
                <a:tc>
                  <a:txBody>
                    <a:bodyPr/>
                    <a:lstStyle/>
                    <a:p>
                      <a:r>
                        <a:rPr lang="en-US" sz="1100" dirty="0">
                          <a:latin typeface="Times New Roman" panose="02020603050405020304" pitchFamily="18" charset="0"/>
                          <a:cs typeface="Times New Roman" panose="02020603050405020304" pitchFamily="18" charset="0"/>
                        </a:rPr>
                        <a:t>Random Forest</a:t>
                      </a:r>
                    </a:p>
                  </a:txBody>
                  <a:tcPr anchor="ct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0.8621</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0.063</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0.99458</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0.04404</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0.86536</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0.56813</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0.51931</a:t>
                      </a:r>
                    </a:p>
                  </a:txBody>
                  <a:tcPr/>
                </a:tc>
                <a:tc>
                  <a:txBody>
                    <a:bodyPr/>
                    <a:lstStyle/>
                    <a:p>
                      <a:r>
                        <a:rPr lang="en-US" sz="1100" dirty="0">
                          <a:latin typeface="Times New Roman" panose="02020603050405020304" pitchFamily="18" charset="0"/>
                          <a:cs typeface="Times New Roman" panose="02020603050405020304" pitchFamily="18" charset="0"/>
                        </a:rPr>
                        <a:t>High sensitivity but poor specificity; significant bias towards the majority class.</a:t>
                      </a:r>
                    </a:p>
                  </a:txBody>
                  <a:tcPr/>
                </a:tc>
                <a:extLst>
                  <a:ext uri="{0D108BD9-81ED-4DB2-BD59-A6C34878D82A}">
                    <a16:rowId xmlns:a16="http://schemas.microsoft.com/office/drawing/2014/main" val="3349369809"/>
                  </a:ext>
                </a:extLst>
              </a:tr>
              <a:tr h="704188">
                <a:tc>
                  <a:txBody>
                    <a:bodyPr/>
                    <a:lstStyle/>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Random Forest (ROSE Balanced)</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0.6913</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0.2283</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0.6916</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0.6892</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0.9322</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0.2657</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0.6904</a:t>
                      </a:r>
                    </a:p>
                  </a:txBody>
                  <a:tcPr/>
                </a:tc>
                <a:tc>
                  <a:txBody>
                    <a:bodyPr/>
                    <a:lstStyle/>
                    <a:p>
                      <a:r>
                        <a:rPr lang="en-US" sz="1100" dirty="0">
                          <a:latin typeface="Times New Roman" panose="02020603050405020304" pitchFamily="18" charset="0"/>
                          <a:cs typeface="Times New Roman" panose="02020603050405020304" pitchFamily="18" charset="0"/>
                        </a:rPr>
                        <a:t>Rebalancing improved balanced accuracy but overall accuracy decreased.</a:t>
                      </a:r>
                    </a:p>
                  </a:txBody>
                  <a:tcPr/>
                </a:tc>
                <a:extLst>
                  <a:ext uri="{0D108BD9-81ED-4DB2-BD59-A6C34878D82A}">
                    <a16:rowId xmlns:a16="http://schemas.microsoft.com/office/drawing/2014/main" val="3298837227"/>
                  </a:ext>
                </a:extLst>
              </a:tr>
              <a:tr h="704188">
                <a:tc>
                  <a:txBody>
                    <a:bodyPr/>
                    <a:lstStyle/>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err="1">
                          <a:latin typeface="Times New Roman" panose="02020603050405020304" pitchFamily="18" charset="0"/>
                          <a:cs typeface="Times New Roman" panose="02020603050405020304" pitchFamily="18" charset="0"/>
                        </a:rPr>
                        <a:t>XGBoost</a:t>
                      </a:r>
                      <a:endParaRPr lang="en-US" sz="1100" dirty="0">
                        <a:latin typeface="Times New Roman" panose="02020603050405020304" pitchFamily="18" charset="0"/>
                        <a:cs typeface="Times New Roman" panose="02020603050405020304" pitchFamily="18" charset="0"/>
                      </a:endParaRP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0.7218</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0.307</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0.8057</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0.7082</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0.3089</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0.9575</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0.7570</a:t>
                      </a:r>
                    </a:p>
                  </a:txBody>
                  <a:tcPr/>
                </a:tc>
                <a:tc>
                  <a:txBody>
                    <a:bodyPr/>
                    <a:lstStyle/>
                    <a:p>
                      <a:r>
                        <a:rPr lang="en-US" sz="1100" dirty="0">
                          <a:latin typeface="Times New Roman" panose="02020603050405020304" pitchFamily="18" charset="0"/>
                          <a:cs typeface="Times New Roman" panose="02020603050405020304" pitchFamily="18" charset="0"/>
                        </a:rPr>
                        <a:t>Improved balance between sensitivity and specificity compared to Random Forest.</a:t>
                      </a:r>
                    </a:p>
                  </a:txBody>
                  <a:tcPr/>
                </a:tc>
                <a:extLst>
                  <a:ext uri="{0D108BD9-81ED-4DB2-BD59-A6C34878D82A}">
                    <a16:rowId xmlns:a16="http://schemas.microsoft.com/office/drawing/2014/main" val="3032658049"/>
                  </a:ext>
                </a:extLst>
              </a:tr>
              <a:tr h="704188">
                <a:tc>
                  <a:txBody>
                    <a:bodyPr/>
                    <a:lstStyle/>
                    <a:p>
                      <a:r>
                        <a:rPr lang="en-US" sz="1100" dirty="0" err="1">
                          <a:latin typeface="Times New Roman" panose="02020603050405020304" pitchFamily="18" charset="0"/>
                          <a:cs typeface="Times New Roman" panose="02020603050405020304" pitchFamily="18" charset="0"/>
                        </a:rPr>
                        <a:t>XGBoost</a:t>
                      </a:r>
                      <a:r>
                        <a:rPr lang="en-US" sz="1100" dirty="0">
                          <a:latin typeface="Times New Roman" panose="02020603050405020304" pitchFamily="18" charset="0"/>
                          <a:cs typeface="Times New Roman" panose="02020603050405020304" pitchFamily="18" charset="0"/>
                        </a:rPr>
                        <a:t> (ROSE Balanced)</a:t>
                      </a:r>
                    </a:p>
                  </a:txBody>
                  <a:tcPr/>
                </a:tc>
                <a:tc>
                  <a:txBody>
                    <a:bodyPr/>
                    <a:lstStyle/>
                    <a:p>
                      <a:pPr algn="ctr"/>
                      <a:r>
                        <a:rPr lang="en-US" sz="1100" dirty="0">
                          <a:latin typeface="Times New Roman" panose="02020603050405020304" pitchFamily="18" charset="0"/>
                          <a:cs typeface="Times New Roman" panose="02020603050405020304" pitchFamily="18" charset="0"/>
                        </a:rPr>
                        <a:t>0.8064</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0.3454</a:t>
                      </a:r>
                    </a:p>
                  </a:txBody>
                  <a:tcPr anchor="ct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0.5835</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0.8425</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0.3748</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0.9259</a:t>
                      </a:r>
                    </a:p>
                  </a:txBody>
                  <a:tcPr/>
                </a:tc>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0.713</a:t>
                      </a:r>
                    </a:p>
                  </a:txBody>
                  <a:tcPr/>
                </a:tc>
                <a:tc>
                  <a:txBody>
                    <a:bodyPr/>
                    <a:lstStyle/>
                    <a:p>
                      <a:r>
                        <a:rPr lang="en-US" sz="1100" dirty="0">
                          <a:latin typeface="Times New Roman" panose="02020603050405020304" pitchFamily="18" charset="0"/>
                          <a:cs typeface="Times New Roman" panose="02020603050405020304" pitchFamily="18" charset="0"/>
                        </a:rPr>
                        <a:t>Higher specificity but lower sensitivity after balancing the dataset.</a:t>
                      </a:r>
                    </a:p>
                  </a:txBody>
                  <a:tcPr anchor="ctr"/>
                </a:tc>
                <a:extLst>
                  <a:ext uri="{0D108BD9-81ED-4DB2-BD59-A6C34878D82A}">
                    <a16:rowId xmlns:a16="http://schemas.microsoft.com/office/drawing/2014/main" val="3779843508"/>
                  </a:ext>
                </a:extLst>
              </a:tr>
            </a:tbl>
          </a:graphicData>
        </a:graphic>
      </p:graphicFrame>
    </p:spTree>
    <p:extLst>
      <p:ext uri="{BB962C8B-B14F-4D97-AF65-F5344CB8AC3E}">
        <p14:creationId xmlns:p14="http://schemas.microsoft.com/office/powerpoint/2010/main" val="483332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457200" y="702644"/>
            <a:ext cx="8229600" cy="644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GB" sz="3459" dirty="0">
                <a:latin typeface="Times New Roman"/>
                <a:ea typeface="Times New Roman"/>
                <a:cs typeface="Times New Roman"/>
                <a:sym typeface="Times New Roman"/>
              </a:rPr>
              <a:t>Conclusion and Future Directions</a:t>
            </a:r>
            <a:endParaRPr sz="3459" dirty="0">
              <a:latin typeface="Times New Roman"/>
              <a:ea typeface="Times New Roman"/>
              <a:cs typeface="Times New Roman"/>
              <a:sym typeface="Times New Roman"/>
            </a:endParaRPr>
          </a:p>
        </p:txBody>
      </p:sp>
      <p:sp>
        <p:nvSpPr>
          <p:cNvPr id="112" name="Google Shape;112;p19"/>
          <p:cNvSpPr txBox="1">
            <a:spLocks noGrp="1"/>
          </p:cNvSpPr>
          <p:nvPr>
            <p:ph type="body" idx="1"/>
          </p:nvPr>
        </p:nvSpPr>
        <p:spPr>
          <a:xfrm>
            <a:off x="0" y="1346744"/>
            <a:ext cx="9144000" cy="3796755"/>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1400" b="1" dirty="0">
                <a:latin typeface="Times New Roman"/>
                <a:ea typeface="Times New Roman"/>
                <a:cs typeface="Times New Roman"/>
                <a:sym typeface="Times New Roman"/>
              </a:rPr>
              <a:t>Conclusion and Vision for Future Work:</a:t>
            </a:r>
            <a:endParaRPr sz="1400" b="1" dirty="0">
              <a:latin typeface="Times New Roman"/>
              <a:ea typeface="Times New Roman"/>
              <a:cs typeface="Times New Roman"/>
              <a:sym typeface="Times New Roman"/>
            </a:endParaRPr>
          </a:p>
          <a:p>
            <a:pPr marL="457200" lvl="0" indent="-311150" algn="l" rtl="0">
              <a:lnSpc>
                <a:spcPct val="115000"/>
              </a:lnSpc>
              <a:spcBef>
                <a:spcPts val="1200"/>
              </a:spcBef>
              <a:spcAft>
                <a:spcPts val="0"/>
              </a:spcAft>
              <a:buSzPts val="1300"/>
              <a:buChar char="●"/>
            </a:pPr>
            <a:r>
              <a:rPr lang="en-GB" sz="1300" b="1" dirty="0">
                <a:latin typeface="Times New Roman"/>
                <a:ea typeface="Times New Roman"/>
                <a:cs typeface="Times New Roman"/>
                <a:sym typeface="Times New Roman"/>
              </a:rPr>
              <a:t>Summary:</a:t>
            </a:r>
            <a:r>
              <a:rPr lang="en-GB" sz="1300" dirty="0">
                <a:latin typeface="Times New Roman"/>
                <a:ea typeface="Times New Roman"/>
                <a:cs typeface="Times New Roman"/>
                <a:sym typeface="Times New Roman"/>
              </a:rPr>
              <a:t> Our project leverages the </a:t>
            </a:r>
            <a:r>
              <a:rPr lang="en-GB" sz="1300" b="1" dirty="0">
                <a:latin typeface="Times New Roman"/>
                <a:ea typeface="Times New Roman"/>
                <a:cs typeface="Times New Roman"/>
                <a:sym typeface="Times New Roman"/>
              </a:rPr>
              <a:t>CDC's BRFSS dataset</a:t>
            </a:r>
            <a:r>
              <a:rPr lang="en-GB" sz="1300" dirty="0">
                <a:latin typeface="Times New Roman"/>
                <a:ea typeface="Times New Roman"/>
                <a:cs typeface="Times New Roman"/>
                <a:sym typeface="Times New Roman"/>
              </a:rPr>
              <a:t> to identify how health factors contribute to diabetes risk. By understanding these relationships, we aim to provide actionable insights for </a:t>
            </a:r>
            <a:r>
              <a:rPr lang="en-GB" sz="1300" b="1" dirty="0">
                <a:latin typeface="Times New Roman"/>
                <a:ea typeface="Times New Roman"/>
                <a:cs typeface="Times New Roman"/>
                <a:sym typeface="Times New Roman"/>
              </a:rPr>
              <a:t>public health interventions </a:t>
            </a:r>
            <a:r>
              <a:rPr lang="en-GB" sz="1300" dirty="0">
                <a:latin typeface="Times New Roman"/>
                <a:ea typeface="Times New Roman"/>
                <a:cs typeface="Times New Roman"/>
                <a:sym typeface="Times New Roman"/>
              </a:rPr>
              <a:t>focused on </a:t>
            </a:r>
            <a:r>
              <a:rPr lang="en-GB" sz="1300" b="1" dirty="0">
                <a:latin typeface="Times New Roman"/>
                <a:ea typeface="Times New Roman"/>
                <a:cs typeface="Times New Roman"/>
                <a:sym typeface="Times New Roman"/>
              </a:rPr>
              <a:t>preventing diabetes</a:t>
            </a:r>
            <a:r>
              <a:rPr lang="en-GB" sz="1300" dirty="0">
                <a:latin typeface="Times New Roman"/>
                <a:ea typeface="Times New Roman"/>
                <a:cs typeface="Times New Roman"/>
                <a:sym typeface="Times New Roman"/>
              </a:rPr>
              <a:t> through lifestyle modifications.</a:t>
            </a:r>
            <a:endParaRPr sz="1300" dirty="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GB" sz="1300" b="1" dirty="0">
                <a:latin typeface="Times New Roman"/>
                <a:ea typeface="Times New Roman"/>
                <a:cs typeface="Times New Roman"/>
                <a:sym typeface="Times New Roman"/>
              </a:rPr>
              <a:t>Next Steps: </a:t>
            </a:r>
            <a:r>
              <a:rPr lang="en-US" sz="1300" dirty="0">
                <a:latin typeface="Times New Roman"/>
                <a:cs typeface="Times New Roman"/>
              </a:rPr>
              <a:t>we will apply machine learning modeling to predict diabetes outcomes using the diabetes dataset. We will explore various algorithms, such as logistic regression, decision trees, to identify the most effective model. To optimize model performance, we will implement Grid Search Cross-Validation (CV), which systematically tests a range of hyperparameters for each model. The best-performing model will be selected based on metrics such as accuracy, precision, and recall, ensuring robust predictions for diabetes classification.</a:t>
            </a:r>
            <a:endParaRPr sz="1300" dirty="0">
              <a:latin typeface="Times New Roman"/>
              <a:cs typeface="Times New Roman"/>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457200" y="702644"/>
            <a:ext cx="8229600" cy="644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GB" sz="3459">
                <a:latin typeface="Times New Roman"/>
                <a:ea typeface="Times New Roman"/>
                <a:cs typeface="Times New Roman"/>
                <a:sym typeface="Times New Roman"/>
              </a:rPr>
              <a:t>Key References</a:t>
            </a:r>
            <a:endParaRPr sz="3459">
              <a:latin typeface="Times New Roman"/>
              <a:ea typeface="Times New Roman"/>
              <a:cs typeface="Times New Roman"/>
              <a:sym typeface="Times New Roman"/>
            </a:endParaRPr>
          </a:p>
        </p:txBody>
      </p:sp>
      <p:sp>
        <p:nvSpPr>
          <p:cNvPr id="118" name="Google Shape;118;p20"/>
          <p:cNvSpPr txBox="1">
            <a:spLocks noGrp="1"/>
          </p:cNvSpPr>
          <p:nvPr>
            <p:ph type="body" idx="1"/>
          </p:nvPr>
        </p:nvSpPr>
        <p:spPr>
          <a:xfrm>
            <a:off x="457200" y="1610179"/>
            <a:ext cx="8229600" cy="29844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en-GB" sz="1300" b="1">
                <a:latin typeface="Times New Roman"/>
                <a:ea typeface="Times New Roman"/>
                <a:cs typeface="Times New Roman"/>
                <a:sym typeface="Times New Roman"/>
              </a:rPr>
              <a:t>Primary Data Source:</a:t>
            </a:r>
            <a:r>
              <a:rPr lang="en-GB" sz="1300">
                <a:latin typeface="Times New Roman"/>
                <a:ea typeface="Times New Roman"/>
                <a:cs typeface="Times New Roman"/>
                <a:sym typeface="Times New Roman"/>
              </a:rPr>
              <a:t> CDC's Behavioral Risk Factor Surveillance System (BRFSS).</a:t>
            </a:r>
            <a:endParaRPr sz="13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3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300" b="1">
                <a:latin typeface="Times New Roman"/>
                <a:ea typeface="Times New Roman"/>
                <a:cs typeface="Times New Roman"/>
                <a:sym typeface="Times New Roman"/>
              </a:rPr>
              <a:t>Key Research Papers:</a:t>
            </a:r>
            <a:endParaRPr sz="1300" b="1">
              <a:latin typeface="Times New Roman"/>
              <a:ea typeface="Times New Roman"/>
              <a:cs typeface="Times New Roman"/>
              <a:sym typeface="Times New Roman"/>
            </a:endParaRPr>
          </a:p>
          <a:p>
            <a:pPr marL="457200" lvl="0" indent="-311150" algn="l" rtl="0">
              <a:lnSpc>
                <a:spcPct val="115000"/>
              </a:lnSpc>
              <a:spcBef>
                <a:spcPts val="1200"/>
              </a:spcBef>
              <a:spcAft>
                <a:spcPts val="0"/>
              </a:spcAft>
              <a:buSzPts val="1300"/>
              <a:buFont typeface="Times New Roman"/>
              <a:buChar char="●"/>
            </a:pPr>
            <a:r>
              <a:rPr lang="en-GB" sz="1300">
                <a:latin typeface="Times New Roman"/>
                <a:ea typeface="Times New Roman"/>
                <a:cs typeface="Times New Roman"/>
                <a:sym typeface="Times New Roman"/>
              </a:rPr>
              <a:t>Hu F. B., Manson J. E., Stampfer M. J. et al. (2001). </a:t>
            </a:r>
            <a:r>
              <a:rPr lang="en-GB" sz="1300" i="1">
                <a:latin typeface="Times New Roman"/>
                <a:ea typeface="Times New Roman"/>
                <a:cs typeface="Times New Roman"/>
                <a:sym typeface="Times New Roman"/>
              </a:rPr>
              <a:t>Diet, Lifestyle, and the Risk of Type 2 Diabetes in Women.</a:t>
            </a:r>
            <a:endParaRPr sz="1300" i="1">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Lindström J., Tuomilehto J. (2003). </a:t>
            </a:r>
            <a:r>
              <a:rPr lang="en-GB" sz="1300" i="1">
                <a:latin typeface="Times New Roman"/>
                <a:ea typeface="Times New Roman"/>
                <a:cs typeface="Times New Roman"/>
                <a:sym typeface="Times New Roman"/>
              </a:rPr>
              <a:t>The Diabetes Risk Score: A Practical Tool to Predict Type 2 Diabetes Risk.</a:t>
            </a:r>
            <a:endParaRPr sz="1300" i="1">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Colberg S. R., Sigal R. J., Fernhall B. et al. (2010). </a:t>
            </a:r>
            <a:r>
              <a:rPr lang="en-GB" sz="1300" i="1">
                <a:latin typeface="Times New Roman"/>
                <a:ea typeface="Times New Roman"/>
                <a:cs typeface="Times New Roman"/>
                <a:sym typeface="Times New Roman"/>
              </a:rPr>
              <a:t>Exercise and Type 2 Diabetes: The American College of Sports Medicine and the ADA Joint Position Statement.</a:t>
            </a:r>
            <a:endParaRPr sz="1300" i="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300" b="1">
                <a:latin typeface="Times New Roman"/>
                <a:ea typeface="Times New Roman"/>
                <a:cs typeface="Times New Roman"/>
                <a:sym typeface="Times New Roman"/>
              </a:rPr>
              <a:t>Additional Resources:</a:t>
            </a:r>
            <a:r>
              <a:rPr lang="en-GB" sz="1300">
                <a:latin typeface="Times New Roman"/>
                <a:ea typeface="Times New Roman"/>
                <a:cs typeface="Times New Roman"/>
                <a:sym typeface="Times New Roman"/>
              </a:rPr>
              <a:t> American Diabetes Association (ADA), World Health Organization (WHO) Factsheets.</a:t>
            </a:r>
            <a:endParaRPr sz="13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100" b="1">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457200" y="702644"/>
            <a:ext cx="8229600" cy="64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GB" sz="2100" b="1">
                <a:latin typeface="Times New Roman"/>
                <a:ea typeface="Times New Roman"/>
                <a:cs typeface="Times New Roman"/>
                <a:sym typeface="Times New Roman"/>
              </a:rPr>
              <a:t>Understanding Diabetes and Its Risk Factors</a:t>
            </a:r>
            <a:endParaRPr sz="2100" b="1">
              <a:latin typeface="Times New Roman"/>
              <a:ea typeface="Times New Roman"/>
              <a:cs typeface="Times New Roman"/>
              <a:sym typeface="Times New Roman"/>
            </a:endParaRPr>
          </a:p>
        </p:txBody>
      </p:sp>
      <p:sp>
        <p:nvSpPr>
          <p:cNvPr id="70" name="Google Shape;70;p12"/>
          <p:cNvSpPr txBox="1">
            <a:spLocks noGrp="1"/>
          </p:cNvSpPr>
          <p:nvPr>
            <p:ph type="body" idx="1"/>
          </p:nvPr>
        </p:nvSpPr>
        <p:spPr>
          <a:xfrm>
            <a:off x="457200" y="1610179"/>
            <a:ext cx="8229600" cy="2984400"/>
          </a:xfrm>
          <a:prstGeom prst="rect">
            <a:avLst/>
          </a:prstGeom>
        </p:spPr>
        <p:txBody>
          <a:bodyPr spcFirstLastPara="1" wrap="square" lIns="91425" tIns="45700" rIns="91425" bIns="45700" anchor="t" anchorCtr="0">
            <a:normAutofit/>
          </a:bodyPr>
          <a:lstStyle/>
          <a:p>
            <a:pPr marL="457200" lvl="0" indent="-323850" algn="l" rtl="0">
              <a:lnSpc>
                <a:spcPct val="115000"/>
              </a:lnSpc>
              <a:spcBef>
                <a:spcPts val="0"/>
              </a:spcBef>
              <a:spcAft>
                <a:spcPts val="0"/>
              </a:spcAft>
              <a:buSzPts val="1500"/>
              <a:buFont typeface="Times New Roman"/>
              <a:buChar char="●"/>
            </a:pPr>
            <a:r>
              <a:rPr lang="en-GB" sz="1500" b="1">
                <a:latin typeface="Times New Roman"/>
                <a:ea typeface="Times New Roman"/>
                <a:cs typeface="Times New Roman"/>
                <a:sym typeface="Times New Roman"/>
              </a:rPr>
              <a:t>Diabetes Prevalence:</a:t>
            </a:r>
            <a:r>
              <a:rPr lang="en-GB" sz="1500">
                <a:latin typeface="Times New Roman"/>
                <a:ea typeface="Times New Roman"/>
                <a:cs typeface="Times New Roman"/>
                <a:sym typeface="Times New Roman"/>
              </a:rPr>
              <a:t> Diabetes is a growing public health issue, affecting millions annually. </a:t>
            </a:r>
            <a:r>
              <a:rPr lang="en-GB" sz="1500" b="1">
                <a:latin typeface="Times New Roman"/>
                <a:ea typeface="Times New Roman"/>
                <a:cs typeface="Times New Roman"/>
                <a:sym typeface="Times New Roman"/>
              </a:rPr>
              <a:t>Type 2 diabetes</a:t>
            </a:r>
            <a:r>
              <a:rPr lang="en-GB" sz="1500">
                <a:latin typeface="Times New Roman"/>
                <a:ea typeface="Times New Roman"/>
                <a:cs typeface="Times New Roman"/>
                <a:sym typeface="Times New Roman"/>
              </a:rPr>
              <a:t> is the most prevalent, primarily influenced by </a:t>
            </a:r>
            <a:r>
              <a:rPr lang="en-GB" sz="1500" b="1">
                <a:latin typeface="Times New Roman"/>
                <a:ea typeface="Times New Roman"/>
                <a:cs typeface="Times New Roman"/>
                <a:sym typeface="Times New Roman"/>
              </a:rPr>
              <a:t>lifestyle factors</a:t>
            </a:r>
            <a:r>
              <a:rPr lang="en-GB" sz="1500">
                <a:latin typeface="Times New Roman"/>
                <a:ea typeface="Times New Roman"/>
                <a:cs typeface="Times New Roman"/>
                <a:sym typeface="Times New Roman"/>
              </a:rPr>
              <a:t> such as diet and physical inactivity.</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GB" sz="1500" b="1">
                <a:latin typeface="Times New Roman"/>
                <a:ea typeface="Times New Roman"/>
                <a:cs typeface="Times New Roman"/>
                <a:sym typeface="Times New Roman"/>
              </a:rPr>
              <a:t>Public Health Concern:</a:t>
            </a:r>
            <a:r>
              <a:rPr lang="en-GB" sz="1500">
                <a:latin typeface="Times New Roman"/>
                <a:ea typeface="Times New Roman"/>
                <a:cs typeface="Times New Roman"/>
                <a:sym typeface="Times New Roman"/>
              </a:rPr>
              <a:t> Diabetes contributes to severe complications like </a:t>
            </a:r>
            <a:r>
              <a:rPr lang="en-GB" sz="1500" b="1">
                <a:latin typeface="Times New Roman"/>
                <a:ea typeface="Times New Roman"/>
                <a:cs typeface="Times New Roman"/>
                <a:sym typeface="Times New Roman"/>
              </a:rPr>
              <a:t>heart disease, kidney failure</a:t>
            </a:r>
            <a:r>
              <a:rPr lang="en-GB" sz="1500">
                <a:latin typeface="Times New Roman"/>
                <a:ea typeface="Times New Roman"/>
                <a:cs typeface="Times New Roman"/>
                <a:sym typeface="Times New Roman"/>
              </a:rPr>
              <a:t>, and increased mortality rates. Effective management of </a:t>
            </a:r>
            <a:r>
              <a:rPr lang="en-GB" sz="1500" b="1">
                <a:latin typeface="Times New Roman"/>
                <a:ea typeface="Times New Roman"/>
                <a:cs typeface="Times New Roman"/>
                <a:sym typeface="Times New Roman"/>
              </a:rPr>
              <a:t>physical activity, BMI, and dietary habits</a:t>
            </a:r>
            <a:r>
              <a:rPr lang="en-GB" sz="1500">
                <a:latin typeface="Times New Roman"/>
                <a:ea typeface="Times New Roman"/>
                <a:cs typeface="Times New Roman"/>
                <a:sym typeface="Times New Roman"/>
              </a:rPr>
              <a:t> can significantly reduce these risks.</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Char char="●"/>
            </a:pPr>
            <a:r>
              <a:rPr lang="en-GB" sz="1500" b="1">
                <a:latin typeface="Times New Roman"/>
                <a:ea typeface="Times New Roman"/>
                <a:cs typeface="Times New Roman"/>
                <a:sym typeface="Times New Roman"/>
              </a:rPr>
              <a:t>Objective:</a:t>
            </a:r>
            <a:r>
              <a:rPr lang="en-GB" sz="1500">
                <a:latin typeface="Times New Roman"/>
                <a:ea typeface="Times New Roman"/>
                <a:cs typeface="Times New Roman"/>
                <a:sym typeface="Times New Roman"/>
              </a:rPr>
              <a:t> Our project aims to explore how lifestyle factors (e.g., physical activity, high blood pressure, diet) contribute to diabetes risk using the </a:t>
            </a:r>
            <a:r>
              <a:rPr lang="en-GB" sz="1500" b="1">
                <a:latin typeface="Times New Roman"/>
                <a:ea typeface="Times New Roman"/>
                <a:cs typeface="Times New Roman"/>
                <a:sym typeface="Times New Roman"/>
              </a:rPr>
              <a:t>CDC's BRFSS dataset</a:t>
            </a:r>
            <a:r>
              <a:rPr lang="en-GB"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marL="0" lvl="0" indent="0" algn="l" rtl="0">
              <a:spcBef>
                <a:spcPts val="36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7C7B-D283-2CD3-5A2D-E6E153F300A1}"/>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8D01E074-5F61-5E1C-D1E2-B184C94095D6}"/>
              </a:ext>
            </a:extLst>
          </p:cNvPr>
          <p:cNvSpPr>
            <a:spLocks noGrp="1"/>
          </p:cNvSpPr>
          <p:nvPr>
            <p:ph type="body" idx="1"/>
          </p:nvPr>
        </p:nvSpPr>
        <p:spPr>
          <a:xfrm>
            <a:off x="0" y="1346744"/>
            <a:ext cx="9144000" cy="3796756"/>
          </a:xfrm>
        </p:spPr>
        <p:txBody>
          <a:bodyPr>
            <a:normAutofit/>
          </a:bodyPr>
          <a:lstStyle/>
          <a:p>
            <a:pPr marL="114300" indent="0">
              <a:buNone/>
            </a:pPr>
            <a:r>
              <a:rPr lang="en-US" sz="1400" dirty="0">
                <a:latin typeface="Times New Roman" panose="02020603050405020304" pitchFamily="18" charset="0"/>
                <a:cs typeface="Times New Roman" panose="02020603050405020304" pitchFamily="18" charset="0"/>
              </a:rPr>
              <a:t>This study investigates the association between lifestyle and health parameters-physical activity, body mass index, and blood pressure-and the risk of developing type 2 diabetes. Type 2 diabetes is regarded as largely preventable, largely controlled by modifiable behaviors; the identification of risk factors enables targeting of effective prevention strategies (Colberg et al., 2010; Lindström &amp; </a:t>
            </a:r>
            <a:r>
              <a:rPr lang="en-US" sz="1400" dirty="0" err="1">
                <a:latin typeface="Times New Roman" panose="02020603050405020304" pitchFamily="18" charset="0"/>
                <a:cs typeface="Times New Roman" panose="02020603050405020304" pitchFamily="18" charset="0"/>
              </a:rPr>
              <a:t>Tuomilehto</a:t>
            </a:r>
            <a:r>
              <a:rPr lang="en-US" sz="1400" dirty="0">
                <a:latin typeface="Times New Roman" panose="02020603050405020304" pitchFamily="18" charset="0"/>
                <a:cs typeface="Times New Roman" panose="02020603050405020304" pitchFamily="18" charset="0"/>
              </a:rPr>
              <a:t>, 2003). The study aims to answer the following research question:</a:t>
            </a:r>
          </a:p>
          <a:p>
            <a:pPr marL="114300" indent="0">
              <a:buNone/>
            </a:pPr>
            <a:r>
              <a:rPr lang="en-US" sz="1400" dirty="0">
                <a:latin typeface="Times New Roman" panose="02020603050405020304" pitchFamily="18" charset="0"/>
                <a:cs typeface="Times New Roman" panose="02020603050405020304" pitchFamily="18" charset="0"/>
              </a:rPr>
              <a:t>• Research Question: How do lifestyle factors such as physical activity, BMI, and blood pressure influence the risk of developing diabetes? The hypotheses guiding this analysis are:</a:t>
            </a:r>
          </a:p>
          <a:p>
            <a:pPr marL="114300" indent="0">
              <a:buNone/>
            </a:pPr>
            <a:r>
              <a:rPr lang="en-US" sz="1400" dirty="0">
                <a:latin typeface="Times New Roman" panose="02020603050405020304" pitchFamily="18" charset="0"/>
                <a:cs typeface="Times New Roman" panose="02020603050405020304" pitchFamily="18" charset="0"/>
              </a:rPr>
              <a:t>• Hypothesis 1: Higher BMI is associated with an increased risk of diabetes.</a:t>
            </a:r>
          </a:p>
          <a:p>
            <a:pPr marL="114300" indent="0">
              <a:buNone/>
            </a:pPr>
            <a:r>
              <a:rPr lang="en-US" sz="1400" dirty="0">
                <a:latin typeface="Times New Roman" panose="02020603050405020304" pitchFamily="18" charset="0"/>
                <a:cs typeface="Times New Roman" panose="02020603050405020304" pitchFamily="18" charset="0"/>
              </a:rPr>
              <a:t>• Hypothesis 2: Physical inactivity significantly raises the likelihood of diabetes.</a:t>
            </a:r>
          </a:p>
          <a:p>
            <a:pPr marL="114300" indent="0">
              <a:buNone/>
            </a:pPr>
            <a:r>
              <a:rPr lang="en-US" sz="1400" dirty="0">
                <a:latin typeface="Times New Roman" panose="02020603050405020304" pitchFamily="18" charset="0"/>
                <a:cs typeface="Times New Roman" panose="02020603050405020304" pitchFamily="18" charset="0"/>
              </a:rPr>
              <a:t>• Hypothesis 3: High blood pressure correlates with a higher diabetes risk. Using data from BRFSS, this study tests these hypotheses and identifies the strongest predictors for diabetes to contribute to public health strategies focused on lifestyle change.</a:t>
            </a:r>
          </a:p>
        </p:txBody>
      </p:sp>
    </p:spTree>
    <p:extLst>
      <p:ext uri="{BB962C8B-B14F-4D97-AF65-F5344CB8AC3E}">
        <p14:creationId xmlns:p14="http://schemas.microsoft.com/office/powerpoint/2010/main" val="98856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97075" y="974725"/>
            <a:ext cx="7834500" cy="49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GB" sz="1922" b="1" dirty="0">
                <a:latin typeface="Times New Roman"/>
                <a:ea typeface="Times New Roman"/>
                <a:cs typeface="Times New Roman"/>
                <a:sym typeface="Times New Roman"/>
              </a:rPr>
              <a:t>Project Goal:  Leveraging Data Analytics to Improve Diabetes Outcomes</a:t>
            </a:r>
            <a:endParaRPr sz="1922" b="1" dirty="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ct val="64705"/>
              <a:buFont typeface="Arial"/>
              <a:buNone/>
            </a:pPr>
            <a:endParaRPr sz="1700" b="1" dirty="0">
              <a:latin typeface="Times New Roman"/>
              <a:ea typeface="Times New Roman"/>
              <a:cs typeface="Times New Roman"/>
              <a:sym typeface="Times New Roman"/>
            </a:endParaRPr>
          </a:p>
          <a:p>
            <a:pPr marL="0" lvl="0" indent="0" algn="ctr" rtl="0">
              <a:spcBef>
                <a:spcPts val="0"/>
              </a:spcBef>
              <a:spcAft>
                <a:spcPts val="0"/>
              </a:spcAft>
              <a:buNone/>
            </a:pPr>
            <a:endParaRPr sz="1700" b="1" dirty="0">
              <a:latin typeface="Times New Roman"/>
              <a:ea typeface="Times New Roman"/>
              <a:cs typeface="Times New Roman"/>
              <a:sym typeface="Times New Roman"/>
            </a:endParaRPr>
          </a:p>
        </p:txBody>
      </p:sp>
      <p:sp>
        <p:nvSpPr>
          <p:cNvPr id="76" name="Google Shape;76;p13"/>
          <p:cNvSpPr txBox="1">
            <a:spLocks noGrp="1"/>
          </p:cNvSpPr>
          <p:nvPr>
            <p:ph type="body" idx="1"/>
          </p:nvPr>
        </p:nvSpPr>
        <p:spPr>
          <a:xfrm>
            <a:off x="0" y="1468824"/>
            <a:ext cx="9144000" cy="3674675"/>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1300" b="1" dirty="0">
                <a:latin typeface="Times New Roman"/>
                <a:ea typeface="Times New Roman"/>
                <a:cs typeface="Times New Roman"/>
                <a:sym typeface="Times New Roman"/>
              </a:rPr>
              <a:t>Our Goal</a:t>
            </a:r>
            <a:r>
              <a:rPr lang="en-GB" sz="1300" dirty="0">
                <a:latin typeface="Times New Roman"/>
                <a:ea typeface="Times New Roman"/>
                <a:cs typeface="Times New Roman"/>
                <a:sym typeface="Times New Roman"/>
              </a:rPr>
              <a:t>:</a:t>
            </a:r>
            <a:endParaRPr sz="1300" dirty="0">
              <a:latin typeface="Times New Roman"/>
              <a:ea typeface="Times New Roman"/>
              <a:cs typeface="Times New Roman"/>
              <a:sym typeface="Times New Roman"/>
            </a:endParaRPr>
          </a:p>
          <a:p>
            <a:pPr marL="457200" lvl="0" indent="-311150" algn="l" rtl="0">
              <a:lnSpc>
                <a:spcPct val="115000"/>
              </a:lnSpc>
              <a:spcBef>
                <a:spcPts val="1200"/>
              </a:spcBef>
              <a:spcAft>
                <a:spcPts val="0"/>
              </a:spcAft>
              <a:buSzPts val="1300"/>
              <a:buChar char="●"/>
            </a:pPr>
            <a:r>
              <a:rPr lang="en-GB" sz="1300" dirty="0">
                <a:latin typeface="Times New Roman"/>
                <a:ea typeface="Times New Roman"/>
                <a:cs typeface="Times New Roman"/>
                <a:sym typeface="Times New Roman"/>
              </a:rPr>
              <a:t>Utilize </a:t>
            </a:r>
            <a:r>
              <a:rPr lang="en-GB" sz="1300" b="1" dirty="0">
                <a:latin typeface="Times New Roman"/>
                <a:ea typeface="Times New Roman"/>
                <a:cs typeface="Times New Roman"/>
                <a:sym typeface="Times New Roman"/>
              </a:rPr>
              <a:t>advanced data analytics</a:t>
            </a:r>
            <a:r>
              <a:rPr lang="en-GB" sz="1300" dirty="0">
                <a:latin typeface="Times New Roman"/>
                <a:ea typeface="Times New Roman"/>
                <a:cs typeface="Times New Roman"/>
                <a:sym typeface="Times New Roman"/>
              </a:rPr>
              <a:t> and </a:t>
            </a:r>
            <a:r>
              <a:rPr lang="en-GB" sz="1300" b="1" dirty="0">
                <a:latin typeface="Times New Roman"/>
                <a:ea typeface="Times New Roman"/>
                <a:cs typeface="Times New Roman"/>
                <a:sym typeface="Times New Roman"/>
              </a:rPr>
              <a:t>machine learning</a:t>
            </a:r>
            <a:r>
              <a:rPr lang="en-GB" sz="1300" dirty="0">
                <a:latin typeface="Times New Roman"/>
                <a:ea typeface="Times New Roman"/>
                <a:cs typeface="Times New Roman"/>
                <a:sym typeface="Times New Roman"/>
              </a:rPr>
              <a:t> to predict diabetes risk and improve patient management.</a:t>
            </a:r>
            <a:endParaRPr sz="1300" dirty="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GB" sz="1300" dirty="0">
                <a:latin typeface="Times New Roman"/>
                <a:ea typeface="Times New Roman"/>
                <a:cs typeface="Times New Roman"/>
                <a:sym typeface="Times New Roman"/>
              </a:rPr>
              <a:t>Identify critical lifestyle factors—such as </a:t>
            </a:r>
            <a:r>
              <a:rPr lang="en-GB" sz="1300" b="1" dirty="0">
                <a:latin typeface="Times New Roman"/>
                <a:ea typeface="Times New Roman"/>
                <a:cs typeface="Times New Roman"/>
                <a:sym typeface="Times New Roman"/>
              </a:rPr>
              <a:t>physical activity, BMI, </a:t>
            </a:r>
            <a:r>
              <a:rPr lang="en-GB" sz="1300" b="1" dirty="0" err="1">
                <a:latin typeface="Times New Roman"/>
                <a:ea typeface="Times New Roman"/>
                <a:cs typeface="Times New Roman"/>
                <a:sym typeface="Times New Roman"/>
              </a:rPr>
              <a:t>HighBP</a:t>
            </a:r>
            <a:r>
              <a:rPr lang="en-GB" sz="1300" dirty="0">
                <a:latin typeface="Times New Roman"/>
                <a:ea typeface="Times New Roman"/>
                <a:cs typeface="Times New Roman"/>
                <a:sym typeface="Times New Roman"/>
              </a:rPr>
              <a:t>, and </a:t>
            </a:r>
            <a:r>
              <a:rPr lang="en-GB" sz="1300" b="1" dirty="0" err="1">
                <a:latin typeface="Times New Roman"/>
                <a:ea typeface="Times New Roman"/>
                <a:cs typeface="Times New Roman"/>
                <a:sym typeface="Times New Roman"/>
              </a:rPr>
              <a:t>Highchol</a:t>
            </a:r>
            <a:r>
              <a:rPr lang="en-GB" sz="1300" dirty="0">
                <a:latin typeface="Times New Roman"/>
                <a:ea typeface="Times New Roman"/>
                <a:cs typeface="Times New Roman"/>
                <a:sym typeface="Times New Roman"/>
              </a:rPr>
              <a:t>—and their relationship with diabetes risk.</a:t>
            </a:r>
            <a:endParaRPr sz="1300" dirty="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GB" sz="1300" dirty="0">
                <a:latin typeface="Times New Roman"/>
                <a:ea typeface="Times New Roman"/>
                <a:cs typeface="Times New Roman"/>
                <a:sym typeface="Times New Roman"/>
              </a:rPr>
              <a:t>Develop predictive models to identify high-risk populations for </a:t>
            </a:r>
            <a:r>
              <a:rPr lang="en-GB" sz="1300" b="1" dirty="0">
                <a:latin typeface="Times New Roman"/>
                <a:ea typeface="Times New Roman"/>
                <a:cs typeface="Times New Roman"/>
                <a:sym typeface="Times New Roman"/>
              </a:rPr>
              <a:t>early intervention</a:t>
            </a:r>
            <a:r>
              <a:rPr lang="en-GB" sz="1300" dirty="0">
                <a:latin typeface="Times New Roman"/>
                <a:ea typeface="Times New Roman"/>
                <a:cs typeface="Times New Roman"/>
                <a:sym typeface="Times New Roman"/>
              </a:rPr>
              <a:t> and </a:t>
            </a:r>
            <a:r>
              <a:rPr lang="en-GB" sz="1300" b="1" dirty="0">
                <a:latin typeface="Times New Roman"/>
                <a:ea typeface="Times New Roman"/>
                <a:cs typeface="Times New Roman"/>
                <a:sym typeface="Times New Roman"/>
              </a:rPr>
              <a:t>preventive care</a:t>
            </a:r>
            <a:r>
              <a:rPr lang="en-GB" sz="1300" dirty="0">
                <a:latin typeface="Times New Roman"/>
                <a:ea typeface="Times New Roman"/>
                <a:cs typeface="Times New Roman"/>
                <a:sym typeface="Times New Roman"/>
              </a:rPr>
              <a:t>.</a:t>
            </a:r>
            <a:endParaRPr sz="1300" dirty="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GB" sz="1300" b="1" dirty="0">
                <a:latin typeface="Times New Roman"/>
                <a:ea typeface="Times New Roman"/>
                <a:cs typeface="Times New Roman"/>
                <a:sym typeface="Times New Roman"/>
              </a:rPr>
              <a:t>Outcome</a:t>
            </a:r>
            <a:r>
              <a:rPr lang="en-GB" sz="1300" dirty="0">
                <a:latin typeface="Times New Roman"/>
                <a:ea typeface="Times New Roman"/>
                <a:cs typeface="Times New Roman"/>
                <a:sym typeface="Times New Roman"/>
              </a:rPr>
              <a:t>:</a:t>
            </a:r>
            <a:endParaRPr sz="1300" dirty="0">
              <a:latin typeface="Times New Roman"/>
              <a:ea typeface="Times New Roman"/>
              <a:cs typeface="Times New Roman"/>
              <a:sym typeface="Times New Roman"/>
            </a:endParaRPr>
          </a:p>
          <a:p>
            <a:pPr marL="457200" lvl="0" indent="-311150" algn="l" rtl="0">
              <a:lnSpc>
                <a:spcPct val="115000"/>
              </a:lnSpc>
              <a:spcBef>
                <a:spcPts val="1200"/>
              </a:spcBef>
              <a:spcAft>
                <a:spcPts val="0"/>
              </a:spcAft>
              <a:buSzPts val="1300"/>
              <a:buChar char="●"/>
            </a:pPr>
            <a:r>
              <a:rPr lang="en-GB" sz="1300" dirty="0">
                <a:latin typeface="Times New Roman"/>
                <a:ea typeface="Times New Roman"/>
                <a:cs typeface="Times New Roman"/>
                <a:sym typeface="Times New Roman"/>
              </a:rPr>
              <a:t>Provide healthcare providers with actionable insights to help manage </a:t>
            </a:r>
            <a:r>
              <a:rPr lang="en-GB" sz="1300" b="1" dirty="0">
                <a:latin typeface="Times New Roman"/>
                <a:ea typeface="Times New Roman"/>
                <a:cs typeface="Times New Roman"/>
                <a:sym typeface="Times New Roman"/>
              </a:rPr>
              <a:t>key diabetes risk factors</a:t>
            </a:r>
            <a:r>
              <a:rPr lang="en-GB" sz="1300" dirty="0">
                <a:latin typeface="Times New Roman"/>
                <a:ea typeface="Times New Roman"/>
                <a:cs typeface="Times New Roman"/>
                <a:sym typeface="Times New Roman"/>
              </a:rPr>
              <a:t> such as </a:t>
            </a:r>
            <a:r>
              <a:rPr lang="en-GB" sz="1300" b="1" dirty="0">
                <a:latin typeface="Times New Roman"/>
                <a:ea typeface="Times New Roman"/>
                <a:cs typeface="Times New Roman"/>
                <a:sym typeface="Times New Roman"/>
              </a:rPr>
              <a:t>obesity, high blood pressure, and physical inactivity</a:t>
            </a:r>
            <a:r>
              <a:rPr lang="en-GB" sz="1300" dirty="0">
                <a:latin typeface="Times New Roman"/>
                <a:ea typeface="Times New Roman"/>
                <a:cs typeface="Times New Roman"/>
                <a:sym typeface="Times New Roman"/>
              </a:rPr>
              <a:t>.</a:t>
            </a:r>
            <a:endParaRPr sz="1300" dirty="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GB" sz="1300" dirty="0">
                <a:latin typeface="Times New Roman"/>
                <a:ea typeface="Times New Roman"/>
                <a:cs typeface="Times New Roman"/>
                <a:sym typeface="Times New Roman"/>
              </a:rPr>
              <a:t>Create a decision-support for </a:t>
            </a:r>
            <a:r>
              <a:rPr lang="en-GB" sz="1300" b="1" dirty="0">
                <a:latin typeface="Times New Roman"/>
                <a:ea typeface="Times New Roman"/>
                <a:cs typeface="Times New Roman"/>
                <a:sym typeface="Times New Roman"/>
              </a:rPr>
              <a:t>public health strategies</a:t>
            </a:r>
            <a:r>
              <a:rPr lang="en-GB" sz="1300" dirty="0">
                <a:latin typeface="Times New Roman"/>
                <a:ea typeface="Times New Roman"/>
                <a:cs typeface="Times New Roman"/>
                <a:sym typeface="Times New Roman"/>
              </a:rPr>
              <a:t> focusing on lifestyle modifications to prevent diabetes.</a:t>
            </a:r>
            <a:endParaRPr sz="1300" dirty="0">
              <a:latin typeface="Times New Roman"/>
              <a:ea typeface="Times New Roman"/>
              <a:cs typeface="Times New Roman"/>
              <a:sym typeface="Times New Roman"/>
            </a:endParaRPr>
          </a:p>
          <a:p>
            <a:pPr marL="0" lvl="0" indent="0" algn="l" rtl="0">
              <a:spcBef>
                <a:spcPts val="1200"/>
              </a:spcBef>
              <a:spcAft>
                <a:spcPts val="0"/>
              </a:spcAft>
              <a:buNone/>
            </a:pPr>
            <a:endParaRPr sz="1100" b="1"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457200" y="702644"/>
            <a:ext cx="8229600" cy="644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GB" sz="2260" b="1">
                <a:latin typeface="Times New Roman"/>
                <a:ea typeface="Times New Roman"/>
                <a:cs typeface="Times New Roman"/>
                <a:sym typeface="Times New Roman"/>
              </a:rPr>
              <a:t>Introduction to BRFSS and CDC Data</a:t>
            </a:r>
            <a:endParaRPr sz="1260" b="1">
              <a:latin typeface="Times New Roman"/>
              <a:ea typeface="Times New Roman"/>
              <a:cs typeface="Times New Roman"/>
              <a:sym typeface="Times New Roman"/>
            </a:endParaRPr>
          </a:p>
        </p:txBody>
      </p:sp>
      <p:sp>
        <p:nvSpPr>
          <p:cNvPr id="82" name="Google Shape;82;p14"/>
          <p:cNvSpPr txBox="1">
            <a:spLocks noGrp="1"/>
          </p:cNvSpPr>
          <p:nvPr>
            <p:ph type="body" idx="1"/>
          </p:nvPr>
        </p:nvSpPr>
        <p:spPr>
          <a:xfrm>
            <a:off x="403400" y="1261949"/>
            <a:ext cx="8335200" cy="33741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GB" sz="1000" b="1">
                <a:latin typeface="Times New Roman"/>
                <a:ea typeface="Times New Roman"/>
                <a:cs typeface="Times New Roman"/>
                <a:sym typeface="Times New Roman"/>
              </a:rPr>
              <a:t>RFSS Overview:</a:t>
            </a:r>
            <a:endParaRPr sz="1000" b="1">
              <a:latin typeface="Times New Roman"/>
              <a:ea typeface="Times New Roman"/>
              <a:cs typeface="Times New Roman"/>
              <a:sym typeface="Times New Roman"/>
            </a:endParaRPr>
          </a:p>
          <a:p>
            <a:pPr marL="457200" lvl="0" indent="-292100" algn="l" rtl="0">
              <a:lnSpc>
                <a:spcPct val="115000"/>
              </a:lnSpc>
              <a:spcBef>
                <a:spcPts val="1200"/>
              </a:spcBef>
              <a:spcAft>
                <a:spcPts val="0"/>
              </a:spcAft>
              <a:buSzPts val="1000"/>
              <a:buChar char="●"/>
            </a:pPr>
            <a:r>
              <a:rPr lang="en-GB" sz="1000">
                <a:latin typeface="Times New Roman"/>
                <a:ea typeface="Times New Roman"/>
                <a:cs typeface="Times New Roman"/>
                <a:sym typeface="Times New Roman"/>
              </a:rPr>
              <a:t>The </a:t>
            </a:r>
            <a:r>
              <a:rPr lang="en-GB" sz="1000" b="1">
                <a:latin typeface="Times New Roman"/>
                <a:ea typeface="Times New Roman"/>
                <a:cs typeface="Times New Roman"/>
                <a:sym typeface="Times New Roman"/>
              </a:rPr>
              <a:t>Behavioral Risk Factor Surveillance System (BRFSS)</a:t>
            </a:r>
            <a:r>
              <a:rPr lang="en-GB" sz="1000">
                <a:latin typeface="Times New Roman"/>
                <a:ea typeface="Times New Roman"/>
                <a:cs typeface="Times New Roman"/>
                <a:sym typeface="Times New Roman"/>
              </a:rPr>
              <a:t>, operated by the </a:t>
            </a:r>
            <a:r>
              <a:rPr lang="en-GB" sz="1000" b="1">
                <a:latin typeface="Times New Roman"/>
                <a:ea typeface="Times New Roman"/>
                <a:cs typeface="Times New Roman"/>
                <a:sym typeface="Times New Roman"/>
              </a:rPr>
              <a:t>Centers for Disease Control and Prevention (CDC)</a:t>
            </a:r>
            <a:r>
              <a:rPr lang="en-GB" sz="1000">
                <a:latin typeface="Times New Roman"/>
                <a:ea typeface="Times New Roman"/>
                <a:cs typeface="Times New Roman"/>
                <a:sym typeface="Times New Roman"/>
              </a:rPr>
              <a:t>, is the </a:t>
            </a:r>
            <a:r>
              <a:rPr lang="en-GB" sz="1000" b="1">
                <a:latin typeface="Times New Roman"/>
                <a:ea typeface="Times New Roman"/>
                <a:cs typeface="Times New Roman"/>
                <a:sym typeface="Times New Roman"/>
              </a:rPr>
              <a:t>largest ongoing health survey system in the world</a:t>
            </a:r>
            <a:r>
              <a:rPr lang="en-GB"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p>
            <a:pPr marL="457200" lvl="0" indent="-292100" algn="l" rtl="0">
              <a:lnSpc>
                <a:spcPct val="115000"/>
              </a:lnSpc>
              <a:spcBef>
                <a:spcPts val="0"/>
              </a:spcBef>
              <a:spcAft>
                <a:spcPts val="0"/>
              </a:spcAft>
              <a:buSzPts val="1000"/>
              <a:buChar char="●"/>
            </a:pPr>
            <a:r>
              <a:rPr lang="en-GB" sz="1000">
                <a:latin typeface="Times New Roman"/>
                <a:ea typeface="Times New Roman"/>
                <a:cs typeface="Times New Roman"/>
                <a:sym typeface="Times New Roman"/>
              </a:rPr>
              <a:t>It collects </a:t>
            </a:r>
            <a:r>
              <a:rPr lang="en-GB" sz="1000" b="1">
                <a:latin typeface="Times New Roman"/>
                <a:ea typeface="Times New Roman"/>
                <a:cs typeface="Times New Roman"/>
                <a:sym typeface="Times New Roman"/>
              </a:rPr>
              <a:t>self-reported data</a:t>
            </a:r>
            <a:r>
              <a:rPr lang="en-GB" sz="1000">
                <a:latin typeface="Times New Roman"/>
                <a:ea typeface="Times New Roman"/>
                <a:cs typeface="Times New Roman"/>
                <a:sym typeface="Times New Roman"/>
              </a:rPr>
              <a:t> from over </a:t>
            </a:r>
            <a:r>
              <a:rPr lang="en-GB" sz="1000" b="1">
                <a:latin typeface="Times New Roman"/>
                <a:ea typeface="Times New Roman"/>
                <a:cs typeface="Times New Roman"/>
                <a:sym typeface="Times New Roman"/>
              </a:rPr>
              <a:t>400,000 U.S. adults</a:t>
            </a:r>
            <a:r>
              <a:rPr lang="en-GB" sz="1000">
                <a:latin typeface="Times New Roman"/>
                <a:ea typeface="Times New Roman"/>
                <a:cs typeface="Times New Roman"/>
                <a:sym typeface="Times New Roman"/>
              </a:rPr>
              <a:t> annually, focusing on </a:t>
            </a:r>
            <a:r>
              <a:rPr lang="en-GB" sz="1000" b="1">
                <a:latin typeface="Times New Roman"/>
                <a:ea typeface="Times New Roman"/>
                <a:cs typeface="Times New Roman"/>
                <a:sym typeface="Times New Roman"/>
              </a:rPr>
              <a:t>health-related behaviors, chronic diseases</a:t>
            </a:r>
            <a:r>
              <a:rPr lang="en-GB" sz="1000">
                <a:latin typeface="Times New Roman"/>
                <a:ea typeface="Times New Roman"/>
                <a:cs typeface="Times New Roman"/>
                <a:sym typeface="Times New Roman"/>
              </a:rPr>
              <a:t>, and </a:t>
            </a:r>
            <a:r>
              <a:rPr lang="en-GB" sz="1000" b="1">
                <a:latin typeface="Times New Roman"/>
                <a:ea typeface="Times New Roman"/>
                <a:cs typeface="Times New Roman"/>
                <a:sym typeface="Times New Roman"/>
              </a:rPr>
              <a:t>preventive health measures</a:t>
            </a:r>
            <a:r>
              <a:rPr lang="en-GB"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000" b="1">
                <a:latin typeface="Times New Roman"/>
                <a:ea typeface="Times New Roman"/>
                <a:cs typeface="Times New Roman"/>
                <a:sym typeface="Times New Roman"/>
              </a:rPr>
              <a:t>Relevance to Our Project:</a:t>
            </a:r>
            <a:endParaRPr sz="1000" b="1">
              <a:latin typeface="Times New Roman"/>
              <a:ea typeface="Times New Roman"/>
              <a:cs typeface="Times New Roman"/>
              <a:sym typeface="Times New Roman"/>
            </a:endParaRPr>
          </a:p>
          <a:p>
            <a:pPr marL="457200" lvl="0" indent="-292100" algn="l" rtl="0">
              <a:lnSpc>
                <a:spcPct val="115000"/>
              </a:lnSpc>
              <a:spcBef>
                <a:spcPts val="1200"/>
              </a:spcBef>
              <a:spcAft>
                <a:spcPts val="0"/>
              </a:spcAft>
              <a:buSzPts val="1000"/>
              <a:buChar char="●"/>
            </a:pPr>
            <a:r>
              <a:rPr lang="en-GB" sz="1000">
                <a:latin typeface="Times New Roman"/>
                <a:ea typeface="Times New Roman"/>
                <a:cs typeface="Times New Roman"/>
                <a:sym typeface="Times New Roman"/>
              </a:rPr>
              <a:t>Our analysis uses this rich dataset to explore how </a:t>
            </a:r>
            <a:r>
              <a:rPr lang="en-GB" sz="1000" b="1">
                <a:latin typeface="Times New Roman"/>
                <a:ea typeface="Times New Roman"/>
                <a:cs typeface="Times New Roman"/>
                <a:sym typeface="Times New Roman"/>
              </a:rPr>
              <a:t>lifestyle factors</a:t>
            </a:r>
            <a:r>
              <a:rPr lang="en-GB" sz="1000">
                <a:latin typeface="Times New Roman"/>
                <a:ea typeface="Times New Roman"/>
                <a:cs typeface="Times New Roman"/>
                <a:sym typeface="Times New Roman"/>
              </a:rPr>
              <a:t> such as </a:t>
            </a:r>
            <a:r>
              <a:rPr lang="en-GB" sz="1000" b="1">
                <a:latin typeface="Times New Roman"/>
                <a:ea typeface="Times New Roman"/>
                <a:cs typeface="Times New Roman"/>
                <a:sym typeface="Times New Roman"/>
              </a:rPr>
              <a:t>physical activity, BMI, smoking</a:t>
            </a:r>
            <a:r>
              <a:rPr lang="en-GB" sz="1000">
                <a:latin typeface="Times New Roman"/>
                <a:ea typeface="Times New Roman"/>
                <a:cs typeface="Times New Roman"/>
                <a:sym typeface="Times New Roman"/>
              </a:rPr>
              <a:t>, and </a:t>
            </a:r>
            <a:r>
              <a:rPr lang="en-GB" sz="1000" b="1">
                <a:latin typeface="Times New Roman"/>
                <a:ea typeface="Times New Roman"/>
                <a:cs typeface="Times New Roman"/>
                <a:sym typeface="Times New Roman"/>
              </a:rPr>
              <a:t>alcohol consumption</a:t>
            </a:r>
            <a:r>
              <a:rPr lang="en-GB" sz="1000">
                <a:latin typeface="Times New Roman"/>
                <a:ea typeface="Times New Roman"/>
                <a:cs typeface="Times New Roman"/>
                <a:sym typeface="Times New Roman"/>
              </a:rPr>
              <a:t> contribute to diabetes risk.</a:t>
            </a:r>
            <a:endParaRPr sz="1000">
              <a:latin typeface="Times New Roman"/>
              <a:ea typeface="Times New Roman"/>
              <a:cs typeface="Times New Roman"/>
              <a:sym typeface="Times New Roman"/>
            </a:endParaRPr>
          </a:p>
          <a:p>
            <a:pPr marL="457200" lvl="0" indent="-292100" algn="l" rtl="0">
              <a:lnSpc>
                <a:spcPct val="115000"/>
              </a:lnSpc>
              <a:spcBef>
                <a:spcPts val="0"/>
              </a:spcBef>
              <a:spcAft>
                <a:spcPts val="0"/>
              </a:spcAft>
              <a:buSzPts val="1000"/>
              <a:buChar char="●"/>
            </a:pPr>
            <a:r>
              <a:rPr lang="en-GB" sz="1000">
                <a:latin typeface="Times New Roman"/>
                <a:ea typeface="Times New Roman"/>
                <a:cs typeface="Times New Roman"/>
                <a:sym typeface="Times New Roman"/>
              </a:rPr>
              <a:t>The dataset’s </a:t>
            </a:r>
            <a:r>
              <a:rPr lang="en-GB" sz="1000" b="1">
                <a:latin typeface="Times New Roman"/>
                <a:ea typeface="Times New Roman"/>
                <a:cs typeface="Times New Roman"/>
                <a:sym typeface="Times New Roman"/>
              </a:rPr>
              <a:t>depth and diversity</a:t>
            </a:r>
            <a:r>
              <a:rPr lang="en-GB" sz="1000">
                <a:latin typeface="Times New Roman"/>
                <a:ea typeface="Times New Roman"/>
                <a:cs typeface="Times New Roman"/>
                <a:sym typeface="Times New Roman"/>
              </a:rPr>
              <a:t> allow us to build models that reflect the </a:t>
            </a:r>
            <a:r>
              <a:rPr lang="en-GB" sz="1000" b="1">
                <a:latin typeface="Times New Roman"/>
                <a:ea typeface="Times New Roman"/>
                <a:cs typeface="Times New Roman"/>
                <a:sym typeface="Times New Roman"/>
              </a:rPr>
              <a:t>U.S. population</a:t>
            </a:r>
            <a:r>
              <a:rPr lang="en-GB" sz="1000">
                <a:latin typeface="Times New Roman"/>
                <a:ea typeface="Times New Roman"/>
                <a:cs typeface="Times New Roman"/>
                <a:sym typeface="Times New Roman"/>
              </a:rPr>
              <a:t> and provide insights into both </a:t>
            </a:r>
            <a:r>
              <a:rPr lang="en-GB" sz="1000" b="1">
                <a:latin typeface="Times New Roman"/>
                <a:ea typeface="Times New Roman"/>
                <a:cs typeface="Times New Roman"/>
                <a:sym typeface="Times New Roman"/>
              </a:rPr>
              <a:t>national and localized health trends</a:t>
            </a:r>
            <a:r>
              <a:rPr lang="en-GB"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000" b="1">
                <a:latin typeface="Times New Roman"/>
                <a:ea typeface="Times New Roman"/>
                <a:cs typeface="Times New Roman"/>
                <a:sym typeface="Times New Roman"/>
              </a:rPr>
              <a:t>Why BRFSS?</a:t>
            </a:r>
            <a:endParaRPr sz="1000" b="1">
              <a:latin typeface="Times New Roman"/>
              <a:ea typeface="Times New Roman"/>
              <a:cs typeface="Times New Roman"/>
              <a:sym typeface="Times New Roman"/>
            </a:endParaRPr>
          </a:p>
          <a:p>
            <a:pPr marL="457200" lvl="0" indent="-292100" algn="l" rtl="0">
              <a:lnSpc>
                <a:spcPct val="115000"/>
              </a:lnSpc>
              <a:spcBef>
                <a:spcPts val="1200"/>
              </a:spcBef>
              <a:spcAft>
                <a:spcPts val="0"/>
              </a:spcAft>
              <a:buSzPts val="1000"/>
              <a:buChar char="●"/>
            </a:pPr>
            <a:r>
              <a:rPr lang="en-GB" sz="1000" b="1">
                <a:latin typeface="Times New Roman"/>
                <a:ea typeface="Times New Roman"/>
                <a:cs typeface="Times New Roman"/>
                <a:sym typeface="Times New Roman"/>
              </a:rPr>
              <a:t>Comprehensive and reliable</a:t>
            </a:r>
            <a:r>
              <a:rPr lang="en-GB" sz="1000">
                <a:latin typeface="Times New Roman"/>
                <a:ea typeface="Times New Roman"/>
                <a:cs typeface="Times New Roman"/>
                <a:sym typeface="Times New Roman"/>
              </a:rPr>
              <a:t>: The dataset covers a broad range of lifestyle factors, making it an </a:t>
            </a:r>
            <a:r>
              <a:rPr lang="en-GB" sz="1000" b="1">
                <a:latin typeface="Times New Roman"/>
                <a:ea typeface="Times New Roman"/>
                <a:cs typeface="Times New Roman"/>
                <a:sym typeface="Times New Roman"/>
              </a:rPr>
              <a:t>ideal source</a:t>
            </a:r>
            <a:r>
              <a:rPr lang="en-GB" sz="1000">
                <a:latin typeface="Times New Roman"/>
                <a:ea typeface="Times New Roman"/>
                <a:cs typeface="Times New Roman"/>
                <a:sym typeface="Times New Roman"/>
              </a:rPr>
              <a:t> for studying the complex relationships between </a:t>
            </a:r>
            <a:r>
              <a:rPr lang="en-GB" sz="1000" b="1">
                <a:latin typeface="Times New Roman"/>
                <a:ea typeface="Times New Roman"/>
                <a:cs typeface="Times New Roman"/>
                <a:sym typeface="Times New Roman"/>
              </a:rPr>
              <a:t>health behaviors</a:t>
            </a:r>
            <a:r>
              <a:rPr lang="en-GB" sz="1000">
                <a:latin typeface="Times New Roman"/>
                <a:ea typeface="Times New Roman"/>
                <a:cs typeface="Times New Roman"/>
                <a:sym typeface="Times New Roman"/>
              </a:rPr>
              <a:t> and </a:t>
            </a:r>
            <a:r>
              <a:rPr lang="en-GB" sz="1000" b="1">
                <a:latin typeface="Times New Roman"/>
                <a:ea typeface="Times New Roman"/>
                <a:cs typeface="Times New Roman"/>
                <a:sym typeface="Times New Roman"/>
              </a:rPr>
              <a:t>diabetes risk</a:t>
            </a:r>
            <a:r>
              <a:rPr lang="en-GB"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p>
            <a:pPr marL="457200" lvl="0" indent="-292100" algn="l" rtl="0">
              <a:lnSpc>
                <a:spcPct val="115000"/>
              </a:lnSpc>
              <a:spcBef>
                <a:spcPts val="0"/>
              </a:spcBef>
              <a:spcAft>
                <a:spcPts val="0"/>
              </a:spcAft>
              <a:buSzPts val="1000"/>
              <a:buChar char="●"/>
            </a:pPr>
            <a:r>
              <a:rPr lang="en-GB" sz="1000">
                <a:latin typeface="Times New Roman"/>
                <a:ea typeface="Times New Roman"/>
                <a:cs typeface="Times New Roman"/>
                <a:sym typeface="Times New Roman"/>
              </a:rPr>
              <a:t>The </a:t>
            </a:r>
            <a:r>
              <a:rPr lang="en-GB" sz="1000" b="1">
                <a:latin typeface="Times New Roman"/>
                <a:ea typeface="Times New Roman"/>
                <a:cs typeface="Times New Roman"/>
                <a:sym typeface="Times New Roman"/>
              </a:rPr>
              <a:t>scope of the BRFSS</a:t>
            </a:r>
            <a:r>
              <a:rPr lang="en-GB" sz="1000">
                <a:latin typeface="Times New Roman"/>
                <a:ea typeface="Times New Roman"/>
                <a:cs typeface="Times New Roman"/>
                <a:sym typeface="Times New Roman"/>
              </a:rPr>
              <a:t> makes it a powerful tool for identifying </a:t>
            </a:r>
            <a:r>
              <a:rPr lang="en-GB" sz="1000" b="1">
                <a:latin typeface="Times New Roman"/>
                <a:ea typeface="Times New Roman"/>
                <a:cs typeface="Times New Roman"/>
                <a:sym typeface="Times New Roman"/>
              </a:rPr>
              <a:t>long-term trends</a:t>
            </a:r>
            <a:r>
              <a:rPr lang="en-GB" sz="1000">
                <a:latin typeface="Times New Roman"/>
                <a:ea typeface="Times New Roman"/>
                <a:cs typeface="Times New Roman"/>
                <a:sym typeface="Times New Roman"/>
              </a:rPr>
              <a:t> in chronic diseases and helping to inform </a:t>
            </a:r>
            <a:r>
              <a:rPr lang="en-GB" sz="1000" b="1">
                <a:latin typeface="Times New Roman"/>
                <a:ea typeface="Times New Roman"/>
                <a:cs typeface="Times New Roman"/>
                <a:sym typeface="Times New Roman"/>
              </a:rPr>
              <a:t>targeted public health interventions</a:t>
            </a:r>
            <a:r>
              <a:rPr lang="en-GB"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900" b="1">
              <a:latin typeface="Times New Roman"/>
              <a:ea typeface="Times New Roman"/>
              <a:cs typeface="Times New Roman"/>
              <a:sym typeface="Times New Roman"/>
            </a:endParaRPr>
          </a:p>
          <a:p>
            <a:pPr marL="0" lvl="0" indent="0" algn="l" rtl="0">
              <a:spcBef>
                <a:spcPts val="1200"/>
              </a:spcBef>
              <a:spcAft>
                <a:spcPts val="0"/>
              </a:spcAft>
              <a:buNone/>
            </a:pPr>
            <a:endParaRPr sz="800" b="1">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457200" y="702644"/>
            <a:ext cx="8229600" cy="644100"/>
          </a:xfrm>
          <a:prstGeom prst="rect">
            <a:avLst/>
          </a:prstGeom>
        </p:spPr>
        <p:txBody>
          <a:bodyPr spcFirstLastPara="1" wrap="square" lIns="91425" tIns="45700" rIns="91425" bIns="45700" anchor="ctr" anchorCtr="0">
            <a:normAutofit/>
          </a:bodyPr>
          <a:lstStyle/>
          <a:p>
            <a:pPr marL="0" lvl="0" indent="0" algn="just" rtl="0">
              <a:lnSpc>
                <a:spcPct val="115000"/>
              </a:lnSpc>
              <a:spcBef>
                <a:spcPts val="0"/>
              </a:spcBef>
              <a:spcAft>
                <a:spcPts val="0"/>
              </a:spcAft>
              <a:buClr>
                <a:schemeClr val="dk1"/>
              </a:buClr>
              <a:buSzPts val="1100"/>
              <a:buFont typeface="Arial"/>
              <a:buNone/>
            </a:pPr>
            <a:r>
              <a:rPr lang="en-GB" sz="1700" b="1">
                <a:latin typeface="Times New Roman"/>
                <a:ea typeface="Times New Roman"/>
                <a:cs typeface="Times New Roman"/>
                <a:sym typeface="Times New Roman"/>
              </a:rPr>
              <a:t>                                                           Dataset Overview</a:t>
            </a:r>
            <a:endParaRPr sz="5000" b="1">
              <a:latin typeface="Times New Roman"/>
              <a:ea typeface="Times New Roman"/>
              <a:cs typeface="Times New Roman"/>
              <a:sym typeface="Times New Roman"/>
            </a:endParaRPr>
          </a:p>
        </p:txBody>
      </p:sp>
      <p:sp>
        <p:nvSpPr>
          <p:cNvPr id="88" name="Google Shape;88;p15"/>
          <p:cNvSpPr txBox="1">
            <a:spLocks noGrp="1"/>
          </p:cNvSpPr>
          <p:nvPr>
            <p:ph type="body" idx="1"/>
          </p:nvPr>
        </p:nvSpPr>
        <p:spPr>
          <a:xfrm>
            <a:off x="0" y="1219846"/>
            <a:ext cx="9144000" cy="3923653"/>
          </a:xfrm>
          <a:prstGeom prst="rect">
            <a:avLst/>
          </a:prstGeom>
        </p:spPr>
        <p:txBody>
          <a:bodyPr spcFirstLastPara="1" wrap="square" lIns="91425" tIns="45700" rIns="91425" bIns="45700" anchor="t" anchorCtr="0">
            <a:normAutofit/>
          </a:bodyPr>
          <a:lstStyle/>
          <a:p>
            <a:pPr marL="0" lvl="0" indent="0" algn="l" rtl="0">
              <a:lnSpc>
                <a:spcPct val="115000"/>
              </a:lnSpc>
              <a:spcBef>
                <a:spcPts val="1200"/>
              </a:spcBef>
              <a:spcAft>
                <a:spcPts val="0"/>
              </a:spcAft>
              <a:buNone/>
            </a:pPr>
            <a:r>
              <a:rPr lang="en-GB" sz="1208" b="1" dirty="0">
                <a:latin typeface="Times New Roman"/>
                <a:ea typeface="Times New Roman"/>
                <a:cs typeface="Times New Roman"/>
                <a:sym typeface="Times New Roman"/>
              </a:rPr>
              <a:t>Key Variables in the BRFSS Dataset:</a:t>
            </a:r>
            <a:endParaRPr sz="1208" b="1" dirty="0">
              <a:latin typeface="Times New Roman"/>
              <a:ea typeface="Times New Roman"/>
              <a:cs typeface="Times New Roman"/>
              <a:sym typeface="Times New Roman"/>
            </a:endParaRPr>
          </a:p>
          <a:p>
            <a:pPr marL="457200" lvl="0" indent="-293211" algn="l" rtl="0">
              <a:lnSpc>
                <a:spcPct val="115000"/>
              </a:lnSpc>
              <a:spcBef>
                <a:spcPts val="1200"/>
              </a:spcBef>
              <a:spcAft>
                <a:spcPts val="0"/>
              </a:spcAft>
              <a:buSzPct val="100000"/>
              <a:buFont typeface="Times New Roman"/>
              <a:buChar char="●"/>
            </a:pPr>
            <a:r>
              <a:rPr lang="en-GB" sz="1100" b="1" dirty="0">
                <a:latin typeface="Times New Roman"/>
                <a:ea typeface="Times New Roman"/>
                <a:cs typeface="Times New Roman"/>
                <a:sym typeface="Times New Roman"/>
              </a:rPr>
              <a:t>Core Variables</a:t>
            </a:r>
            <a:r>
              <a:rPr lang="en-GB" sz="1100" dirty="0">
                <a:latin typeface="Times New Roman"/>
                <a:ea typeface="Times New Roman"/>
                <a:cs typeface="Times New Roman"/>
                <a:sym typeface="Times New Roman"/>
              </a:rPr>
              <a:t>:</a:t>
            </a:r>
            <a:endParaRPr sz="1100" dirty="0">
              <a:latin typeface="Times New Roman"/>
              <a:ea typeface="Times New Roman"/>
              <a:cs typeface="Times New Roman"/>
              <a:sym typeface="Times New Roman"/>
            </a:endParaRPr>
          </a:p>
          <a:p>
            <a:pPr marL="914400" lvl="1" indent="-293211" algn="l" rtl="0">
              <a:lnSpc>
                <a:spcPct val="115000"/>
              </a:lnSpc>
              <a:spcBef>
                <a:spcPts val="0"/>
              </a:spcBef>
              <a:spcAft>
                <a:spcPts val="0"/>
              </a:spcAft>
              <a:buSzPct val="100000"/>
              <a:buChar char="○"/>
            </a:pPr>
            <a:r>
              <a:rPr lang="en-GB" sz="1100" b="1" dirty="0" err="1">
                <a:latin typeface="Times New Roman"/>
                <a:ea typeface="Times New Roman"/>
                <a:cs typeface="Times New Roman"/>
                <a:sym typeface="Times New Roman"/>
              </a:rPr>
              <a:t>Diabetes_binary</a:t>
            </a:r>
            <a:r>
              <a:rPr lang="en-GB" sz="1100" b="1" dirty="0">
                <a:latin typeface="Times New Roman"/>
                <a:ea typeface="Times New Roman"/>
                <a:cs typeface="Times New Roman"/>
                <a:sym typeface="Times New Roman"/>
              </a:rPr>
              <a:t>:</a:t>
            </a:r>
            <a:r>
              <a:rPr lang="en-GB" sz="1100" dirty="0">
                <a:latin typeface="Times New Roman"/>
                <a:ea typeface="Times New Roman"/>
                <a:cs typeface="Times New Roman"/>
                <a:sym typeface="Times New Roman"/>
              </a:rPr>
              <a:t> Diabetes diagnosis status (1 = diagnosed, 0 = not diagnosed).</a:t>
            </a:r>
            <a:endParaRPr sz="1100" dirty="0">
              <a:latin typeface="Times New Roman"/>
              <a:ea typeface="Times New Roman"/>
              <a:cs typeface="Times New Roman"/>
              <a:sym typeface="Times New Roman"/>
            </a:endParaRPr>
          </a:p>
          <a:p>
            <a:pPr marL="914400" lvl="1" indent="-293211" algn="l" rtl="0">
              <a:lnSpc>
                <a:spcPct val="115000"/>
              </a:lnSpc>
              <a:spcBef>
                <a:spcPts val="0"/>
              </a:spcBef>
              <a:spcAft>
                <a:spcPts val="0"/>
              </a:spcAft>
              <a:buSzPct val="100000"/>
              <a:buChar char="○"/>
            </a:pPr>
            <a:r>
              <a:rPr lang="en-GB" sz="1100" b="1" dirty="0" err="1">
                <a:latin typeface="Times New Roman"/>
                <a:ea typeface="Times New Roman"/>
                <a:cs typeface="Times New Roman"/>
                <a:sym typeface="Times New Roman"/>
              </a:rPr>
              <a:t>HighBP</a:t>
            </a:r>
            <a:r>
              <a:rPr lang="en-GB" sz="1100" b="1" dirty="0">
                <a:latin typeface="Times New Roman"/>
                <a:ea typeface="Times New Roman"/>
                <a:cs typeface="Times New Roman"/>
                <a:sym typeface="Times New Roman"/>
              </a:rPr>
              <a:t>:</a:t>
            </a:r>
            <a:r>
              <a:rPr lang="en-GB" sz="1100" dirty="0">
                <a:latin typeface="Times New Roman"/>
                <a:ea typeface="Times New Roman"/>
                <a:cs typeface="Times New Roman"/>
                <a:sym typeface="Times New Roman"/>
              </a:rPr>
              <a:t> High blood pressure diagnosis (1 = yes, 0 = no).</a:t>
            </a:r>
            <a:endParaRPr sz="1100" dirty="0">
              <a:latin typeface="Times New Roman"/>
              <a:ea typeface="Times New Roman"/>
              <a:cs typeface="Times New Roman"/>
              <a:sym typeface="Times New Roman"/>
            </a:endParaRPr>
          </a:p>
          <a:p>
            <a:pPr marL="914400" lvl="1" indent="-293211" algn="l" rtl="0">
              <a:lnSpc>
                <a:spcPct val="115000"/>
              </a:lnSpc>
              <a:spcBef>
                <a:spcPts val="0"/>
              </a:spcBef>
              <a:spcAft>
                <a:spcPts val="0"/>
              </a:spcAft>
              <a:buSzPct val="100000"/>
              <a:buChar char="○"/>
            </a:pPr>
            <a:r>
              <a:rPr lang="en-GB" sz="1100" b="1" dirty="0" err="1">
                <a:latin typeface="Times New Roman"/>
                <a:ea typeface="Times New Roman"/>
                <a:cs typeface="Times New Roman"/>
                <a:sym typeface="Times New Roman"/>
              </a:rPr>
              <a:t>HighChol</a:t>
            </a:r>
            <a:r>
              <a:rPr lang="en-GB" sz="1100" b="1" dirty="0">
                <a:latin typeface="Times New Roman"/>
                <a:ea typeface="Times New Roman"/>
                <a:cs typeface="Times New Roman"/>
                <a:sym typeface="Times New Roman"/>
              </a:rPr>
              <a:t>:</a:t>
            </a:r>
            <a:r>
              <a:rPr lang="en-GB" sz="1100" dirty="0">
                <a:latin typeface="Times New Roman"/>
                <a:ea typeface="Times New Roman"/>
                <a:cs typeface="Times New Roman"/>
                <a:sym typeface="Times New Roman"/>
              </a:rPr>
              <a:t> High cholesterol diagnosis (1 = yes, 0 = no).</a:t>
            </a:r>
            <a:endParaRPr sz="1100" dirty="0">
              <a:latin typeface="Times New Roman"/>
              <a:ea typeface="Times New Roman"/>
              <a:cs typeface="Times New Roman"/>
              <a:sym typeface="Times New Roman"/>
            </a:endParaRPr>
          </a:p>
          <a:p>
            <a:pPr marL="914400" lvl="1" indent="-293211" algn="l" rtl="0">
              <a:lnSpc>
                <a:spcPct val="115000"/>
              </a:lnSpc>
              <a:spcBef>
                <a:spcPts val="0"/>
              </a:spcBef>
              <a:spcAft>
                <a:spcPts val="0"/>
              </a:spcAft>
              <a:buSzPct val="100000"/>
              <a:buChar char="○"/>
            </a:pPr>
            <a:r>
              <a:rPr lang="en-GB" sz="1100" b="1" dirty="0" err="1">
                <a:latin typeface="Times New Roman"/>
                <a:ea typeface="Times New Roman"/>
                <a:cs typeface="Times New Roman"/>
                <a:sym typeface="Times New Roman"/>
              </a:rPr>
              <a:t>CholCheck</a:t>
            </a:r>
            <a:r>
              <a:rPr lang="en-GB" sz="1100" b="1" dirty="0">
                <a:latin typeface="Times New Roman"/>
                <a:ea typeface="Times New Roman"/>
                <a:cs typeface="Times New Roman"/>
                <a:sym typeface="Times New Roman"/>
              </a:rPr>
              <a:t>:</a:t>
            </a:r>
            <a:r>
              <a:rPr lang="en-GB" sz="1100" dirty="0">
                <a:latin typeface="Times New Roman"/>
                <a:ea typeface="Times New Roman"/>
                <a:cs typeface="Times New Roman"/>
                <a:sym typeface="Times New Roman"/>
              </a:rPr>
              <a:t> Whether the participant had their cholesterol checked in the past year (1 = yes, 0 = no).</a:t>
            </a:r>
            <a:endParaRPr sz="1100" dirty="0">
              <a:latin typeface="Times New Roman"/>
              <a:ea typeface="Times New Roman"/>
              <a:cs typeface="Times New Roman"/>
              <a:sym typeface="Times New Roman"/>
            </a:endParaRPr>
          </a:p>
          <a:p>
            <a:pPr marL="914400" lvl="1" indent="-293211" algn="l" rtl="0">
              <a:lnSpc>
                <a:spcPct val="115000"/>
              </a:lnSpc>
              <a:spcBef>
                <a:spcPts val="0"/>
              </a:spcBef>
              <a:spcAft>
                <a:spcPts val="0"/>
              </a:spcAft>
              <a:buSzPct val="100000"/>
              <a:buChar char="○"/>
            </a:pPr>
            <a:r>
              <a:rPr lang="en-GB" sz="1100" b="1" dirty="0">
                <a:latin typeface="Times New Roman"/>
                <a:ea typeface="Times New Roman"/>
                <a:cs typeface="Times New Roman"/>
                <a:sym typeface="Times New Roman"/>
              </a:rPr>
              <a:t>BMI:</a:t>
            </a:r>
            <a:r>
              <a:rPr lang="en-GB" sz="1100" dirty="0">
                <a:latin typeface="Times New Roman"/>
                <a:ea typeface="Times New Roman"/>
                <a:cs typeface="Times New Roman"/>
                <a:sym typeface="Times New Roman"/>
              </a:rPr>
              <a:t> Body Mass Index, a key measure of obesity.</a:t>
            </a:r>
            <a:endParaRPr sz="1100" dirty="0">
              <a:latin typeface="Times New Roman"/>
              <a:ea typeface="Times New Roman"/>
              <a:cs typeface="Times New Roman"/>
              <a:sym typeface="Times New Roman"/>
            </a:endParaRPr>
          </a:p>
          <a:p>
            <a:pPr marL="914400" lvl="1" indent="-293211" algn="l" rtl="0">
              <a:lnSpc>
                <a:spcPct val="115000"/>
              </a:lnSpc>
              <a:spcBef>
                <a:spcPts val="0"/>
              </a:spcBef>
              <a:spcAft>
                <a:spcPts val="0"/>
              </a:spcAft>
              <a:buSzPct val="100000"/>
              <a:buChar char="○"/>
            </a:pPr>
            <a:r>
              <a:rPr lang="en-GB" sz="1100" b="1" dirty="0">
                <a:latin typeface="Times New Roman"/>
                <a:ea typeface="Times New Roman"/>
                <a:cs typeface="Times New Roman"/>
                <a:sym typeface="Times New Roman"/>
              </a:rPr>
              <a:t>Smoker:</a:t>
            </a:r>
            <a:r>
              <a:rPr lang="en-GB" sz="1100" dirty="0">
                <a:latin typeface="Times New Roman"/>
                <a:ea typeface="Times New Roman"/>
                <a:cs typeface="Times New Roman"/>
                <a:sym typeface="Times New Roman"/>
              </a:rPr>
              <a:t> Current smoking status (1 = yes, 0 = no).</a:t>
            </a:r>
            <a:endParaRPr sz="1100" dirty="0">
              <a:latin typeface="Times New Roman"/>
              <a:ea typeface="Times New Roman"/>
              <a:cs typeface="Times New Roman"/>
              <a:sym typeface="Times New Roman"/>
            </a:endParaRPr>
          </a:p>
          <a:p>
            <a:pPr marL="914400" lvl="1" indent="-293211" algn="l" rtl="0">
              <a:lnSpc>
                <a:spcPct val="115000"/>
              </a:lnSpc>
              <a:spcBef>
                <a:spcPts val="0"/>
              </a:spcBef>
              <a:spcAft>
                <a:spcPts val="0"/>
              </a:spcAft>
              <a:buSzPct val="100000"/>
              <a:buChar char="○"/>
            </a:pPr>
            <a:r>
              <a:rPr lang="en-GB" sz="1100" b="1" dirty="0">
                <a:latin typeface="Times New Roman"/>
                <a:ea typeface="Times New Roman"/>
                <a:cs typeface="Times New Roman"/>
                <a:sym typeface="Times New Roman"/>
              </a:rPr>
              <a:t>Stroke:</a:t>
            </a:r>
            <a:r>
              <a:rPr lang="en-GB" sz="1100" dirty="0">
                <a:latin typeface="Times New Roman"/>
                <a:ea typeface="Times New Roman"/>
                <a:cs typeface="Times New Roman"/>
                <a:sym typeface="Times New Roman"/>
              </a:rPr>
              <a:t> History of stroke (1 = yes, 0 = no).</a:t>
            </a:r>
            <a:endParaRPr sz="1100" dirty="0">
              <a:latin typeface="Times New Roman"/>
              <a:ea typeface="Times New Roman"/>
              <a:cs typeface="Times New Roman"/>
              <a:sym typeface="Times New Roman"/>
            </a:endParaRPr>
          </a:p>
          <a:p>
            <a:pPr marL="914400" lvl="1" indent="-293211" algn="l" rtl="0">
              <a:lnSpc>
                <a:spcPct val="115000"/>
              </a:lnSpc>
              <a:spcBef>
                <a:spcPts val="0"/>
              </a:spcBef>
              <a:spcAft>
                <a:spcPts val="0"/>
              </a:spcAft>
              <a:buSzPct val="100000"/>
              <a:buChar char="○"/>
            </a:pPr>
            <a:r>
              <a:rPr lang="en-GB" sz="1100" b="1" dirty="0" err="1">
                <a:latin typeface="Times New Roman"/>
                <a:ea typeface="Times New Roman"/>
                <a:cs typeface="Times New Roman"/>
                <a:sym typeface="Times New Roman"/>
              </a:rPr>
              <a:t>HeartDiseaseorAttack</a:t>
            </a:r>
            <a:r>
              <a:rPr lang="en-GB" sz="1100" b="1" dirty="0">
                <a:latin typeface="Times New Roman"/>
                <a:ea typeface="Times New Roman"/>
                <a:cs typeface="Times New Roman"/>
                <a:sym typeface="Times New Roman"/>
              </a:rPr>
              <a:t>:</a:t>
            </a:r>
            <a:r>
              <a:rPr lang="en-GB" sz="1100" dirty="0">
                <a:latin typeface="Times New Roman"/>
                <a:ea typeface="Times New Roman"/>
                <a:cs typeface="Times New Roman"/>
                <a:sym typeface="Times New Roman"/>
              </a:rPr>
              <a:t> History of heart disease or heart attack (1 = yes, 0 = no).</a:t>
            </a:r>
            <a:endParaRPr sz="1100" dirty="0">
              <a:latin typeface="Times New Roman"/>
              <a:ea typeface="Times New Roman"/>
              <a:cs typeface="Times New Roman"/>
              <a:sym typeface="Times New Roman"/>
            </a:endParaRPr>
          </a:p>
          <a:p>
            <a:pPr marL="914400" lvl="1" indent="-293211" algn="l" rtl="0">
              <a:lnSpc>
                <a:spcPct val="115000"/>
              </a:lnSpc>
              <a:spcBef>
                <a:spcPts val="0"/>
              </a:spcBef>
              <a:spcAft>
                <a:spcPts val="0"/>
              </a:spcAft>
              <a:buSzPct val="100000"/>
              <a:buChar char="○"/>
            </a:pPr>
            <a:r>
              <a:rPr lang="en-GB" sz="1100" b="1" dirty="0" err="1">
                <a:latin typeface="Times New Roman"/>
                <a:ea typeface="Times New Roman"/>
                <a:cs typeface="Times New Roman"/>
                <a:sym typeface="Times New Roman"/>
              </a:rPr>
              <a:t>PhysActivity</a:t>
            </a:r>
            <a:r>
              <a:rPr lang="en-GB" sz="1100" b="1" dirty="0">
                <a:latin typeface="Times New Roman"/>
                <a:ea typeface="Times New Roman"/>
                <a:cs typeface="Times New Roman"/>
                <a:sym typeface="Times New Roman"/>
              </a:rPr>
              <a:t>:</a:t>
            </a:r>
            <a:r>
              <a:rPr lang="en-GB" sz="1100" dirty="0">
                <a:latin typeface="Times New Roman"/>
                <a:ea typeface="Times New Roman"/>
                <a:cs typeface="Times New Roman"/>
                <a:sym typeface="Times New Roman"/>
              </a:rPr>
              <a:t> Whether the participant engages in regular physical activity (1 = yes, 0 = no).</a:t>
            </a:r>
            <a:endParaRPr sz="1100" dirty="0">
              <a:latin typeface="Times New Roman"/>
              <a:ea typeface="Times New Roman"/>
              <a:cs typeface="Times New Roman"/>
              <a:sym typeface="Times New Roman"/>
            </a:endParaRPr>
          </a:p>
          <a:p>
            <a:pPr marL="914400" lvl="1" indent="-293211" algn="l" rtl="0">
              <a:lnSpc>
                <a:spcPct val="115000"/>
              </a:lnSpc>
              <a:spcBef>
                <a:spcPts val="0"/>
              </a:spcBef>
              <a:spcAft>
                <a:spcPts val="0"/>
              </a:spcAft>
              <a:buSzPct val="100000"/>
              <a:buChar char="○"/>
            </a:pPr>
            <a:r>
              <a:rPr lang="en-GB" sz="1100" b="1" dirty="0">
                <a:latin typeface="Times New Roman"/>
                <a:ea typeface="Times New Roman"/>
                <a:cs typeface="Times New Roman"/>
                <a:sym typeface="Times New Roman"/>
              </a:rPr>
              <a:t>Fruits/Veggies:</a:t>
            </a:r>
            <a:r>
              <a:rPr lang="en-GB" sz="1100" dirty="0">
                <a:latin typeface="Times New Roman"/>
                <a:ea typeface="Times New Roman"/>
                <a:cs typeface="Times New Roman"/>
                <a:sym typeface="Times New Roman"/>
              </a:rPr>
              <a:t> Frequency of fruit and vegetable consumption.</a:t>
            </a:r>
            <a:endParaRPr sz="1100" dirty="0">
              <a:latin typeface="Times New Roman"/>
              <a:ea typeface="Times New Roman"/>
              <a:cs typeface="Times New Roman"/>
              <a:sym typeface="Times New Roman"/>
            </a:endParaRPr>
          </a:p>
          <a:p>
            <a:pPr marL="914400" lvl="1" indent="-293211" algn="l" rtl="0">
              <a:lnSpc>
                <a:spcPct val="115000"/>
              </a:lnSpc>
              <a:spcBef>
                <a:spcPts val="0"/>
              </a:spcBef>
              <a:spcAft>
                <a:spcPts val="0"/>
              </a:spcAft>
              <a:buSzPct val="100000"/>
              <a:buChar char="○"/>
            </a:pPr>
            <a:r>
              <a:rPr lang="en-GB" sz="1100" b="1" dirty="0" err="1">
                <a:latin typeface="Times New Roman"/>
                <a:ea typeface="Times New Roman"/>
                <a:cs typeface="Times New Roman"/>
                <a:sym typeface="Times New Roman"/>
              </a:rPr>
              <a:t>HvyAlcoholConsump</a:t>
            </a:r>
            <a:r>
              <a:rPr lang="en-GB" sz="1100" b="1" dirty="0">
                <a:latin typeface="Times New Roman"/>
                <a:ea typeface="Times New Roman"/>
                <a:cs typeface="Times New Roman"/>
                <a:sym typeface="Times New Roman"/>
              </a:rPr>
              <a:t>:</a:t>
            </a:r>
            <a:r>
              <a:rPr lang="en-GB" sz="1100" dirty="0">
                <a:latin typeface="Times New Roman"/>
                <a:ea typeface="Times New Roman"/>
                <a:cs typeface="Times New Roman"/>
                <a:sym typeface="Times New Roman"/>
              </a:rPr>
              <a:t> Indicator of heavy alcohol consumption (1 = yes, 0 = no).</a:t>
            </a:r>
            <a:endParaRPr sz="1100" dirty="0">
              <a:latin typeface="Times New Roman"/>
              <a:ea typeface="Times New Roman"/>
              <a:cs typeface="Times New Roman"/>
              <a:sym typeface="Times New Roman"/>
            </a:endParaRPr>
          </a:p>
          <a:p>
            <a:pPr marL="914400" lvl="1" indent="-293211" algn="l" rtl="0">
              <a:lnSpc>
                <a:spcPct val="115000"/>
              </a:lnSpc>
              <a:spcBef>
                <a:spcPts val="0"/>
              </a:spcBef>
              <a:spcAft>
                <a:spcPts val="0"/>
              </a:spcAft>
              <a:buSzPct val="100000"/>
              <a:buChar char="○"/>
            </a:pPr>
            <a:r>
              <a:rPr lang="en-GB" sz="1100" b="1" dirty="0" err="1">
                <a:latin typeface="Times New Roman"/>
                <a:ea typeface="Times New Roman"/>
                <a:cs typeface="Times New Roman"/>
                <a:sym typeface="Times New Roman"/>
              </a:rPr>
              <a:t>GenHlth</a:t>
            </a:r>
            <a:r>
              <a:rPr lang="en-GB" sz="1100" b="1" dirty="0">
                <a:latin typeface="Times New Roman"/>
                <a:ea typeface="Times New Roman"/>
                <a:cs typeface="Times New Roman"/>
                <a:sym typeface="Times New Roman"/>
              </a:rPr>
              <a:t>:</a:t>
            </a:r>
            <a:r>
              <a:rPr lang="en-GB" sz="1100" dirty="0">
                <a:latin typeface="Times New Roman"/>
                <a:ea typeface="Times New Roman"/>
                <a:cs typeface="Times New Roman"/>
                <a:sym typeface="Times New Roman"/>
              </a:rPr>
              <a:t> Self-reported general health status (scale from 1 to 5).</a:t>
            </a:r>
            <a:endParaRPr sz="1100" dirty="0">
              <a:latin typeface="Times New Roman"/>
              <a:ea typeface="Times New Roman"/>
              <a:cs typeface="Times New Roman"/>
              <a:sym typeface="Times New Roman"/>
            </a:endParaRPr>
          </a:p>
          <a:p>
            <a:pPr marL="914400" lvl="1" indent="-293211" algn="l" rtl="0">
              <a:lnSpc>
                <a:spcPct val="115000"/>
              </a:lnSpc>
              <a:spcBef>
                <a:spcPts val="0"/>
              </a:spcBef>
              <a:spcAft>
                <a:spcPts val="0"/>
              </a:spcAft>
              <a:buSzPct val="100000"/>
              <a:buChar char="○"/>
            </a:pPr>
            <a:r>
              <a:rPr lang="en-GB" sz="1100" b="1" dirty="0" err="1">
                <a:latin typeface="Times New Roman"/>
                <a:ea typeface="Times New Roman"/>
                <a:cs typeface="Times New Roman"/>
                <a:sym typeface="Times New Roman"/>
              </a:rPr>
              <a:t>MentHlth</a:t>
            </a:r>
            <a:r>
              <a:rPr lang="en-GB" sz="1100" b="1" dirty="0">
                <a:latin typeface="Times New Roman"/>
                <a:ea typeface="Times New Roman"/>
                <a:cs typeface="Times New Roman"/>
                <a:sym typeface="Times New Roman"/>
              </a:rPr>
              <a:t>/</a:t>
            </a:r>
            <a:r>
              <a:rPr lang="en-GB" sz="1100" b="1" dirty="0" err="1">
                <a:latin typeface="Times New Roman"/>
                <a:ea typeface="Times New Roman"/>
                <a:cs typeface="Times New Roman"/>
                <a:sym typeface="Times New Roman"/>
              </a:rPr>
              <a:t>PhysHlth</a:t>
            </a:r>
            <a:r>
              <a:rPr lang="en-GB" sz="1100" b="1" dirty="0">
                <a:latin typeface="Times New Roman"/>
                <a:ea typeface="Times New Roman"/>
                <a:cs typeface="Times New Roman"/>
                <a:sym typeface="Times New Roman"/>
              </a:rPr>
              <a:t>:</a:t>
            </a:r>
            <a:r>
              <a:rPr lang="en-GB" sz="1100" dirty="0">
                <a:latin typeface="Times New Roman"/>
                <a:ea typeface="Times New Roman"/>
                <a:cs typeface="Times New Roman"/>
                <a:sym typeface="Times New Roman"/>
              </a:rPr>
              <a:t> Self-reported mental and physical health status.</a:t>
            </a:r>
            <a:endParaRPr sz="1100" dirty="0">
              <a:latin typeface="Times New Roman"/>
              <a:ea typeface="Times New Roman"/>
              <a:cs typeface="Times New Roman"/>
              <a:sym typeface="Times New Roman"/>
            </a:endParaRPr>
          </a:p>
          <a:p>
            <a:pPr marL="457200" lvl="0" indent="-293211" algn="l" rtl="0">
              <a:lnSpc>
                <a:spcPct val="115000"/>
              </a:lnSpc>
              <a:spcBef>
                <a:spcPts val="0"/>
              </a:spcBef>
              <a:spcAft>
                <a:spcPts val="0"/>
              </a:spcAft>
              <a:buSzPct val="100000"/>
              <a:buChar char="●"/>
            </a:pPr>
            <a:r>
              <a:rPr lang="en-GB" sz="1100" b="1" dirty="0">
                <a:latin typeface="Times New Roman"/>
                <a:ea typeface="Times New Roman"/>
                <a:cs typeface="Times New Roman"/>
                <a:sym typeface="Times New Roman"/>
              </a:rPr>
              <a:t>Relevance:</a:t>
            </a:r>
            <a:r>
              <a:rPr lang="en-GB" sz="1100" dirty="0">
                <a:latin typeface="Times New Roman"/>
                <a:ea typeface="Times New Roman"/>
                <a:cs typeface="Times New Roman"/>
                <a:sym typeface="Times New Roman"/>
              </a:rPr>
              <a:t> These variables provide critical insights into </a:t>
            </a:r>
            <a:r>
              <a:rPr lang="en-GB" sz="1100" b="1" dirty="0">
                <a:latin typeface="Times New Roman"/>
                <a:ea typeface="Times New Roman"/>
                <a:cs typeface="Times New Roman"/>
                <a:sym typeface="Times New Roman"/>
              </a:rPr>
              <a:t>health </a:t>
            </a:r>
            <a:r>
              <a:rPr lang="en-GB" sz="1100" b="1" dirty="0" err="1">
                <a:latin typeface="Times New Roman"/>
                <a:ea typeface="Times New Roman"/>
                <a:cs typeface="Times New Roman"/>
                <a:sym typeface="Times New Roman"/>
              </a:rPr>
              <a:t>behaviors</a:t>
            </a:r>
            <a:r>
              <a:rPr lang="en-GB" sz="1100" dirty="0">
                <a:latin typeface="Times New Roman"/>
                <a:ea typeface="Times New Roman"/>
                <a:cs typeface="Times New Roman"/>
                <a:sym typeface="Times New Roman"/>
              </a:rPr>
              <a:t> and </a:t>
            </a:r>
            <a:r>
              <a:rPr lang="en-GB" sz="1100" b="1" dirty="0">
                <a:latin typeface="Times New Roman"/>
                <a:ea typeface="Times New Roman"/>
                <a:cs typeface="Times New Roman"/>
                <a:sym typeface="Times New Roman"/>
              </a:rPr>
              <a:t>chronic conditions</a:t>
            </a:r>
            <a:r>
              <a:rPr lang="en-GB" sz="1100" dirty="0">
                <a:latin typeface="Times New Roman"/>
                <a:ea typeface="Times New Roman"/>
                <a:cs typeface="Times New Roman"/>
                <a:sym typeface="Times New Roman"/>
              </a:rPr>
              <a:t> that contribute to diabetes risk. Our analysis will use these variables to identify patterns and build more accurate </a:t>
            </a:r>
            <a:r>
              <a:rPr lang="en-GB" sz="1100" b="1" dirty="0">
                <a:latin typeface="Times New Roman"/>
                <a:ea typeface="Times New Roman"/>
                <a:cs typeface="Times New Roman"/>
                <a:sym typeface="Times New Roman"/>
              </a:rPr>
              <a:t>predictive models</a:t>
            </a:r>
            <a:r>
              <a:rPr lang="en-GB" sz="1100" dirty="0">
                <a:latin typeface="Times New Roman"/>
                <a:ea typeface="Times New Roman"/>
                <a:cs typeface="Times New Roman"/>
                <a:sym typeface="Times New Roman"/>
              </a:rPr>
              <a:t>.</a:t>
            </a:r>
            <a:endParaRPr sz="1100" dirty="0">
              <a:latin typeface="Times New Roman"/>
              <a:ea typeface="Times New Roman"/>
              <a:cs typeface="Times New Roman"/>
              <a:sym typeface="Times New Roman"/>
            </a:endParaRPr>
          </a:p>
          <a:p>
            <a:pPr marL="0" lvl="0" indent="0" algn="l" rtl="0">
              <a:spcBef>
                <a:spcPts val="1200"/>
              </a:spcBef>
              <a:spcAft>
                <a:spcPts val="0"/>
              </a:spcAft>
              <a:buNone/>
            </a:pPr>
            <a:endParaRPr sz="1100" b="1"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457200" y="702644"/>
            <a:ext cx="8229600" cy="644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GB" sz="2860" dirty="0">
                <a:latin typeface="Times New Roman"/>
                <a:ea typeface="Times New Roman"/>
                <a:cs typeface="Times New Roman"/>
                <a:sym typeface="Times New Roman"/>
              </a:rPr>
              <a:t>Exploratory Data Analysis (EDA)</a:t>
            </a:r>
            <a:endParaRPr sz="2860" dirty="0">
              <a:latin typeface="Times New Roman"/>
              <a:ea typeface="Times New Roman"/>
              <a:cs typeface="Times New Roman"/>
              <a:sym typeface="Times New Roman"/>
            </a:endParaRPr>
          </a:p>
        </p:txBody>
      </p:sp>
      <p:sp>
        <p:nvSpPr>
          <p:cNvPr id="94" name="Google Shape;94;p16"/>
          <p:cNvSpPr txBox="1">
            <a:spLocks noGrp="1"/>
          </p:cNvSpPr>
          <p:nvPr>
            <p:ph type="body" idx="1"/>
          </p:nvPr>
        </p:nvSpPr>
        <p:spPr>
          <a:xfrm>
            <a:off x="0" y="1439056"/>
            <a:ext cx="9144000" cy="3704443"/>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1300" b="1" dirty="0">
                <a:latin typeface="Times New Roman" panose="02020603050405020304" pitchFamily="18" charset="0"/>
                <a:ea typeface="Times New Roman"/>
                <a:cs typeface="Times New Roman" panose="02020603050405020304" pitchFamily="18" charset="0"/>
                <a:sym typeface="Times New Roman"/>
              </a:rPr>
              <a:t>Key Findings from Initial EDA:</a:t>
            </a:r>
            <a:endParaRPr sz="1300" b="1"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200"/>
              </a:spcBef>
              <a:spcAft>
                <a:spcPts val="0"/>
              </a:spcAft>
              <a:buNone/>
            </a:pPr>
            <a:r>
              <a:rPr lang="en-US" sz="1400" b="1" dirty="0">
                <a:latin typeface="Times New Roman" panose="02020603050405020304" pitchFamily="18" charset="0"/>
                <a:ea typeface="Arial"/>
                <a:cs typeface="Times New Roman" panose="02020603050405020304" pitchFamily="18" charset="0"/>
                <a:sym typeface="Arial"/>
              </a:rPr>
              <a:t>Descriptive Statistics</a:t>
            </a:r>
            <a:r>
              <a:rPr lang="en-US" sz="1400" dirty="0">
                <a:latin typeface="Times New Roman" panose="02020603050405020304" pitchFamily="18" charset="0"/>
                <a:ea typeface="Arial"/>
                <a:cs typeface="Times New Roman" panose="02020603050405020304" pitchFamily="18" charset="0"/>
                <a:sym typeface="Arial"/>
              </a:rPr>
              <a:t>: Calculate summary statistics for numeric variables using the summary() and custom functions (e.g., </a:t>
            </a:r>
            <a:r>
              <a:rPr lang="en-US" sz="1400" dirty="0" err="1">
                <a:latin typeface="Times New Roman" panose="02020603050405020304" pitchFamily="18" charset="0"/>
                <a:ea typeface="Arial"/>
                <a:cs typeface="Times New Roman" panose="02020603050405020304" pitchFamily="18" charset="0"/>
                <a:sym typeface="Arial"/>
              </a:rPr>
              <a:t>calc_summary_stats</a:t>
            </a:r>
            <a:r>
              <a:rPr lang="en-US" sz="1400" dirty="0">
                <a:latin typeface="Times New Roman" panose="02020603050405020304" pitchFamily="18" charset="0"/>
                <a:ea typeface="Arial"/>
                <a:cs typeface="Times New Roman" panose="02020603050405020304" pitchFamily="18" charset="0"/>
                <a:sym typeface="Arial"/>
              </a:rPr>
              <a:t>()) to understand distributions.</a:t>
            </a:r>
          </a:p>
          <a:p>
            <a:pPr marL="0" lvl="0" indent="0" algn="l" rtl="0">
              <a:spcBef>
                <a:spcPts val="1200"/>
              </a:spcBef>
              <a:spcAft>
                <a:spcPts val="0"/>
              </a:spcAft>
              <a:buNone/>
            </a:pPr>
            <a:r>
              <a:rPr lang="en-US" sz="1400" b="1" dirty="0">
                <a:latin typeface="Times New Roman" panose="02020603050405020304" pitchFamily="18" charset="0"/>
                <a:ea typeface="Arial"/>
                <a:cs typeface="Times New Roman" panose="02020603050405020304" pitchFamily="18" charset="0"/>
                <a:sym typeface="Arial"/>
              </a:rPr>
              <a:t>Visualization: </a:t>
            </a:r>
            <a:r>
              <a:rPr lang="en-US" sz="1400" dirty="0">
                <a:latin typeface="Times New Roman" panose="02020603050405020304" pitchFamily="18" charset="0"/>
                <a:ea typeface="Arial"/>
                <a:cs typeface="Times New Roman" panose="02020603050405020304" pitchFamily="18" charset="0"/>
                <a:sym typeface="Arial"/>
              </a:rPr>
              <a:t>Use packages like ggplot2 (part of the tidy verse) for data visualization to identify patterns and relationships in the data:</a:t>
            </a:r>
          </a:p>
          <a:p>
            <a:pPr marL="171450" lvl="0" indent="-171450" algn="l" rtl="0">
              <a:spcBef>
                <a:spcPts val="1200"/>
              </a:spcBef>
              <a:spcAft>
                <a:spcPts val="0"/>
              </a:spcAft>
              <a:buFont typeface="Arial" panose="020B0604020202020204" pitchFamily="34" charset="0"/>
              <a:buChar char="•"/>
            </a:pPr>
            <a:r>
              <a:rPr lang="en-US" sz="1400" dirty="0">
                <a:latin typeface="Times New Roman" panose="02020603050405020304" pitchFamily="18" charset="0"/>
                <a:ea typeface="Arial"/>
                <a:cs typeface="Times New Roman" panose="02020603050405020304" pitchFamily="18" charset="0"/>
                <a:sym typeface="Arial"/>
              </a:rPr>
              <a:t>Histograms and density plots for numeric variables.</a:t>
            </a:r>
          </a:p>
          <a:p>
            <a:pPr marL="171450" lvl="0" indent="-171450" algn="l" rtl="0">
              <a:spcBef>
                <a:spcPts val="1200"/>
              </a:spcBef>
              <a:spcAft>
                <a:spcPts val="0"/>
              </a:spcAft>
              <a:buFont typeface="Arial" panose="020B0604020202020204" pitchFamily="34" charset="0"/>
              <a:buChar char="•"/>
            </a:pPr>
            <a:r>
              <a:rPr lang="en-US" sz="1400" dirty="0">
                <a:latin typeface="Times New Roman" panose="02020603050405020304" pitchFamily="18" charset="0"/>
                <a:ea typeface="Arial"/>
                <a:cs typeface="Times New Roman" panose="02020603050405020304" pitchFamily="18" charset="0"/>
                <a:sym typeface="Arial"/>
              </a:rPr>
              <a:t>Bar charts for categorical variables.</a:t>
            </a:r>
          </a:p>
          <a:p>
            <a:pPr marL="0" lvl="0" indent="0" algn="l" rtl="0">
              <a:spcBef>
                <a:spcPts val="1200"/>
              </a:spcBef>
              <a:spcAft>
                <a:spcPts val="0"/>
              </a:spcAft>
              <a:buNone/>
            </a:pPr>
            <a:r>
              <a:rPr lang="en-US" sz="1400" b="1" dirty="0">
                <a:latin typeface="Times New Roman" panose="02020603050405020304" pitchFamily="18" charset="0"/>
                <a:ea typeface="Arial"/>
                <a:cs typeface="Times New Roman" panose="02020603050405020304" pitchFamily="18" charset="0"/>
                <a:sym typeface="Arial"/>
              </a:rPr>
              <a:t>Correlation Analysis</a:t>
            </a:r>
            <a:r>
              <a:rPr lang="en-US" sz="1400" dirty="0">
                <a:latin typeface="Times New Roman" panose="02020603050405020304" pitchFamily="18" charset="0"/>
                <a:ea typeface="Arial"/>
                <a:cs typeface="Times New Roman" panose="02020603050405020304" pitchFamily="18" charset="0"/>
                <a:sym typeface="Arial"/>
              </a:rPr>
              <a:t>: Analyze correlations between variables to identify potential predictors of diabetes.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457200" y="702644"/>
            <a:ext cx="8229600" cy="644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GB" sz="3459" dirty="0">
                <a:latin typeface="Times New Roman"/>
                <a:ea typeface="Times New Roman"/>
                <a:cs typeface="Times New Roman"/>
                <a:sym typeface="Times New Roman"/>
              </a:rPr>
              <a:t>Methodology and Predictive Modelling</a:t>
            </a:r>
            <a:endParaRPr sz="3459" dirty="0">
              <a:latin typeface="Times New Roman"/>
              <a:ea typeface="Times New Roman"/>
              <a:cs typeface="Times New Roman"/>
              <a:sym typeface="Times New Roman"/>
            </a:endParaRPr>
          </a:p>
        </p:txBody>
      </p:sp>
      <p:sp>
        <p:nvSpPr>
          <p:cNvPr id="100" name="Google Shape;100;p17"/>
          <p:cNvSpPr txBox="1">
            <a:spLocks noGrp="1"/>
          </p:cNvSpPr>
          <p:nvPr>
            <p:ph type="body" idx="1"/>
          </p:nvPr>
        </p:nvSpPr>
        <p:spPr>
          <a:xfrm>
            <a:off x="0" y="1610178"/>
            <a:ext cx="9144000" cy="3533321"/>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ct val="78118"/>
              <a:buNone/>
            </a:pPr>
            <a:r>
              <a:rPr lang="en-US" sz="1600" b="1" dirty="0">
                <a:latin typeface="Times New Roman" panose="02020603050405020304" pitchFamily="18" charset="0"/>
                <a:ea typeface="Arial"/>
                <a:cs typeface="Times New Roman" panose="02020603050405020304" pitchFamily="18" charset="0"/>
                <a:sym typeface="Arial"/>
              </a:rPr>
              <a:t>1. Data Preparation: </a:t>
            </a:r>
            <a:r>
              <a:rPr lang="en-US" sz="1600" dirty="0">
                <a:latin typeface="Times New Roman" panose="02020603050405020304" pitchFamily="18" charset="0"/>
                <a:ea typeface="Arial"/>
                <a:cs typeface="Times New Roman" panose="02020603050405020304" pitchFamily="18" charset="0"/>
                <a:sym typeface="Arial"/>
              </a:rPr>
              <a:t>The dataset was cleaned and preprocessed by addressing missing values, outliers, and encoding categorical variables. </a:t>
            </a:r>
          </a:p>
          <a:p>
            <a:pPr marL="0" lvl="0" indent="0" algn="l" rtl="0">
              <a:lnSpc>
                <a:spcPct val="115000"/>
              </a:lnSpc>
              <a:spcBef>
                <a:spcPts val="0"/>
              </a:spcBef>
              <a:spcAft>
                <a:spcPts val="0"/>
              </a:spcAft>
              <a:buClr>
                <a:schemeClr val="dk1"/>
              </a:buClr>
              <a:buSzPct val="78118"/>
              <a:buNone/>
            </a:pPr>
            <a:r>
              <a:rPr lang="en-US" sz="1600" b="1" dirty="0">
                <a:latin typeface="Times New Roman" panose="02020603050405020304" pitchFamily="18" charset="0"/>
                <a:ea typeface="Arial"/>
                <a:cs typeface="Times New Roman" panose="02020603050405020304" pitchFamily="18" charset="0"/>
                <a:sym typeface="Arial"/>
              </a:rPr>
              <a:t>2. Exploratory Data Analysis (EDA): </a:t>
            </a:r>
            <a:r>
              <a:rPr lang="en-US" sz="1600" dirty="0">
                <a:latin typeface="Times New Roman" panose="02020603050405020304" pitchFamily="18" charset="0"/>
                <a:ea typeface="Arial"/>
                <a:cs typeface="Times New Roman" panose="02020603050405020304" pitchFamily="18" charset="0"/>
                <a:sym typeface="Arial"/>
              </a:rPr>
              <a:t>Visualizations and summary statistics were used to explore patterns, distributions, and correlations in the data. </a:t>
            </a:r>
          </a:p>
          <a:p>
            <a:pPr marL="0" lvl="0" indent="0" algn="l" rtl="0">
              <a:lnSpc>
                <a:spcPct val="115000"/>
              </a:lnSpc>
              <a:spcBef>
                <a:spcPts val="0"/>
              </a:spcBef>
              <a:spcAft>
                <a:spcPts val="0"/>
              </a:spcAft>
              <a:buClr>
                <a:schemeClr val="dk1"/>
              </a:buClr>
              <a:buSzPct val="78118"/>
              <a:buNone/>
            </a:pPr>
            <a:r>
              <a:rPr lang="en-US" sz="1600" b="1" dirty="0">
                <a:latin typeface="Times New Roman" panose="02020603050405020304" pitchFamily="18" charset="0"/>
                <a:ea typeface="Arial"/>
                <a:cs typeface="Times New Roman" panose="02020603050405020304" pitchFamily="18" charset="0"/>
                <a:sym typeface="Arial"/>
              </a:rPr>
              <a:t>3. Feature Engineering and Selection: </a:t>
            </a:r>
            <a:r>
              <a:rPr lang="en-US" sz="1600" dirty="0">
                <a:latin typeface="Times New Roman" panose="02020603050405020304" pitchFamily="18" charset="0"/>
                <a:ea typeface="Arial"/>
                <a:cs typeface="Times New Roman" panose="02020603050405020304" pitchFamily="18" charset="0"/>
                <a:sym typeface="Arial"/>
              </a:rPr>
              <a:t>Key features were selected or transformed to enhance the predictive capacity of the model.</a:t>
            </a:r>
          </a:p>
          <a:p>
            <a:pPr marL="0" lvl="0" indent="0" algn="l" rtl="0">
              <a:lnSpc>
                <a:spcPct val="115000"/>
              </a:lnSpc>
              <a:spcBef>
                <a:spcPts val="0"/>
              </a:spcBef>
              <a:spcAft>
                <a:spcPts val="0"/>
              </a:spcAft>
              <a:buClr>
                <a:schemeClr val="dk1"/>
              </a:buClr>
              <a:buSzPct val="78118"/>
              <a:buNone/>
            </a:pPr>
            <a:r>
              <a:rPr lang="en-US" sz="1600" b="1" dirty="0">
                <a:latin typeface="Times New Roman" panose="02020603050405020304" pitchFamily="18" charset="0"/>
                <a:ea typeface="Arial"/>
                <a:cs typeface="Times New Roman" panose="02020603050405020304" pitchFamily="18" charset="0"/>
                <a:sym typeface="Arial"/>
              </a:rPr>
              <a:t>4. Model Development: </a:t>
            </a:r>
            <a:r>
              <a:rPr lang="en-US" sz="1600" dirty="0">
                <a:latin typeface="Times New Roman" panose="02020603050405020304" pitchFamily="18" charset="0"/>
                <a:ea typeface="Arial"/>
                <a:cs typeface="Times New Roman" panose="02020603050405020304" pitchFamily="18" charset="0"/>
                <a:sym typeface="Arial"/>
              </a:rPr>
              <a:t>Machine learning models were trained using the processed data to predict diabetes risk.  </a:t>
            </a:r>
          </a:p>
          <a:p>
            <a:pPr marL="0" lvl="0" indent="0" algn="l" rtl="0">
              <a:lnSpc>
                <a:spcPct val="115000"/>
              </a:lnSpc>
              <a:spcBef>
                <a:spcPts val="0"/>
              </a:spcBef>
              <a:spcAft>
                <a:spcPts val="0"/>
              </a:spcAft>
              <a:buClr>
                <a:schemeClr val="dk1"/>
              </a:buClr>
              <a:buSzPct val="78118"/>
              <a:buNone/>
            </a:pPr>
            <a:r>
              <a:rPr lang="en-US" sz="1600" b="1" dirty="0">
                <a:latin typeface="Times New Roman" panose="02020603050405020304" pitchFamily="18" charset="0"/>
                <a:ea typeface="Arial"/>
                <a:cs typeface="Times New Roman" panose="02020603050405020304" pitchFamily="18" charset="0"/>
                <a:sym typeface="Arial"/>
              </a:rPr>
              <a:t>5. Model Evaluation: </a:t>
            </a:r>
            <a:r>
              <a:rPr lang="en-US" sz="1600" dirty="0">
                <a:latin typeface="Times New Roman" panose="02020603050405020304" pitchFamily="18" charset="0"/>
                <a:ea typeface="Arial"/>
                <a:cs typeface="Times New Roman" panose="02020603050405020304" pitchFamily="18" charset="0"/>
                <a:sym typeface="Arial"/>
              </a:rPr>
              <a:t>Models were assessed based on performance metrics like accuracy and ROC-AUC to determine their effectiveness.  </a:t>
            </a:r>
          </a:p>
          <a:p>
            <a:pPr marL="0" lvl="0" indent="0" algn="l" rtl="0">
              <a:lnSpc>
                <a:spcPct val="115000"/>
              </a:lnSpc>
              <a:spcBef>
                <a:spcPts val="0"/>
              </a:spcBef>
              <a:spcAft>
                <a:spcPts val="0"/>
              </a:spcAft>
              <a:buClr>
                <a:schemeClr val="dk1"/>
              </a:buClr>
              <a:buSzPct val="78118"/>
              <a:buNone/>
            </a:pPr>
            <a:r>
              <a:rPr lang="en-US" sz="1600" b="1" dirty="0">
                <a:latin typeface="Times New Roman" panose="02020603050405020304" pitchFamily="18" charset="0"/>
                <a:ea typeface="Arial"/>
                <a:cs typeface="Times New Roman" panose="02020603050405020304" pitchFamily="18" charset="0"/>
                <a:sym typeface="Arial"/>
              </a:rPr>
              <a:t>6. Insights and Reporting: </a:t>
            </a:r>
            <a:r>
              <a:rPr lang="en-US" sz="1600" dirty="0">
                <a:latin typeface="Times New Roman" panose="02020603050405020304" pitchFamily="18" charset="0"/>
                <a:ea typeface="Arial"/>
                <a:cs typeface="Times New Roman" panose="02020603050405020304" pitchFamily="18" charset="0"/>
                <a:sym typeface="Arial"/>
              </a:rPr>
              <a:t>Results were analyzed to extract key insights and presented using visualizations for clear communication.</a:t>
            </a:r>
            <a:endParaRPr sz="1600"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7549-3E13-AF8D-626B-7B63185C9044}"/>
              </a:ext>
            </a:extLst>
          </p:cNvPr>
          <p:cNvSpPr>
            <a:spLocks noGrp="1"/>
          </p:cNvSpPr>
          <p:nvPr>
            <p:ph type="title"/>
          </p:nvPr>
        </p:nvSpPr>
        <p:spPr>
          <a:xfrm>
            <a:off x="0" y="575227"/>
            <a:ext cx="9144000" cy="451599"/>
          </a:xfrm>
        </p:spPr>
        <p:txBody>
          <a:bodyPr>
            <a:normAutofit fontScale="90000"/>
          </a:bodyPr>
          <a:lstStyle/>
          <a:p>
            <a:r>
              <a:rPr lang="en-US" dirty="0"/>
              <a:t>Chi-squared Test</a:t>
            </a:r>
          </a:p>
        </p:txBody>
      </p:sp>
      <p:sp>
        <p:nvSpPr>
          <p:cNvPr id="3" name="Text Placeholder 2">
            <a:extLst>
              <a:ext uri="{FF2B5EF4-FFF2-40B4-BE49-F238E27FC236}">
                <a16:creationId xmlns:a16="http://schemas.microsoft.com/office/drawing/2014/main" id="{30855E26-126A-988D-653B-42CB338B9E72}"/>
              </a:ext>
            </a:extLst>
          </p:cNvPr>
          <p:cNvSpPr>
            <a:spLocks noGrp="1"/>
          </p:cNvSpPr>
          <p:nvPr>
            <p:ph type="body" idx="1"/>
          </p:nvPr>
        </p:nvSpPr>
        <p:spPr>
          <a:xfrm>
            <a:off x="0" y="1154244"/>
            <a:ext cx="9144000" cy="3989256"/>
          </a:xfrm>
        </p:spPr>
        <p:txBody>
          <a:bodyPr>
            <a:normAutofit fontScale="85000" lnSpcReduction="20000"/>
          </a:bodyPr>
          <a:lstStyle/>
          <a:p>
            <a:pPr marL="114300" indent="0">
              <a:buNone/>
            </a:pPr>
            <a:r>
              <a:rPr lang="en-US" sz="1600" b="1" dirty="0">
                <a:latin typeface="Times New Roman" panose="02020603050405020304" pitchFamily="18" charset="0"/>
                <a:cs typeface="Times New Roman" panose="02020603050405020304" pitchFamily="18" charset="0"/>
              </a:rPr>
              <a:t>1. High BP and Diabetes binary:</a:t>
            </a:r>
          </a:p>
          <a:p>
            <a:pPr marL="114300" indent="0">
              <a:buNone/>
            </a:pPr>
            <a:r>
              <a:rPr lang="en-US" sz="1600" dirty="0">
                <a:latin typeface="Times New Roman" panose="02020603050405020304" pitchFamily="18" charset="0"/>
                <a:cs typeface="Times New Roman" panose="02020603050405020304" pitchFamily="18" charset="0"/>
              </a:rPr>
              <a:t>Chi-squared statistic: 17562</a:t>
            </a:r>
          </a:p>
          <a:p>
            <a:pPr marL="114300" indent="0">
              <a:buNone/>
            </a:pPr>
            <a:r>
              <a:rPr lang="en-US" sz="1600" dirty="0">
                <a:latin typeface="Times New Roman" panose="02020603050405020304" pitchFamily="18" charset="0"/>
                <a:cs typeface="Times New Roman" panose="02020603050405020304" pitchFamily="18" charset="0"/>
              </a:rPr>
              <a:t>Degrees of freedom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1</a:t>
            </a:r>
          </a:p>
          <a:p>
            <a:pPr marL="114300" indent="0">
              <a:buNone/>
            </a:pPr>
            <a:r>
              <a:rPr lang="en-US" sz="1600" dirty="0">
                <a:latin typeface="Times New Roman" panose="02020603050405020304" pitchFamily="18" charset="0"/>
                <a:cs typeface="Times New Roman" panose="02020603050405020304" pitchFamily="18" charset="0"/>
              </a:rPr>
              <a:t>p-value: Extremely small (less than 2.2×10−162.2×10 −16 )</a:t>
            </a:r>
          </a:p>
          <a:p>
            <a:pPr marL="114300" indent="0">
              <a:buNone/>
            </a:pPr>
            <a:r>
              <a:rPr lang="en-US" sz="1600" dirty="0">
                <a:latin typeface="Times New Roman" panose="02020603050405020304" pitchFamily="18" charset="0"/>
                <a:cs typeface="Times New Roman" panose="02020603050405020304" pitchFamily="18" charset="0"/>
              </a:rPr>
              <a:t>Interpretation: There is a highly significant association between high blood pressure (</a:t>
            </a:r>
            <a:r>
              <a:rPr lang="en-US" sz="1600" dirty="0" err="1">
                <a:latin typeface="Times New Roman" panose="02020603050405020304" pitchFamily="18" charset="0"/>
                <a:cs typeface="Times New Roman" panose="02020603050405020304" pitchFamily="18" charset="0"/>
              </a:rPr>
              <a:t>HighBP</a:t>
            </a:r>
            <a:r>
              <a:rPr lang="en-US" sz="1600" dirty="0">
                <a:latin typeface="Times New Roman" panose="02020603050405020304" pitchFamily="18" charset="0"/>
                <a:cs typeface="Times New Roman" panose="02020603050405020304" pitchFamily="18" charset="0"/>
              </a:rPr>
              <a:t>) and diabetes status. Individuals with high blood pressure are more likely to be diabetic compared to those without high blood pressure.</a:t>
            </a:r>
          </a:p>
          <a:p>
            <a:pPr marL="114300" indent="0">
              <a:buNone/>
            </a:pPr>
            <a:r>
              <a:rPr lang="en-US" sz="1600" b="1" dirty="0">
                <a:latin typeface="Times New Roman" panose="02020603050405020304" pitchFamily="18" charset="0"/>
                <a:cs typeface="Times New Roman" panose="02020603050405020304" pitchFamily="18" charset="0"/>
              </a:rPr>
              <a:t>2. High Chol and Diabetes binary:</a:t>
            </a:r>
          </a:p>
          <a:p>
            <a:pPr marL="114300" indent="0">
              <a:buNone/>
            </a:pPr>
            <a:r>
              <a:rPr lang="en-US" sz="1600" dirty="0">
                <a:latin typeface="Times New Roman" panose="02020603050405020304" pitchFamily="18" charset="0"/>
                <a:cs typeface="Times New Roman" panose="02020603050405020304" pitchFamily="18" charset="0"/>
              </a:rPr>
              <a:t>Chi-squared statistic: 10174</a:t>
            </a:r>
          </a:p>
          <a:p>
            <a:pPr marL="114300" indent="0">
              <a:buNone/>
            </a:pPr>
            <a:r>
              <a:rPr lang="en-US" sz="1600" dirty="0">
                <a:latin typeface="Times New Roman" panose="02020603050405020304" pitchFamily="18" charset="0"/>
                <a:cs typeface="Times New Roman" panose="02020603050405020304" pitchFamily="18" charset="0"/>
              </a:rPr>
              <a:t>Degrees of freedom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1</a:t>
            </a:r>
          </a:p>
          <a:p>
            <a:pPr marL="114300" indent="0">
              <a:buNone/>
            </a:pPr>
            <a:r>
              <a:rPr lang="en-US" sz="1600" dirty="0">
                <a:latin typeface="Times New Roman" panose="02020603050405020304" pitchFamily="18" charset="0"/>
                <a:cs typeface="Times New Roman" panose="02020603050405020304" pitchFamily="18" charset="0"/>
              </a:rPr>
              <a:t>p-value: Extremely small (less than 2.2×10−162.2×10 −16 )</a:t>
            </a:r>
          </a:p>
          <a:p>
            <a:pPr marL="114300" indent="0">
              <a:buNone/>
            </a:pPr>
            <a:r>
              <a:rPr lang="en-US" sz="1600" dirty="0">
                <a:latin typeface="Times New Roman" panose="02020603050405020304" pitchFamily="18" charset="0"/>
                <a:cs typeface="Times New Roman" panose="02020603050405020304" pitchFamily="18" charset="0"/>
              </a:rPr>
              <a:t>Interpretation: High cholesterol (High Chol) shows a significant relationship with diabetes status. Individuals with high cholesterol are significantly more likely to have diabetes than those without high cholesterol.</a:t>
            </a:r>
          </a:p>
          <a:p>
            <a:pPr marL="114300" indent="0">
              <a:buNone/>
            </a:pPr>
            <a:r>
              <a:rPr lang="en-US" sz="1600" b="1" dirty="0">
                <a:latin typeface="Times New Roman" panose="02020603050405020304" pitchFamily="18" charset="0"/>
                <a:cs typeface="Times New Roman" panose="02020603050405020304" pitchFamily="18" charset="0"/>
              </a:rPr>
              <a:t>3. Phys Activity and Diabetes binary:</a:t>
            </a:r>
          </a:p>
          <a:p>
            <a:pPr marL="114300" indent="0">
              <a:buNone/>
            </a:pPr>
            <a:r>
              <a:rPr lang="en-US" sz="1600" dirty="0">
                <a:latin typeface="Times New Roman" panose="02020603050405020304" pitchFamily="18" charset="0"/>
                <a:cs typeface="Times New Roman" panose="02020603050405020304" pitchFamily="18" charset="0"/>
              </a:rPr>
              <a:t>Chi-squared statistic: 3539.4</a:t>
            </a:r>
          </a:p>
          <a:p>
            <a:pPr marL="114300" indent="0">
              <a:buNone/>
            </a:pPr>
            <a:r>
              <a:rPr lang="en-US" sz="1600" dirty="0">
                <a:latin typeface="Times New Roman" panose="02020603050405020304" pitchFamily="18" charset="0"/>
                <a:cs typeface="Times New Roman" panose="02020603050405020304" pitchFamily="18" charset="0"/>
              </a:rPr>
              <a:t>Degrees of freedom (</a:t>
            </a:r>
            <a:r>
              <a:rPr lang="en-US" sz="1600" dirty="0" err="1">
                <a:latin typeface="Times New Roman" panose="02020603050405020304" pitchFamily="18" charset="0"/>
                <a:cs typeface="Times New Roman" panose="02020603050405020304" pitchFamily="18" charset="0"/>
              </a:rPr>
              <a:t>df</a:t>
            </a:r>
            <a:r>
              <a:rPr lang="en-US" sz="1600" dirty="0">
                <a:latin typeface="Times New Roman" panose="02020603050405020304" pitchFamily="18" charset="0"/>
                <a:cs typeface="Times New Roman" panose="02020603050405020304" pitchFamily="18" charset="0"/>
              </a:rPr>
              <a:t>): 1</a:t>
            </a:r>
          </a:p>
          <a:p>
            <a:pPr marL="114300" indent="0">
              <a:buNone/>
            </a:pPr>
            <a:r>
              <a:rPr lang="en-US" sz="1600" dirty="0">
                <a:latin typeface="Times New Roman" panose="02020603050405020304" pitchFamily="18" charset="0"/>
                <a:cs typeface="Times New Roman" panose="02020603050405020304" pitchFamily="18" charset="0"/>
              </a:rPr>
              <a:t>p-value: Extremely small (less than 2.2×10−162.2×10 −16 )</a:t>
            </a:r>
          </a:p>
          <a:p>
            <a:pPr marL="114300" indent="0">
              <a:buNone/>
            </a:pPr>
            <a:r>
              <a:rPr lang="en-US" sz="1600" dirty="0">
                <a:latin typeface="Times New Roman" panose="02020603050405020304" pitchFamily="18" charset="0"/>
                <a:cs typeface="Times New Roman" panose="02020603050405020304" pitchFamily="18" charset="0"/>
              </a:rPr>
              <a:t>Interpretation: Physical activity (Phys Activity) is strongly associated with diabetes status. People who engage in physical activity are significantly less likely to have diabetes compared to those who do not.</a:t>
            </a:r>
          </a:p>
        </p:txBody>
      </p:sp>
    </p:spTree>
    <p:extLst>
      <p:ext uri="{BB962C8B-B14F-4D97-AF65-F5344CB8AC3E}">
        <p14:creationId xmlns:p14="http://schemas.microsoft.com/office/powerpoint/2010/main" val="191836168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2127</Words>
  <Application>Microsoft Office PowerPoint</Application>
  <PresentationFormat>On-screen Show (16:9)</PresentationFormat>
  <Paragraphs>258</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   Exploring the Impact of Lifestyle and Health Factors on Diabetes Risk A Statistical Analysis Using BRFSS Data </vt:lpstr>
      <vt:lpstr>Understanding Diabetes and Its Risk Factors</vt:lpstr>
      <vt:lpstr>PROBLEM STATEMENT</vt:lpstr>
      <vt:lpstr>Project Goal:  Leveraging Data Analytics to Improve Diabetes Outcomes  </vt:lpstr>
      <vt:lpstr>Introduction to BRFSS and CDC Data</vt:lpstr>
      <vt:lpstr>                                                           Dataset Overview</vt:lpstr>
      <vt:lpstr>Exploratory Data Analysis (EDA)</vt:lpstr>
      <vt:lpstr>Methodology and Predictive Modelling</vt:lpstr>
      <vt:lpstr>Chi-squared Test</vt:lpstr>
      <vt:lpstr>T-Test</vt:lpstr>
      <vt:lpstr>EXPLORATORY DATA ANALYSIS</vt:lpstr>
      <vt:lpstr>EXPLORATORY DATA ANALYSIS</vt:lpstr>
      <vt:lpstr>EXPLORATORY DATA ANALYSIS</vt:lpstr>
      <vt:lpstr>PowerPoint Presentation</vt:lpstr>
      <vt:lpstr>Conclusion and Future Directions</vt:lpstr>
      <vt:lpstr>Key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Dheeraj Pillalamarri</cp:lastModifiedBy>
  <cp:revision>31</cp:revision>
  <dcterms:modified xsi:type="dcterms:W3CDTF">2024-12-11T01:02:15Z</dcterms:modified>
</cp:coreProperties>
</file>